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05"/>
  </p:normalViewPr>
  <p:slideViewPr>
    <p:cSldViewPr snapToGrid="0">
      <p:cViewPr varScale="1">
        <p:scale>
          <a:sx n="73" d="100"/>
          <a:sy n="73" d="100"/>
        </p:scale>
        <p:origin x="3012" y="5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Sood" userId="S::asood@adobe.com::c93a62e3-2a47-429d-82c6-c2a8fd110ae7" providerId="AD" clId="Web-{5EA87E00-148E-AB9F-558F-52E0C44EDC93}"/>
    <pc:docChg chg="modSld">
      <pc:chgData name="Ankita Sood" userId="S::asood@adobe.com::c93a62e3-2a47-429d-82c6-c2a8fd110ae7" providerId="AD" clId="Web-{5EA87E00-148E-AB9F-558F-52E0C44EDC93}" dt="2022-01-13T18:29:42.444" v="16" actId="20577"/>
      <pc:docMkLst>
        <pc:docMk/>
      </pc:docMkLst>
      <pc:sldChg chg="modSp">
        <pc:chgData name="Ankita Sood" userId="S::asood@adobe.com::c93a62e3-2a47-429d-82c6-c2a8fd110ae7" providerId="AD" clId="Web-{5EA87E00-148E-AB9F-558F-52E0C44EDC93}" dt="2022-01-13T18:29:22.131" v="3" actId="20577"/>
        <pc:sldMkLst>
          <pc:docMk/>
          <pc:sldMk cId="5960377" sldId="259"/>
        </pc:sldMkLst>
        <pc:spChg chg="mod">
          <ac:chgData name="Ankita Sood" userId="S::asood@adobe.com::c93a62e3-2a47-429d-82c6-c2a8fd110ae7" providerId="AD" clId="Web-{5EA87E00-148E-AB9F-558F-52E0C44EDC93}" dt="2022-01-13T18:29:22.131" v="3" actId="20577"/>
          <ac:spMkLst>
            <pc:docMk/>
            <pc:sldMk cId="5960377" sldId="259"/>
            <ac:spMk id="94" creationId="{361FB899-EBCA-A144-BC72-6D65DDDA1D5D}"/>
          </ac:spMkLst>
        </pc:spChg>
      </pc:sldChg>
      <pc:sldChg chg="modSp">
        <pc:chgData name="Ankita Sood" userId="S::asood@adobe.com::c93a62e3-2a47-429d-82c6-c2a8fd110ae7" providerId="AD" clId="Web-{5EA87E00-148E-AB9F-558F-52E0C44EDC93}" dt="2022-01-13T18:29:42.444" v="16" actId="20577"/>
        <pc:sldMkLst>
          <pc:docMk/>
          <pc:sldMk cId="2161849182" sldId="267"/>
        </pc:sldMkLst>
        <pc:spChg chg="mod">
          <ac:chgData name="Ankita Sood" userId="S::asood@adobe.com::c93a62e3-2a47-429d-82c6-c2a8fd110ae7" providerId="AD" clId="Web-{5EA87E00-148E-AB9F-558F-52E0C44EDC93}" dt="2022-01-13T18:29:42.444" v="16" actId="20577"/>
          <ac:spMkLst>
            <pc:docMk/>
            <pc:sldMk cId="2161849182" sldId="267"/>
            <ac:spMk id="12" creationId="{B5B9BF51-8921-A94B-954A-82B5B5874814}"/>
          </ac:spMkLst>
        </pc:spChg>
        <pc:graphicFrameChg chg="mod modGraphic">
          <ac:chgData name="Ankita Sood" userId="S::asood@adobe.com::c93a62e3-2a47-429d-82c6-c2a8fd110ae7" providerId="AD" clId="Web-{5EA87E00-148E-AB9F-558F-52E0C44EDC93}" dt="2022-01-13T18:29:37.693" v="15"/>
          <ac:graphicFrameMkLst>
            <pc:docMk/>
            <pc:sldMk cId="2161849182" sldId="267"/>
            <ac:graphicFrameMk id="9" creationId="{00000000-0000-0000-0000-000000000000}"/>
          </ac:graphicFrameMkLst>
        </pc:graphicFrameChg>
        <pc:graphicFrameChg chg="mod modGraphic">
          <ac:chgData name="Ankita Sood" userId="S::asood@adobe.com::c93a62e3-2a47-429d-82c6-c2a8fd110ae7" providerId="AD" clId="Web-{5EA87E00-148E-AB9F-558F-52E0C44EDC93}" dt="2022-01-13T18:29:31.787" v="5"/>
          <ac:graphicFrameMkLst>
            <pc:docMk/>
            <pc:sldMk cId="2161849182" sldId="267"/>
            <ac:graphicFrameMk id="13" creationId="{63DBC3ED-EEDC-974A-82A2-F5182CF12546}"/>
          </ac:graphicFrameMkLst>
        </pc:graphicFrameChg>
      </pc:sldChg>
    </pc:docChg>
  </pc:docChgLst>
  <pc:docChgLst>
    <pc:chgData name="Akilah Johnson" userId="S::akjohnso@adobe.com::2fa3aa60-0c9c-4d06-bae2-795983241227" providerId="AD" clId="Web-{112231ED-4F38-A856-2EFF-9D0F88AC9BDF}"/>
    <pc:docChg chg="modSld">
      <pc:chgData name="Akilah Johnson" userId="S::akjohnso@adobe.com::2fa3aa60-0c9c-4d06-bae2-795983241227" providerId="AD" clId="Web-{112231ED-4F38-A856-2EFF-9D0F88AC9BDF}" dt="2021-09-22T19:11:31.474" v="2" actId="1076"/>
      <pc:docMkLst>
        <pc:docMk/>
      </pc:docMkLst>
      <pc:sldChg chg="modSp">
        <pc:chgData name="Akilah Johnson" userId="S::akjohnso@adobe.com::2fa3aa60-0c9c-4d06-bae2-795983241227" providerId="AD" clId="Web-{112231ED-4F38-A856-2EFF-9D0F88AC9BDF}" dt="2021-09-22T19:11:31.474" v="2" actId="1076"/>
        <pc:sldMkLst>
          <pc:docMk/>
          <pc:sldMk cId="1050037809" sldId="261"/>
        </pc:sldMkLst>
        <pc:spChg chg="mod">
          <ac:chgData name="Akilah Johnson" userId="S::akjohnso@adobe.com::2fa3aa60-0c9c-4d06-bae2-795983241227" providerId="AD" clId="Web-{112231ED-4F38-A856-2EFF-9D0F88AC9BDF}" dt="2021-09-22T19:11:31.474" v="2" actId="1076"/>
          <ac:spMkLst>
            <pc:docMk/>
            <pc:sldMk cId="1050037809" sldId="261"/>
            <ac:spMk id="23" creationId="{00000000-0000-0000-0000-000000000000}"/>
          </ac:spMkLst>
        </pc:spChg>
        <pc:spChg chg="mod">
          <ac:chgData name="Akilah Johnson" userId="S::akjohnso@adobe.com::2fa3aa60-0c9c-4d06-bae2-795983241227" providerId="AD" clId="Web-{112231ED-4F38-A856-2EFF-9D0F88AC9BDF}" dt="2021-09-22T19:08:28.879" v="0" actId="1076"/>
          <ac:spMkLst>
            <pc:docMk/>
            <pc:sldMk cId="1050037809" sldId="261"/>
            <ac:spMk id="64" creationId="{41467BDC-3D83-D844-B922-CD07E94E5AAB}"/>
          </ac:spMkLst>
        </pc:spChg>
      </pc:sldChg>
    </pc:docChg>
  </pc:docChgLst>
  <pc:docChgLst>
    <pc:chgData name="Akilah Johnson" userId="S::akjohnso@adobe.com::2fa3aa60-0c9c-4d06-bae2-795983241227" providerId="AD" clId="Web-{A40C3D7D-993B-38B2-2DDA-C562505A1054}"/>
    <pc:docChg chg="modSld">
      <pc:chgData name="Akilah Johnson" userId="S::akjohnso@adobe.com::2fa3aa60-0c9c-4d06-bae2-795983241227" providerId="AD" clId="Web-{A40C3D7D-993B-38B2-2DDA-C562505A1054}" dt="2021-09-22T23:00:46.860" v="3"/>
      <pc:docMkLst>
        <pc:docMk/>
      </pc:docMkLst>
      <pc:sldChg chg="modSp">
        <pc:chgData name="Akilah Johnson" userId="S::akjohnso@adobe.com::2fa3aa60-0c9c-4d06-bae2-795983241227" providerId="AD" clId="Web-{A40C3D7D-993B-38B2-2DDA-C562505A1054}" dt="2021-09-22T23:00:46.860" v="3"/>
        <pc:sldMkLst>
          <pc:docMk/>
          <pc:sldMk cId="1050037809" sldId="261"/>
        </pc:sldMkLst>
        <pc:graphicFrameChg chg="mod modGraphic">
          <ac:chgData name="Akilah Johnson" userId="S::akjohnso@adobe.com::2fa3aa60-0c9c-4d06-bae2-795983241227" providerId="AD" clId="Web-{A40C3D7D-993B-38B2-2DDA-C562505A1054}" dt="2021-09-22T23:00:46.860" v="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AC6A3A1-0788-C69A-5EFD-279F3FA2CF0F}"/>
    <pc:docChg chg="modSld">
      <pc:chgData name="Akilah Johnson" userId="S::akjohnso@adobe.com::2fa3aa60-0c9c-4d06-bae2-795983241227" providerId="AD" clId="Web-{0AC6A3A1-0788-C69A-5EFD-279F3FA2CF0F}" dt="2021-09-22T18:56:17.553" v="29"/>
      <pc:docMkLst>
        <pc:docMk/>
      </pc:docMkLst>
      <pc:sldChg chg="modSp delCm">
        <pc:chgData name="Akilah Johnson" userId="S::akjohnso@adobe.com::2fa3aa60-0c9c-4d06-bae2-795983241227" providerId="AD" clId="Web-{0AC6A3A1-0788-C69A-5EFD-279F3FA2CF0F}" dt="2021-09-22T18:56:17.553" v="29"/>
        <pc:sldMkLst>
          <pc:docMk/>
          <pc:sldMk cId="1050037809" sldId="261"/>
        </pc:sldMkLst>
        <pc:spChg chg="mod">
          <ac:chgData name="Akilah Johnson" userId="S::akjohnso@adobe.com::2fa3aa60-0c9c-4d06-bae2-795983241227" providerId="AD" clId="Web-{0AC6A3A1-0788-C69A-5EFD-279F3FA2CF0F}" dt="2021-09-22T18:55:46.585" v="16" actId="20577"/>
          <ac:spMkLst>
            <pc:docMk/>
            <pc:sldMk cId="1050037809" sldId="261"/>
            <ac:spMk id="64" creationId="{41467BDC-3D83-D844-B922-CD07E94E5AAB}"/>
          </ac:spMkLst>
        </pc:spChg>
        <pc:graphicFrameChg chg="mod modGraphic">
          <ac:chgData name="Akilah Johnson" userId="S::akjohnso@adobe.com::2fa3aa60-0c9c-4d06-bae2-795983241227" providerId="AD" clId="Web-{0AC6A3A1-0788-C69A-5EFD-279F3FA2CF0F}" dt="2021-09-22T18:55:59.928" v="28"/>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DC554207-FA81-638A-220E-C39F63BF408A}"/>
    <pc:docChg chg="modSld">
      <pc:chgData name="Akilah Johnson" userId="S::akjohnso@adobe.com::2fa3aa60-0c9c-4d06-bae2-795983241227" providerId="AD" clId="Web-{DC554207-FA81-638A-220E-C39F63BF408A}" dt="2021-11-23T23:50:17.249" v="7"/>
      <pc:docMkLst>
        <pc:docMk/>
      </pc:docMkLst>
      <pc:sldChg chg="modSp">
        <pc:chgData name="Akilah Johnson" userId="S::akjohnso@adobe.com::2fa3aa60-0c9c-4d06-bae2-795983241227" providerId="AD" clId="Web-{DC554207-FA81-638A-220E-C39F63BF408A}" dt="2021-11-23T23:50:17.249" v="7"/>
        <pc:sldMkLst>
          <pc:docMk/>
          <pc:sldMk cId="2161849182" sldId="267"/>
        </pc:sldMkLst>
        <pc:graphicFrameChg chg="mod modGraphic">
          <ac:chgData name="Akilah Johnson" userId="S::akjohnso@adobe.com::2fa3aa60-0c9c-4d06-bae2-795983241227" providerId="AD" clId="Web-{DC554207-FA81-638A-220E-C39F63BF408A}" dt="2021-11-23T23:50:17.249" v="7"/>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D02E726A-82A5-CF13-9EBE-9B674D878D37}"/>
    <pc:docChg chg="modSld">
      <pc:chgData name="Akilah Johnson" userId="S::akjohnso@adobe.com::2fa3aa60-0c9c-4d06-bae2-795983241227" providerId="AD" clId="Web-{D02E726A-82A5-CF13-9EBE-9B674D878D37}" dt="2021-10-12T19:51:27.470" v="10"/>
      <pc:docMkLst>
        <pc:docMk/>
      </pc:docMkLst>
      <pc:sldChg chg="modSp delCm">
        <pc:chgData name="Akilah Johnson" userId="S::akjohnso@adobe.com::2fa3aa60-0c9c-4d06-bae2-795983241227" providerId="AD" clId="Web-{D02E726A-82A5-CF13-9EBE-9B674D878D37}" dt="2021-10-12T19:51:27.470" v="10"/>
        <pc:sldMkLst>
          <pc:docMk/>
          <pc:sldMk cId="2161849182" sldId="267"/>
        </pc:sldMkLst>
        <pc:spChg chg="mod">
          <ac:chgData name="Akilah Johnson" userId="S::akjohnso@adobe.com::2fa3aa60-0c9c-4d06-bae2-795983241227" providerId="AD" clId="Web-{D02E726A-82A5-CF13-9EBE-9B674D878D37}" dt="2021-10-12T19:51:04.127" v="8" actId="20577"/>
          <ac:spMkLst>
            <pc:docMk/>
            <pc:sldMk cId="2161849182" sldId="267"/>
            <ac:spMk id="2" creationId="{00000000-0000-0000-0000-000000000000}"/>
          </ac:spMkLst>
        </pc:spChg>
      </pc:sldChg>
    </pc:docChg>
  </pc:docChgLst>
  <pc:docChgLst>
    <pc:chgData name="Lauren Schutte" userId="6e08b2d3-447a-4d66-86be-444d50df187f" providerId="ADAL" clId="{51054313-E3E9-A543-B651-B15A687DE6AB}"/>
    <pc:docChg chg="custSel modSld">
      <pc:chgData name="Lauren Schutte" userId="6e08b2d3-447a-4d66-86be-444d50df187f" providerId="ADAL" clId="{51054313-E3E9-A543-B651-B15A687DE6AB}" dt="2021-12-06T17:05:18.742" v="125" actId="20577"/>
      <pc:docMkLst>
        <pc:docMk/>
      </pc:docMkLst>
      <pc:sldChg chg="modSp mod">
        <pc:chgData name="Lauren Schutte" userId="6e08b2d3-447a-4d66-86be-444d50df187f" providerId="ADAL" clId="{51054313-E3E9-A543-B651-B15A687DE6AB}" dt="2021-12-06T17:05:18.742" v="125" actId="20577"/>
        <pc:sldMkLst>
          <pc:docMk/>
          <pc:sldMk cId="2161849182" sldId="267"/>
        </pc:sldMkLst>
        <pc:graphicFrameChg chg="mod modGraphic">
          <ac:chgData name="Lauren Schutte" userId="6e08b2d3-447a-4d66-86be-444d50df187f" providerId="ADAL" clId="{51054313-E3E9-A543-B651-B15A687DE6AB}" dt="2021-12-06T17:05:18.742" v="125" actId="20577"/>
          <ac:graphicFrameMkLst>
            <pc:docMk/>
            <pc:sldMk cId="2161849182" sldId="267"/>
            <ac:graphicFrameMk id="9" creationId="{00000000-0000-0000-0000-000000000000}"/>
          </ac:graphicFrameMkLst>
        </pc:graphicFrameChg>
      </pc:sldChg>
    </pc:docChg>
  </pc:docChgLst>
  <pc:docChgLst>
    <pc:chgData name="Ankita Sood" userId="c93a62e3-2a47-429d-82c6-c2a8fd110ae7" providerId="ADAL" clId="{F52CA613-E759-D441-AA53-CD1E38E4D602}"/>
    <pc:docChg chg="modSld">
      <pc:chgData name="Ankita Sood" userId="c93a62e3-2a47-429d-82c6-c2a8fd110ae7" providerId="ADAL" clId="{F52CA613-E759-D441-AA53-CD1E38E4D602}" dt="2022-01-20T17:29:41.146" v="3" actId="20577"/>
      <pc:docMkLst>
        <pc:docMk/>
      </pc:docMkLst>
      <pc:sldChg chg="modSp mod">
        <pc:chgData name="Ankita Sood" userId="c93a62e3-2a47-429d-82c6-c2a8fd110ae7" providerId="ADAL" clId="{F52CA613-E759-D441-AA53-CD1E38E4D602}" dt="2022-01-20T17:29:41.146" v="3" actId="20577"/>
        <pc:sldMkLst>
          <pc:docMk/>
          <pc:sldMk cId="2161849182" sldId="267"/>
        </pc:sldMkLst>
        <pc:spChg chg="mod">
          <ac:chgData name="Ankita Sood" userId="c93a62e3-2a47-429d-82c6-c2a8fd110ae7" providerId="ADAL" clId="{F52CA613-E759-D441-AA53-CD1E38E4D602}" dt="2022-01-20T17:27:01.168" v="2" actId="20577"/>
          <ac:spMkLst>
            <pc:docMk/>
            <pc:sldMk cId="2161849182" sldId="267"/>
            <ac:spMk id="12" creationId="{B5B9BF51-8921-A94B-954A-82B5B5874814}"/>
          </ac:spMkLst>
        </pc:spChg>
        <pc:graphicFrameChg chg="modGraphic">
          <ac:chgData name="Ankita Sood" userId="c93a62e3-2a47-429d-82c6-c2a8fd110ae7" providerId="ADAL" clId="{F52CA613-E759-D441-AA53-CD1E38E4D602}" dt="2022-01-20T17:29:41.146" v="3" actId="20577"/>
          <ac:graphicFrameMkLst>
            <pc:docMk/>
            <pc:sldMk cId="2161849182" sldId="267"/>
            <ac:graphicFrameMk id="13" creationId="{63DBC3ED-EEDC-974A-82A2-F5182CF12546}"/>
          </ac:graphicFrameMkLst>
        </pc:graphicFrameChg>
      </pc:sldChg>
    </pc:docChg>
  </pc:docChgLst>
  <pc:docChgLst>
    <pc:chgData name="Akilah Johnson" userId="S::akjohnso@adobe.com::2fa3aa60-0c9c-4d06-bae2-795983241227" providerId="AD" clId="Web-{0AB2EF93-BE08-D205-D43E-3B568BB37DAA}"/>
    <pc:docChg chg="modSld">
      <pc:chgData name="Akilah Johnson" userId="S::akjohnso@adobe.com::2fa3aa60-0c9c-4d06-bae2-795983241227" providerId="AD" clId="Web-{0AB2EF93-BE08-D205-D43E-3B568BB37DAA}" dt="2021-09-22T23:01:45.877" v="13"/>
      <pc:docMkLst>
        <pc:docMk/>
      </pc:docMkLst>
      <pc:sldChg chg="modSp">
        <pc:chgData name="Akilah Johnson" userId="S::akjohnso@adobe.com::2fa3aa60-0c9c-4d06-bae2-795983241227" providerId="AD" clId="Web-{0AB2EF93-BE08-D205-D43E-3B568BB37DAA}" dt="2021-09-22T23:01:45.877" v="13"/>
        <pc:sldMkLst>
          <pc:docMk/>
          <pc:sldMk cId="1050037809" sldId="261"/>
        </pc:sldMkLst>
        <pc:graphicFrameChg chg="mod modGraphic">
          <ac:chgData name="Akilah Johnson" userId="S::akjohnso@adobe.com::2fa3aa60-0c9c-4d06-bae2-795983241227" providerId="AD" clId="Web-{0AB2EF93-BE08-D205-D43E-3B568BB37DAA}" dt="2021-09-22T23:01:45.877" v="13"/>
          <ac:graphicFrameMkLst>
            <pc:docMk/>
            <pc:sldMk cId="1050037809" sldId="261"/>
            <ac:graphicFrameMk id="25" creationId="{3A91F5B0-3974-A14D-A146-FB590F2AAD18}"/>
          </ac:graphicFrameMkLst>
        </pc:graphicFrameChg>
      </pc:sldChg>
    </pc:docChg>
  </pc:docChgLst>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docChgLst>
    <pc:chgData name="Akilah Johnson" userId="2fa3aa60-0c9c-4d06-bae2-795983241227" providerId="ADAL" clId="{7598C71F-6B67-2947-B18A-AD3AFAF83B9E}"/>
    <pc:docChg chg="modSld">
      <pc:chgData name="Akilah Johnson" userId="2fa3aa60-0c9c-4d06-bae2-795983241227" providerId="ADAL" clId="{7598C71F-6B67-2947-B18A-AD3AFAF83B9E}" dt="2021-11-24T00:03:04.956" v="14" actId="20577"/>
      <pc:docMkLst>
        <pc:docMk/>
      </pc:docMkLst>
      <pc:sldChg chg="modSp mod">
        <pc:chgData name="Akilah Johnson" userId="2fa3aa60-0c9c-4d06-bae2-795983241227" providerId="ADAL" clId="{7598C71F-6B67-2947-B18A-AD3AFAF83B9E}" dt="2021-11-24T00:03:04.956" v="14" actId="20577"/>
        <pc:sldMkLst>
          <pc:docMk/>
          <pc:sldMk cId="2161849182" sldId="267"/>
        </pc:sldMkLst>
        <pc:graphicFrameChg chg="modGraphic">
          <ac:chgData name="Akilah Johnson" userId="2fa3aa60-0c9c-4d06-bae2-795983241227" providerId="ADAL" clId="{7598C71F-6B67-2947-B18A-AD3AFAF83B9E}" dt="2021-11-24T00:03:04.956" v="14" actId="20577"/>
          <ac:graphicFrameMkLst>
            <pc:docMk/>
            <pc:sldMk cId="2161849182" sldId="267"/>
            <ac:graphicFrameMk id="9" creationId="{00000000-0000-0000-0000-000000000000}"/>
          </ac:graphicFrameMkLst>
        </pc:graphicFrameChg>
      </pc:sldChg>
    </pc:docChg>
  </pc:docChgLst>
  <pc:docChgLst>
    <pc:chgData name="Lauren Schutte" userId="6e08b2d3-447a-4d66-86be-444d50df187f" providerId="ADAL" clId="{1A3D389F-0E00-444F-BDF7-5C174E20EEC2}"/>
    <pc:docChg chg="undo custSel modSld">
      <pc:chgData name="Lauren Schutte" userId="6e08b2d3-447a-4d66-86be-444d50df187f" providerId="ADAL" clId="{1A3D389F-0E00-444F-BDF7-5C174E20EEC2}" dt="2021-10-13T19:40:59.066" v="67" actId="20577"/>
      <pc:docMkLst>
        <pc:docMk/>
      </pc:docMkLst>
      <pc:sldChg chg="delSp modSp mod">
        <pc:chgData name="Lauren Schutte" userId="6e08b2d3-447a-4d66-86be-444d50df187f" providerId="ADAL" clId="{1A3D389F-0E00-444F-BDF7-5C174E20EEC2}" dt="2021-10-13T19:40:25.578" v="61" actId="478"/>
        <pc:sldMkLst>
          <pc:docMk/>
          <pc:sldMk cId="5960377" sldId="259"/>
        </pc:sldMkLst>
        <pc:spChg chg="mod">
          <ac:chgData name="Lauren Schutte" userId="6e08b2d3-447a-4d66-86be-444d50df187f" providerId="ADAL" clId="{1A3D389F-0E00-444F-BDF7-5C174E20EEC2}" dt="2021-10-13T19:33:45.182" v="59" actId="20577"/>
          <ac:spMkLst>
            <pc:docMk/>
            <pc:sldMk cId="5960377" sldId="259"/>
            <ac:spMk id="127" creationId="{BB896A03-8E7E-344F-BDE1-37C49461FF04}"/>
          </ac:spMkLst>
        </pc:spChg>
        <pc:grpChg chg="del mod">
          <ac:chgData name="Lauren Schutte" userId="6e08b2d3-447a-4d66-86be-444d50df187f" providerId="ADAL" clId="{1A3D389F-0E00-444F-BDF7-5C174E20EEC2}" dt="2021-10-13T19:40:25.578" v="61" actId="478"/>
          <ac:grpSpMkLst>
            <pc:docMk/>
            <pc:sldMk cId="5960377" sldId="259"/>
            <ac:grpSpMk id="62" creationId="{C539739D-1D3E-204D-9819-C44D9AE36DE8}"/>
          </ac:grpSpMkLst>
        </pc:grpChg>
      </pc:sldChg>
      <pc:sldChg chg="modSp mod">
        <pc:chgData name="Lauren Schutte" userId="6e08b2d3-447a-4d66-86be-444d50df187f" providerId="ADAL" clId="{1A3D389F-0E00-444F-BDF7-5C174E20EEC2}" dt="2021-10-13T19:40:59.066" v="67" actId="20577"/>
        <pc:sldMkLst>
          <pc:docMk/>
          <pc:sldMk cId="2161849182" sldId="267"/>
        </pc:sldMkLst>
        <pc:spChg chg="mod">
          <ac:chgData name="Lauren Schutte" userId="6e08b2d3-447a-4d66-86be-444d50df187f" providerId="ADAL" clId="{1A3D389F-0E00-444F-BDF7-5C174E20EEC2}" dt="2021-10-13T19:40:59.066" v="67" actId="20577"/>
          <ac:spMkLst>
            <pc:docMk/>
            <pc:sldMk cId="2161849182" sldId="267"/>
            <ac:spMk id="2" creationId="{00000000-0000-0000-0000-000000000000}"/>
          </ac:spMkLst>
        </pc:spChg>
        <pc:graphicFrameChg chg="mod modGraphic">
          <ac:chgData name="Lauren Schutte" userId="6e08b2d3-447a-4d66-86be-444d50df187f" providerId="ADAL" clId="{1A3D389F-0E00-444F-BDF7-5C174E20EEC2}" dt="2021-10-13T19:33:05.183" v="58"/>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3CA2F123-FAC9-2CDD-7937-C83283BA7837}"/>
    <pc:docChg chg="modSld">
      <pc:chgData name="Akilah Johnson" userId="S::akjohnso@adobe.com::2fa3aa60-0c9c-4d06-bae2-795983241227" providerId="AD" clId="Web-{3CA2F123-FAC9-2CDD-7937-C83283BA7837}" dt="2021-09-16T20:58:19.458" v="0" actId="1076"/>
      <pc:docMkLst>
        <pc:docMk/>
      </pc:docMkLst>
      <pc:sldChg chg="modSp">
        <pc:chgData name="Akilah Johnson" userId="S::akjohnso@adobe.com::2fa3aa60-0c9c-4d06-bae2-795983241227" providerId="AD" clId="Web-{3CA2F123-FAC9-2CDD-7937-C83283BA7837}" dt="2021-09-16T20:58:19.458" v="0" actId="1076"/>
        <pc:sldMkLst>
          <pc:docMk/>
          <pc:sldMk cId="717026355" sldId="266"/>
        </pc:sldMkLst>
        <pc:spChg chg="mod">
          <ac:chgData name="Akilah Johnson" userId="S::akjohnso@adobe.com::2fa3aa60-0c9c-4d06-bae2-795983241227" providerId="AD" clId="Web-{3CA2F123-FAC9-2CDD-7937-C83283BA7837}" dt="2021-09-16T20:58:19.458" v="0" actId="1076"/>
          <ac:spMkLst>
            <pc:docMk/>
            <pc:sldMk cId="717026355" sldId="266"/>
            <ac:spMk id="83" creationId="{BB34E685-A734-974B-A33A-BE51D1A8BC0D}"/>
          </ac:spMkLst>
        </pc:spChg>
      </pc:sldChg>
    </pc:docChg>
  </pc:docChgLst>
  <pc:docChgLst>
    <pc:chgData name="Akilah Johnson" userId="S::akjohnso@adobe.com::2fa3aa60-0c9c-4d06-bae2-795983241227" providerId="AD" clId="Web-{19826C17-B3F5-53A1-AAFF-C7771804C7A7}"/>
    <pc:docChg chg="modSld">
      <pc:chgData name="Akilah Johnson" userId="S::akjohnso@adobe.com::2fa3aa60-0c9c-4d06-bae2-795983241227" providerId="AD" clId="Web-{19826C17-B3F5-53A1-AAFF-C7771804C7A7}" dt="2021-10-13T18:50:21.160" v="67"/>
      <pc:docMkLst>
        <pc:docMk/>
      </pc:docMkLst>
      <pc:sldChg chg="modSp">
        <pc:chgData name="Akilah Johnson" userId="S::akjohnso@adobe.com::2fa3aa60-0c9c-4d06-bae2-795983241227" providerId="AD" clId="Web-{19826C17-B3F5-53A1-AAFF-C7771804C7A7}" dt="2021-10-13T18:38:26.810" v="9" actId="20577"/>
        <pc:sldMkLst>
          <pc:docMk/>
          <pc:sldMk cId="5960377" sldId="259"/>
        </pc:sldMkLst>
        <pc:spChg chg="mod">
          <ac:chgData name="Akilah Johnson" userId="S::akjohnso@adobe.com::2fa3aa60-0c9c-4d06-bae2-795983241227" providerId="AD" clId="Web-{19826C17-B3F5-53A1-AAFF-C7771804C7A7}" dt="2021-10-13T18:38:26.810" v="9" actId="20577"/>
          <ac:spMkLst>
            <pc:docMk/>
            <pc:sldMk cId="5960377" sldId="259"/>
            <ac:spMk id="75" creationId="{4602CC83-B0C7-8445-9007-87E67CDDD9D0}"/>
          </ac:spMkLst>
        </pc:spChg>
        <pc:spChg chg="mod">
          <ac:chgData name="Akilah Johnson" userId="S::akjohnso@adobe.com::2fa3aa60-0c9c-4d06-bae2-795983241227" providerId="AD" clId="Web-{19826C17-B3F5-53A1-AAFF-C7771804C7A7}" dt="2021-10-13T18:38:17.716" v="5" actId="20577"/>
          <ac:spMkLst>
            <pc:docMk/>
            <pc:sldMk cId="5960377" sldId="259"/>
            <ac:spMk id="83" creationId="{7A016ADC-2A30-8A4B-BE07-A9AB6C1898A7}"/>
          </ac:spMkLst>
        </pc:spChg>
        <pc:spChg chg="mod">
          <ac:chgData name="Akilah Johnson" userId="S::akjohnso@adobe.com::2fa3aa60-0c9c-4d06-bae2-795983241227" providerId="AD" clId="Web-{19826C17-B3F5-53A1-AAFF-C7771804C7A7}" dt="2021-10-13T18:38:19.654" v="6" actId="20577"/>
          <ac:spMkLst>
            <pc:docMk/>
            <pc:sldMk cId="5960377" sldId="259"/>
            <ac:spMk id="87" creationId="{57C0C871-6516-F145-97DA-27A143E6185C}"/>
          </ac:spMkLst>
        </pc:spChg>
        <pc:spChg chg="mod">
          <ac:chgData name="Akilah Johnson" userId="S::akjohnso@adobe.com::2fa3aa60-0c9c-4d06-bae2-795983241227" providerId="AD" clId="Web-{19826C17-B3F5-53A1-AAFF-C7771804C7A7}" dt="2021-10-13T18:38:14.044" v="4" actId="20577"/>
          <ac:spMkLst>
            <pc:docMk/>
            <pc:sldMk cId="5960377" sldId="259"/>
            <ac:spMk id="124" creationId="{14AAF776-9013-4C40-92F9-FFFE22C4038F}"/>
          </ac:spMkLst>
        </pc:spChg>
        <pc:spChg chg="mod">
          <ac:chgData name="Akilah Johnson" userId="S::akjohnso@adobe.com::2fa3aa60-0c9c-4d06-bae2-795983241227" providerId="AD" clId="Web-{19826C17-B3F5-53A1-AAFF-C7771804C7A7}" dt="2021-10-13T18:38:10.013" v="2" actId="20577"/>
          <ac:spMkLst>
            <pc:docMk/>
            <pc:sldMk cId="5960377" sldId="259"/>
            <ac:spMk id="125" creationId="{AF4EBBF5-5438-A043-B9AA-3822381D52EE}"/>
          </ac:spMkLst>
        </pc:spChg>
        <pc:spChg chg="mod">
          <ac:chgData name="Akilah Johnson" userId="S::akjohnso@adobe.com::2fa3aa60-0c9c-4d06-bae2-795983241227" providerId="AD" clId="Web-{19826C17-B3F5-53A1-AAFF-C7771804C7A7}" dt="2021-10-13T18:38:12.263" v="3" actId="20577"/>
          <ac:spMkLst>
            <pc:docMk/>
            <pc:sldMk cId="5960377" sldId="259"/>
            <ac:spMk id="126" creationId="{7F65676D-32E4-7B4B-BB85-4D504B5882BD}"/>
          </ac:spMkLst>
        </pc:spChg>
      </pc:sldChg>
      <pc:sldChg chg="modSp">
        <pc:chgData name="Akilah Johnson" userId="S::akjohnso@adobe.com::2fa3aa60-0c9c-4d06-bae2-795983241227" providerId="AD" clId="Web-{19826C17-B3F5-53A1-AAFF-C7771804C7A7}" dt="2021-10-13T18:40:23.717" v="19" actId="20577"/>
        <pc:sldMkLst>
          <pc:docMk/>
          <pc:sldMk cId="1050037809" sldId="261"/>
        </pc:sldMkLst>
        <pc:spChg chg="mod">
          <ac:chgData name="Akilah Johnson" userId="S::akjohnso@adobe.com::2fa3aa60-0c9c-4d06-bae2-795983241227" providerId="AD" clId="Web-{19826C17-B3F5-53A1-AAFF-C7771804C7A7}" dt="2021-10-13T18:40:23.717" v="19" actId="20577"/>
          <ac:spMkLst>
            <pc:docMk/>
            <pc:sldMk cId="1050037809" sldId="261"/>
            <ac:spMk id="56" creationId="{00000000-0000-0000-0000-000000000000}"/>
          </ac:spMkLst>
        </pc:spChg>
        <pc:graphicFrameChg chg="mod modGraphic">
          <ac:chgData name="Akilah Johnson" userId="S::akjohnso@adobe.com::2fa3aa60-0c9c-4d06-bae2-795983241227" providerId="AD" clId="Web-{19826C17-B3F5-53A1-AAFF-C7771804C7A7}" dt="2021-10-13T18:39:38.154" v="17"/>
          <ac:graphicFrameMkLst>
            <pc:docMk/>
            <pc:sldMk cId="1050037809" sldId="261"/>
            <ac:graphicFrameMk id="111" creationId="{D8653CEC-4213-DE40-9BAF-D1E3318FF89C}"/>
          </ac:graphicFrameMkLst>
        </pc:graphicFrameChg>
      </pc:sldChg>
      <pc:sldChg chg="modSp">
        <pc:chgData name="Akilah Johnson" userId="S::akjohnso@adobe.com::2fa3aa60-0c9c-4d06-bae2-795983241227" providerId="AD" clId="Web-{19826C17-B3F5-53A1-AAFF-C7771804C7A7}" dt="2021-10-13T18:39:10.373" v="15" actId="20577"/>
        <pc:sldMkLst>
          <pc:docMk/>
          <pc:sldMk cId="717026355" sldId="266"/>
        </pc:sldMkLst>
        <pc:spChg chg="mod">
          <ac:chgData name="Akilah Johnson" userId="S::akjohnso@adobe.com::2fa3aa60-0c9c-4d06-bae2-795983241227" providerId="AD" clId="Web-{19826C17-B3F5-53A1-AAFF-C7771804C7A7}" dt="2021-10-13T18:39:10.373" v="15" actId="20577"/>
          <ac:spMkLst>
            <pc:docMk/>
            <pc:sldMk cId="717026355" sldId="266"/>
            <ac:spMk id="9" creationId="{00000000-0000-0000-0000-000000000000}"/>
          </ac:spMkLst>
        </pc:spChg>
        <pc:spChg chg="mod">
          <ac:chgData name="Akilah Johnson" userId="S::akjohnso@adobe.com::2fa3aa60-0c9c-4d06-bae2-795983241227" providerId="AD" clId="Web-{19826C17-B3F5-53A1-AAFF-C7771804C7A7}" dt="2021-10-13T18:38:44.029" v="11" actId="20577"/>
          <ac:spMkLst>
            <pc:docMk/>
            <pc:sldMk cId="717026355" sldId="266"/>
            <ac:spMk id="82" creationId="{F6061E8D-9723-464D-AA49-7A3A3A02BE92}"/>
          </ac:spMkLst>
        </pc:spChg>
        <pc:spChg chg="mod">
          <ac:chgData name="Akilah Johnson" userId="S::akjohnso@adobe.com::2fa3aa60-0c9c-4d06-bae2-795983241227" providerId="AD" clId="Web-{19826C17-B3F5-53A1-AAFF-C7771804C7A7}" dt="2021-10-13T18:39:00.638" v="13" actId="20577"/>
          <ac:spMkLst>
            <pc:docMk/>
            <pc:sldMk cId="717026355" sldId="266"/>
            <ac:spMk id="83" creationId="{BB34E685-A734-974B-A33A-BE51D1A8BC0D}"/>
          </ac:spMkLst>
        </pc:spChg>
      </pc:sldChg>
      <pc:sldChg chg="modSp">
        <pc:chgData name="Akilah Johnson" userId="S::akjohnso@adobe.com::2fa3aa60-0c9c-4d06-bae2-795983241227" providerId="AD" clId="Web-{19826C17-B3F5-53A1-AAFF-C7771804C7A7}" dt="2021-10-13T18:50:21.160" v="67"/>
        <pc:sldMkLst>
          <pc:docMk/>
          <pc:sldMk cId="2161849182" sldId="267"/>
        </pc:sldMkLst>
        <pc:graphicFrameChg chg="mod modGraphic">
          <ac:chgData name="Akilah Johnson" userId="S::akjohnso@adobe.com::2fa3aa60-0c9c-4d06-bae2-795983241227" providerId="AD" clId="Web-{19826C17-B3F5-53A1-AAFF-C7771804C7A7}" dt="2021-10-13T18:50:21.160" v="67"/>
          <ac:graphicFrameMkLst>
            <pc:docMk/>
            <pc:sldMk cId="2161849182" sldId="267"/>
            <ac:graphicFrameMk id="9" creationId="{00000000-0000-0000-0000-000000000000}"/>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2/15/2022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1.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es#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es/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nchor="t">
            <a:spAutoFit/>
          </a:bodyPr>
          <a:lstStyle/>
          <a:p>
            <a:pPr marL="12700">
              <a:spcBef>
                <a:spcPts val="100"/>
              </a:spcBef>
            </a:pPr>
            <a:r>
              <a:rPr lang="es-ES" sz="2300" dirty="0">
                <a:latin typeface="Adobe Clean"/>
              </a:rPr>
              <a:t>PLANES DE SOPORTE DE ADOBE</a:t>
            </a:r>
          </a:p>
        </p:txBody>
      </p:sp>
      <p:sp>
        <p:nvSpPr>
          <p:cNvPr id="4" name="object 4"/>
          <p:cNvSpPr txBox="1"/>
          <p:nvPr/>
        </p:nvSpPr>
        <p:spPr>
          <a:xfrm>
            <a:off x="125148" y="7013546"/>
            <a:ext cx="4190820" cy="228268"/>
          </a:xfrm>
          <a:prstGeom prst="rect">
            <a:avLst/>
          </a:prstGeom>
        </p:spPr>
        <p:txBody>
          <a:bodyPr vert="horz" wrap="square" lIns="0" tIns="12700" rIns="0" bIns="0" rtlCol="0">
            <a:spAutoFit/>
          </a:bodyPr>
          <a:lstStyle/>
          <a:p>
            <a:pPr marL="12700">
              <a:lnSpc>
                <a:spcPct val="100000"/>
              </a:lnSpc>
              <a:spcBef>
                <a:spcPts val="100"/>
              </a:spcBef>
            </a:pPr>
            <a:r>
              <a:rPr lang="es-ES" sz="1400" b="1" u="sng" dirty="0">
                <a:solidFill>
                  <a:srgbClr val="020302"/>
                </a:solidFill>
                <a:uFill>
                  <a:solidFill>
                    <a:srgbClr val="020302"/>
                  </a:solidFill>
                </a:uFill>
                <a:latin typeface="Adobe Clean"/>
                <a:cs typeface="Adobe Clean"/>
              </a:rPr>
              <a:t>Destinatarios de nivel de servicio: Respuesta inicial</a:t>
            </a:r>
          </a:p>
        </p:txBody>
      </p:sp>
      <p:graphicFrame>
        <p:nvGraphicFramePr>
          <p:cNvPr id="9" name="object 9"/>
          <p:cNvGraphicFramePr>
            <a:graphicFrameLocks noGrp="1"/>
          </p:cNvGraphicFramePr>
          <p:nvPr>
            <p:extLst>
              <p:ext uri="{D42A27DB-BD31-4B8C-83A1-F6EECF244321}">
                <p14:modId xmlns:p14="http://schemas.microsoft.com/office/powerpoint/2010/main" val="1271502003"/>
              </p:ext>
            </p:extLst>
          </p:nvPr>
        </p:nvGraphicFramePr>
        <p:xfrm>
          <a:off x="146919" y="7473158"/>
          <a:ext cx="7477080" cy="2258865"/>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es-ES" sz="900" dirty="0">
                          <a:solidFill>
                            <a:srgbClr val="020302"/>
                          </a:solidFill>
                          <a:latin typeface="Adobe Clean"/>
                          <a:cs typeface="Adobe Clean"/>
                        </a:rPr>
                        <a:t>Prioridad</a:t>
                      </a: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lang="es-ES" sz="900">
                          <a:solidFill>
                            <a:srgbClr val="020302"/>
                          </a:solidFill>
                          <a:latin typeface="Adobe Clean"/>
                          <a:cs typeface="Adobe Clean"/>
                        </a:rPr>
                        <a:t>Soporte Standard</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76200" cap="flat" cmpd="sng" algn="ctr">
                      <a:solidFill>
                        <a:srgbClr val="B3B3B3"/>
                      </a:solidFill>
                      <a:prstDash val="solid"/>
                      <a:round/>
                      <a:headEnd type="none" w="med" len="med"/>
                      <a:tailEnd type="none" w="med" len="med"/>
                    </a:lnB>
                    <a:solidFill>
                      <a:srgbClr val="D9D9D9"/>
                    </a:solidFill>
                  </a:tcPr>
                </a:tc>
                <a:tc>
                  <a:txBody>
                    <a:bodyPr/>
                    <a:lstStyle/>
                    <a:p>
                      <a:pPr marL="260985">
                        <a:lnSpc>
                          <a:spcPct val="100000"/>
                        </a:lnSpc>
                        <a:spcBef>
                          <a:spcPts val="80"/>
                        </a:spcBef>
                      </a:pPr>
                      <a:r>
                        <a:rPr lang="es-ES" sz="900">
                          <a:solidFill>
                            <a:srgbClr val="FFFFFF"/>
                          </a:solidFill>
                          <a:latin typeface="Adobe Clean"/>
                          <a:cs typeface="Adobe Clean"/>
                        </a:rPr>
                        <a:t>Soporte Enterprise</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es-ES" sz="900" b="1" dirty="0">
                          <a:solidFill>
                            <a:srgbClr val="020302"/>
                          </a:solidFill>
                          <a:latin typeface="Adobe Clean"/>
                          <a:cs typeface="Adobe Clean"/>
                        </a:rPr>
                        <a:t>PRIORIDAD 1</a:t>
                      </a:r>
                    </a:p>
                    <a:p>
                      <a:pPr marL="50800" marR="387985" lvl="0" indent="0" eaLnBrk="1" fontAlgn="auto" latinLnBrk="0" hangingPunct="1">
                        <a:lnSpc>
                          <a:spcPts val="1000"/>
                        </a:lnSpc>
                        <a:spcBef>
                          <a:spcPts val="420"/>
                        </a:spcBef>
                        <a:spcAft>
                          <a:spcPts val="0"/>
                        </a:spcAft>
                        <a:buClrTx/>
                        <a:buSzTx/>
                        <a:buFontTx/>
                        <a:buNone/>
                      </a:pPr>
                      <a:r>
                        <a:rPr lang="es-ES" sz="900" b="0" i="0" u="none" strike="noStrike" dirty="0">
                          <a:solidFill>
                            <a:schemeClr val="tx1"/>
                          </a:solidFill>
                          <a:latin typeface="Adobe Clean Light"/>
                          <a:ea typeface="+mn-ea"/>
                          <a:cs typeface="+mn-cs"/>
                        </a:rPr>
                        <a:t>Las funciones empresariales de producción del cliente no están activadas o pierden datos </a:t>
                      </a:r>
                      <a:br>
                        <a:rPr lang="es-ES" sz="900" b="0" i="0" u="none" strike="noStrike" dirty="0">
                          <a:solidFill>
                            <a:schemeClr val="tx1"/>
                          </a:solidFill>
                          <a:latin typeface="Adobe Clean Light"/>
                          <a:ea typeface="+mn-ea"/>
                          <a:cs typeface="+mn-cs"/>
                        </a:rPr>
                      </a:br>
                      <a:r>
                        <a:rPr lang="es-ES" sz="900" b="0" i="0" u="none" strike="noStrike" dirty="0">
                          <a:solidFill>
                            <a:schemeClr val="tx1"/>
                          </a:solidFill>
                          <a:latin typeface="Adobe Clean Light"/>
                          <a:ea typeface="+mn-ea"/>
                          <a:cs typeface="+mn-cs"/>
                        </a:rPr>
                        <a:t>o presentan una degradación del servicio significativa, por lo que se requiere atención inmediata para restaurar la funcionalidad y facilidad de uso.</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s-ES" sz="900" b="0" i="0" u="none" strike="noStrike">
                          <a:solidFill>
                            <a:srgbClr val="020302"/>
                          </a:solidFill>
                          <a:latin typeface="AdobeClean-Light" panose="020B0503020404020204" pitchFamily="34" charset="0"/>
                        </a:rPr>
                        <a:t>24x7 /  1 hora</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76200">
                      <a:solidFill>
                        <a:srgbClr val="B3B3B3"/>
                      </a:solidFill>
                      <a:prstDash val="solid"/>
                    </a:lnT>
                    <a:lnB w="6350">
                      <a:solidFill>
                        <a:srgbClr val="B7B8B8"/>
                      </a:solidFill>
                      <a:prstDash val="solid"/>
                    </a:lnB>
                  </a:tcPr>
                </a:tc>
                <a:tc>
                  <a:txBody>
                    <a:bodyPr/>
                    <a:lstStyle/>
                    <a:p>
                      <a:pPr algn="ctr" fontAlgn="ctr"/>
                      <a:r>
                        <a:rPr lang="es-ES" sz="900" b="0" i="0" u="none" strike="noStrike">
                          <a:solidFill>
                            <a:srgbClr val="020302"/>
                          </a:solidFill>
                          <a:latin typeface="AdobeClean-Light"/>
                        </a:rPr>
                        <a:t>24x7 / 30 minutos</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0">
                <a:tc>
                  <a:txBody>
                    <a:bodyPr/>
                    <a:lstStyle/>
                    <a:p>
                      <a:pPr marL="50800">
                        <a:lnSpc>
                          <a:spcPct val="100000"/>
                        </a:lnSpc>
                        <a:spcBef>
                          <a:spcPts val="125"/>
                        </a:spcBef>
                      </a:pPr>
                      <a:r>
                        <a:rPr lang="es-ES" sz="900" b="1" dirty="0">
                          <a:solidFill>
                            <a:srgbClr val="020302"/>
                          </a:solidFill>
                          <a:latin typeface="Adobe Clean"/>
                          <a:cs typeface="Adobe Clean"/>
                        </a:rPr>
                        <a:t>PRIORIDAD 2</a:t>
                      </a:r>
                    </a:p>
                    <a:p>
                      <a:pPr marL="50800" marR="0" lvl="0" indent="0" defTabSz="914400" eaLnBrk="1" fontAlgn="auto" latinLnBrk="0" hangingPunct="1">
                        <a:lnSpc>
                          <a:spcPct val="100000"/>
                        </a:lnSpc>
                        <a:spcBef>
                          <a:spcPts val="125"/>
                        </a:spcBef>
                        <a:spcAft>
                          <a:spcPts val="0"/>
                        </a:spcAft>
                        <a:buClrTx/>
                        <a:buSzTx/>
                        <a:buFontTx/>
                        <a:buNone/>
                        <a:tabLst/>
                        <a:defRPr/>
                      </a:pPr>
                      <a:r>
                        <a:rPr lang="es-ES" sz="900" b="0" i="0" dirty="0">
                          <a:solidFill>
                            <a:srgbClr val="020302"/>
                          </a:solidFill>
                          <a:latin typeface="Adobe Clean Light"/>
                          <a:ea typeface="+mn-ea"/>
                          <a:cs typeface="+mn-cs"/>
                        </a:rPr>
                        <a:t> </a:t>
                      </a:r>
                      <a:r>
                        <a:rPr lang="es-ES" sz="900" b="0" i="0" u="none" strike="noStrike" dirty="0">
                          <a:solidFill>
                            <a:schemeClr val="tx1"/>
                          </a:solidFill>
                          <a:latin typeface="Adobe Clean Light"/>
                          <a:ea typeface="+mn-ea"/>
                          <a:cs typeface="+mn-cs"/>
                        </a:rPr>
                        <a:t>Las funciones empresariales del cliente presentan degradaciones importantes del servicio o hay una posible pérdida de datos, o una función clave se está viendo afectada.</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s-ES" sz="900" b="0" i="0" u="none" strike="noStrike">
                          <a:solidFill>
                            <a:srgbClr val="020302"/>
                          </a:solidFill>
                          <a:latin typeface="AdobeClean-Light" panose="020B0503020404020204" pitchFamily="34" charset="0"/>
                        </a:rPr>
                        <a:t>Horario de trabajo / 4 horas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s-ES" sz="900" b="0" i="0" u="none" strike="noStrike">
                          <a:solidFill>
                            <a:srgbClr val="020302"/>
                          </a:solidFill>
                          <a:latin typeface="AdobeClean-Light"/>
                        </a:rPr>
                        <a:t>24x5 / 1 hora</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es-ES" sz="900" b="1" dirty="0">
                          <a:solidFill>
                            <a:srgbClr val="020302"/>
                          </a:solidFill>
                          <a:latin typeface="Adobe Clean"/>
                          <a:cs typeface="Adobe Clean"/>
                        </a:rPr>
                        <a:t>PRIORIDAD 3</a:t>
                      </a:r>
                    </a:p>
                    <a:p>
                      <a:pPr marL="49530" marR="212090" indent="-2540">
                        <a:lnSpc>
                          <a:spcPts val="1000"/>
                        </a:lnSpc>
                        <a:spcBef>
                          <a:spcPts val="415"/>
                        </a:spcBef>
                      </a:pPr>
                      <a:r>
                        <a:rPr lang="es-ES" sz="900" b="0" i="0" u="none" strike="noStrike" dirty="0">
                          <a:solidFill>
                            <a:schemeClr val="tx1"/>
                          </a:solidFill>
                          <a:latin typeface="Adobe Clean Light"/>
                          <a:ea typeface="+mn-ea"/>
                          <a:cs typeface="+mn-cs"/>
                        </a:rPr>
                        <a:t>Las funciones empresariales del cliente presentan una menor degradación de los servicios, </a:t>
                      </a:r>
                      <a:br>
                        <a:rPr lang="es-ES" sz="900" b="0" i="0" u="none" strike="noStrike" dirty="0">
                          <a:solidFill>
                            <a:schemeClr val="tx1"/>
                          </a:solidFill>
                          <a:latin typeface="Adobe Clean Light"/>
                          <a:ea typeface="+mn-ea"/>
                          <a:cs typeface="+mn-cs"/>
                        </a:rPr>
                      </a:br>
                      <a:r>
                        <a:rPr lang="es-ES" sz="900" b="0" i="0" u="none" strike="noStrike" dirty="0">
                          <a:solidFill>
                            <a:schemeClr val="tx1"/>
                          </a:solidFill>
                          <a:latin typeface="Adobe Clean Light"/>
                          <a:ea typeface="+mn-ea"/>
                          <a:cs typeface="+mn-cs"/>
                        </a:rPr>
                        <a:t>o ninguna degradación en absoluto, con una solución que permite que las funciones empresariales sigan funcionando. </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s-ES" sz="900" b="0" i="0" u="none" strike="noStrike" dirty="0">
                          <a:solidFill>
                            <a:srgbClr val="020302"/>
                          </a:solidFill>
                          <a:latin typeface="AdobeClean-Light" panose="020B0503020404020204" pitchFamily="34" charset="0"/>
                        </a:rPr>
                        <a:t>Horario de trabajo / 6 horas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s-ES" sz="900" b="0" i="0" u="none" strike="noStrike">
                          <a:solidFill>
                            <a:srgbClr val="020302"/>
                          </a:solidFill>
                          <a:latin typeface="AdobeClean-Light"/>
                        </a:rPr>
                        <a:t>Horario de trabajo / 2 horas</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es-ES" sz="900" b="1">
                          <a:solidFill>
                            <a:srgbClr val="020302"/>
                          </a:solidFill>
                          <a:latin typeface="Adobe Clean"/>
                          <a:cs typeface="Adobe Clean"/>
                        </a:rPr>
                        <a:t>PRIORIDAD 4</a:t>
                      </a:r>
                    </a:p>
                    <a:p>
                      <a:pPr marL="49530">
                        <a:lnSpc>
                          <a:spcPct val="100000"/>
                        </a:lnSpc>
                        <a:spcBef>
                          <a:spcPts val="145"/>
                        </a:spcBef>
                      </a:pPr>
                      <a:r>
                        <a:rPr lang="es-ES" sz="900" b="1">
                          <a:solidFill>
                            <a:srgbClr val="020302"/>
                          </a:solidFill>
                          <a:latin typeface="Adobe Clean"/>
                          <a:ea typeface="+mn-ea"/>
                          <a:cs typeface="+mn-cs"/>
                        </a:rPr>
                        <a:t> </a:t>
                      </a:r>
                      <a:r>
                        <a:rPr lang="es-ES" sz="900" b="0" i="0" u="none" strike="noStrike">
                          <a:solidFill>
                            <a:schemeClr val="tx1"/>
                          </a:solidFill>
                          <a:latin typeface="Adobe Clean Light"/>
                          <a:ea typeface="+mn-ea"/>
                          <a:cs typeface="+mn-cs"/>
                        </a:rPr>
                        <a:t>Pregunta general sobre la funcionalidad actual del producto o una solicitud de mejora.</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s-ES" sz="900" b="0" i="0" u="none" strike="noStrike">
                          <a:solidFill>
                            <a:srgbClr val="020302"/>
                          </a:solidFill>
                          <a:latin typeface="AdobeClean-Light" panose="020B0503020404020204" pitchFamily="34" charset="0"/>
                        </a:rPr>
                        <a:t>Días laborables / 3 días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es-ES" sz="900" b="0" i="0" u="none" strike="noStrike" dirty="0">
                          <a:solidFill>
                            <a:srgbClr val="020302"/>
                          </a:solidFill>
                          <a:latin typeface="AdobeClean-Light" panose="020B0503020404020204" pitchFamily="34" charset="0"/>
                        </a:rPr>
                        <a:t>Días laborables / 1 día</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2377440" cy="133370"/>
          </a:xfrm>
          <a:prstGeom prst="rect">
            <a:avLst/>
          </a:prstGeom>
        </p:spPr>
        <p:txBody>
          <a:bodyPr vert="horz" wrap="square" lIns="0" tIns="10160" rIns="0" bIns="0" rtlCol="0">
            <a:spAutoFit/>
          </a:bodyPr>
          <a:lstStyle/>
          <a:p>
            <a:pPr marL="12700">
              <a:lnSpc>
                <a:spcPct val="100000"/>
              </a:lnSpc>
              <a:spcBef>
                <a:spcPts val="80"/>
              </a:spcBef>
            </a:pPr>
            <a:r>
              <a:rPr lang="es-ES" dirty="0"/>
              <a:t>©2021 Adobe. </a:t>
            </a:r>
            <a:r>
              <a:rPr lang="es-ES" dirty="0" err="1"/>
              <a:t>All</a:t>
            </a:r>
            <a:r>
              <a:rPr lang="es-ES" dirty="0"/>
              <a:t> </a:t>
            </a:r>
            <a:r>
              <a:rPr lang="es-ES" dirty="0" err="1"/>
              <a:t>Rights</a:t>
            </a:r>
            <a:r>
              <a:rPr lang="es-ES" dirty="0"/>
              <a:t> </a:t>
            </a:r>
            <a:r>
              <a:rPr lang="es-ES" dirty="0" err="1"/>
              <a:t>Reserved</a:t>
            </a:r>
            <a:r>
              <a:rPr lang="es-ES" dirty="0"/>
              <a:t>. Adobe </a:t>
            </a:r>
            <a:r>
              <a:rPr lang="es-ES" dirty="0" err="1"/>
              <a:t>Confidential</a:t>
            </a:r>
            <a:r>
              <a:rPr lang="es-ES" dirty="0"/>
              <a:t>.</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es-ES"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20" y="756605"/>
            <a:ext cx="5879400" cy="1243417"/>
          </a:xfrm>
          <a:prstGeom prst="rect">
            <a:avLst/>
          </a:prstGeom>
        </p:spPr>
        <p:txBody>
          <a:bodyPr vert="horz" wrap="square" lIns="0" tIns="24130" rIns="0" bIns="0" rtlCol="0" anchor="t">
            <a:spAutoFit/>
          </a:bodyPr>
          <a:lstStyle/>
          <a:p>
            <a:pPr marL="12700" marR="5080">
              <a:lnSpc>
                <a:spcPts val="1200"/>
              </a:lnSpc>
              <a:spcBef>
                <a:spcPts val="240"/>
              </a:spcBef>
            </a:pPr>
            <a:r>
              <a:rPr lang="es-ES" sz="1200" dirty="0">
                <a:solidFill>
                  <a:schemeClr val="bg1"/>
                </a:solidFill>
                <a:latin typeface="Adobe Clean Light"/>
              </a:rPr>
              <a:t>Standard |</a:t>
            </a:r>
            <a:r>
              <a:rPr lang="es-ES" sz="1200" b="1" dirty="0">
                <a:solidFill>
                  <a:schemeClr val="bg1"/>
                </a:solidFill>
                <a:latin typeface="Adobe Clean Light"/>
              </a:rPr>
              <a:t> </a:t>
            </a:r>
            <a:r>
              <a:rPr lang="es-ES" sz="1200" b="1" dirty="0">
                <a:solidFill>
                  <a:schemeClr val="bg1"/>
                </a:solidFill>
              </a:rPr>
              <a:t>Enterprise</a:t>
            </a:r>
            <a:r>
              <a:rPr lang="es-ES" sz="1200" b="1" dirty="0">
                <a:solidFill>
                  <a:schemeClr val="bg1"/>
                </a:solidFill>
                <a:latin typeface="Adobe Clean Light"/>
              </a:rPr>
              <a:t> </a:t>
            </a:r>
            <a:r>
              <a:rPr lang="es-ES" sz="1200" dirty="0">
                <a:solidFill>
                  <a:schemeClr val="bg1"/>
                </a:solidFill>
                <a:latin typeface="Adobe Clean Light"/>
              </a:rPr>
              <a:t>| Elite</a:t>
            </a:r>
            <a:br>
              <a:rPr lang="es-ES" sz="900" dirty="0">
                <a:latin typeface="Adobe Clean Light" panose="020B0303020404020204" pitchFamily="34" charset="0"/>
              </a:rPr>
            </a:br>
            <a:r>
              <a:rPr lang="es-ES" sz="900" dirty="0">
                <a:solidFill>
                  <a:schemeClr val="bg1"/>
                </a:solidFill>
                <a:latin typeface="Adobe Clean SemiLight"/>
              </a:rPr>
              <a:t>El soporte ENTERPRISE incluye acceso a rutas de aprendizaje personalizadas y foros de la comunidad monitorizados a través de Adobe </a:t>
            </a:r>
            <a:r>
              <a:rPr lang="es-ES" sz="900" dirty="0" err="1">
                <a:solidFill>
                  <a:schemeClr val="bg1"/>
                </a:solidFill>
                <a:latin typeface="Adobe Clean SemiLight"/>
              </a:rPr>
              <a:t>Experience</a:t>
            </a:r>
            <a:r>
              <a:rPr lang="es-ES" sz="900" dirty="0">
                <a:solidFill>
                  <a:schemeClr val="bg1"/>
                </a:solidFill>
                <a:latin typeface="Adobe Clean SemiLight"/>
              </a:rPr>
              <a:t> League. También puede disfrutar de documentación técnica completa y detallada sobre productos </a:t>
            </a:r>
            <a:br>
              <a:rPr lang="es-ES" sz="900" dirty="0">
                <a:solidFill>
                  <a:schemeClr val="bg1"/>
                </a:solidFill>
                <a:latin typeface="Adobe Clean SemiLight"/>
              </a:rPr>
            </a:br>
            <a:r>
              <a:rPr lang="es-ES" sz="900" dirty="0">
                <a:solidFill>
                  <a:schemeClr val="bg1"/>
                </a:solidFill>
                <a:latin typeface="Adobe Clean SemiLight"/>
              </a:rPr>
              <a:t>y notas de la versión actual. Los clientes del paquete ENTERPRISE también contarán con un ingeniero de asistencia técnica especializado que será su punto de contacto técnico personal dentro del equipo de Soporte de Adobe. Gracias a su amplia experiencia en sus soluciones de </a:t>
            </a:r>
            <a:r>
              <a:rPr lang="es-ES" sz="900" dirty="0" err="1">
                <a:solidFill>
                  <a:schemeClr val="bg1"/>
                </a:solidFill>
                <a:latin typeface="Adobe Clean SemiLight"/>
              </a:rPr>
              <a:t>Experience</a:t>
            </a:r>
            <a:r>
              <a:rPr lang="es-ES" sz="900" dirty="0">
                <a:solidFill>
                  <a:schemeClr val="bg1"/>
                </a:solidFill>
                <a:latin typeface="Adobe Clean SemiLight"/>
              </a:rPr>
              <a:t> Cloud, el equipo de Soporte colaborará con usted y sus equipos técnicos para resolver a tiempo todas las solicitudes de asistencia. Su equipo de Soporte también puede ayudar a </a:t>
            </a:r>
            <a:r>
              <a:rPr lang="es-ES" sz="900" dirty="0" err="1">
                <a:solidFill>
                  <a:schemeClr val="bg1"/>
                </a:solidFill>
                <a:latin typeface="Adobe Clean SemiLight"/>
              </a:rPr>
              <a:t>coordenar</a:t>
            </a:r>
            <a:r>
              <a:rPr lang="es-ES" sz="900" dirty="0">
                <a:solidFill>
                  <a:schemeClr val="bg1"/>
                </a:solidFill>
                <a:latin typeface="Adobe Clean SemiLight"/>
              </a:rPr>
              <a:t> y ofrecer las ventajas adicionales del paquete ENTERPRISE sin afectar a su negocio en los momentos más importantes. </a:t>
            </a: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1697181755"/>
              </p:ext>
            </p:extLst>
          </p:nvPr>
        </p:nvGraphicFramePr>
        <p:xfrm>
          <a:off x="125148" y="2159576"/>
          <a:ext cx="7498851" cy="4843512"/>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s-ES" sz="900">
                          <a:solidFill>
                            <a:srgbClr val="404040"/>
                          </a:solidFill>
                          <a:latin typeface="Adobe Clean"/>
                          <a:cs typeface="Adobe Clean"/>
                        </a:rPr>
                        <a:t>Soporte Standard</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s-ES" sz="900">
                          <a:solidFill>
                            <a:srgbClr val="FFFFFF"/>
                          </a:solidFill>
                          <a:latin typeface="Adobe Clean"/>
                          <a:cs typeface="Adobe Clean"/>
                        </a:rPr>
                        <a:t>Soporte Enterprise</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s-ES" sz="800" i="1">
                          <a:solidFill>
                            <a:schemeClr val="bg1"/>
                          </a:solidFill>
                          <a:latin typeface="Adobe Clean Light"/>
                        </a:rPr>
                        <a:t>Soporte de pago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s-ES" sz="1000" b="1" i="0">
                          <a:solidFill>
                            <a:schemeClr val="bg1"/>
                          </a:solidFill>
                          <a:latin typeface="Adobe Clean"/>
                          <a:cs typeface="AdobeClean-Light"/>
                        </a:rPr>
                        <a:t>Expertos asignados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es-ES" sz="900">
                          <a:solidFill>
                            <a:srgbClr val="020302"/>
                          </a:solidFill>
                          <a:latin typeface="AdobeClean-Light"/>
                          <a:cs typeface="AdobeClean-Light"/>
                        </a:rPr>
                        <a:t>Responsable de la asistencia técnica de la cuenta</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es-ES" sz="900" dirty="0">
                          <a:solidFill>
                            <a:srgbClr val="020302"/>
                          </a:solidFill>
                          <a:latin typeface="AdobeClean-Light"/>
                          <a:cs typeface="AdobeClean-Light"/>
                        </a:rPr>
                        <a:t>Ingeniero de asistencia técnica especializado</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es-ES" sz="900">
                          <a:solidFill>
                            <a:srgbClr val="020302"/>
                          </a:solidFill>
                          <a:latin typeface="AdobeClean-Light"/>
                          <a:cs typeface="AdobeClean-Light"/>
                        </a:rPr>
                        <a:t>Gestor técnico de cuentas</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s-ES" sz="1000" b="1" i="0">
                          <a:solidFill>
                            <a:schemeClr val="bg1"/>
                          </a:solidFill>
                          <a:latin typeface="Adobe Clean"/>
                          <a:cs typeface="AdobeClean-Light"/>
                        </a:rPr>
                        <a:t>Servicios de soporte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s-ES" sz="900">
                          <a:solidFill>
                            <a:srgbClr val="020302"/>
                          </a:solidFill>
                          <a:latin typeface="AdobeClean-Light"/>
                          <a:cs typeface="AdobeClean-Light"/>
                        </a:rPr>
                        <a:t>Soporte Online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es-ES" sz="900">
                          <a:solidFill>
                            <a:srgbClr val="020302"/>
                          </a:solidFill>
                          <a:latin typeface="AdobeClean-Light"/>
                          <a:cs typeface="AdobeClean-Light"/>
                        </a:rPr>
                        <a:t>Horario de trabajo</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s-ES" sz="900">
                          <a:solidFill>
                            <a:srgbClr val="020302"/>
                          </a:solidFill>
                          <a:latin typeface="AdobeClean-Light"/>
                          <a:cs typeface="AdobeClean-Light"/>
                        </a:rPr>
                        <a:t>24 x 5</a:t>
                      </a: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Soporte con problemas P1 24 x 7 x 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s-ES" sz="900" dirty="0">
                          <a:solidFill>
                            <a:srgbClr val="020302"/>
                          </a:solidFill>
                          <a:latin typeface="AdobeClean-Light"/>
                          <a:cs typeface="AdobeClean-Light"/>
                        </a:rPr>
                        <a:t>Contactos de soporte particulares (por producto)</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es-ES"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s-ES" sz="900">
                          <a:solidFill>
                            <a:srgbClr val="020302"/>
                          </a:solidFill>
                          <a:latin typeface="AdobeClean-Light"/>
                          <a:cs typeface="AdobeClean-Light"/>
                        </a:rPr>
                        <a:t>10</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Asistencia telefónica en directo</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es-ES" sz="9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es-ES" sz="900">
                          <a:solidFill>
                            <a:srgbClr val="020302"/>
                          </a:solidFill>
                          <a:latin typeface="AdobeClean-Light"/>
                          <a:cs typeface="AdobeClean-Light"/>
                        </a:rPr>
                        <a:t>Administración de la escalabilidad</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es-ES"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es-ES" sz="900">
                          <a:solidFill>
                            <a:srgbClr val="020302"/>
                          </a:solidFill>
                          <a:latin typeface="AdobeClean-Light"/>
                          <a:cs typeface="AdobeClean-Light"/>
                        </a:rPr>
                        <a:t>Revisiones de servicio al año</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s-ES"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s-ES" sz="900">
                          <a:latin typeface="AdobeClean-Light"/>
                          <a:cs typeface="AdobeClean-Light"/>
                        </a:rPr>
                        <a:t>Sesiones con expertos al año</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s-ES"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s-ES" sz="900">
                          <a:latin typeface="AdobeClean-Light"/>
                          <a:cs typeface="AdobeClean-Light"/>
                        </a:rPr>
                        <a:t>Reseñas de casos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es-ES" sz="900">
                          <a:solidFill>
                            <a:srgbClr val="020302"/>
                          </a:solidFill>
                          <a:latin typeface="AdobeClean-Light"/>
                          <a:cs typeface="AdobeClean-Light"/>
                        </a:rPr>
                        <a:t>Gestión de eventos</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es-ES" sz="900" dirty="0">
                          <a:solidFill>
                            <a:srgbClr val="020302"/>
                          </a:solidFill>
                          <a:latin typeface="AdobeClean-Light"/>
                          <a:cs typeface="AdobeClean-Light"/>
                        </a:rPr>
                        <a:t>Revisión, mantenimiento y monitorización del entorno</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es-ES" sz="900">
                          <a:solidFill>
                            <a:srgbClr val="020302"/>
                          </a:solidFill>
                          <a:latin typeface="AdobeClean-Light"/>
                          <a:cs typeface="AdobeClean-Light"/>
                        </a:rPr>
                        <a:t>Lanzamiento, migración, actualización y revisión de la hoja de ruta del producto</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es-ES" sz="900">
                          <a:latin typeface="AdobeClean-Light"/>
                          <a:cs typeface="AdobeClean-Light"/>
                        </a:rPr>
                        <a:t>Actividades de asistencia en la nube: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es-ES" sz="1000" b="1" i="0">
                          <a:solidFill>
                            <a:schemeClr val="bg1"/>
                          </a:solidFill>
                          <a:latin typeface="Adobe Clean"/>
                          <a:cs typeface="AdobeClean-Light"/>
                        </a:rPr>
                        <a:t>Servicios de campo</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es-ES" sz="900" dirty="0">
                          <a:solidFill>
                            <a:srgbClr val="020302"/>
                          </a:solidFill>
                          <a:latin typeface="AdobeClean-Light"/>
                          <a:cs typeface="AdobeClean-Light"/>
                        </a:rPr>
                        <a:t>Servicios de </a:t>
                      </a:r>
                      <a:r>
                        <a:rPr lang="es-ES" sz="900" dirty="0" err="1">
                          <a:solidFill>
                            <a:srgbClr val="020302"/>
                          </a:solidFill>
                          <a:latin typeface="AdobeClean-Light"/>
                          <a:cs typeface="AdobeClean-Light"/>
                        </a:rPr>
                        <a:t>Launch</a:t>
                      </a:r>
                      <a:r>
                        <a:rPr lang="es-ES" sz="900" dirty="0">
                          <a:solidFill>
                            <a:srgbClr val="020302"/>
                          </a:solidFill>
                          <a:latin typeface="AdobeClean-Light"/>
                          <a:cs typeface="AdobeClean-Light"/>
                        </a:rPr>
                        <a:t> </a:t>
                      </a:r>
                      <a:r>
                        <a:rPr lang="es-ES" sz="900" dirty="0" err="1">
                          <a:solidFill>
                            <a:srgbClr val="020302"/>
                          </a:solidFill>
                          <a:latin typeface="AdobeClean-Light"/>
                          <a:cs typeface="AdobeClean-Light"/>
                        </a:rPr>
                        <a:t>Advisory</a:t>
                      </a:r>
                      <a:r>
                        <a:rPr lang="es-ES" sz="900" dirty="0">
                          <a:solidFill>
                            <a:srgbClr val="020302"/>
                          </a:solidFill>
                          <a:latin typeface="AdobeClean-Light"/>
                          <a:cs typeface="AdobeClean-Light"/>
                        </a:rPr>
                        <a:t>: primer año de la nueva solución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eaLnBrk="1" fontAlgn="auto" latinLnBrk="0" hangingPunct="0">
                        <a:lnSpc>
                          <a:spcPct val="100000"/>
                        </a:lnSpc>
                        <a:spcBef>
                          <a:spcPts val="380"/>
                        </a:spcBef>
                        <a:spcAft>
                          <a:spcPts val="0"/>
                        </a:spcAft>
                        <a:buClrTx/>
                        <a:buSzTx/>
                        <a:buFontTx/>
                        <a:buNone/>
                      </a:pPr>
                      <a:r>
                        <a:rPr lang="es-ES" sz="900" dirty="0">
                          <a:latin typeface="AdobeClean-Light"/>
                          <a:cs typeface="AdobeClean-Light"/>
                        </a:rPr>
                        <a:t>Actividades del servicio de campo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9021041"/>
            <a:ext cx="2194560" cy="718145"/>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es-ES" sz="900" dirty="0">
                <a:solidFill>
                  <a:srgbClr val="020302"/>
                </a:solidFill>
                <a:latin typeface="AdobeClean-Light"/>
                <a:cs typeface="AdobeClean-Light"/>
              </a:rPr>
              <a:t>Inicie una sesión de chat para obtener respuestas y ayuda con el envío de casos.</a:t>
            </a:r>
          </a:p>
          <a:p>
            <a:pPr marL="33020" marR="159385">
              <a:spcBef>
                <a:spcPts val="100"/>
              </a:spcBef>
              <a:tabLst>
                <a:tab pos="1786889" algn="l"/>
              </a:tabLst>
            </a:pPr>
            <a:r>
              <a:rPr lang="es-ES" sz="900" i="1" dirty="0">
                <a:solidFill>
                  <a:srgbClr val="7A7A7A"/>
                </a:solidFill>
                <a:latin typeface="AdobeClean-LightIt"/>
                <a:cs typeface="AdobeClean-LightIt"/>
              </a:rPr>
              <a:t>* No todos los productos ofrecen la opción de disfrutar de asistencia mediante chat en directo.  </a:t>
            </a: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Foros de la comunidad</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es-ES" sz="1200" b="1">
                <a:latin typeface="+mj-lt"/>
                <a:ea typeface="Open Sans" pitchFamily="34" charset="0"/>
                <a:cs typeface="Open Sans" pitchFamily="34" charset="0"/>
              </a:rPr>
              <a:t>Foros en línea</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194560" cy="1005403"/>
          </a:xfrm>
          <a:prstGeom prst="rect">
            <a:avLst/>
          </a:prstGeom>
        </p:spPr>
        <p:txBody>
          <a:bodyPr vert="horz" wrap="square" lIns="0" tIns="35560" rIns="0" bIns="0" rtlCol="0" anchor="t">
            <a:spAutoFit/>
          </a:bodyPr>
          <a:lstStyle/>
          <a:p>
            <a:r>
              <a:rPr lang="es-ES" sz="900">
                <a:solidFill>
                  <a:srgbClr val="4B4B4B"/>
                </a:solidFill>
                <a:latin typeface="Adobe Clean Light"/>
              </a:rPr>
              <a:t>Acceso continuo en línea a una base de datos donde encontrará cada vez más soluciones técnicas, documentación de productos, preguntas frecuentes y mucho más. Hable con profesionales y otros clientes en la Comunidad de Adobe para compartir prácticas recomendadas y lecciones aprendidas.</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Recorridos autoguiados</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7060285"/>
            <a:ext cx="2194560" cy="1143903"/>
          </a:xfrm>
          <a:prstGeom prst="rect">
            <a:avLst/>
          </a:prstGeom>
        </p:spPr>
        <p:txBody>
          <a:bodyPr vert="horz" wrap="square" lIns="0" tIns="35560" rIns="0" bIns="0" rtlCol="0" anchor="t">
            <a:spAutoFit/>
          </a:bodyPr>
          <a:lstStyle/>
          <a:p>
            <a:r>
              <a:rPr lang="es-ES" sz="900" dirty="0">
                <a:solidFill>
                  <a:srgbClr val="4B4B4B"/>
                </a:solidFill>
                <a:latin typeface="Adobe Clean Light"/>
              </a:rPr>
              <a:t>Los </a:t>
            </a:r>
            <a:r>
              <a:rPr lang="es-ES" sz="900" dirty="0" err="1">
                <a:solidFill>
                  <a:srgbClr val="4B4B4B"/>
                </a:solidFill>
                <a:latin typeface="Adobe Clean Light"/>
              </a:rPr>
              <a:t>experience</a:t>
            </a:r>
            <a:r>
              <a:rPr lang="es-ES" sz="900" dirty="0">
                <a:solidFill>
                  <a:srgbClr val="4B4B4B"/>
                </a:solidFill>
                <a:latin typeface="Adobe Clean Light"/>
              </a:rPr>
              <a:t> </a:t>
            </a:r>
            <a:r>
              <a:rPr lang="es-ES" sz="900" dirty="0" err="1">
                <a:solidFill>
                  <a:srgbClr val="4B4B4B"/>
                </a:solidFill>
                <a:latin typeface="Adobe Clean Light"/>
              </a:rPr>
              <a:t>makers</a:t>
            </a:r>
            <a:r>
              <a:rPr lang="es-ES" sz="900" dirty="0">
                <a:solidFill>
                  <a:srgbClr val="4B4B4B"/>
                </a:solidFill>
                <a:latin typeface="Adobe Clean Light"/>
              </a:rPr>
              <a:t> se realizan con </a:t>
            </a:r>
            <a:r>
              <a:rPr lang="es-ES" sz="900" dirty="0" err="1">
                <a:solidFill>
                  <a:srgbClr val="4B4B4B"/>
                </a:solidFill>
                <a:latin typeface="Adobe Clean Light"/>
              </a:rPr>
              <a:t>Experience</a:t>
            </a:r>
            <a:r>
              <a:rPr lang="es-ES" sz="900" dirty="0">
                <a:solidFill>
                  <a:srgbClr val="4B4B4B"/>
                </a:solidFill>
                <a:latin typeface="Adobe Clean Light"/>
              </a:rPr>
              <a:t> League. Los clientes pueden aplicar sus conocimientos de administración de la experiencia del cliente con aprendizaje personalizado para desarrollar habilidades, interactuar con la comunidad internacional de compañeros y obtener reconocimiento en su trayectoria profesional.</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453728"/>
            <a:ext cx="1543003" cy="369332"/>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dirty="0">
                <a:solidFill>
                  <a:srgbClr val="000000"/>
                </a:solidFill>
              </a:rPr>
              <a:t>Asistencia mediante </a:t>
            </a:r>
            <a:br>
              <a:rPr lang="es-ES" sz="1200" dirty="0">
                <a:solidFill>
                  <a:srgbClr val="000000"/>
                </a:solidFill>
              </a:rPr>
            </a:br>
            <a:r>
              <a:rPr lang="es-ES" sz="1200" dirty="0">
                <a:solidFill>
                  <a:srgbClr val="000000"/>
                </a:solidFill>
              </a:rPr>
              <a:t>chat en directo*</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793443"/>
            <a:ext cx="840166" cy="184666"/>
          </a:xfrm>
          <a:prstGeom prst="rect">
            <a:avLst/>
          </a:prstGeom>
        </p:spPr>
        <p:txBody>
          <a:bodyPr wrap="none" lIns="0" tIns="0" rIns="0" bIns="0">
            <a:spAutoFit/>
          </a:bodyPr>
          <a:lstStyle/>
          <a:p>
            <a:pPr>
              <a:spcBef>
                <a:spcPts val="600"/>
              </a:spcBef>
              <a:spcAft>
                <a:spcPts val="600"/>
              </a:spcAft>
            </a:pPr>
            <a:r>
              <a:rPr lang="es-ES" sz="1200" b="1" dirty="0">
                <a:latin typeface="+mj-lt"/>
                <a:ea typeface="Open Sans" pitchFamily="34" charset="0"/>
                <a:cs typeface="Open Sans" pitchFamily="34" charset="0"/>
              </a:rPr>
              <a:t>Asistencia mediante chat</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24/7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Asistencia telefónica</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97788"/>
            <a:ext cx="2194560" cy="866904"/>
          </a:xfrm>
          <a:prstGeom prst="rect">
            <a:avLst/>
          </a:prstGeom>
        </p:spPr>
        <p:txBody>
          <a:bodyPr vert="horz" wrap="square" lIns="0" tIns="35560" rIns="0" bIns="0" rtlCol="0">
            <a:spAutoFit/>
          </a:bodyPr>
          <a:lstStyle/>
          <a:p>
            <a:r>
              <a:rPr lang="es-ES" sz="900" b="1" dirty="0">
                <a:solidFill>
                  <a:srgbClr val="020302"/>
                </a:solidFill>
                <a:latin typeface="AdobeClean-Light"/>
              </a:rPr>
              <a:t>Los usuarios autorizados o los contactos de soporte particulares</a:t>
            </a:r>
            <a:r>
              <a:rPr lang="es-ES" sz="900" dirty="0">
                <a:latin typeface="Adobe Clean Light" panose="020B0303020404020204" pitchFamily="34" charset="0"/>
              </a:rPr>
              <a:t> pueden enviar problemas a través de todos los canales disponibles (incluido el teléfono en el caso de los problemas P1) y hablar con nuestro equipo de asistencia en nombre de su empresa. </a:t>
            </a: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2047420" cy="307777"/>
          </a:xfrm>
          <a:prstGeom prst="rect">
            <a:avLst/>
          </a:prstGeom>
        </p:spPr>
        <p:txBody>
          <a:bodyPr wrap="none" lIns="0" tIns="45720" rIns="91440" bIns="45720" anchor="t">
            <a:spAutoFit/>
          </a:bodyPr>
          <a:lstStyle/>
          <a:p>
            <a:pPr>
              <a:spcBef>
                <a:spcPts val="280"/>
              </a:spcBef>
            </a:pPr>
            <a:r>
              <a:rPr lang="es-ES" sz="1400" b="1">
                <a:solidFill>
                  <a:srgbClr val="020302"/>
                </a:solidFill>
                <a:latin typeface="Adobe Clean"/>
                <a:cs typeface="Adobe Clean"/>
              </a:rPr>
              <a:t>Funciones de soporte Standard</a:t>
            </a: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6" y="8520784"/>
            <a:ext cx="128016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dirty="0">
                <a:solidFill>
                  <a:srgbClr val="000000"/>
                </a:solidFill>
              </a:rPr>
              <a:t>Horario de oficina</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702003"/>
            <a:ext cx="604974"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Seminarios web</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986613"/>
            <a:ext cx="2301988" cy="866904"/>
          </a:xfrm>
          <a:prstGeom prst="rect">
            <a:avLst/>
          </a:prstGeom>
        </p:spPr>
        <p:txBody>
          <a:bodyPr vert="horz" wrap="square" lIns="0" tIns="35560" rIns="0" bIns="0" rtlCol="0">
            <a:spAutoFit/>
          </a:bodyPr>
          <a:lstStyle/>
          <a:p>
            <a:r>
              <a:rPr lang="es-ES" sz="900" dirty="0">
                <a:solidFill>
                  <a:srgbClr val="4B4B4B"/>
                </a:solidFill>
                <a:latin typeface="Adobe Clean Light" panose="020B0303020404020204" pitchFamily="34" charset="0"/>
              </a:rPr>
              <a:t>En el horario de oficina del equipo de asistencia al cliente de Adobe se incluyen sesiones diseñadas para informar y ayudar a los participantes a solucionar problemas, así como para proporcionar consejos y trucos para que los participantes logren el éxito con las soluciones de Adobe.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52078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s-ES" sz="1200" dirty="0">
                <a:solidFill>
                  <a:srgbClr val="000000"/>
                </a:solidFill>
              </a:rPr>
              <a:t>Portales de autoayuda</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702003"/>
            <a:ext cx="1267206"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Portal de asistencia 24/7</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947635"/>
            <a:ext cx="2194560" cy="866904"/>
          </a:xfrm>
          <a:prstGeom prst="rect">
            <a:avLst/>
          </a:prstGeom>
        </p:spPr>
        <p:txBody>
          <a:bodyPr vert="horz" wrap="square" lIns="0" tIns="35560" rIns="0" bIns="0" rtlCol="0">
            <a:spAutoFit/>
          </a:bodyPr>
          <a:lstStyle/>
          <a:p>
            <a:r>
              <a:rPr lang="es-ES" sz="900" dirty="0">
                <a:solidFill>
                  <a:srgbClr val="4B4B4B"/>
                </a:solidFill>
                <a:latin typeface="Adobe Clean Light" panose="020B0303020404020204" pitchFamily="34" charset="0"/>
              </a:rPr>
              <a:t>Acceso al portal de asistencia de autoayuda en línea previa solicitud para enviar solicitudes de asistencia, revisar el estado de los casos y examinar otros recursos, como la base de conocimiento, noticias y alertas, sugerencias destacadas, y mucho más.</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6"/>
            <a:ext cx="237744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es-ES" dirty="0"/>
              <a:t>©2021 Adobe. </a:t>
            </a:r>
            <a:r>
              <a:rPr lang="es-ES" dirty="0" err="1"/>
              <a:t>All</a:t>
            </a:r>
            <a:r>
              <a:rPr lang="es-ES" dirty="0"/>
              <a:t> </a:t>
            </a:r>
            <a:r>
              <a:rPr lang="es-ES" dirty="0" err="1"/>
              <a:t>Rights</a:t>
            </a:r>
            <a:r>
              <a:rPr lang="es-ES" dirty="0"/>
              <a:t> </a:t>
            </a:r>
            <a:r>
              <a:rPr lang="es-ES" dirty="0" err="1"/>
              <a:t>Reserved</a:t>
            </a:r>
            <a:r>
              <a:rPr lang="es-ES" dirty="0"/>
              <a:t>. Adobe </a:t>
            </a:r>
            <a:r>
              <a:rPr lang="es-ES" dirty="0" err="1"/>
              <a:t>Confidential</a:t>
            </a:r>
            <a:r>
              <a:rPr lang="es-ES" dirty="0"/>
              <a:t>.</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es-ES" sz="1400" b="1">
                <a:solidFill>
                  <a:srgbClr val="020302"/>
                </a:solidFill>
                <a:latin typeface="Adobe Clean"/>
                <a:cs typeface="Adobe Clean"/>
              </a:rPr>
              <a:t>Funciones de soporte Enterprise</a:t>
            </a: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548328"/>
            <a:ext cx="1555491" cy="197490"/>
          </a:xfrm>
          <a:prstGeom prst="rect">
            <a:avLst/>
          </a:prstGeom>
        </p:spPr>
        <p:txBody>
          <a:bodyPr vert="horz" wrap="square" lIns="0" tIns="12700" rIns="0" bIns="0" rtlCol="0">
            <a:spAutoFit/>
          </a:bodyPr>
          <a:lstStyle/>
          <a:p>
            <a:pPr marL="12700">
              <a:lnSpc>
                <a:spcPct val="100000"/>
              </a:lnSpc>
              <a:spcBef>
                <a:spcPts val="100"/>
              </a:spcBef>
            </a:pPr>
            <a:r>
              <a:rPr lang="es-ES" sz="1200" b="1" dirty="0">
                <a:solidFill>
                  <a:srgbClr val="020302"/>
                </a:solidFill>
                <a:latin typeface="Adobe Clean"/>
                <a:cs typeface="Adobe Clean"/>
              </a:rPr>
              <a:t>Administración de la escalabilidad</a:t>
            </a: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05321"/>
          </a:xfrm>
          <a:prstGeom prst="rect">
            <a:avLst/>
          </a:prstGeom>
        </p:spPr>
        <p:txBody>
          <a:bodyPr vert="horz" wrap="square" lIns="0" tIns="12700" rIns="0" bIns="0" rtlCol="0">
            <a:spAutoFit/>
          </a:bodyPr>
          <a:lstStyle/>
          <a:p>
            <a:pPr marL="12700">
              <a:lnSpc>
                <a:spcPct val="100000"/>
              </a:lnSpc>
              <a:spcBef>
                <a:spcPts val="100"/>
              </a:spcBef>
            </a:pPr>
            <a:r>
              <a:rPr lang="es-ES" sz="900" dirty="0">
                <a:solidFill>
                  <a:srgbClr val="4B4B4B"/>
                </a:solidFill>
                <a:latin typeface="Adobe Clean Light" panose="020B0303020404020204" pitchFamily="34" charset="0"/>
              </a:rPr>
              <a:t>Un punto de contacto designado de Adobe que puede proporcionar asistencia en cuanto a escalabilidad y actualizaciones frecuentes, así como garantizar que se dé prioridad a sus solicitudes de soporte abierto más críticas.</a:t>
            </a: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726164" cy="197490"/>
          </a:xfrm>
          <a:prstGeom prst="rect">
            <a:avLst/>
          </a:prstGeom>
        </p:spPr>
        <p:txBody>
          <a:bodyPr vert="horz" wrap="square" lIns="0" tIns="12700" rIns="0" bIns="0" rtlCol="0">
            <a:spAutoFit/>
          </a:bodyPr>
          <a:lstStyle/>
          <a:p>
            <a:pPr marL="12700">
              <a:lnSpc>
                <a:spcPct val="100000"/>
              </a:lnSpc>
              <a:spcBef>
                <a:spcPts val="100"/>
              </a:spcBef>
            </a:pPr>
            <a:r>
              <a:rPr lang="es-ES" sz="1200" b="1" dirty="0">
                <a:solidFill>
                  <a:srgbClr val="020302"/>
                </a:solidFill>
                <a:latin typeface="Adobe Clean"/>
                <a:cs typeface="Adobe Clean"/>
              </a:rPr>
              <a:t>Revisiones del servicio</a:t>
            </a: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428322"/>
          </a:xfrm>
          <a:prstGeom prst="rect">
            <a:avLst/>
          </a:prstGeom>
        </p:spPr>
        <p:txBody>
          <a:bodyPr vert="horz" wrap="square" lIns="0" tIns="12700" rIns="0" bIns="0" rtlCol="0">
            <a:spAutoFit/>
          </a:bodyPr>
          <a:lstStyle/>
          <a:p>
            <a:pPr marL="12700">
              <a:lnSpc>
                <a:spcPct val="100000"/>
              </a:lnSpc>
              <a:spcBef>
                <a:spcPts val="100"/>
              </a:spcBef>
            </a:pPr>
            <a:r>
              <a:rPr lang="es-ES" sz="900" dirty="0">
                <a:solidFill>
                  <a:srgbClr val="4B4B4B"/>
                </a:solidFill>
                <a:latin typeface="Adobe Clean Light" panose="020B0303020404020204" pitchFamily="34" charset="0"/>
              </a:rPr>
              <a:t>Una revisión bianual completa de los servicios, los beneficios y las métricas de soporte del programa Enterprise.</a:t>
            </a: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566822"/>
          </a:xfrm>
          <a:prstGeom prst="rect">
            <a:avLst/>
          </a:prstGeom>
        </p:spPr>
        <p:txBody>
          <a:bodyPr vert="horz" wrap="square" lIns="0" tIns="12700" rIns="0" bIns="0" rtlCol="0">
            <a:spAutoFit/>
          </a:bodyPr>
          <a:lstStyle/>
          <a:p>
            <a:pPr marL="12700">
              <a:lnSpc>
                <a:spcPct val="100000"/>
              </a:lnSpc>
              <a:spcBef>
                <a:spcPts val="100"/>
              </a:spcBef>
            </a:pPr>
            <a:r>
              <a:rPr lang="es-ES" sz="900" dirty="0">
                <a:solidFill>
                  <a:srgbClr val="4B4B4B"/>
                </a:solidFill>
                <a:latin typeface="Adobe Clean Light" panose="020B0303020404020204" pitchFamily="34" charset="0"/>
              </a:rPr>
              <a:t>Una sesión de 60 minutos centrada en una función específica del producto y en cómo se puede utilizar para resolver problemas empresariales comunes.</a:t>
            </a: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145430"/>
            <a:ext cx="2194560" cy="644920"/>
          </a:xfrm>
          <a:prstGeom prst="rect">
            <a:avLst/>
          </a:prstGeom>
        </p:spPr>
        <p:txBody>
          <a:bodyPr vert="horz" wrap="square" lIns="0" tIns="12700" rIns="0" bIns="0" rtlCol="0" anchor="t">
            <a:spAutoFit/>
          </a:bodyPr>
          <a:lstStyle/>
          <a:p>
            <a:pPr marL="12700" marR="5080">
              <a:lnSpc>
                <a:spcPct val="115999"/>
              </a:lnSpc>
              <a:spcBef>
                <a:spcPts val="600"/>
              </a:spcBef>
            </a:pPr>
            <a:r>
              <a:rPr lang="es-ES" sz="900" dirty="0">
                <a:solidFill>
                  <a:srgbClr val="4B4B4B"/>
                </a:solidFill>
                <a:latin typeface="Adobe Clean Light"/>
              </a:rPr>
              <a:t>Impulse la adopción de prácticas recomendadas de personalización y componentes principales en AEM as a Cloud </a:t>
            </a:r>
            <a:r>
              <a:rPr lang="es-ES" sz="900" dirty="0" err="1">
                <a:solidFill>
                  <a:srgbClr val="4B4B4B"/>
                </a:solidFill>
                <a:latin typeface="Adobe Clean Light"/>
              </a:rPr>
              <a:t>Service</a:t>
            </a:r>
            <a:r>
              <a:rPr lang="es-ES" sz="900" dirty="0">
                <a:solidFill>
                  <a:srgbClr val="4B4B4B"/>
                </a:solidFill>
                <a:latin typeface="Adobe Clean Light"/>
              </a:rPr>
              <a:t>.</a:t>
            </a: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5137790"/>
            <a:ext cx="2194560" cy="649986"/>
          </a:xfrm>
          <a:prstGeom prst="rect">
            <a:avLst/>
          </a:prstGeom>
        </p:spPr>
        <p:txBody>
          <a:bodyPr vert="horz" wrap="square" lIns="0" tIns="12700" rIns="0" bIns="0" rtlCol="0" anchor="t">
            <a:spAutoFit/>
          </a:bodyPr>
          <a:lstStyle/>
          <a:p>
            <a:pPr marL="13970" marR="5080" indent="-1905">
              <a:lnSpc>
                <a:spcPct val="117000"/>
              </a:lnSpc>
              <a:spcBef>
                <a:spcPts val="900"/>
              </a:spcBef>
            </a:pPr>
            <a:r>
              <a:rPr lang="es-ES" sz="900" dirty="0">
                <a:solidFill>
                  <a:srgbClr val="4B4B4B"/>
                </a:solidFill>
                <a:latin typeface="Adobe Clean Light"/>
              </a:rPr>
              <a:t>Identifique, revise y proporcione recomendaciones sobre áreas de adopción de soluciones personalizadas con oportunidades de optimización.</a:t>
            </a: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5091682"/>
            <a:ext cx="2194560" cy="812017"/>
          </a:xfrm>
          <a:prstGeom prst="rect">
            <a:avLst/>
          </a:prstGeom>
        </p:spPr>
        <p:txBody>
          <a:bodyPr vert="horz" wrap="square" lIns="0" tIns="12700" rIns="0" bIns="0" rtlCol="0" anchor="t">
            <a:spAutoFit/>
          </a:bodyPr>
          <a:lstStyle/>
          <a:p>
            <a:pPr marL="12700" marR="5080">
              <a:lnSpc>
                <a:spcPct val="117000"/>
              </a:lnSpc>
              <a:spcBef>
                <a:spcPts val="685"/>
              </a:spcBef>
            </a:pPr>
            <a:r>
              <a:rPr lang="es-ES" sz="900" dirty="0">
                <a:solidFill>
                  <a:srgbClr val="4B4B4B"/>
                </a:solidFill>
                <a:latin typeface="Adobe Clean Light"/>
              </a:rPr>
              <a:t>Gobernanza técnica y operativa para ayudar a los clientes de AEM as a Cloud </a:t>
            </a:r>
            <a:r>
              <a:rPr lang="es-ES" sz="900" dirty="0" err="1">
                <a:solidFill>
                  <a:srgbClr val="4B4B4B"/>
                </a:solidFill>
                <a:latin typeface="Adobe Clean Light"/>
              </a:rPr>
              <a:t>Service</a:t>
            </a:r>
            <a:r>
              <a:rPr lang="es-ES" sz="900" dirty="0">
                <a:solidFill>
                  <a:srgbClr val="4B4B4B"/>
                </a:solidFill>
                <a:latin typeface="Adobe Clean Light"/>
              </a:rPr>
              <a:t> a cumplir con los estándares del sector y las prácticas recomendadas para AEM as a Cloud </a:t>
            </a:r>
            <a:r>
              <a:rPr lang="es-ES" sz="900" dirty="0" err="1">
                <a:solidFill>
                  <a:srgbClr val="4B4B4B"/>
                </a:solidFill>
                <a:latin typeface="Adobe Clean Light"/>
              </a:rPr>
              <a:t>Service</a:t>
            </a:r>
            <a:r>
              <a:rPr lang="es-ES" sz="900" dirty="0">
                <a:solidFill>
                  <a:srgbClr val="4B4B4B"/>
                </a:solidFill>
                <a:latin typeface="Adobe Clean Light"/>
              </a:rPr>
              <a:t>.</a:t>
            </a: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866904"/>
          </a:xfrm>
          <a:prstGeom prst="rect">
            <a:avLst/>
          </a:prstGeom>
        </p:spPr>
        <p:txBody>
          <a:bodyPr vert="horz" wrap="square" lIns="0" tIns="35560" rIns="0" bIns="0" rtlCol="0">
            <a:spAutoFit/>
          </a:bodyPr>
          <a:lstStyle/>
          <a:p>
            <a:pPr>
              <a:spcBef>
                <a:spcPts val="190"/>
              </a:spcBef>
            </a:pPr>
            <a:r>
              <a:rPr lang="es-ES" sz="900" dirty="0">
                <a:solidFill>
                  <a:srgbClr val="4B4B4B"/>
                </a:solidFill>
                <a:latin typeface="Adobe Clean Light" panose="020B0303020404020204" pitchFamily="34" charset="0"/>
              </a:rPr>
              <a:t>Un ingeniero de asistencia técnica especializado que esté familiarizado con el entorno de su solución y sus objetivos empresariales. Es un ingeniero de asistencia técnica experimentado que le ayudará a coordinar su experiencia de soporte Enterprise.</a:t>
            </a: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042081"/>
            <a:ext cx="1726164" cy="184666"/>
          </a:xfrm>
          <a:prstGeom prst="rect">
            <a:avLst/>
          </a:prstGeom>
        </p:spPr>
        <p:txBody>
          <a:bodyPr wrap="square" lIns="0" tIns="0" rIns="0" bIns="0">
            <a:spAutoFit/>
          </a:bodyPr>
          <a:lstStyle/>
          <a:p>
            <a:pPr>
              <a:spcBef>
                <a:spcPts val="600"/>
              </a:spcBef>
              <a:spcAft>
                <a:spcPts val="600"/>
              </a:spcAft>
            </a:pPr>
            <a:r>
              <a:rPr lang="es-ES" sz="1200" b="1" dirty="0">
                <a:solidFill>
                  <a:srgbClr val="020302"/>
                </a:solidFill>
                <a:latin typeface="+mj-lt"/>
              </a:rPr>
              <a:t>Ingeniero de asistencia técnica especializado</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603884" cy="197490"/>
          </a:xfrm>
          <a:prstGeom prst="rect">
            <a:avLst/>
          </a:prstGeom>
        </p:spPr>
        <p:txBody>
          <a:bodyPr vert="horz" wrap="square" lIns="0" tIns="12700" rIns="0" bIns="0" rtlCol="0">
            <a:spAutoFit/>
          </a:bodyPr>
          <a:lstStyle/>
          <a:p>
            <a:pPr marL="12700">
              <a:lnSpc>
                <a:spcPct val="100000"/>
              </a:lnSpc>
              <a:spcBef>
                <a:spcPts val="100"/>
              </a:spcBef>
            </a:pPr>
            <a:r>
              <a:rPr lang="es-ES" sz="1200" b="1" dirty="0">
                <a:solidFill>
                  <a:srgbClr val="020302"/>
                </a:solidFill>
                <a:latin typeface="Adobe Clean"/>
                <a:cs typeface="Adobe Clean"/>
              </a:rPr>
              <a:t>Sesiones de expertos</a:t>
            </a: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1972258" cy="461665"/>
          </a:xfrm>
          <a:prstGeom prst="rect">
            <a:avLst/>
          </a:prstGeom>
        </p:spPr>
        <p:txBody>
          <a:bodyPr wrap="square">
            <a:spAutoFit/>
          </a:bodyPr>
          <a:lstStyle/>
          <a:p>
            <a:pPr marL="12700">
              <a:lnSpc>
                <a:spcPct val="100000"/>
              </a:lnSpc>
              <a:spcBef>
                <a:spcPts val="100"/>
              </a:spcBef>
            </a:pPr>
            <a:r>
              <a:rPr lang="es-ES" sz="1200" b="1" dirty="0">
                <a:solidFill>
                  <a:srgbClr val="020302"/>
                </a:solidFill>
                <a:latin typeface="Adobe Clean"/>
                <a:cs typeface="Adobe Clean"/>
              </a:rPr>
              <a:t>Prácticas recomendadas de personalización para AEM as a Cloud </a:t>
            </a:r>
            <a:r>
              <a:rPr lang="es-ES" sz="1200" b="1" dirty="0" err="1">
                <a:solidFill>
                  <a:srgbClr val="020302"/>
                </a:solidFill>
                <a:latin typeface="Adobe Clean"/>
                <a:cs typeface="Adobe Clean"/>
              </a:rPr>
              <a:t>Service</a:t>
            </a:r>
            <a:endParaRPr lang="es-ES" sz="1200" b="1" dirty="0">
              <a:solidFill>
                <a:srgbClr val="020302"/>
              </a:solidFill>
              <a:latin typeface="Adobe Clean"/>
              <a:cs typeface="Adobe Clean"/>
            </a:endParaRP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38393"/>
            <a:ext cx="1708650" cy="461665"/>
          </a:xfrm>
          <a:prstGeom prst="rect">
            <a:avLst/>
          </a:prstGeom>
        </p:spPr>
        <p:txBody>
          <a:bodyPr wrap="square">
            <a:spAutoFit/>
          </a:bodyPr>
          <a:lstStyle/>
          <a:p>
            <a:pPr marL="12700">
              <a:lnSpc>
                <a:spcPct val="100000"/>
              </a:lnSpc>
              <a:spcBef>
                <a:spcPts val="100"/>
              </a:spcBef>
            </a:pPr>
            <a:r>
              <a:rPr lang="es-ES" sz="1200" b="1" dirty="0">
                <a:solidFill>
                  <a:srgbClr val="020302"/>
                </a:solidFill>
                <a:latin typeface="Adobe Clean"/>
                <a:cs typeface="Adobe Clean"/>
              </a:rPr>
              <a:t>Servicios de valor añadido para AEM as a Cloud </a:t>
            </a:r>
            <a:r>
              <a:rPr lang="es-ES" sz="1200" b="1" dirty="0" err="1">
                <a:solidFill>
                  <a:srgbClr val="020302"/>
                </a:solidFill>
                <a:latin typeface="Adobe Clean"/>
                <a:cs typeface="Adobe Clean"/>
              </a:rPr>
              <a:t>Service</a:t>
            </a:r>
            <a:endParaRPr lang="es-ES" sz="1200" b="1" dirty="0">
              <a:solidFill>
                <a:srgbClr val="020302"/>
              </a:solidFill>
              <a:latin typeface="Adobe Clean"/>
              <a:cs typeface="Adobe Clean"/>
            </a:endParaRP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es-ES" sz="1200" b="1" dirty="0">
                <a:solidFill>
                  <a:srgbClr val="020302"/>
                </a:solidFill>
                <a:latin typeface="Adobe Clean"/>
                <a:cs typeface="Adobe Clean"/>
              </a:rPr>
              <a:t>Gobernanza de AEM as a Cloud </a:t>
            </a:r>
            <a:r>
              <a:rPr lang="es-ES" sz="1200" b="1" dirty="0" err="1">
                <a:solidFill>
                  <a:srgbClr val="020302"/>
                </a:solidFill>
                <a:latin typeface="Adobe Clean"/>
                <a:cs typeface="Adobe Clean"/>
              </a:rPr>
              <a:t>Service</a:t>
            </a:r>
            <a:endParaRPr lang="es-ES" sz="1200" b="1" dirty="0">
              <a:solidFill>
                <a:srgbClr val="020302"/>
              </a:solidFill>
              <a:latin typeface="Adobe Clean"/>
              <a:cs typeface="Adobe Clean"/>
            </a:endParaRP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438267" cy="197490"/>
          </a:xfrm>
          <a:prstGeom prst="rect">
            <a:avLst/>
          </a:prstGeom>
        </p:spPr>
        <p:txBody>
          <a:bodyPr vert="horz" wrap="square" lIns="0" tIns="12700" rIns="0" bIns="0" rtlCol="0">
            <a:spAutoFit/>
          </a:bodyPr>
          <a:lstStyle/>
          <a:p>
            <a:pPr marL="12700">
              <a:lnSpc>
                <a:spcPct val="100000"/>
              </a:lnSpc>
              <a:spcBef>
                <a:spcPts val="100"/>
              </a:spcBef>
            </a:pPr>
            <a:r>
              <a:rPr lang="es-ES" sz="1200" b="1" dirty="0">
                <a:solidFill>
                  <a:srgbClr val="020302"/>
                </a:solidFill>
                <a:latin typeface="Adobe Clean"/>
                <a:cs typeface="Adobe Clean"/>
              </a:rPr>
              <a:t>Reseñas de casos</a:t>
            </a: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982320"/>
          </a:xfrm>
          <a:prstGeom prst="rect">
            <a:avLst/>
          </a:prstGeom>
        </p:spPr>
        <p:txBody>
          <a:bodyPr vert="horz" wrap="square" lIns="0" tIns="12700" rIns="0" bIns="0" rtlCol="0">
            <a:spAutoFit/>
          </a:bodyPr>
          <a:lstStyle/>
          <a:p>
            <a:pPr marL="12700">
              <a:lnSpc>
                <a:spcPct val="100000"/>
              </a:lnSpc>
              <a:spcBef>
                <a:spcPts val="100"/>
              </a:spcBef>
            </a:pPr>
            <a:r>
              <a:rPr lang="es-ES" sz="900" dirty="0">
                <a:solidFill>
                  <a:srgbClr val="4B4B4B"/>
                </a:solidFill>
                <a:latin typeface="Adobe Clean Light" panose="020B0303020404020204" pitchFamily="34" charset="0"/>
              </a:rPr>
              <a:t>Revisión programada periódica de las solicitudes de soporte abiertas, lo que garantiza la alineación del cliente en la descripción de casos, el impacto empresarial, el estado, la prioridad y el acuerdo en cuanto a los siguientes pasos necesarios para garantizar una solución adecuada.</a:t>
            </a: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es-ES" sz="1400" b="1">
                <a:solidFill>
                  <a:srgbClr val="020302"/>
                </a:solidFill>
                <a:latin typeface="Adobe Clean"/>
                <a:cs typeface="Adobe Clean"/>
              </a:rPr>
              <a:t>Actividades de soporte en la nube - AEM</a:t>
            </a: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471350" y="3892352"/>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5145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es-ES" sz="800">
                <a:solidFill>
                  <a:srgbClr val="6D6D6D"/>
                </a:solidFill>
                <a:latin typeface="Adobe Clean"/>
                <a:cs typeface="Adobe Clean"/>
              </a:rPr>
              <a:t>©2021 Adobe. All Rights Reserved. Adobe Confidential.</a:t>
            </a: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459221" y="589788"/>
            <a:ext cx="2725675" cy="228268"/>
          </a:xfrm>
          <a:prstGeom prst="rect">
            <a:avLst/>
          </a:prstGeom>
        </p:spPr>
        <p:txBody>
          <a:bodyPr vert="horz" wrap="square" lIns="0" tIns="12700" rIns="0" bIns="0" rtlCol="0" anchor="t">
            <a:spAutoFit/>
          </a:bodyPr>
          <a:lstStyle/>
          <a:p>
            <a:pPr marL="12700">
              <a:spcBef>
                <a:spcPts val="100"/>
              </a:spcBef>
            </a:pPr>
            <a:r>
              <a:rPr lang="es-ES" sz="1400" b="1" dirty="0">
                <a:solidFill>
                  <a:srgbClr val="020302"/>
                </a:solidFill>
                <a:latin typeface="Adobe Clean"/>
                <a:cs typeface="Adobe Clean"/>
              </a:rPr>
              <a:t>Actividades del servicio de campo</a:t>
            </a: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lang="es-ES" sz="1400" b="1">
                <a:solidFill>
                  <a:srgbClr val="020302"/>
                </a:solidFill>
                <a:latin typeface="Adobe Clean"/>
                <a:cs typeface="Adobe Clean"/>
              </a:rPr>
              <a:t>Launch Advisory </a:t>
            </a: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es-ES" sz="1000" dirty="0">
                <a:solidFill>
                  <a:srgbClr val="1F1F1F"/>
                </a:solidFill>
                <a:latin typeface="AdobeClean-Light"/>
                <a:cs typeface="AdobeClean-Light"/>
              </a:rPr>
              <a:t>Para los clientes que implementan una </a:t>
            </a:r>
            <a:r>
              <a:rPr lang="es-ES" sz="1000" b="1" dirty="0">
                <a:solidFill>
                  <a:srgbClr val="1F1F1F"/>
                </a:solidFill>
                <a:latin typeface="Adobe Clean"/>
                <a:cs typeface="Adobe Clean"/>
              </a:rPr>
              <a:t>nueva solución de Adobe </a:t>
            </a:r>
            <a:r>
              <a:rPr lang="es-ES" sz="1000" b="1" dirty="0" err="1">
                <a:solidFill>
                  <a:srgbClr val="1F1F1F"/>
                </a:solidFill>
                <a:latin typeface="Adobe Clean"/>
                <a:cs typeface="Adobe Clean"/>
              </a:rPr>
              <a:t>Experience</a:t>
            </a:r>
            <a:r>
              <a:rPr lang="es-ES" sz="1000" b="1" dirty="0">
                <a:solidFill>
                  <a:srgbClr val="1F1F1F"/>
                </a:solidFill>
                <a:latin typeface="Adobe Clean"/>
                <a:cs typeface="Adobe Clean"/>
              </a:rPr>
              <a:t> Cloud, </a:t>
            </a:r>
            <a:r>
              <a:rPr lang="es-ES" sz="1000" dirty="0" err="1">
                <a:latin typeface="Adobe Clean Light" charset="0"/>
                <a:ea typeface="Adobe Clean Light" charset="0"/>
                <a:cs typeface="Adobe Clean Light" charset="0"/>
              </a:rPr>
              <a:t>Launch</a:t>
            </a:r>
            <a:r>
              <a:rPr lang="es-ES" sz="1000" dirty="0">
                <a:latin typeface="Adobe Clean Light" charset="0"/>
                <a:ea typeface="Adobe Clean Light" charset="0"/>
                <a:cs typeface="Adobe Clean Light" charset="0"/>
              </a:rPr>
              <a:t> </a:t>
            </a:r>
            <a:r>
              <a:rPr lang="es-ES" sz="1000" dirty="0" err="1">
                <a:latin typeface="Adobe Clean Light" charset="0"/>
                <a:ea typeface="Adobe Clean Light" charset="0"/>
                <a:cs typeface="Adobe Clean Light" charset="0"/>
              </a:rPr>
              <a:t>Advisory</a:t>
            </a:r>
            <a:r>
              <a:rPr lang="es-ES" sz="1000" dirty="0">
                <a:latin typeface="Adobe Clean Light" charset="0"/>
                <a:ea typeface="Adobe Clean Light" charset="0"/>
                <a:cs typeface="Adobe Clean Light" charset="0"/>
              </a:rPr>
              <a:t> </a:t>
            </a:r>
            <a:r>
              <a:rPr lang="es-ES" sz="1000" dirty="0">
                <a:solidFill>
                  <a:srgbClr val="000000"/>
                </a:solidFill>
                <a:latin typeface="Adobe Clean SemiLight" panose="020B0403020404020204" pitchFamily="34" charset="0"/>
              </a:rPr>
              <a:t>es un </a:t>
            </a:r>
            <a:r>
              <a:rPr lang="es-ES" sz="1000" b="1" dirty="0">
                <a:solidFill>
                  <a:srgbClr val="000000"/>
                </a:solidFill>
                <a:latin typeface="Adobe Clean SemiLight" panose="020B0403020404020204" pitchFamily="34" charset="0"/>
              </a:rPr>
              <a:t>conjunto clave de servicios de asesoría </a:t>
            </a:r>
            <a:r>
              <a:rPr lang="es-ES" sz="1000" dirty="0">
                <a:latin typeface="Adobe Clean Light" charset="0"/>
                <a:ea typeface="Adobe Clean Light" charset="0"/>
                <a:cs typeface="Adobe Clean Light" charset="0"/>
              </a:rPr>
              <a:t>y recomendaciones para </a:t>
            </a:r>
            <a:r>
              <a:rPr lang="es-ES" sz="1000" b="1" dirty="0">
                <a:latin typeface="Adobe Clean Light" charset="0"/>
                <a:ea typeface="Adobe Clean Light" charset="0"/>
                <a:cs typeface="Adobe Clean Light" charset="0"/>
              </a:rPr>
              <a:t>conseguir implementaciones </a:t>
            </a:r>
            <a:r>
              <a:rPr lang="es-ES" sz="1000" b="1" dirty="0" err="1">
                <a:latin typeface="Adobe Clean Light" charset="0"/>
                <a:ea typeface="Adobe Clean Light" charset="0"/>
                <a:cs typeface="Adobe Clean Light" charset="0"/>
              </a:rPr>
              <a:t>adecuadas</a:t>
            </a:r>
            <a:r>
              <a:rPr lang="es-ES" sz="1000" dirty="0" err="1">
                <a:latin typeface="Adobe Clean Light" charset="0"/>
                <a:ea typeface="Adobe Clean Light" charset="0"/>
                <a:cs typeface="Adobe Clean Light" charset="0"/>
              </a:rPr>
              <a:t>y</a:t>
            </a:r>
            <a:r>
              <a:rPr lang="es-ES" sz="1000" dirty="0">
                <a:latin typeface="Adobe Clean Light" charset="0"/>
                <a:ea typeface="Adobe Clean Light" charset="0"/>
                <a:cs typeface="Adobe Clean Light" charset="0"/>
              </a:rPr>
              <a:t> </a:t>
            </a:r>
            <a:r>
              <a:rPr lang="es-ES" sz="1000" b="1" dirty="0">
                <a:latin typeface="Adobe Clean Light" charset="0"/>
                <a:ea typeface="Adobe Clean Light" charset="0"/>
                <a:cs typeface="Adobe Clean Light" charset="0"/>
              </a:rPr>
              <a:t>agilizan la obtención de rentabilidad</a:t>
            </a:r>
            <a:r>
              <a:rPr lang="es-ES" sz="1000" dirty="0">
                <a:latin typeface="Adobe Clean Light" charset="0"/>
                <a:ea typeface="Adobe Clean Light" charset="0"/>
                <a:cs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es-ES" sz="1000">
                <a:solidFill>
                  <a:srgbClr val="4B4B4B"/>
                </a:solidFill>
                <a:latin typeface="Adobe Clean Light" panose="020B0303020404020204" pitchFamily="34" charset="0"/>
              </a:rPr>
              <a:t>Los servicios de campo se utilizan para</a:t>
            </a:r>
            <a:r>
              <a:rPr lang="es-ES" sz="1000" b="1">
                <a:solidFill>
                  <a:srgbClr val="4B4B4B"/>
                </a:solidFill>
                <a:latin typeface="Adobe Clean" panose="020B0503020404020204" pitchFamily="34" charset="0"/>
              </a:rPr>
              <a:t> fines de resolución rápida</a:t>
            </a:r>
            <a:r>
              <a:rPr lang="es-ES" sz="1000">
                <a:solidFill>
                  <a:srgbClr val="4B4B4B"/>
                </a:solidFill>
                <a:latin typeface="Adobe Clean Light" panose="020B0303020404020204" pitchFamily="34" charset="0"/>
              </a:rPr>
              <a:t>, éxito centrado en el cliente y</a:t>
            </a:r>
            <a:r>
              <a:rPr lang="es-ES" sz="1000">
                <a:solidFill>
                  <a:srgbClr val="4B4B4B"/>
                </a:solidFill>
              </a:rPr>
              <a:t> </a:t>
            </a:r>
            <a:r>
              <a:rPr lang="es-ES" sz="1000" b="1">
                <a:solidFill>
                  <a:srgbClr val="4B4B4B"/>
                </a:solidFill>
                <a:latin typeface="Adobe Clean" panose="020B0503020404020204" pitchFamily="34" charset="0"/>
              </a:rPr>
              <a:t>una obtención de rentabilidad más rápida</a:t>
            </a:r>
            <a:r>
              <a:rPr lang="es-ES" sz="1000">
                <a:solidFill>
                  <a:srgbClr val="4B4B4B"/>
                </a:solidFill>
                <a:latin typeface="Adobe Clean Light" panose="020B0303020404020204" pitchFamily="34" charset="0"/>
              </a:rPr>
              <a:t>. Si Launch Advisory está activado,</a:t>
            </a:r>
            <a:r>
              <a:rPr lang="es-ES" sz="1000" b="1">
                <a:solidFill>
                  <a:srgbClr val="4B4B4B"/>
                </a:solidFill>
                <a:latin typeface="Adobe Clean" panose="020B0503020404020204" pitchFamily="34" charset="0"/>
              </a:rPr>
              <a:t> no habrá ningún servicio de campo en el año 1</a:t>
            </a:r>
            <a:r>
              <a:rPr lang="es-ES" sz="1000">
                <a:solidFill>
                  <a:srgbClr val="4B4B4B"/>
                </a:solidFill>
                <a:latin typeface="Adobe Clean Light" panose="020B0303020404020204" pitchFamily="34" charset="0"/>
              </a:rPr>
              <a:t> para ningún producto de solución cubierto por un contrato de soporte de Adobe. </a:t>
            </a:r>
          </a:p>
          <a:p>
            <a:pPr marL="24130" marR="5080">
              <a:spcBef>
                <a:spcPts val="600"/>
              </a:spcBef>
            </a:pPr>
            <a:endParaRPr lang="en-US" sz="1000" b="1">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8" y="3605833"/>
            <a:ext cx="3520194" cy="2798202"/>
          </a:xfrm>
          <a:prstGeom prst="rect">
            <a:avLst/>
          </a:prstGeom>
        </p:spPr>
        <p:txBody>
          <a:bodyPr wrap="square">
            <a:spAutoFit/>
          </a:bodyPr>
          <a:lstStyle/>
          <a:p>
            <a:pPr marL="12700" marR="5080">
              <a:spcBef>
                <a:spcPts val="100"/>
              </a:spcBef>
            </a:pPr>
            <a:r>
              <a:rPr lang="es-ES" sz="1000" dirty="0">
                <a:latin typeface="Adobe Clean Light" charset="0"/>
              </a:rPr>
              <a:t>Los expertos en soluciones de Adobe ayudan a validar los requisitos, la arquitectura, el proceso de desarrollo y las revisiones de la preparación de los lanzamientos</a:t>
            </a:r>
            <a:r>
              <a:rPr lang="es-ES" sz="1000" dirty="0"/>
              <a:t> </a:t>
            </a:r>
            <a:r>
              <a:rPr lang="es-ES" sz="1000" dirty="0">
                <a:solidFill>
                  <a:srgbClr val="000000"/>
                </a:solidFill>
                <a:latin typeface="Adobe Clean SemiLight" panose="020B0403020404020204" pitchFamily="34" charset="0"/>
              </a:rPr>
              <a:t>con </a:t>
            </a:r>
            <a:r>
              <a:rPr lang="es-ES" sz="1000" b="1" dirty="0">
                <a:solidFill>
                  <a:srgbClr val="000000"/>
                </a:solidFill>
                <a:latin typeface="Adobe Clean SemiLight" panose="020B0403020404020204" pitchFamily="34" charset="0"/>
              </a:rPr>
              <a:t>directrices basadas en las prácticas recomendadas</a:t>
            </a:r>
            <a:r>
              <a:rPr lang="es-ES" sz="1000" dirty="0">
                <a:solidFill>
                  <a:srgbClr val="000000"/>
                </a:solidFill>
                <a:latin typeface="Adobe Clean SemiLight" panose="020B0403020404020204" pitchFamily="34" charset="0"/>
              </a:rPr>
              <a:t> para los clientes y los socios de implementación.</a:t>
            </a:r>
          </a:p>
          <a:p>
            <a:pPr marL="12700" marR="5080">
              <a:spcBef>
                <a:spcPts val="100"/>
              </a:spcBef>
            </a:pPr>
            <a:endParaRPr lang="en-US" sz="1000" dirty="0">
              <a:solidFill>
                <a:srgbClr val="1F1F1F"/>
              </a:solidFill>
              <a:latin typeface="Adobe Clean"/>
              <a:cs typeface="Adobe Clean"/>
            </a:endParaRPr>
          </a:p>
          <a:p>
            <a:pPr marL="12700" marR="5080">
              <a:spcBef>
                <a:spcPts val="100"/>
              </a:spcBef>
            </a:pPr>
            <a:r>
              <a:rPr lang="es-ES" sz="1000" dirty="0" err="1">
                <a:latin typeface="Adobe Clean Light" charset="0"/>
              </a:rPr>
              <a:t>Launch</a:t>
            </a:r>
            <a:r>
              <a:rPr lang="es-ES" sz="1000" dirty="0">
                <a:latin typeface="Adobe Clean Light" charset="0"/>
              </a:rPr>
              <a:t> </a:t>
            </a:r>
            <a:r>
              <a:rPr lang="es-ES" sz="1000" dirty="0" err="1">
                <a:latin typeface="Adobe Clean Light" charset="0"/>
              </a:rPr>
              <a:t>Advisory</a:t>
            </a:r>
            <a:r>
              <a:rPr lang="es-ES" sz="1000" dirty="0">
                <a:latin typeface="Adobe Clean Light" charset="0"/>
              </a:rPr>
              <a:t> se alineará con la programación de su proyecto a través de hitos comunes (</a:t>
            </a:r>
            <a:r>
              <a:rPr lang="es-ES" sz="1000" b="1" dirty="0">
                <a:latin typeface="Adobe Clean Light" charset="0"/>
              </a:rPr>
              <a:t>Empezar, Definir, Diseñar, Puesta en marcha y Después del lanzamiento</a:t>
            </a:r>
            <a:r>
              <a:rPr lang="es-ES" sz="1000" dirty="0">
                <a:latin typeface="Adobe Clean Light" charset="0"/>
              </a:rPr>
              <a:t>) para guiar, validar, evaluar y hacer recomendaciones.</a:t>
            </a:r>
          </a:p>
          <a:p>
            <a:pPr marL="12700" marR="5080">
              <a:spcBef>
                <a:spcPts val="100"/>
              </a:spcBef>
            </a:pPr>
            <a:endParaRPr lang="en-US" sz="1000" dirty="0">
              <a:latin typeface="Adobe Clean Light" charset="0"/>
            </a:endParaRPr>
          </a:p>
          <a:p>
            <a:pPr marL="12700" marR="5080">
              <a:spcBef>
                <a:spcPts val="100"/>
              </a:spcBef>
            </a:pPr>
            <a:r>
              <a:rPr lang="es-ES" sz="1000" dirty="0">
                <a:latin typeface="Adobe Clean Light" charset="0"/>
              </a:rPr>
              <a:t>Entre los entregables clave se incluyen:</a:t>
            </a:r>
          </a:p>
          <a:p>
            <a:pPr marL="184150" marR="5080" indent="-171450">
              <a:spcBef>
                <a:spcPts val="700"/>
              </a:spcBef>
              <a:buFont typeface="Arial" panose="020B0604020202020204" pitchFamily="34" charset="0"/>
              <a:buChar char="•"/>
            </a:pPr>
            <a:r>
              <a:rPr lang="es-ES" sz="1000" dirty="0"/>
              <a:t>Plan de lanzamiento (incluido el plan de colaboración del proyecto)</a:t>
            </a:r>
          </a:p>
          <a:p>
            <a:pPr marL="184150" marR="5080" indent="-171450">
              <a:spcBef>
                <a:spcPts val="400"/>
              </a:spcBef>
              <a:buFont typeface="Arial" panose="020B0604020202020204" pitchFamily="34" charset="0"/>
              <a:buChar char="•"/>
            </a:pPr>
            <a:r>
              <a:rPr lang="es-ES" sz="1000" dirty="0"/>
              <a:t>Documentos de evaluación y recomendaciones</a:t>
            </a:r>
          </a:p>
          <a:p>
            <a:pPr marL="184150" marR="5080" indent="-171450">
              <a:spcBef>
                <a:spcPts val="400"/>
              </a:spcBef>
              <a:buFont typeface="Arial" panose="020B0604020202020204" pitchFamily="34" charset="0"/>
              <a:buChar char="•"/>
            </a:pPr>
            <a:r>
              <a:rPr lang="es-ES" sz="1000" dirty="0"/>
              <a:t>Resumen de la participación</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a:t>Ejecutar y operar</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a:t>Implementación</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183022"/>
            <a:ext cx="933111" cy="261610"/>
          </a:xfrm>
          <a:prstGeom prst="rect">
            <a:avLst/>
          </a:prstGeom>
          <a:noFill/>
        </p:spPr>
        <p:txBody>
          <a:bodyPr wrap="square" rtlCol="0">
            <a:spAutoFit/>
          </a:bodyPr>
          <a:lstStyle/>
          <a:p>
            <a:pPr algn="ctr"/>
            <a:r>
              <a:rPr lang="es-ES" sz="1100"/>
              <a:t>Después del lanzamiento</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36106" y="6379881"/>
            <a:ext cx="3093589"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432303"/>
            <a:ext cx="3525469" cy="2464777"/>
          </a:xfrm>
          <a:prstGeom prst="rect">
            <a:avLst/>
          </a:prstGeom>
        </p:spPr>
        <p:txBody>
          <a:bodyPr wrap="square" lIns="91440" tIns="45720" rIns="91440" bIns="45720" anchor="t">
            <a:spAutoFit/>
          </a:bodyPr>
          <a:lstStyle/>
          <a:p>
            <a:pPr marL="12700" marR="5080">
              <a:spcBef>
                <a:spcPts val="100"/>
              </a:spcBef>
            </a:pPr>
            <a:r>
              <a:rPr lang="es-ES" sz="1000" b="1" dirty="0">
                <a:solidFill>
                  <a:srgbClr val="000000"/>
                </a:solidFill>
                <a:latin typeface="+mj-lt"/>
              </a:rPr>
              <a:t>Las actividades de seguimiento técnicas</a:t>
            </a:r>
            <a:r>
              <a:rPr lang="es-ES" sz="1000" dirty="0">
                <a:solidFill>
                  <a:srgbClr val="000000"/>
                </a:solidFill>
                <a:latin typeface="Adobe Clean Light"/>
              </a:rPr>
              <a:t> garantizan que los clientes cuenten con formación técnica y maximicen la adopción de sus herramientas. Específicamente, estos tipos de actividades incluyen soporte y recomendaciones relacionadas con configuraciones de plataforma, integraciones y resolución de problemas.</a:t>
            </a:r>
          </a:p>
          <a:p>
            <a:pPr marL="12700" marR="5080">
              <a:spcBef>
                <a:spcPts val="100"/>
              </a:spcBef>
            </a:pPr>
            <a:endParaRPr lang="en-US" sz="1000" dirty="0">
              <a:latin typeface="Adobe Clean Light" charset="0"/>
            </a:endParaRPr>
          </a:p>
          <a:p>
            <a:pPr marL="12700" marR="5080">
              <a:spcBef>
                <a:spcPts val="100"/>
              </a:spcBef>
            </a:pPr>
            <a:r>
              <a:rPr lang="es-ES" sz="1000" dirty="0">
                <a:latin typeface="Adobe Clean Light"/>
              </a:rPr>
              <a:t>Tipos de actividades técnicas disponibles:</a:t>
            </a:r>
          </a:p>
          <a:p>
            <a:pPr marL="184150" marR="5080" indent="-171450">
              <a:spcBef>
                <a:spcPts val="700"/>
              </a:spcBef>
              <a:buClr>
                <a:srgbClr val="FA0E00"/>
              </a:buClr>
              <a:buFont typeface="Wingdings" pitchFamily="2" charset="2"/>
              <a:buChar char="ü"/>
            </a:pPr>
            <a:r>
              <a:rPr lang="es-ES" sz="1000" dirty="0"/>
              <a:t>Auditoría de estado</a:t>
            </a:r>
          </a:p>
          <a:p>
            <a:pPr marL="184150" marR="5080" indent="-171450">
              <a:spcBef>
                <a:spcPts val="400"/>
              </a:spcBef>
              <a:buClr>
                <a:srgbClr val="FA0E00"/>
              </a:buClr>
              <a:buFont typeface="Wingdings" pitchFamily="2" charset="2"/>
              <a:buChar char="ü"/>
            </a:pPr>
            <a:r>
              <a:rPr lang="es-ES" sz="1000" dirty="0"/>
              <a:t>Auditoría de plataforma</a:t>
            </a:r>
          </a:p>
          <a:p>
            <a:pPr marL="184150" marR="5080" indent="-171450">
              <a:spcBef>
                <a:spcPts val="400"/>
              </a:spcBef>
              <a:buClr>
                <a:srgbClr val="FA0E00"/>
              </a:buClr>
              <a:buFont typeface="Wingdings" pitchFamily="2" charset="2"/>
              <a:buChar char="ü"/>
            </a:pPr>
            <a:r>
              <a:rPr lang="es-ES" sz="1000" dirty="0"/>
              <a:t>Habilitación del conjunto de funciones</a:t>
            </a:r>
          </a:p>
          <a:p>
            <a:pPr marL="184150" marR="5080" indent="-171450">
              <a:spcBef>
                <a:spcPts val="400"/>
              </a:spcBef>
              <a:buClr>
                <a:srgbClr val="FA0E00"/>
              </a:buClr>
              <a:buFont typeface="Wingdings" pitchFamily="2" charset="2"/>
              <a:buChar char="ü"/>
            </a:pPr>
            <a:r>
              <a:rPr lang="es-ES" sz="1000" dirty="0"/>
              <a:t>Integraciones y configuraciones básicas</a:t>
            </a:r>
          </a:p>
          <a:p>
            <a:pPr marL="184150" marR="5080" indent="-171450">
              <a:spcBef>
                <a:spcPts val="400"/>
              </a:spcBef>
              <a:buClr>
                <a:srgbClr val="FA0E00"/>
              </a:buClr>
              <a:buFont typeface="Wingdings" pitchFamily="2" charset="2"/>
              <a:buChar char="ü"/>
            </a:pPr>
            <a:r>
              <a:rPr lang="es-ES" sz="1000" dirty="0"/>
              <a:t>Solución de problemas del cliente</a:t>
            </a:r>
          </a:p>
          <a:p>
            <a:pPr marL="184150" marR="5080" indent="-171450">
              <a:spcBef>
                <a:spcPts val="400"/>
              </a:spcBef>
              <a:buClr>
                <a:srgbClr val="FA0E00"/>
              </a:buClr>
              <a:buFont typeface="Wingdings" pitchFamily="2" charset="2"/>
              <a:buChar char="ü"/>
            </a:pPr>
            <a:r>
              <a:rPr lang="es-ES" sz="1000" dirty="0"/>
              <a:t>Soporte del servicio en la nube</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6987328"/>
            <a:ext cx="3525469" cy="2054409"/>
          </a:xfrm>
          <a:prstGeom prst="rect">
            <a:avLst/>
          </a:prstGeom>
        </p:spPr>
        <p:txBody>
          <a:bodyPr wrap="square" lIns="91440" tIns="45720" rIns="91440" bIns="45720" anchor="t">
            <a:spAutoFit/>
          </a:bodyPr>
          <a:lstStyle/>
          <a:p>
            <a:pPr marL="12700" marR="5080">
              <a:spcBef>
                <a:spcPts val="100"/>
              </a:spcBef>
            </a:pPr>
            <a:r>
              <a:rPr lang="es-ES" sz="1000" b="1" dirty="0">
                <a:solidFill>
                  <a:srgbClr val="000000"/>
                </a:solidFill>
                <a:latin typeface="+mj-lt"/>
              </a:rPr>
              <a:t>Las actividades de seguimiento estratégicas</a:t>
            </a:r>
            <a:r>
              <a:rPr lang="es-ES" sz="1000" dirty="0">
                <a:solidFill>
                  <a:srgbClr val="000000"/>
                </a:solidFill>
                <a:latin typeface="Adobe Clean Light"/>
              </a:rPr>
              <a:t> localizan oportunidades para garantizar que las soluciones de Adobe de un cliente estén obteniendo valor. Incluyen recomendaciones de soporte relacionadas con la estrategia, la medición y la madurez para impulsar la realización de valor en una o más soluciones de Adobe.</a:t>
            </a:r>
          </a:p>
          <a:p>
            <a:pPr marL="12700" marR="5080">
              <a:spcBef>
                <a:spcPts val="100"/>
              </a:spcBef>
            </a:pPr>
            <a:endParaRPr lang="en-US" sz="1000" dirty="0">
              <a:latin typeface="Adobe Clean Light" charset="0"/>
            </a:endParaRPr>
          </a:p>
          <a:p>
            <a:pPr marL="12700" marR="5080">
              <a:spcBef>
                <a:spcPts val="100"/>
              </a:spcBef>
            </a:pPr>
            <a:r>
              <a:rPr lang="es-ES" sz="1000" dirty="0">
                <a:latin typeface="Adobe Clean Light"/>
              </a:rPr>
              <a:t>Tipos de actividades estratégicas disponibles:</a:t>
            </a:r>
          </a:p>
          <a:p>
            <a:pPr marL="241300" marR="5080" indent="-228600">
              <a:spcBef>
                <a:spcPts val="700"/>
              </a:spcBef>
              <a:buClr>
                <a:srgbClr val="FA0E00"/>
              </a:buClr>
              <a:buFont typeface="Wingdings" pitchFamily="2" charset="2"/>
              <a:buChar char="ü"/>
            </a:pPr>
            <a:r>
              <a:rPr lang="es-ES" sz="1000" dirty="0"/>
              <a:t>Plan de madurez</a:t>
            </a:r>
          </a:p>
          <a:p>
            <a:pPr marL="241300" marR="5080" indent="-228600">
              <a:spcBef>
                <a:spcPts val="400"/>
              </a:spcBef>
              <a:buClr>
                <a:srgbClr val="FA0E00"/>
              </a:buClr>
              <a:buFont typeface="Wingdings" pitchFamily="2" charset="2"/>
              <a:buChar char="ü"/>
            </a:pPr>
            <a:r>
              <a:rPr lang="es-ES" sz="1000" dirty="0"/>
              <a:t>Medición y desarrollo de casos de uso</a:t>
            </a:r>
          </a:p>
          <a:p>
            <a:pPr marL="241300" marR="5080" indent="-228600">
              <a:spcBef>
                <a:spcPts val="400"/>
              </a:spcBef>
              <a:buClr>
                <a:srgbClr val="FA0E00"/>
              </a:buClr>
              <a:buFont typeface="Wingdings" pitchFamily="2" charset="2"/>
              <a:buChar char="ü"/>
            </a:pPr>
            <a:r>
              <a:rPr lang="es-ES" sz="1000" dirty="0"/>
              <a:t>Informes y análisis</a:t>
            </a:r>
          </a:p>
          <a:p>
            <a:pPr marL="241300" marR="5080" indent="-228600">
              <a:spcBef>
                <a:spcPts val="400"/>
              </a:spcBef>
              <a:buClr>
                <a:srgbClr val="FA0E00"/>
              </a:buClr>
              <a:buFont typeface="Wingdings" pitchFamily="2" charset="2"/>
              <a:buChar char="ü"/>
            </a:pPr>
            <a:r>
              <a:rPr lang="es-ES" sz="1000" dirty="0"/>
              <a:t>Habilitación de prácticas recomendadas</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629533"/>
            <a:ext cx="3525468" cy="430887"/>
          </a:xfrm>
          <a:prstGeom prst="rect">
            <a:avLst/>
          </a:prstGeom>
          <a:noFill/>
        </p:spPr>
        <p:txBody>
          <a:bodyPr wrap="square" rtlCol="0">
            <a:spAutoFit/>
          </a:bodyPr>
          <a:lstStyle/>
          <a:p>
            <a:pPr marL="12700" marR="5080" lvl="0">
              <a:spcBef>
                <a:spcPts val="100"/>
              </a:spcBef>
            </a:pPr>
            <a:r>
              <a:rPr lang="es-ES" sz="1000" dirty="0">
                <a:solidFill>
                  <a:srgbClr val="1F1F1F"/>
                </a:solidFill>
                <a:latin typeface="Adobe Clean" panose="020B0503020404020204" pitchFamily="34" charset="0"/>
                <a:cs typeface="AdobeClean-Light"/>
              </a:rPr>
              <a:t>Como cliente Enterprise, puede optar a</a:t>
            </a:r>
            <a:r>
              <a:rPr lang="es-ES" sz="1200" dirty="0">
                <a:solidFill>
                  <a:srgbClr val="1F1F1F"/>
                </a:solidFill>
                <a:latin typeface="Adobe Clean" panose="020B0503020404020204" pitchFamily="34" charset="0"/>
                <a:cs typeface="AdobeClean-Light"/>
              </a:rPr>
              <a:t> </a:t>
            </a:r>
            <a:r>
              <a:rPr lang="es-ES" sz="1200" b="1" u="sng" dirty="0">
                <a:solidFill>
                  <a:srgbClr val="1F1F1F"/>
                </a:solidFill>
                <a:latin typeface="Adobe Clean" panose="020B0503020404020204" pitchFamily="34" charset="0"/>
                <a:cs typeface="AdobeClean-Light"/>
              </a:rPr>
              <a:t>2 </a:t>
            </a:r>
            <a:r>
              <a:rPr lang="es-ES" sz="1000" b="1" u="sng" dirty="0">
                <a:solidFill>
                  <a:srgbClr val="1F1F1F"/>
                </a:solidFill>
                <a:latin typeface="Adobe Clean" panose="020B0503020404020204" pitchFamily="34" charset="0"/>
                <a:cs typeface="AdobeClean-Light"/>
              </a:rPr>
              <a:t>actividades al año </a:t>
            </a:r>
            <a:r>
              <a:rPr lang="es-ES" sz="1000" dirty="0">
                <a:solidFill>
                  <a:srgbClr val="1F1F1F"/>
                </a:solidFill>
                <a:latin typeface="Adobe Clean" panose="020B0503020404020204" pitchFamily="34" charset="0"/>
                <a:cs typeface="AdobeClean-Light"/>
              </a:rPr>
              <a:t>en los dos ámbitos siguientes:</a:t>
            </a:r>
            <a:r>
              <a:rPr lang="es-ES" sz="1000" b="1" dirty="0">
                <a:solidFill>
                  <a:srgbClr val="1F1F1F"/>
                </a:solidFill>
                <a:latin typeface="Adobe Clean" panose="020B0503020404020204" pitchFamily="34" charset="0"/>
                <a:cs typeface="AdobeClean-Light"/>
              </a:rPr>
              <a:t> Técnico</a:t>
            </a:r>
            <a:r>
              <a:rPr lang="es-ES" sz="1000" dirty="0">
                <a:solidFill>
                  <a:srgbClr val="1F1F1F"/>
                </a:solidFill>
                <a:latin typeface="Adobe Clean" panose="020B0503020404020204" pitchFamily="34" charset="0"/>
                <a:cs typeface="AdobeClean-Light"/>
              </a:rPr>
              <a:t> o </a:t>
            </a:r>
            <a:r>
              <a:rPr lang="es-ES" sz="1000" b="1" dirty="0">
                <a:solidFill>
                  <a:srgbClr val="1F1F1F"/>
                </a:solidFill>
                <a:latin typeface="Adobe Clean" panose="020B0503020404020204" pitchFamily="34" charset="0"/>
                <a:cs typeface="AdobeClean-Light"/>
              </a:rPr>
              <a:t>Estratégico</a:t>
            </a:r>
            <a:r>
              <a:rPr lang="es-ES" sz="1000" dirty="0">
                <a:solidFill>
                  <a:srgbClr val="1F1F1F"/>
                </a:solidFill>
                <a:latin typeface="Adobe Clean Light" panose="020B0303020404020204" pitchFamily="34" charset="0"/>
                <a:cs typeface="AdobeClean-Light"/>
              </a:rPr>
              <a:t>.</a:t>
            </a: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183022"/>
            <a:ext cx="826006" cy="261610"/>
          </a:xfrm>
          <a:prstGeom prst="rect">
            <a:avLst/>
          </a:prstGeom>
          <a:noFill/>
        </p:spPr>
        <p:txBody>
          <a:bodyPr wrap="square" rtlCol="0">
            <a:spAutoFit/>
          </a:bodyPr>
          <a:lstStyle/>
          <a:p>
            <a:pPr algn="ctr"/>
            <a:r>
              <a:rPr lang="es-ES" sz="1100" dirty="0"/>
              <a:t>Puesta en marcha</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es-ES" sz="1100"/>
              <a:t>Definir</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es-ES" sz="1100"/>
              <a:t>Empezar</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es-ES" sz="1100" dirty="0"/>
              <a:t>Diseñar</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accent1">
                    <a:lumMod val="50000"/>
                  </a:schemeClr>
                </a:solidFill>
              </a:rPr>
              <a:t>2 actividades al año</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es-ES"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es-ES"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es-ES" sz="1400" b="1">
                <a:solidFill>
                  <a:srgbClr val="020302"/>
                </a:solidFill>
                <a:latin typeface="Adobe Clean"/>
                <a:cs typeface="Adobe Clean"/>
              </a:rPr>
              <a:t>Recursos</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es-ES" sz="800">
                <a:solidFill>
                  <a:srgbClr val="777879"/>
                </a:solidFill>
                <a:latin typeface="Adobe Clean"/>
                <a:cs typeface="Adobe Clean"/>
              </a:rPr>
              <a:t>Adobe</a:t>
            </a:r>
          </a:p>
          <a:p>
            <a:pPr marL="12700">
              <a:lnSpc>
                <a:spcPts val="915"/>
              </a:lnSpc>
            </a:pPr>
            <a:r>
              <a:rPr lang="es-ES" sz="800">
                <a:solidFill>
                  <a:srgbClr val="777879"/>
                </a:solidFill>
                <a:latin typeface="Adobe Clean"/>
                <a:cs typeface="Adobe Clean"/>
              </a:rPr>
              <a:t>345 Park Avenue</a:t>
            </a:r>
          </a:p>
          <a:p>
            <a:pPr marL="12700">
              <a:lnSpc>
                <a:spcPts val="944"/>
              </a:lnSpc>
            </a:pPr>
            <a:r>
              <a:rPr lang="es-ES" sz="800">
                <a:solidFill>
                  <a:srgbClr val="777879"/>
                </a:solidFill>
                <a:latin typeface="Adobe Clean"/>
                <a:cs typeface="Adobe Clean"/>
              </a:rPr>
              <a:t>San José, CA95110-2704</a:t>
            </a:r>
          </a:p>
          <a:p>
            <a:pPr marL="12700">
              <a:lnSpc>
                <a:spcPct val="100000"/>
              </a:lnSpc>
              <a:spcBef>
                <a:spcPts val="45"/>
              </a:spcBef>
            </a:pPr>
            <a:r>
              <a:rPr lang="es-ES" sz="800">
                <a:solidFill>
                  <a:srgbClr val="777879"/>
                </a:solidFill>
                <a:latin typeface="Adobe Clean"/>
                <a:cs typeface="Adobe Clean"/>
              </a:rPr>
              <a:t>EE. UU.</a:t>
            </a:r>
          </a:p>
          <a:p>
            <a:pPr marL="12700">
              <a:lnSpc>
                <a:spcPct val="100000"/>
              </a:lnSpc>
              <a:spcBef>
                <a:spcPts val="265"/>
              </a:spcBef>
            </a:pPr>
            <a:r>
              <a:rPr lang="es-ES" sz="800" u="sng">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nchor="t">
            <a:spAutoFit/>
          </a:bodyPr>
          <a:lstStyle/>
          <a:p>
            <a:pPr marL="12700" marR="5080" indent="-635">
              <a:lnSpc>
                <a:spcPts val="1200"/>
              </a:lnSpc>
              <a:spcBef>
                <a:spcPts val="235"/>
              </a:spcBef>
            </a:pPr>
            <a:r>
              <a:rPr lang="es-ES" sz="1100" i="1" dirty="0">
                <a:solidFill>
                  <a:srgbClr val="777879"/>
                </a:solidFill>
                <a:latin typeface="AdobeClean-LightIt"/>
                <a:cs typeface="AdobeClean-LightIt"/>
              </a:rPr>
              <a:t>Para saber más sobre las ofertas de asistencia de Adobe y el nivel adecuado para usted, póngase en contacto con su administrador de cuentas (NAM) o con su </a:t>
            </a:r>
            <a:r>
              <a:rPr lang="es-ES" sz="1100" i="1" dirty="0" err="1">
                <a:solidFill>
                  <a:srgbClr val="777879"/>
                </a:solidFill>
                <a:latin typeface="AdobeClean-LightIt"/>
                <a:cs typeface="AdobeClean-LightIt"/>
              </a:rPr>
              <a:t>Customer</a:t>
            </a:r>
            <a:r>
              <a:rPr lang="es-ES" sz="1100" i="1" dirty="0">
                <a:solidFill>
                  <a:srgbClr val="777879"/>
                </a:solidFill>
                <a:latin typeface="AdobeClean-LightIt"/>
                <a:cs typeface="AdobeClean-LightIt"/>
              </a:rPr>
              <a:t> </a:t>
            </a:r>
            <a:r>
              <a:rPr lang="es-ES" sz="1100" i="1" dirty="0" err="1">
                <a:solidFill>
                  <a:srgbClr val="777879"/>
                </a:solidFill>
                <a:latin typeface="AdobeClean-LightIt"/>
                <a:cs typeface="AdobeClean-LightIt"/>
              </a:rPr>
              <a:t>Success</a:t>
            </a:r>
            <a:r>
              <a:rPr lang="es-ES" sz="1100" i="1" dirty="0">
                <a:solidFill>
                  <a:srgbClr val="777879"/>
                </a:solidFill>
                <a:latin typeface="AdobeClean-LightIt"/>
                <a:cs typeface="AdobeClean-LightIt"/>
              </a:rPr>
              <a:t> Manager (CSM)</a:t>
            </a:r>
          </a:p>
          <a:p>
            <a:pPr marL="34290">
              <a:lnSpc>
                <a:spcPct val="100000"/>
              </a:lnSpc>
              <a:spcBef>
                <a:spcPts val="795"/>
              </a:spcBef>
            </a:pPr>
            <a:r>
              <a:rPr lang="es-ES" sz="800" dirty="0">
                <a:solidFill>
                  <a:srgbClr val="6D6D6D"/>
                </a:solidFill>
                <a:latin typeface="Adobe Clean"/>
                <a:cs typeface="Adobe Clean"/>
              </a:rPr>
              <a:t>©2021 Adobe. </a:t>
            </a:r>
            <a:r>
              <a:rPr lang="es-ES" sz="800" dirty="0" err="1">
                <a:solidFill>
                  <a:srgbClr val="6D6D6D"/>
                </a:solidFill>
                <a:latin typeface="Adobe Clean"/>
                <a:cs typeface="Adobe Clean"/>
              </a:rPr>
              <a:t>All</a:t>
            </a:r>
            <a:r>
              <a:rPr lang="es-ES" sz="800" dirty="0">
                <a:solidFill>
                  <a:srgbClr val="6D6D6D"/>
                </a:solidFill>
                <a:latin typeface="Adobe Clean"/>
                <a:cs typeface="Adobe Clean"/>
              </a:rPr>
              <a:t> </a:t>
            </a:r>
            <a:r>
              <a:rPr lang="es-ES" sz="800" dirty="0" err="1">
                <a:solidFill>
                  <a:srgbClr val="6D6D6D"/>
                </a:solidFill>
                <a:latin typeface="Adobe Clean"/>
                <a:cs typeface="Adobe Clean"/>
              </a:rPr>
              <a:t>Rights</a:t>
            </a:r>
            <a:r>
              <a:rPr lang="es-ES" sz="800" dirty="0">
                <a:solidFill>
                  <a:srgbClr val="6D6D6D"/>
                </a:solidFill>
                <a:latin typeface="Adobe Clean"/>
                <a:cs typeface="Adobe Clean"/>
              </a:rPr>
              <a:t> </a:t>
            </a:r>
            <a:r>
              <a:rPr lang="es-ES" sz="800" dirty="0" err="1">
                <a:solidFill>
                  <a:srgbClr val="6D6D6D"/>
                </a:solidFill>
                <a:latin typeface="Adobe Clean"/>
                <a:cs typeface="Adobe Clean"/>
              </a:rPr>
              <a:t>Reserved</a:t>
            </a:r>
            <a:r>
              <a:rPr lang="es-ES" sz="800" dirty="0">
                <a:solidFill>
                  <a:srgbClr val="6D6D6D"/>
                </a:solidFill>
                <a:latin typeface="Adobe Clean"/>
                <a:cs typeface="Adobe Clean"/>
              </a:rPr>
              <a:t>. Adobe </a:t>
            </a:r>
            <a:r>
              <a:rPr lang="es-ES" sz="800" dirty="0" err="1">
                <a:solidFill>
                  <a:srgbClr val="6D6D6D"/>
                </a:solidFill>
                <a:latin typeface="Adobe Clean"/>
                <a:cs typeface="Adobe Clean"/>
              </a:rPr>
              <a:t>Confidential</a:t>
            </a:r>
            <a:r>
              <a:rPr lang="es-ES" sz="800" dirty="0">
                <a:solidFill>
                  <a:srgbClr val="6D6D6D"/>
                </a:solidFill>
                <a:latin typeface="Adobe Clean"/>
                <a:cs typeface="Adobe Clean"/>
              </a:rPr>
              <a:t>.</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0706" y="4913781"/>
            <a:ext cx="7274987" cy="755976"/>
          </a:xfrm>
          <a:prstGeom prst="rect">
            <a:avLst/>
          </a:prstGeom>
        </p:spPr>
        <p:txBody>
          <a:bodyPr vert="horz" wrap="square" lIns="0" tIns="116205" rIns="0" bIns="0" rtlCol="0" anchor="t">
            <a:spAutoFit/>
          </a:bodyPr>
          <a:lstStyle/>
          <a:p>
            <a:pPr>
              <a:spcBef>
                <a:spcPts val="915"/>
              </a:spcBef>
            </a:pPr>
            <a:r>
              <a:rPr lang="es-ES" sz="1400" b="1" dirty="0">
                <a:solidFill>
                  <a:srgbClr val="020302"/>
                </a:solidFill>
                <a:latin typeface="Adobe Clean"/>
                <a:cs typeface="Adobe Clean"/>
              </a:rPr>
              <a:t>Alcance regional del Soporte de Adobe, horas locales de trabajo y compatibilidad de idioma</a:t>
            </a:r>
          </a:p>
          <a:p>
            <a:pPr>
              <a:spcBef>
                <a:spcPts val="915"/>
              </a:spcBef>
            </a:pPr>
            <a:r>
              <a:rPr lang="es-ES" sz="1000" dirty="0">
                <a:solidFill>
                  <a:srgbClr val="1F1F1F"/>
                </a:solidFill>
                <a:latin typeface="AdobeClean-Light"/>
              </a:rPr>
              <a:t>El alcance regional del Soporte de Adobe se establece asignando la dirección de facturación del cliente (mediante la orden de venta o el documento de compra de Soporte de Adobe) con una de estas regiones:</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156534629"/>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s-ES" sz="1100">
                          <a:solidFill>
                            <a:schemeClr val="tx1"/>
                          </a:solidFill>
                          <a:latin typeface="Adobe Clean"/>
                        </a:rPr>
                        <a:t>América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dirty="0">
                          <a:solidFill>
                            <a:schemeClr val="tx1"/>
                          </a:solidFill>
                          <a:latin typeface="Adobe Clean"/>
                        </a:rPr>
                        <a:t>Europa, Oriente Medio </a:t>
                      </a:r>
                      <a:br>
                        <a:rPr lang="es-ES" sz="1100" dirty="0">
                          <a:solidFill>
                            <a:schemeClr val="tx1"/>
                          </a:solidFill>
                          <a:latin typeface="Adobe Clean"/>
                        </a:rPr>
                      </a:br>
                      <a:r>
                        <a:rPr lang="es-ES" sz="1100" dirty="0">
                          <a:solidFill>
                            <a:schemeClr val="tx1"/>
                          </a:solidFill>
                          <a:latin typeface="Adobe Clean"/>
                        </a:rPr>
                        <a:t>y África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Asia-Pacífico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Japón </a:t>
                      </a:r>
                      <a:r>
                        <a:rPr lang="es-ES"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s-ES" sz="1100">
                          <a:solidFill>
                            <a:schemeClr val="tx1"/>
                          </a:solidFill>
                          <a:latin typeface="Adobe Clean"/>
                        </a:rPr>
                        <a:t>06:00 h - 17:30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dirty="0">
                          <a:solidFill>
                            <a:schemeClr val="tx1"/>
                          </a:solidFill>
                          <a:latin typeface="Adobe Clean"/>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a:rPr>
                        <a:t>09:00 h - 17:30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es-ES" sz="1100" b="0" i="0" u="none" strike="noStrike" noProof="0" dirty="0"/>
                        <a:t>Compatibilidad de idioma solo disponible en inglés y japonés</a:t>
                      </a:r>
                    </a:p>
                    <a:p>
                      <a:pPr lvl="0" algn="l" rtl="0">
                        <a:lnSpc>
                          <a:spcPct val="100000"/>
                        </a:lnSpc>
                        <a:spcBef>
                          <a:spcPts val="0"/>
                        </a:spcBef>
                        <a:spcAft>
                          <a:spcPts val="0"/>
                        </a:spcAft>
                        <a:buNone/>
                      </a:pPr>
                      <a:endParaRPr lang="en-US" sz="1100" b="0" i="0" u="none" strike="noStrike" noProof="0" dirty="0"/>
                    </a:p>
                    <a:p>
                      <a:pPr lvl="0" algn="ctr">
                        <a:lnSpc>
                          <a:spcPct val="100000"/>
                        </a:lnSpc>
                        <a:spcBef>
                          <a:spcPts val="0"/>
                        </a:spcBef>
                        <a:spcAft>
                          <a:spcPts val="0"/>
                        </a:spcAft>
                        <a:buNone/>
                      </a:pPr>
                      <a:r>
                        <a:rPr lang="es-ES" sz="1100" b="0" i="0" u="none" strike="noStrike" noProof="0" dirty="0"/>
                        <a:t> </a:t>
                      </a:r>
                      <a:r>
                        <a:rPr lang="es-ES" sz="1100" b="0" i="0" u="none" strike="noStrike" baseline="30000" noProof="0" dirty="0"/>
                        <a:t>1 </a:t>
                      </a:r>
                      <a:r>
                        <a:rPr lang="es-ES" sz="1100" b="0" i="0" u="none" strike="noStrike" noProof="0" dirty="0"/>
                        <a:t>Los casos de P2, P3, P4 se limitan únicamente al horario laboral en Japón.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es-ES" sz="1200" b="1" dirty="0">
                <a:solidFill>
                  <a:srgbClr val="FFFFFF"/>
                </a:solidFill>
                <a:latin typeface="Adobe Clean"/>
                <a:cs typeface="Adobe Clean"/>
              </a:rPr>
              <a:t>Experiencia sin igual</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es-ES" sz="1200" b="1" dirty="0">
                <a:solidFill>
                  <a:srgbClr val="FFFFFF"/>
                </a:solidFill>
                <a:latin typeface="Adobe Clean"/>
                <a:cs typeface="Adobe Clean"/>
              </a:rPr>
              <a:t>Asistencia ágil</a:t>
            </a:r>
          </a:p>
        </p:txBody>
      </p:sp>
      <p:sp>
        <p:nvSpPr>
          <p:cNvPr id="86" name="object 32">
            <a:extLst>
              <a:ext uri="{FF2B5EF4-FFF2-40B4-BE49-F238E27FC236}">
                <a16:creationId xmlns:a16="http://schemas.microsoft.com/office/drawing/2014/main" id="{73055FA1-8180-F44A-A86E-2B1D4C7C6B5E}"/>
              </a:ext>
            </a:extLst>
          </p:cNvPr>
          <p:cNvSpPr txBox="1"/>
          <p:nvPr/>
        </p:nvSpPr>
        <p:spPr>
          <a:xfrm>
            <a:off x="6510528" y="8543943"/>
            <a:ext cx="810895" cy="382797"/>
          </a:xfrm>
          <a:prstGeom prst="rect">
            <a:avLst/>
          </a:prstGeom>
        </p:spPr>
        <p:txBody>
          <a:bodyPr vert="horz" wrap="square" lIns="0" tIns="23495" rIns="0" bIns="0" rtlCol="0">
            <a:spAutoFit/>
          </a:bodyPr>
          <a:lstStyle/>
          <a:p>
            <a:pPr marR="5080" algn="ctr">
              <a:lnSpc>
                <a:spcPts val="1390"/>
              </a:lnSpc>
              <a:spcBef>
                <a:spcPts val="185"/>
              </a:spcBef>
            </a:pPr>
            <a:r>
              <a:rPr lang="es-ES" sz="1200" b="1" dirty="0">
                <a:solidFill>
                  <a:srgbClr val="FFFFFF"/>
                </a:solidFill>
                <a:latin typeface="Adobe Clean"/>
                <a:cs typeface="Adobe Clean"/>
              </a:rPr>
              <a:t>Asesoría estratégica</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4232335107"/>
              </p:ext>
            </p:extLst>
          </p:nvPr>
        </p:nvGraphicFramePr>
        <p:xfrm>
          <a:off x="194237" y="1272353"/>
          <a:ext cx="7368291" cy="33883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s-ES" sz="1100" b="0" dirty="0" err="1">
                          <a:solidFill>
                            <a:schemeClr val="tx1"/>
                          </a:solidFill>
                          <a:latin typeface="Adobe Clean"/>
                          <a:ea typeface="+mn-ea"/>
                          <a:cs typeface="+mn-cs"/>
                          <a:hlinkClick r:id="rId7"/>
                        </a:rPr>
                        <a:t>Experience</a:t>
                      </a:r>
                      <a:r>
                        <a:rPr lang="es-ES" sz="1100" b="0" dirty="0">
                          <a:solidFill>
                            <a:schemeClr val="tx1"/>
                          </a:solidFill>
                          <a:latin typeface="Adobe Clean"/>
                          <a:ea typeface="+mn-ea"/>
                          <a:cs typeface="+mn-cs"/>
                          <a:hlinkClick r:id="rId7"/>
                        </a:rPr>
                        <a:t>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s-ES" sz="1000" b="0" dirty="0" err="1">
                          <a:solidFill>
                            <a:srgbClr val="000000"/>
                          </a:solidFill>
                          <a:latin typeface="Adobe Clean Light"/>
                          <a:ea typeface="+mn-ea"/>
                          <a:cs typeface="+mn-cs"/>
                        </a:rPr>
                        <a:t>Experience</a:t>
                      </a:r>
                      <a:r>
                        <a:rPr lang="es-ES" sz="1000" b="0" dirty="0">
                          <a:solidFill>
                            <a:srgbClr val="000000"/>
                          </a:solidFill>
                          <a:latin typeface="Adobe Clean Light"/>
                          <a:ea typeface="+mn-ea"/>
                          <a:cs typeface="+mn-cs"/>
                        </a:rPr>
                        <a:t> League permite a Adobe ayudar a las empresas a alcanzar el valor que esperan de su inversión en Adobe. Es el lugar unificado en el que los clientes pueden aprender, dialogar y crecer siguiendo un camino personalizado hacia el éxito que incluye tutoriales de autoayuda, documentación de productos, formación dirigida por instructores, y asistencia técnica y comunitaria.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dirty="0">
                          <a:solidFill>
                            <a:schemeClr val="dk1"/>
                          </a:solidFill>
                          <a:latin typeface="Adobe Clean"/>
                          <a:ea typeface="+mn-ea"/>
                          <a:cs typeface="+mn-cs"/>
                          <a:hlinkClick r:id="rId8"/>
                        </a:rPr>
                        <a:t>Formación</a:t>
                      </a:r>
                      <a:r>
                        <a:rPr lang="es-ES" sz="1100" dirty="0">
                          <a:solidFill>
                            <a:schemeClr val="dk1"/>
                          </a:solidFill>
                          <a:latin typeface="Adobe Clean"/>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dirty="0">
                          <a:solidFill>
                            <a:srgbClr val="000000"/>
                          </a:solidFill>
                          <a:latin typeface="Adobe Clean Light"/>
                          <a:ea typeface="+mn-ea"/>
                          <a:cs typeface="+mn-cs"/>
                        </a:rPr>
                        <a:t>Puede acceder a los cursos de Adobe Digital </a:t>
                      </a:r>
                      <a:r>
                        <a:rPr lang="es-ES" sz="1000" dirty="0" err="1">
                          <a:solidFill>
                            <a:srgbClr val="000000"/>
                          </a:solidFill>
                          <a:latin typeface="Adobe Clean Light"/>
                          <a:ea typeface="+mn-ea"/>
                          <a:cs typeface="+mn-cs"/>
                        </a:rPr>
                        <a:t>Learning</a:t>
                      </a:r>
                      <a:r>
                        <a:rPr lang="es-ES" sz="1000" dirty="0">
                          <a:solidFill>
                            <a:srgbClr val="000000"/>
                          </a:solidFill>
                          <a:latin typeface="Adobe Clean Light"/>
                          <a:ea typeface="+mn-ea"/>
                          <a:cs typeface="+mn-cs"/>
                        </a:rPr>
                        <a:t> </a:t>
                      </a:r>
                      <a:r>
                        <a:rPr lang="es-ES" sz="1000" dirty="0" err="1">
                          <a:solidFill>
                            <a:srgbClr val="000000"/>
                          </a:solidFill>
                          <a:latin typeface="Adobe Clean Light"/>
                          <a:ea typeface="+mn-ea"/>
                          <a:cs typeface="+mn-cs"/>
                        </a:rPr>
                        <a:t>Services</a:t>
                      </a:r>
                      <a:r>
                        <a:rPr lang="es-ES" sz="1000" dirty="0">
                          <a:solidFill>
                            <a:srgbClr val="000000"/>
                          </a:solidFill>
                          <a:latin typeface="Adobe Clean Light"/>
                          <a:ea typeface="+mn-ea"/>
                          <a:cs typeface="+mn-cs"/>
                        </a:rPr>
                        <a:t> desde </a:t>
                      </a:r>
                      <a:r>
                        <a:rPr lang="es-ES" sz="1000" dirty="0" err="1">
                          <a:solidFill>
                            <a:srgbClr val="000000"/>
                          </a:solidFill>
                          <a:latin typeface="Adobe Clean Light"/>
                          <a:ea typeface="+mn-ea"/>
                          <a:cs typeface="+mn-cs"/>
                        </a:rPr>
                        <a:t>Experience</a:t>
                      </a:r>
                      <a:r>
                        <a:rPr lang="es-ES" sz="1000" dirty="0">
                          <a:solidFill>
                            <a:srgbClr val="000000"/>
                          </a:solidFill>
                          <a:latin typeface="Adobe Clean Light"/>
                          <a:ea typeface="+mn-ea"/>
                          <a:cs typeface="+mn-cs"/>
                        </a:rPr>
                        <a:t> League. Los cursos de formación incluyen desde lecciones bajo demanda hasta lecciones impartidas por instructores.  Aquí puede aprender habilidades con valor de mercado reconocido para impulsar el éxito en su organización.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dirty="0">
                          <a:solidFill>
                            <a:schemeClr val="tx1"/>
                          </a:solidFill>
                          <a:latin typeface="Adobe Clean"/>
                          <a:ea typeface="+mn-ea"/>
                          <a:cs typeface="+mn-cs"/>
                          <a:hlinkClick r:id="rId9"/>
                        </a:rPr>
                        <a:t>Problemas de producción e interrupciones del sistema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s-ES" sz="1000" dirty="0">
                          <a:solidFill>
                            <a:srgbClr val="000000"/>
                          </a:solidFill>
                          <a:latin typeface="Adobe Clean Light"/>
                          <a:ea typeface="+mn-ea"/>
                          <a:cs typeface="+mn-cs"/>
                        </a:rPr>
                        <a:t>Status.adobe.com transmite la información de estado de todos los productos y servicios de Adobe implementados en entornos de varios inquilinos. Los clientes pueden elegir sus preferencias de suscripción para recibir notificaciones por correo electrónico cada vez que Adobe cree, actualice o resuelva un evento de producto. Esto puede incluir problemas de mantenimiento o servicio programados de diversos niveles de gravedad.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tx1"/>
                          </a:solidFill>
                          <a:latin typeface="Adobe Clean"/>
                          <a:ea typeface="+mn-ea"/>
                          <a:cs typeface="+mn-cs"/>
                          <a:hlinkClick r:id="rId10"/>
                        </a:rPr>
                        <a:t>Términos y condiciones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s-ES" sz="1000" dirty="0">
                          <a:solidFill>
                            <a:srgbClr val="000000"/>
                          </a:solidFill>
                          <a:latin typeface="Adobe Clean Light"/>
                          <a:ea typeface="+mn-ea"/>
                          <a:cs typeface="+mn-cs"/>
                        </a:rPr>
                        <a:t>Términos y condiciones de las ofertas de los servicios de soporte.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4099BE-EDEC-4FF1-8378-446617236015}">
  <ds:schemaRefs>
    <ds:schemaRef ds:uri="http://schemas.microsoft.com/office/2006/metadata/properties"/>
    <ds:schemaRef ds:uri="http://purl.org/dc/dcmitype/"/>
    <ds:schemaRef ds:uri="http://www.w3.org/XML/1998/namespace"/>
    <ds:schemaRef ds:uri="8a053bff-88be-49e4-9a87-e748e18b8b62"/>
    <ds:schemaRef ds:uri="http://purl.org/dc/terms/"/>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6c8368ec-3776-49b5-a5bb-90648cf9530f"/>
  </ds:schemaRefs>
</ds:datastoreItem>
</file>

<file path=customXml/itemProps2.xml><?xml version="1.0" encoding="utf-8"?>
<ds:datastoreItem xmlns:ds="http://schemas.openxmlformats.org/officeDocument/2006/customXml" ds:itemID="{941989CE-20BB-4A6A-A33F-71A1AE469C3E}">
  <ds:schemaRefs>
    <ds:schemaRef ds:uri="http://schemas.microsoft.com/sharepoint/v3/contenttype/forms"/>
  </ds:schemaRefs>
</ds:datastoreItem>
</file>

<file path=customXml/itemProps3.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30</TotalTime>
  <Words>1896</Words>
  <Application>Microsoft Office PowerPoint</Application>
  <PresentationFormat>Custom</PresentationFormat>
  <Paragraphs>180</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PLANES DE SOPORTE DE ADOBE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dc:creator>Viet Long Lai</dc:creator>
  <cp:lastModifiedBy>Viet Long Lai</cp:lastModifiedBy>
  <cp:revision>34</cp:revision>
  <dcterms:created xsi:type="dcterms:W3CDTF">2021-05-05T02:01:37Z</dcterms:created>
  <dcterms:modified xsi:type="dcterms:W3CDTF">2022-02-15T10:08:10Z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