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BEA215-43CC-DCCF-058B-AC2C3A37AC06}" v="15" dt="2022-01-20T19:40:12.886"/>
    <p1510:client id="{ECD44999-E2A5-F845-AE55-8F627487DBC7}" v="24" dt="2022-01-13T17:35:59.92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2"/>
    <p:restoredTop sz="94833"/>
  </p:normalViewPr>
  <p:slideViewPr>
    <p:cSldViewPr>
      <p:cViewPr>
        <p:scale>
          <a:sx n="125" d="100"/>
          <a:sy n="125" d="100"/>
        </p:scale>
        <p:origin x="2083" y="-3005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en Schutte" userId="6e08b2d3-447a-4d66-86be-444d50df187f" providerId="ADAL" clId="{096F7488-A26A-D845-83B0-BE2FC48D1AFD}"/>
    <pc:docChg chg="modSld">
      <pc:chgData name="Lauren Schutte" userId="6e08b2d3-447a-4d66-86be-444d50df187f" providerId="ADAL" clId="{096F7488-A26A-D845-83B0-BE2FC48D1AFD}" dt="2021-10-13T19:38:26.139" v="4" actId="20577"/>
      <pc:docMkLst>
        <pc:docMk/>
      </pc:docMkLst>
      <pc:sldChg chg="modSp mod">
        <pc:chgData name="Lauren Schutte" userId="6e08b2d3-447a-4d66-86be-444d50df187f" providerId="ADAL" clId="{096F7488-A26A-D845-83B0-BE2FC48D1AFD}" dt="2021-10-13T19:37:16.686" v="2" actId="242"/>
        <pc:sldMkLst>
          <pc:docMk/>
          <pc:sldMk cId="0" sldId="256"/>
        </pc:sldMkLst>
        <pc:graphicFrameChg chg="mod modGraphic">
          <ac:chgData name="Lauren Schutte" userId="6e08b2d3-447a-4d66-86be-444d50df187f" providerId="ADAL" clId="{096F7488-A26A-D845-83B0-BE2FC48D1AFD}" dt="2021-10-13T19:37:16.686" v="2" actId="242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Lauren Schutte" userId="6e08b2d3-447a-4d66-86be-444d50df187f" providerId="ADAL" clId="{096F7488-A26A-D845-83B0-BE2FC48D1AFD}" dt="2021-10-13T19:38:11.810" v="3" actId="20577"/>
        <pc:sldMkLst>
          <pc:docMk/>
          <pc:sldMk cId="0" sldId="257"/>
        </pc:sldMkLst>
        <pc:spChg chg="mod">
          <ac:chgData name="Lauren Schutte" userId="6e08b2d3-447a-4d66-86be-444d50df187f" providerId="ADAL" clId="{096F7488-A26A-D845-83B0-BE2FC48D1AFD}" dt="2021-10-13T19:38:11.810" v="3" actId="20577"/>
          <ac:spMkLst>
            <pc:docMk/>
            <pc:sldMk cId="0" sldId="257"/>
            <ac:spMk id="39" creationId="{00000000-0000-0000-0000-000000000000}"/>
          </ac:spMkLst>
        </pc:spChg>
      </pc:sldChg>
      <pc:sldChg chg="modSp mod">
        <pc:chgData name="Lauren Schutte" userId="6e08b2d3-447a-4d66-86be-444d50df187f" providerId="ADAL" clId="{096F7488-A26A-D845-83B0-BE2FC48D1AFD}" dt="2021-10-13T19:38:26.139" v="4" actId="20577"/>
        <pc:sldMkLst>
          <pc:docMk/>
          <pc:sldMk cId="799510854" sldId="260"/>
        </pc:sldMkLst>
        <pc:graphicFrameChg chg="modGraphic">
          <ac:chgData name="Lauren Schutte" userId="6e08b2d3-447a-4d66-86be-444d50df187f" providerId="ADAL" clId="{096F7488-A26A-D845-83B0-BE2FC48D1AFD}" dt="2021-10-13T19:38:26.139" v="4" actId="20577"/>
          <ac:graphicFrameMkLst>
            <pc:docMk/>
            <pc:sldMk cId="799510854" sldId="260"/>
            <ac:graphicFrameMk id="111" creationId="{D8653CEC-4213-DE40-9BAF-D1E3318FF89C}"/>
          </ac:graphicFrameMkLst>
        </pc:graphicFrameChg>
      </pc:sldChg>
    </pc:docChg>
  </pc:docChgLst>
  <pc:docChgLst>
    <pc:chgData name="Ankita Sood" userId="c93a62e3-2a47-429d-82c6-c2a8fd110ae7" providerId="ADAL" clId="{ECD44999-E2A5-F845-AE55-8F627487DBC7}"/>
    <pc:docChg chg="undo custSel modSld">
      <pc:chgData name="Ankita Sood" userId="c93a62e3-2a47-429d-82c6-c2a8fd110ae7" providerId="ADAL" clId="{ECD44999-E2A5-F845-AE55-8F627487DBC7}" dt="2022-01-20T17:14:46.610" v="86" actId="20577"/>
      <pc:docMkLst>
        <pc:docMk/>
      </pc:docMkLst>
      <pc:sldChg chg="modSp mod">
        <pc:chgData name="Ankita Sood" userId="c93a62e3-2a47-429d-82c6-c2a8fd110ae7" providerId="ADAL" clId="{ECD44999-E2A5-F845-AE55-8F627487DBC7}" dt="2022-01-13T17:37:13.709" v="78" actId="14734"/>
        <pc:sldMkLst>
          <pc:docMk/>
          <pc:sldMk cId="0" sldId="256"/>
        </pc:sldMkLst>
        <pc:spChg chg="mod">
          <ac:chgData name="Ankita Sood" userId="c93a62e3-2a47-429d-82c6-c2a8fd110ae7" providerId="ADAL" clId="{ECD44999-E2A5-F845-AE55-8F627487DBC7}" dt="2022-01-13T17:36:36.992" v="65" actId="20577"/>
          <ac:spMkLst>
            <pc:docMk/>
            <pc:sldMk cId="0" sldId="256"/>
            <ac:spMk id="5" creationId="{00000000-0000-0000-0000-000000000000}"/>
          </ac:spMkLst>
        </pc:spChg>
        <pc:graphicFrameChg chg="mod modGraphic">
          <ac:chgData name="Ankita Sood" userId="c93a62e3-2a47-429d-82c6-c2a8fd110ae7" providerId="ADAL" clId="{ECD44999-E2A5-F845-AE55-8F627487DBC7}" dt="2022-01-13T17:36:40.899" v="73" actId="20577"/>
          <ac:graphicFrameMkLst>
            <pc:docMk/>
            <pc:sldMk cId="0" sldId="256"/>
            <ac:graphicFrameMk id="8" creationId="{00000000-0000-0000-0000-000000000000}"/>
          </ac:graphicFrameMkLst>
        </pc:graphicFrameChg>
        <pc:graphicFrameChg chg="modGraphic">
          <ac:chgData name="Ankita Sood" userId="c93a62e3-2a47-429d-82c6-c2a8fd110ae7" providerId="ADAL" clId="{ECD44999-E2A5-F845-AE55-8F627487DBC7}" dt="2022-01-13T17:37:13.709" v="78" actId="14734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  <pc:sldChg chg="modSp mod">
        <pc:chgData name="Ankita Sood" userId="c93a62e3-2a47-429d-82c6-c2a8fd110ae7" providerId="ADAL" clId="{ECD44999-E2A5-F845-AE55-8F627487DBC7}" dt="2022-01-20T17:14:46.610" v="86" actId="20577"/>
        <pc:sldMkLst>
          <pc:docMk/>
          <pc:sldMk cId="0" sldId="257"/>
        </pc:sldMkLst>
        <pc:spChg chg="mod">
          <ac:chgData name="Ankita Sood" userId="c93a62e3-2a47-429d-82c6-c2a8fd110ae7" providerId="ADAL" clId="{ECD44999-E2A5-F845-AE55-8F627487DBC7}" dt="2022-01-20T17:14:46.610" v="86" actId="20577"/>
          <ac:spMkLst>
            <pc:docMk/>
            <pc:sldMk cId="0" sldId="257"/>
            <ac:spMk id="58" creationId="{B557BBA0-B07E-174D-93A4-C6FF07571950}"/>
          </ac:spMkLst>
        </pc:spChg>
      </pc:sldChg>
    </pc:docChg>
  </pc:docChgLst>
  <pc:docChgLst>
    <pc:chgData name="Akilah Johnson" userId="S::akjohnso@adobe.com::2fa3aa60-0c9c-4d06-bae2-795983241227" providerId="AD" clId="Web-{57A486D7-8267-4044-450E-B1D42691F1A4}"/>
    <pc:docChg chg="modSld">
      <pc:chgData name="Akilah Johnson" userId="S::akjohnso@adobe.com::2fa3aa60-0c9c-4d06-bae2-795983241227" providerId="AD" clId="Web-{57A486D7-8267-4044-450E-B1D42691F1A4}" dt="2021-10-12T15:47:55.091" v="2" actId="20577"/>
      <pc:docMkLst>
        <pc:docMk/>
      </pc:docMkLst>
      <pc:sldChg chg="modSp">
        <pc:chgData name="Akilah Johnson" userId="S::akjohnso@adobe.com::2fa3aa60-0c9c-4d06-bae2-795983241227" providerId="AD" clId="Web-{57A486D7-8267-4044-450E-B1D42691F1A4}" dt="2021-10-12T15:47:55.091" v="2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57A486D7-8267-4044-450E-B1D42691F1A4}" dt="2021-10-12T15:47:55.091" v="2" actId="20577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CF46E89E-48FC-BA32-13C5-654DDA452FDC}"/>
    <pc:docChg chg="modSld">
      <pc:chgData name="Akilah Johnson" userId="S::akjohnso@adobe.com::2fa3aa60-0c9c-4d06-bae2-795983241227" providerId="AD" clId="Web-{CF46E89E-48FC-BA32-13C5-654DDA452FDC}" dt="2021-10-12T17:00:50.675" v="21" actId="20577"/>
      <pc:docMkLst>
        <pc:docMk/>
      </pc:docMkLst>
      <pc:sldChg chg="modSp">
        <pc:chgData name="Akilah Johnson" userId="S::akjohnso@adobe.com::2fa3aa60-0c9c-4d06-bae2-795983241227" providerId="AD" clId="Web-{CF46E89E-48FC-BA32-13C5-654DDA452FDC}" dt="2021-10-12T16:58:10.550" v="6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CF46E89E-48FC-BA32-13C5-654DDA452FDC}" dt="2021-10-12T16:58:10.550" v="6" actId="20577"/>
          <ac:spMkLst>
            <pc:docMk/>
            <pc:sldMk cId="0" sldId="256"/>
            <ac:spMk id="2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CF46E89E-48FC-BA32-13C5-654DDA452FDC}" dt="2021-10-12T16:57:07.113" v="1"/>
          <ac:graphicFrameMkLst>
            <pc:docMk/>
            <pc:sldMk cId="0" sldId="256"/>
            <ac:graphicFrameMk id="8" creationId="{00000000-0000-0000-0000-000000000000}"/>
          </ac:graphicFrameMkLst>
        </pc:graphicFrameChg>
      </pc:sldChg>
      <pc:sldChg chg="modSp">
        <pc:chgData name="Akilah Johnson" userId="S::akjohnso@adobe.com::2fa3aa60-0c9c-4d06-bae2-795983241227" providerId="AD" clId="Web-{CF46E89E-48FC-BA32-13C5-654DDA452FDC}" dt="2021-10-12T16:59:59.628" v="14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CF46E89E-48FC-BA32-13C5-654DDA452FDC}" dt="2021-10-12T16:59:21.300" v="12" actId="20577"/>
          <ac:spMkLst>
            <pc:docMk/>
            <pc:sldMk cId="0" sldId="257"/>
            <ac:spMk id="39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6:59:59.628" v="14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CF46E89E-48FC-BA32-13C5-654DDA452FDC}" dt="2021-10-12T17:00:50.675" v="21" actId="20577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CF46E89E-48FC-BA32-13C5-654DDA452FDC}" dt="2021-10-12T17:00:50.675" v="21" actId="20577"/>
          <ac:spMkLst>
            <pc:docMk/>
            <pc:sldMk cId="799510854" sldId="260"/>
            <ac:spMk id="24" creationId="{00000000-0000-0000-0000-000000000000}"/>
          </ac:spMkLst>
        </pc:spChg>
        <pc:spChg chg="mod">
          <ac:chgData name="Akilah Johnson" userId="S::akjohnso@adobe.com::2fa3aa60-0c9c-4d06-bae2-795983241227" providerId="AD" clId="Web-{CF46E89E-48FC-BA32-13C5-654DDA452FDC}" dt="2021-10-12T17:00:45.784" v="19" actId="20577"/>
          <ac:spMkLst>
            <pc:docMk/>
            <pc:sldMk cId="799510854" sldId="260"/>
            <ac:spMk id="56" creationId="{00000000-0000-0000-0000-000000000000}"/>
          </ac:spMkLst>
        </pc:spChg>
      </pc:sldChg>
    </pc:docChg>
  </pc:docChgLst>
  <pc:docChgLst>
    <pc:chgData name="Ankita Sood" userId="S::asood@adobe.com::c93a62e3-2a47-429d-82c6-c2a8fd110ae7" providerId="AD" clId="Web-{50BEA215-43CC-DCCF-058B-AC2C3A37AC06}"/>
    <pc:docChg chg="modSld">
      <pc:chgData name="Ankita Sood" userId="S::asood@adobe.com::c93a62e3-2a47-429d-82c6-c2a8fd110ae7" providerId="AD" clId="Web-{50BEA215-43CC-DCCF-058B-AC2C3A37AC06}" dt="2022-01-20T19:40:10.448" v="1"/>
      <pc:docMkLst>
        <pc:docMk/>
      </pc:docMkLst>
      <pc:sldChg chg="modSp">
        <pc:chgData name="Ankita Sood" userId="S::asood@adobe.com::c93a62e3-2a47-429d-82c6-c2a8fd110ae7" providerId="AD" clId="Web-{50BEA215-43CC-DCCF-058B-AC2C3A37AC06}" dt="2022-01-20T19:40:10.448" v="1"/>
        <pc:sldMkLst>
          <pc:docMk/>
          <pc:sldMk cId="0" sldId="256"/>
        </pc:sldMkLst>
        <pc:graphicFrameChg chg="mod modGraphic">
          <ac:chgData name="Ankita Sood" userId="S::asood@adobe.com::c93a62e3-2a47-429d-82c6-c2a8fd110ae7" providerId="AD" clId="Web-{50BEA215-43CC-DCCF-058B-AC2C3A37AC06}" dt="2022-01-20T19:40:10.448" v="1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  <pc:docChgLst>
    <pc:chgData name="Akilah Johnson" userId="S::akjohnso@adobe.com::2fa3aa60-0c9c-4d06-bae2-795983241227" providerId="AD" clId="Web-{19E88417-C612-7196-8214-73025F75FA84}"/>
    <pc:docChg chg="modSld">
      <pc:chgData name="Akilah Johnson" userId="S::akjohnso@adobe.com::2fa3aa60-0c9c-4d06-bae2-795983241227" providerId="AD" clId="Web-{19E88417-C612-7196-8214-73025F75FA84}" dt="2021-10-12T19:15:42.562" v="5" actId="20577"/>
      <pc:docMkLst>
        <pc:docMk/>
      </pc:docMkLst>
      <pc:sldChg chg="modSp">
        <pc:chgData name="Akilah Johnson" userId="S::akjohnso@adobe.com::2fa3aa60-0c9c-4d06-bae2-795983241227" providerId="AD" clId="Web-{19E88417-C612-7196-8214-73025F75FA84}" dt="2021-10-12T19:15:42.562" v="5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19E88417-C612-7196-8214-73025F75FA84}" dt="2021-10-12T19:15:42.562" v="5" actId="20577"/>
          <ac:spMkLst>
            <pc:docMk/>
            <pc:sldMk cId="0" sldId="256"/>
            <ac:spMk id="13" creationId="{7979C0CC-523E-844A-96DC-75FC662E01AB}"/>
          </ac:spMkLst>
        </pc:spChg>
      </pc:sldChg>
    </pc:docChg>
  </pc:docChgLst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2/15/2022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2/15/2022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es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es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84717" cy="22762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</a:pPr>
            <a:r>
              <a:rPr lang="es-ES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Destinatarios de nivel de servicio: Respuesta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 anchor="t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es-ES" sz="1200" b="1" dirty="0">
                <a:solidFill>
                  <a:schemeClr val="bg1"/>
                </a:solidFill>
              </a:rPr>
              <a:t>Standard</a:t>
            </a:r>
            <a:r>
              <a:rPr lang="es-ES" sz="1200" dirty="0">
                <a:solidFill>
                  <a:schemeClr val="bg1"/>
                </a:solidFill>
                <a:latin typeface="Adobe Clean Light"/>
              </a:rPr>
              <a:t> | Enterprise | Elite</a:t>
            </a:r>
            <a:br>
              <a:rPr lang="es-ES" sz="900" dirty="0">
                <a:latin typeface="Adobe Clean Light" panose="020B0303020404020204" pitchFamily="34" charset="0"/>
              </a:rPr>
            </a:b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Adobe ofrece una amplia variedad de recursos técnicos para ayudar a su negocio, incluidos como parte de su suscripción de licencia de </a:t>
            </a:r>
            <a:r>
              <a:rPr lang="es-ES" sz="900" dirty="0" err="1">
                <a:solidFill>
                  <a:schemeClr val="bg1"/>
                </a:solidFill>
                <a:latin typeface="Adobe Clean SemiLight"/>
              </a:rPr>
              <a:t>Experience</a:t>
            </a: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 Cloud. El paquete ONLINE incluye acceso a rutas de aprendizaje personalizadas y foros de la comunidad monitorizados a través de Adobe </a:t>
            </a:r>
            <a:r>
              <a:rPr lang="es-ES" sz="900" dirty="0" err="1">
                <a:solidFill>
                  <a:schemeClr val="bg1"/>
                </a:solidFill>
                <a:latin typeface="Adobe Clean SemiLight"/>
              </a:rPr>
              <a:t>Experience</a:t>
            </a: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 League. Puede encontrar documentación técnica completa y detallada sobre productos y notas de la versión actual en </a:t>
            </a:r>
            <a:r>
              <a:rPr lang="es-ES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.</a:t>
            </a:r>
            <a:r>
              <a:rPr lang="es-ES" sz="900" u="sng" dirty="0">
                <a:solidFill>
                  <a:schemeClr val="bg1"/>
                </a:solidFill>
                <a:latin typeface="Adobe Clean SemiLight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 </a:t>
            </a:r>
            <a:r>
              <a:rPr lang="es-ES" sz="900" dirty="0">
                <a:solidFill>
                  <a:schemeClr val="bg1"/>
                </a:solidFill>
                <a:latin typeface="Adobe Clean SemiLight"/>
              </a:rPr>
              <a:t>Nuestro paquete ONLINE también incluye el acceso a nuestros equipos de soporte técnico para problemas de producto de prioridad 1 por vía telefónica para proteger su negocio en los momentos más importantes. Además, podrá registrar solicitudes de prioridad más baja a través del portal de soporte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171922"/>
              </p:ext>
            </p:extLst>
          </p:nvPr>
        </p:nvGraphicFramePr>
        <p:xfrm>
          <a:off x="0" y="1938946"/>
          <a:ext cx="7705343" cy="530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0744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3">
                  <a:extLst>
                    <a:ext uri="{9D8B030D-6E8A-4147-A177-3AD203B41FA5}">
                      <a16:colId xmlns:a16="http://schemas.microsoft.com/office/drawing/2014/main" val="2812960027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</a:rPr>
                        <a:t>Soporte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934085" algn="l" rtl="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Expertos asignados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Responsable de la asistencia técnica de la cuenta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Ingeniero de asistencia técnica especializado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Gestor técnico de cuentas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soporte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Soporte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Horario de trabajo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s-ES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Soporte con problemas P1 24 x 7 x 365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Contactos de soporte particulares (por producto)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Asistencia telefónica en directo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Administración de la escalabilidad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Revisiones de servicio al año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Sesiones con expertos al año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s-ES" sz="900">
                          <a:latin typeface="AdobeClean-Light"/>
                          <a:cs typeface="AdobeClean-Light"/>
                        </a:rPr>
                        <a:t>Reseñas de casos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Gestión de eventos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Revisión, mantenimiento y monitorización del entorno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Lanzamiento, migración, actualización y revisión de la hoja de ruta del producto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s-ES" sz="900" spc="-30" baseline="0" dirty="0">
                          <a:latin typeface="AdobeClean-Light"/>
                          <a:cs typeface="AdobeClean-Light"/>
                        </a:rPr>
                        <a:t>Actividades de asistencia en la nube: </a:t>
                      </a:r>
                      <a:r>
                        <a:rPr lang="es-ES" sz="900" spc="-30" baseline="0" dirty="0" err="1">
                          <a:latin typeface="AdobeClean-Light"/>
                          <a:cs typeface="AdobeClean-Light"/>
                        </a:rPr>
                        <a:t>Experience</a:t>
                      </a:r>
                      <a:r>
                        <a:rPr lang="es-ES" sz="900" spc="-30" baseline="0" dirty="0">
                          <a:latin typeface="AdobeClean-Light"/>
                          <a:cs typeface="AdobeClean-Light"/>
                        </a:rPr>
                        <a:t>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ES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Servicios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Servicios de </a:t>
                      </a:r>
                      <a:r>
                        <a:rPr lang="es-ES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</a:t>
                      </a: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es-ES" sz="90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Advisory</a:t>
                      </a: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: primer año de la nueva solución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s-ES" sz="900" dirty="0">
                          <a:latin typeface="AdobeClean-Light"/>
                          <a:cs typeface="AdobeClean-Light"/>
                        </a:rPr>
                        <a:t>Actividades del servicio de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</a:rPr>
                        <a:t></a:t>
                      </a: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Clean-Light"/>
                        </a:rPr>
                        <a:t>2</a:t>
                      </a: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s-ES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0" y="9862966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 dirty="0"/>
              <a:t>©2021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521807"/>
              </p:ext>
            </p:extLst>
          </p:nvPr>
        </p:nvGraphicFramePr>
        <p:xfrm>
          <a:off x="33527" y="7483227"/>
          <a:ext cx="7671815" cy="225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812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83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Soporte Standard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85858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Enterprise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s-ES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Soporte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 cap="flat" cmpd="sng" algn="ctr">
                      <a:solidFill>
                        <a:srgbClr val="0068E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 producción del cliente no están activadas o pierden datos o presentan una degradación del servicio significativa, por lo que se requiere atención inmediata para restaurar la funcionalidad y facilidad de uso.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24x7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 / 30 minutos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2E8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24x7 / 15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Las funciones empresariales del cliente presentan una importante degradación del servicio o hay una posible pérdida de datos, o una función clave se está viendo afectada.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Horario de trabajo / </a:t>
                      </a:r>
                      <a:b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4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30 minutos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s-ES" sz="85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Las funciones empresariales del cliente presentan una menor degradación del servicio, pero existe una solución que permite que las funciones empresariales sigan funcionando con normalidad.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Horario de trabajo / </a:t>
                      </a:r>
                      <a:b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6 horas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Horario de trabajo / </a:t>
                      </a:r>
                      <a:b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</a:br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/>
                        </a:rPr>
                        <a:t>2 horas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24x5 / 1 hora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s-ES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85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Pregunta general sobre la funcionalidad actual del producto o una solicitud de mejora.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/>
                        </a:rPr>
                        <a:t>Días laborables / 3 días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Día laborables / 1 día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s-ES" sz="900" b="0" i="0" u="none" strike="noStrike" dirty="0">
                          <a:solidFill>
                            <a:srgbClr val="020302"/>
                          </a:solidFill>
                          <a:latin typeface="AdobeClean-Light" panose="020B0503020404020204" pitchFamily="34" charset="0"/>
                        </a:rPr>
                        <a:t>Día laborables / 1 día</a:t>
                      </a:r>
                    </a:p>
                  </a:txBody>
                  <a:tcPr marL="9525" marR="9525" marT="9525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ES" sz="2300" dirty="0">
                <a:latin typeface="Adobe Clean"/>
              </a:rPr>
              <a:t>PLANES DE SOPORTE DE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 anchor="t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s-ES" sz="1000" dirty="0">
                <a:solidFill>
                  <a:srgbClr val="020302"/>
                </a:solidFill>
                <a:latin typeface="AdobeClean-Light"/>
                <a:cs typeface="AdobeClean-Light"/>
              </a:rPr>
              <a:t>El servicio de asistencia al cliente de Adobe ofrece acceso a recursos en línea para documentación, participación con otros expertos y clientes en prácticas recomendadas y series de seminarios web (horario de oficina) para obtener sugerencias y ver trucos para solucionar problemas. También hay varios canales disponibles</a:t>
            </a:r>
            <a:r>
              <a:rPr lang="es-ES" sz="1000" dirty="0">
                <a:latin typeface="AdobeClean-Light"/>
                <a:cs typeface="AdobeClean-Light"/>
              </a:rPr>
              <a:t> </a:t>
            </a:r>
            <a:r>
              <a:rPr lang="es-ES" sz="1000" dirty="0">
                <a:solidFill>
                  <a:srgbClr val="020302"/>
                </a:solidFill>
                <a:latin typeface="AdobeClean-Light"/>
                <a:cs typeface="AdobeClean-Light"/>
              </a:rPr>
              <a:t>para formular preguntas y enviar casos.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es-ES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una sesión de chat para obtener respuestas y ayuda con el envío de casos.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es-ES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 No todos los productos ofrecen la opción de disfrutar de asistencia mediante chat en directo.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5010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Soporte Standard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Foros de la comunidad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Foros en línea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Acceso continuo en línea a una base de datos donde encontrará cada vez más soluciones técnicas, documentación de productos, preguntas frecuentes y mucho más. Hable con profesionales y otros clientes en la Comunidad de Adobe para compartir prácticas recomendadas y lecciones aprendidas.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Recorridos autoguiados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Los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experience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makers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se realizan con </a:t>
            </a:r>
            <a:r>
              <a:rPr lang="es-ES" sz="1000" dirty="0" err="1">
                <a:solidFill>
                  <a:srgbClr val="000000"/>
                </a:solidFill>
                <a:latin typeface="Adobe Clean Light" panose="020B0303020404020204" pitchFamily="34" charset="0"/>
              </a:rPr>
              <a:t>Experience</a:t>
            </a: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 League. Los clientes pueden aplicar sus conocimientos de administración de la experiencia del cliente con aprendizaje personalizado para desarrollar habilidades, interactuar con la comunidad internacional de compañeros y obtener reconocimiento en su trayectoria profesional.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Horario de oficina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Seminarios web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En el horario de oficina del equipo de asistencia al cliente de Adobe se incluyen sesiones diseñadas para informar y ayudar a los participantes a solucionar problemas, así como para proporcionar consejos y trucos para que los participantes logren el éxito con las soluciones de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es-ES" sz="1200">
                <a:solidFill>
                  <a:srgbClr val="000000"/>
                </a:solidFill>
              </a:rPr>
              <a:t>Portales de autoayuda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Portal de asistencia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Acceso al portal de asistencia de autoayuda en línea previa solicitud para enviar solicitudes de asistencia, revisar el estado de los casos </a:t>
            </a:r>
            <a:b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es-E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y examinar otros recursos, como la base de conocimiento, noticias y alertas, sugerencias destacadas, y mucho más.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Asistencia mediante chat en directo*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Asistencia mediante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s-ES" sz="1200">
                <a:solidFill>
                  <a:srgbClr val="000000"/>
                </a:solidFill>
              </a:rPr>
              <a:t>24x7x365 en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s-ES" sz="1200" b="1">
                <a:latin typeface="+mj-lt"/>
                <a:ea typeface="Open Sans" pitchFamily="34" charset="0"/>
                <a:cs typeface="Open Sans" pitchFamily="34" charset="0"/>
              </a:rPr>
              <a:t>Asistencia telefónica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s-ES" sz="1000" dirty="0">
                <a:solidFill>
                  <a:srgbClr val="020302"/>
                </a:solidFill>
                <a:latin typeface="AdobeClean-Light"/>
              </a:rPr>
              <a:t>Los usuarios autorizados o los contactos de soporte particulares</a:t>
            </a:r>
            <a:r>
              <a:rPr lang="es-ES" sz="1000" dirty="0">
                <a:latin typeface="Adobe Clean Light" panose="020B0303020404020204" pitchFamily="34" charset="0"/>
              </a:rPr>
              <a:t> pueden enviar problemas a través de todos los canales disponibles (incluido el teléfono en el caso de los problemas P1) y hablar con nuestro equipo de asistencia en nombre de su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5" y="9862966"/>
            <a:ext cx="2377440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s-ES" dirty="0"/>
              <a:t>©2021 Adobe.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Rights</a:t>
            </a:r>
            <a:r>
              <a:rPr lang="es-ES" dirty="0"/>
              <a:t> </a:t>
            </a:r>
            <a:r>
              <a:rPr lang="es-ES" dirty="0" err="1"/>
              <a:t>Reserved</a:t>
            </a:r>
            <a:r>
              <a:rPr lang="es-ES" dirty="0"/>
              <a:t>. Adobe </a:t>
            </a:r>
            <a:r>
              <a:rPr lang="es-ES" dirty="0" err="1"/>
              <a:t>Confidential</a:t>
            </a:r>
            <a:r>
              <a:rPr lang="es-ES" dirty="0"/>
              <a:t>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s-ES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s-ES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758541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San José,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s-ES" sz="800">
                <a:solidFill>
                  <a:srgbClr val="777879"/>
                </a:solidFill>
                <a:latin typeface="Adobe Clean"/>
                <a:cs typeface="Adobe Clean"/>
              </a:rPr>
              <a:t>EE. UU.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s-ES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s-ES" sz="1100" i="1">
                <a:solidFill>
                  <a:srgbClr val="777879"/>
                </a:solidFill>
                <a:latin typeface="AdobeClean-LightIt"/>
                <a:cs typeface="AdobeClean-LightIt"/>
              </a:rPr>
              <a:t>Para saber más sobre las ofertas de asistencia de Adobe y el nivel adecuado para usted, póngase en contacto con su administrador de cuentas (NAM) o con su Customer Success Manager (CSM)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s-ES" sz="80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8" y="5057379"/>
            <a:ext cx="7144071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es-ES" sz="1400" b="1" dirty="0">
                <a:solidFill>
                  <a:srgbClr val="020302"/>
                </a:solidFill>
                <a:latin typeface="Adobe Clean"/>
                <a:cs typeface="Adobe Clean"/>
              </a:rPr>
              <a:t>Alcance regional del Soporte de Adobe, horas locales de trabajo y compatibilidad de idioma</a:t>
            </a:r>
          </a:p>
          <a:p>
            <a:pPr>
              <a:spcBef>
                <a:spcPts val="915"/>
              </a:spcBef>
            </a:pPr>
            <a:r>
              <a:rPr lang="es-ES" sz="1000" dirty="0">
                <a:solidFill>
                  <a:srgbClr val="1F1F1F"/>
                </a:solidFill>
                <a:latin typeface="AdobeClean-Light"/>
              </a:rPr>
              <a:t>El alcance regional del Soporte de Adobe se establece asignando la dirección de facturación del cliente (mediante la orden de venta o el documento de compra de Soporte de Adobe) con una de estas regiones: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621891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Medio </a:t>
                      </a:r>
                      <a:b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</a:b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y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Asia-Pacífico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/>
                        </a:rPr>
                        <a:t>Japón </a:t>
                      </a:r>
                      <a:r>
                        <a:rPr lang="es-ES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06:00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- 17:00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09:00 h - 17:30 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s-ES" sz="1100" dirty="0">
                          <a:solidFill>
                            <a:schemeClr val="tx1"/>
                          </a:solidFill>
                          <a:latin typeface="Adobe Clean"/>
                        </a:rPr>
                        <a:t>Compatibilidad de idioma solo disponible en inglés y japonés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*Adobe Commerce no incluye soporte en japonés.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es-ES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 </a:t>
                      </a:r>
                      <a:r>
                        <a:rPr lang="es-ES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Los casos de P2, P3, P4 se limitan únicamente al horario laboral en Japón.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Experiencia sin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Asistencia ágil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53200" y="8543943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es-ES" sz="1200" b="1" dirty="0">
                <a:solidFill>
                  <a:srgbClr val="FFFFFF"/>
                </a:solidFill>
                <a:latin typeface="Adobe Clean"/>
                <a:cs typeface="Adobe Clean"/>
              </a:rPr>
              <a:t>Asesoría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6573891"/>
              </p:ext>
            </p:extLst>
          </p:nvPr>
        </p:nvGraphicFramePr>
        <p:xfrm>
          <a:off x="194236" y="1059345"/>
          <a:ext cx="736829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100" b="0" dirty="0" err="1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</a:t>
                      </a:r>
                      <a:r>
                        <a:rPr lang="es-ES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b="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es-ES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League permite a Adobe ayudar a las empresas a alcanzar el valor que esperan de su inversión en Adobe. Es el lugar unificado en el que los clientes pueden aprender, dialogar y crecer siguiendo un camino personalizado hacia el éxito que incluye tutoriales de autoayuda, documentación de productos, formación dirigida por instructores, y asistencia técnica y comunitaria.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Formación</a:t>
                      </a:r>
                      <a:r>
                        <a:rPr lang="es-ES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Puede acceder a los cursos de Adobe Digital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Learning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Services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desde </a:t>
                      </a:r>
                      <a:r>
                        <a:rPr lang="es-ES" sz="1000" dirty="0" err="1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</a:t>
                      </a: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 League. Los cursos de formación incluyen desde lecciones bajo demanda hasta lecciones impartidas por instructores.  Aquí puede aprender habilidades con valor de mercado reconocido para impulsar el éxito en su organización.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producción e interrupciones del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transmite la información de estado de todos los productos y servicios de Adobe implementados en entornos de varios inquilinos. Los clientes pueden elegir sus preferencias de suscripción para recibir notificaciones por correo electrónico cada vez que Adobe cree, actualice o resuelva un evento de producto. Esto puede incluir problemas de mantenimiento o servicio programados de diversos niveles de gravedad.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Términos y condiciones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s-ES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Términos y condiciones de las ofertas de los servicios de soporte.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12BD98-169B-4BEE-86DF-4C9641DF23C4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schemas.microsoft.com/office/2006/metadata/properties"/>
    <ds:schemaRef ds:uri="8a053bff-88be-49e4-9a87-e748e18b8b62"/>
    <ds:schemaRef ds:uri="6c8368ec-3776-49b5-a5bb-90648cf9530f"/>
    <ds:schemaRef ds:uri="http://purl.org/dc/terms/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37683</TotalTime>
  <Words>1283</Words>
  <Application>Microsoft Office PowerPoint</Application>
  <PresentationFormat>Custom</PresentationFormat>
  <Paragraphs>144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PLANES DE SOPORTE DE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Loc Dai</cp:lastModifiedBy>
  <cp:revision>122</cp:revision>
  <dcterms:created xsi:type="dcterms:W3CDTF">2020-11-03T06:32:09Z</dcterms:created>
  <dcterms:modified xsi:type="dcterms:W3CDTF">2022-02-15T05:24:24Z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