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89" y="-12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11/11/2021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es/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es/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059493"/>
            <a:ext cx="5660735" cy="227626"/>
          </a:xfrm>
          <a:prstGeom prst="rect">
            <a:avLst/>
          </a:prstGeom>
        </p:spPr>
        <p:txBody>
          <a:bodyPr vert="horz" wrap="square" lIns="0" tIns="12065" rIns="0" bIns="0" rtlCol="0">
            <a:spAutoFit/>
          </a:bodyPr>
          <a:lstStyle/>
          <a:p>
            <a:pPr marL="12700">
              <a:lnSpc>
                <a:spcPct val="100000"/>
              </a:lnSpc>
              <a:spcBef>
                <a:spcPts val="95"/>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es-ES" sz="2300" dirty="0">
                <a:latin typeface="Adobe Clean"/>
              </a:rPr>
              <a:t>PLANES DE SOPORTE DE ADOBE</a:t>
            </a:r>
          </a:p>
        </p:txBody>
      </p:sp>
      <p:sp>
        <p:nvSpPr>
          <p:cNvPr id="5" name="object 5"/>
          <p:cNvSpPr txBox="1"/>
          <p:nvPr/>
        </p:nvSpPr>
        <p:spPr>
          <a:xfrm>
            <a:off x="121147" y="531160"/>
            <a:ext cx="5865216" cy="1424364"/>
          </a:xfrm>
          <a:prstGeom prst="rect">
            <a:avLst/>
          </a:prstGeom>
        </p:spPr>
        <p:txBody>
          <a:bodyPr vert="horz" wrap="square" lIns="0" tIns="24130" rIns="0" bIns="0" rtlCol="0">
            <a:spAutoFit/>
          </a:bodyPr>
          <a:lstStyle/>
          <a:p>
            <a:pPr marL="12700" marR="5080">
              <a:lnSpc>
                <a:spcPts val="1200"/>
              </a:lnSpc>
              <a:spcBef>
                <a:spcPts val="240"/>
              </a:spcBef>
            </a:pPr>
            <a:r>
              <a:rPr lang="es-ES" sz="900" dirty="0">
                <a:solidFill>
                  <a:schemeClr val="bg1"/>
                </a:solidFill>
                <a:latin typeface="Adobe Clean Light" panose="020B0303020404020204" pitchFamily="34" charset="0"/>
              </a:rPr>
              <a:t>Online | </a:t>
            </a:r>
            <a:r>
              <a:rPr lang="es-ES" sz="900" b="1" dirty="0">
                <a:solidFill>
                  <a:schemeClr val="bg1"/>
                </a:solidFill>
                <a:latin typeface="Adobe Clean" panose="020B0503020404020204" pitchFamily="34" charset="0"/>
              </a:rPr>
              <a:t>Business</a:t>
            </a:r>
            <a:r>
              <a:rPr lang="es-ES" sz="900" dirty="0">
                <a:solidFill>
                  <a:schemeClr val="bg1"/>
                </a:solidFill>
                <a:latin typeface="Adobe Clean Light" panose="020B0303020404020204" pitchFamily="34" charset="0"/>
              </a:rPr>
              <a:t> | Enterprise | Elite</a:t>
            </a:r>
          </a:p>
          <a:p>
            <a:pPr marL="12700" marR="5080">
              <a:lnSpc>
                <a:spcPts val="1200"/>
              </a:lnSpc>
              <a:spcBef>
                <a:spcPts val="240"/>
              </a:spcBef>
            </a:pPr>
            <a:r>
              <a:rPr lang="es-ES" sz="900" dirty="0">
                <a:solidFill>
                  <a:schemeClr val="bg1"/>
                </a:solidFill>
                <a:latin typeface="Adobe Clean SemiLight" panose="020B0403020404020204" pitchFamily="34" charset="0"/>
              </a:rPr>
              <a:t>Adobe ofrece una amplia variedad de recursos técnicos para ayudar a su negocio, incluidos como parte de su suscripción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de licencia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 y mejorados en el paquete de soporte BUSINESS. El paquete BUSINESS incluye acceso a rutas </a:t>
            </a:r>
            <a:br>
              <a:rPr lang="es-ES" sz="900" dirty="0">
                <a:solidFill>
                  <a:schemeClr val="bg1"/>
                </a:solidFill>
                <a:latin typeface="Adobe Clean SemiLight" panose="020B0403020404020204" pitchFamily="34" charset="0"/>
              </a:rPr>
            </a:br>
            <a:r>
              <a:rPr lang="es-ES" sz="900" dirty="0">
                <a:solidFill>
                  <a:schemeClr val="bg1"/>
                </a:solidFill>
                <a:latin typeface="Adobe Clean SemiLight" panose="020B0403020404020204" pitchFamily="34" charset="0"/>
              </a:rPr>
              <a:t>de aprendizaje personalizadas y foros de la comunidad monitorizados a través de Adobe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BUSINESS también pueden acceder a nuestros equipos de soporte técnico si tienen alguna duda con su producto, ya sea a través del teléfono o mediante el portal de asistencia en línea, para proteger su negocio en los momentos más importantes. Los clientes del paquete BUSINESS recibirán notificaciones periódicas y actualizaciones del responsable de asistencia técnica de la cuenta para ayudar en la administración de casos de soporte de las solicitudes más esenciales.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2269390037"/>
              </p:ext>
            </p:extLst>
          </p:nvPr>
        </p:nvGraphicFramePr>
        <p:xfrm>
          <a:off x="118872" y="7357111"/>
          <a:ext cx="7498851" cy="2436601"/>
        </p:xfrm>
        <a:graphic>
          <a:graphicData uri="http://schemas.openxmlformats.org/drawingml/2006/table">
            <a:tbl>
              <a:tblPr firstRow="1" bandRow="1">
                <a:tableStyleId>{2D5ABB26-0587-4C30-8999-92F81FD0307C}</a:tableStyleId>
              </a:tblPr>
              <a:tblGrid>
                <a:gridCol w="4235958">
                  <a:extLst>
                    <a:ext uri="{9D8B030D-6E8A-4147-A177-3AD203B41FA5}">
                      <a16:colId xmlns:a16="http://schemas.microsoft.com/office/drawing/2014/main" val="20000"/>
                    </a:ext>
                  </a:extLst>
                </a:gridCol>
                <a:gridCol w="1611630">
                  <a:extLst>
                    <a:ext uri="{9D8B030D-6E8A-4147-A177-3AD203B41FA5}">
                      <a16:colId xmlns:a16="http://schemas.microsoft.com/office/drawing/2014/main" val="20001"/>
                    </a:ext>
                  </a:extLst>
                </a:gridCol>
                <a:gridCol w="1651263">
                  <a:extLst>
                    <a:ext uri="{9D8B030D-6E8A-4147-A177-3AD203B41FA5}">
                      <a16:colId xmlns:a16="http://schemas.microsoft.com/office/drawing/2014/main" val="20002"/>
                    </a:ext>
                  </a:extLst>
                </a:gridCol>
              </a:tblGrid>
              <a:tr h="295994">
                <a:tc>
                  <a:txBody>
                    <a:bodyPr/>
                    <a:lstStyle/>
                    <a:p>
                      <a:pPr marL="50800">
                        <a:lnSpc>
                          <a:spcPct val="100000"/>
                        </a:lnSpc>
                        <a:spcBef>
                          <a:spcPts val="60"/>
                        </a:spcBef>
                      </a:pPr>
                      <a:r>
                        <a:rPr lang="es-ES" sz="900" dirty="0">
                          <a:solidFill>
                            <a:srgbClr val="020302"/>
                          </a:solidFill>
                          <a:latin typeface="Adobe Clean"/>
                          <a:cs typeface="Adobe Clean"/>
                        </a:rPr>
                        <a:t>Prioridad</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s-ES" sz="900">
                          <a:solidFill>
                            <a:srgbClr val="020302"/>
                          </a:solidFill>
                          <a:latin typeface="Adobe Clean"/>
                          <a:cs typeface="Adobe Clean"/>
                        </a:rPr>
                        <a:t>Soporte Online</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es-ES" sz="900">
                          <a:solidFill>
                            <a:srgbClr val="FFFFFF"/>
                          </a:solidFill>
                          <a:latin typeface="Adobe Clean"/>
                          <a:cs typeface="Adobe Clean"/>
                        </a:rPr>
                        <a:t>Soporte Business</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629835">
                <a:tc>
                  <a:txBody>
                    <a:bodyPr/>
                    <a:lstStyle/>
                    <a:p>
                      <a:pPr marL="50800">
                        <a:lnSpc>
                          <a:spcPct val="100000"/>
                        </a:lnSpc>
                        <a:spcBef>
                          <a:spcPts val="30"/>
                        </a:spcBef>
                      </a:pPr>
                      <a:r>
                        <a:rPr lang="es-ES" sz="900" b="1" dirty="0">
                          <a:solidFill>
                            <a:srgbClr val="020302"/>
                          </a:solidFill>
                          <a:latin typeface="Adobe Clean"/>
                          <a:cs typeface="Adobe Clean"/>
                        </a:rPr>
                        <a:t>PRIORIDAD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s-ES" sz="900" b="0" i="0" dirty="0">
                          <a:solidFill>
                            <a:srgbClr val="000000"/>
                          </a:solidFill>
                          <a:latin typeface="Adobe Clean Light" panose="020B0303020404020204" pitchFamily="34" charset="0"/>
                        </a:rPr>
                        <a:t>Las funciones empresariales de producción del cliente no están activadas o pierden datos o presentan una degradación del servicio significativa, por lo que se requiere atención inmediata para restaurar la funcionalidad y facilidad de uso.</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s-ES" sz="900" spc="-20" baseline="0" dirty="0">
                          <a:solidFill>
                            <a:srgbClr val="020302"/>
                          </a:solidFill>
                          <a:latin typeface="AdobeClean-Light"/>
                          <a:cs typeface="AdobeClean-Light"/>
                        </a:rPr>
                        <a:t>24x7 / 1 hora</a:t>
                      </a:r>
                    </a:p>
                  </a:txBody>
                  <a:tcPr marL="0" marR="0" marT="0" marB="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s-ES" sz="900" spc="-20" baseline="0">
                          <a:solidFill>
                            <a:srgbClr val="020302"/>
                          </a:solidFill>
                          <a:latin typeface="AdobeClean-Light"/>
                          <a:cs typeface="AdobeClean-Light"/>
                        </a:rPr>
                        <a:t>24x7 / 1 hora</a:t>
                      </a:r>
                    </a:p>
                  </a:txBody>
                  <a:tcPr marL="0" marR="0" marT="0" marB="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23060">
                <a:tc>
                  <a:txBody>
                    <a:bodyPr/>
                    <a:lstStyle/>
                    <a:p>
                      <a:pPr marL="50165">
                        <a:lnSpc>
                          <a:spcPct val="100000"/>
                        </a:lnSpc>
                        <a:spcBef>
                          <a:spcPts val="30"/>
                        </a:spcBef>
                      </a:pPr>
                      <a:r>
                        <a:rPr lang="es-ES" sz="900" b="1">
                          <a:solidFill>
                            <a:srgbClr val="020302"/>
                          </a:solidFill>
                          <a:latin typeface="Adobe Clean"/>
                          <a:cs typeface="Adobe Clean"/>
                        </a:rPr>
                        <a:t>PRIORIDAD 2</a:t>
                      </a:r>
                    </a:p>
                    <a:p>
                      <a:pPr marL="50165" marR="203200">
                        <a:lnSpc>
                          <a:spcPts val="1000"/>
                        </a:lnSpc>
                        <a:spcBef>
                          <a:spcPts val="415"/>
                        </a:spcBef>
                      </a:pPr>
                      <a:r>
                        <a:rPr lang="es-ES" sz="900" b="0" i="0">
                          <a:solidFill>
                            <a:srgbClr val="000000"/>
                          </a:solidFill>
                          <a:latin typeface="Adobe Clean Light" panose="020B0303020404020204" pitchFamily="34" charset="0"/>
                        </a:rPr>
                        <a:t>Las funciones empresariales del cliente presentan una importante degradación del servicio o hay una posible pérdida de datos, o una función clave se está viendo afectada.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es-ES" sz="900" spc="-20" baseline="0" dirty="0">
                          <a:solidFill>
                            <a:srgbClr val="020302"/>
                          </a:solidFill>
                          <a:latin typeface="AdobeClean-Light"/>
                          <a:cs typeface="AdobeClean-Light"/>
                        </a:rPr>
                        <a:t>Horario de trabajo / 4 horas</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s-ES" sz="900" spc="-20" baseline="0">
                          <a:solidFill>
                            <a:srgbClr val="020302"/>
                          </a:solidFill>
                          <a:latin typeface="AdobeClean-Light"/>
                          <a:cs typeface="AdobeClean-Light"/>
                        </a:rPr>
                        <a:t>    Horario de trabajo / 2 horas</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23061">
                <a:tc>
                  <a:txBody>
                    <a:bodyPr/>
                    <a:lstStyle/>
                    <a:p>
                      <a:pPr marL="50165">
                        <a:lnSpc>
                          <a:spcPct val="100000"/>
                        </a:lnSpc>
                        <a:spcBef>
                          <a:spcPts val="30"/>
                        </a:spcBef>
                      </a:pPr>
                      <a:r>
                        <a:rPr lang="es-ES" sz="900" b="1">
                          <a:solidFill>
                            <a:srgbClr val="020302"/>
                          </a:solidFill>
                          <a:latin typeface="Adobe Clean"/>
                          <a:cs typeface="Adobe Clean"/>
                        </a:rPr>
                        <a:t>PRIORIDAD 3</a:t>
                      </a:r>
                    </a:p>
                    <a:p>
                      <a:pPr marL="49530" marR="212090" indent="-2540">
                        <a:lnSpc>
                          <a:spcPts val="1000"/>
                        </a:lnSpc>
                        <a:spcBef>
                          <a:spcPts val="415"/>
                        </a:spcBef>
                      </a:pPr>
                      <a:r>
                        <a:rPr kumimoji="0" lang="es-ES" sz="900" b="0" i="0" u="none" strike="noStrike" cap="none" normalizeH="0" baseline="0" noProof="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s-ES" sz="900" spc="-20" baseline="0" dirty="0">
                          <a:solidFill>
                            <a:srgbClr val="020302"/>
                          </a:solidFill>
                          <a:latin typeface="AdobeClean-Light"/>
                          <a:cs typeface="AdobeClean-Light"/>
                        </a:rPr>
                        <a:t>   Horario de trabajo / 6 horas</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es-ES" sz="900" spc="-20" baseline="0" dirty="0">
                          <a:solidFill>
                            <a:srgbClr val="020302"/>
                          </a:solidFill>
                          <a:latin typeface="AdobeClean-Light"/>
                          <a:cs typeface="AdobeClean-Light"/>
                        </a:rPr>
                        <a:t>Horario de trabajo / 4 horas</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464651">
                <a:tc>
                  <a:txBody>
                    <a:bodyPr/>
                    <a:lstStyle/>
                    <a:p>
                      <a:pPr marL="48895">
                        <a:lnSpc>
                          <a:spcPct val="100000"/>
                        </a:lnSpc>
                        <a:spcBef>
                          <a:spcPts val="15"/>
                        </a:spcBef>
                      </a:pPr>
                      <a:r>
                        <a:rPr lang="es-ES" sz="900" b="1">
                          <a:solidFill>
                            <a:srgbClr val="020302"/>
                          </a:solidFill>
                          <a:latin typeface="Adobe Clean"/>
                          <a:cs typeface="Adobe Clean"/>
                        </a:rPr>
                        <a:t>PRIORIDAD 4</a:t>
                      </a:r>
                    </a:p>
                    <a:p>
                      <a:pPr marL="48895" marR="0" lvl="0" indent="0" defTabSz="914400" eaLnBrk="1" fontAlgn="auto" latinLnBrk="0" hangingPunct="1">
                        <a:lnSpc>
                          <a:spcPct val="100000"/>
                        </a:lnSpc>
                        <a:spcBef>
                          <a:spcPts val="300"/>
                        </a:spcBef>
                        <a:spcAft>
                          <a:spcPts val="0"/>
                        </a:spcAft>
                        <a:buClrTx/>
                        <a:buSzTx/>
                        <a:buFontTx/>
                        <a:buNone/>
                        <a:tabLst/>
                        <a:defRPr/>
                      </a:pPr>
                      <a:r>
                        <a:rPr lang="es-ES" sz="900" b="0" i="0">
                          <a:solidFill>
                            <a:srgbClr val="000000"/>
                          </a:solidFill>
                          <a:latin typeface="Adobe Clean Light" panose="020B0303020404020204" pitchFamily="34" charset="0"/>
                        </a:rPr>
                        <a:t>Pregunta general sobre la funcionalidad actual del producto o una solicitud de mejora.</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s-ES" sz="900" spc="-20" baseline="0" dirty="0">
                          <a:solidFill>
                            <a:srgbClr val="020302"/>
                          </a:solidFill>
                          <a:latin typeface="AdobeClean-Light"/>
                          <a:cs typeface="AdobeClean-Light"/>
                        </a:rPr>
                        <a:t>  Días laborables / 3 días</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s-ES" sz="900" spc="-20" baseline="0" dirty="0">
                          <a:solidFill>
                            <a:srgbClr val="020302"/>
                          </a:solidFill>
                          <a:latin typeface="AdobeClean-Light"/>
                          <a:cs typeface="AdobeClean-Light"/>
                        </a:rPr>
                        <a:t>Días laborables / 1 día</a:t>
                      </a:r>
                    </a:p>
                  </a:txBody>
                  <a:tcPr marL="0" marR="0" marT="0" marB="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732991917"/>
              </p:ext>
            </p:extLst>
          </p:nvPr>
        </p:nvGraphicFramePr>
        <p:xfrm>
          <a:off x="121147" y="2120949"/>
          <a:ext cx="7498851" cy="481555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dirty="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p>
                      <a:pPr marL="48260" hangingPunct="0">
                        <a:lnSpc>
                          <a:spcPct val="100000"/>
                        </a:lnSpc>
                        <a:spcBef>
                          <a:spcPts val="830"/>
                        </a:spcBef>
                      </a:pPr>
                      <a:r>
                        <a:rPr lang="es-ES" sz="900">
                          <a:latin typeface="AdobeClean-Light"/>
                          <a:cs typeface="AdobeClean-Light"/>
                        </a:rPr>
                        <a:t>Actividades del servicio de campo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s-E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504489"/>
            <a:ext cx="2286000" cy="1458926"/>
          </a:xfrm>
          <a:prstGeom prst="rect">
            <a:avLst/>
          </a:prstGeom>
        </p:spPr>
        <p:txBody>
          <a:bodyPr vert="horz" wrap="square" lIns="0" tIns="35560" rIns="0" bIns="0" rtlCol="0">
            <a:spAutoFit/>
          </a:bodyPr>
          <a:lstStyle/>
          <a:p>
            <a:pPr marL="12700" marR="5080">
              <a:lnSpc>
                <a:spcPts val="1400"/>
              </a:lnSpc>
              <a:spcBef>
                <a:spcPts val="60"/>
              </a:spcBef>
            </a:pPr>
            <a:r>
              <a:rPr lang="es-ES" sz="1000" dirty="0">
                <a:solidFill>
                  <a:srgbClr val="000000"/>
                </a:solidFill>
                <a:latin typeface="Adobe Clean Light" panose="020B0303020404020204" pitchFamily="34" charset="0"/>
              </a:rPr>
              <a:t>Un responsable de la asistencia técnica de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la cuenta particular para monitorizar de forma proactiva los casos, impulsar la colaboración entre equipos, ofrecer seminarios web de incorporación, ejecutar informes de servicios, proporcionar asistencia no técnica, y actuar como punto de escalación y defensor interno dentro del equipo de asistencia de Adobe.</a:t>
            </a:r>
          </a:p>
        </p:txBody>
      </p:sp>
      <p:sp>
        <p:nvSpPr>
          <p:cNvPr id="46" name="object 46"/>
          <p:cNvSpPr txBox="1"/>
          <p:nvPr/>
        </p:nvSpPr>
        <p:spPr>
          <a:xfrm>
            <a:off x="2680855" y="8551823"/>
            <a:ext cx="248844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es-ES" sz="1000" dirty="0">
                <a:solidFill>
                  <a:srgbClr val="020302"/>
                </a:solidFill>
                <a:latin typeface="AdobeClean-Light"/>
                <a:cs typeface="AdobeClean-Light"/>
              </a:rPr>
              <a:t>Inicie una sesión de chat para obtener respuestas y ayuda con el envío de casos.</a:t>
            </a:r>
          </a:p>
          <a:p>
            <a:pPr marL="33020" marR="159385">
              <a:spcBef>
                <a:spcPts val="100"/>
              </a:spcBef>
              <a:tabLst>
                <a:tab pos="1786889" algn="l"/>
              </a:tabLst>
            </a:pPr>
            <a:r>
              <a:rPr lang="es-ES" sz="1000" i="1" dirty="0">
                <a:solidFill>
                  <a:srgbClr val="7A7A7A"/>
                </a:solidFill>
                <a:latin typeface="AdobeClean-LightIt"/>
                <a:cs typeface="AdobeClean-LightIt"/>
              </a:rPr>
              <a:t>* No todos los productos ofrecen la opción de disfrutar de asistencia mediante chat en directo</a:t>
            </a:r>
            <a:r>
              <a:rPr lang="es-ES"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5939387"/>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170294"/>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422238"/>
            <a:ext cx="2233067"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continuo en línea a una base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de datos donde encontrará cada vez más soluciones técnicas, documentación de productos, preguntas frecuentes y mucho más. Miles de clientes se pueden conectar para compartir las prácticas recomendadas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y las lecciones aprendidas.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786661" y="6170294"/>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11672" y="6422238"/>
            <a:ext cx="2224649" cy="1267014"/>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Los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a:t>
            </a:r>
            <a:r>
              <a:rPr lang="es-ES" sz="1000" dirty="0" err="1">
                <a:solidFill>
                  <a:srgbClr val="000000"/>
                </a:solidFill>
                <a:latin typeface="Adobe Clean Light" panose="020B0303020404020204" pitchFamily="34" charset="0"/>
              </a:rPr>
              <a:t>makers</a:t>
            </a:r>
            <a:r>
              <a:rPr lang="es-ES" sz="1000" dirty="0">
                <a:solidFill>
                  <a:srgbClr val="000000"/>
                </a:solidFill>
                <a:latin typeface="Adobe Clean Light" panose="020B0303020404020204" pitchFamily="34" charset="0"/>
              </a:rPr>
              <a:t> se realizan con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League. Los clientes pueden aplicar sus conocimientos de administración de la experiencia del cliente con aprendizaje personalizado para desarrollar habilidades, interactuar con la comunidad internacional de compañeros y obtener reconocimiento en su trayectoria profesional.</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059783" y="808334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chat en directo*</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042322" y="8306750"/>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26143" y="5939387"/>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11971" y="6170294"/>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82" name="object 39">
            <a:extLst>
              <a:ext uri="{FF2B5EF4-FFF2-40B4-BE49-F238E27FC236}">
                <a16:creationId xmlns:a16="http://schemas.microsoft.com/office/drawing/2014/main" id="{95A83EB9-E8E1-7547-BBE3-E1F42C56BF6A}"/>
              </a:ext>
            </a:extLst>
          </p:cNvPr>
          <p:cNvSpPr txBox="1"/>
          <p:nvPr/>
        </p:nvSpPr>
        <p:spPr>
          <a:xfrm>
            <a:off x="2772338" y="6422238"/>
            <a:ext cx="2286000" cy="959237"/>
          </a:xfrm>
          <a:prstGeom prst="rect">
            <a:avLst/>
          </a:prstGeom>
        </p:spPr>
        <p:txBody>
          <a:bodyPr vert="horz" wrap="square" lIns="0" tIns="35560" rIns="0" bIns="0" rtlCol="0">
            <a:spAutoFit/>
          </a:bodyPr>
          <a:lstStyle/>
          <a:p>
            <a:r>
              <a:rPr lang="es-ES" sz="1000" dirty="0">
                <a:solidFill>
                  <a:srgbClr val="020302"/>
                </a:solidFill>
                <a:latin typeface="AdobeClean-Light"/>
              </a:rPr>
              <a:t>Los usuarios autorizados o los contactos </a:t>
            </a:r>
            <a:br>
              <a:rPr lang="es-ES" sz="1000" dirty="0">
                <a:solidFill>
                  <a:srgbClr val="020302"/>
                </a:solidFill>
                <a:latin typeface="AdobeClean-Light"/>
              </a:rPr>
            </a:br>
            <a:r>
              <a:rPr lang="es-ES" sz="1000" dirty="0">
                <a:solidFill>
                  <a:srgbClr val="020302"/>
                </a:solidFill>
                <a:latin typeface="AdobeClean-Light"/>
              </a:rPr>
              <a:t>de soporte particulares</a:t>
            </a:r>
            <a:r>
              <a:rPr lang="es-ES" sz="1000" dirty="0">
                <a:latin typeface="Adobe Clean Light" panose="020B0303020404020204" pitchFamily="34" charset="0"/>
              </a:rPr>
              <a:t> pueden enviar problemas a través de todos los canales disponibles (incluido el teléfono en el caso de los problemas P1) y hablar con nuestro equipo de asistencia en nombre de su empresa.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2020934"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Responsable de la asistencia técnica de la cuenta</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677998"/>
            <a:ext cx="216829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325530"/>
            <a:ext cx="2006640"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Online</a:t>
            </a:r>
          </a:p>
        </p:txBody>
      </p:sp>
      <p:sp>
        <p:nvSpPr>
          <p:cNvPr id="87" name="object 26">
            <a:extLst>
              <a:ext uri="{FF2B5EF4-FFF2-40B4-BE49-F238E27FC236}">
                <a16:creationId xmlns:a16="http://schemas.microsoft.com/office/drawing/2014/main" id="{ED3EAB14-8A43-9244-93BB-BE321FE4250C}"/>
              </a:ext>
            </a:extLst>
          </p:cNvPr>
          <p:cNvSpPr/>
          <p:nvPr/>
        </p:nvSpPr>
        <p:spPr>
          <a:xfrm>
            <a:off x="384420" y="774494"/>
            <a:ext cx="2253675" cy="109101"/>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466091"/>
            <a:ext cx="2535941" cy="1817998"/>
          </a:xfrm>
          <a:prstGeom prst="rect">
            <a:avLst/>
          </a:prstGeom>
        </p:spPr>
        <p:txBody>
          <a:bodyPr vert="horz" wrap="square" lIns="0" tIns="35560" rIns="0" bIns="0" rtlCol="0">
            <a:spAutoFit/>
          </a:bodyPr>
          <a:lstStyle/>
          <a:p>
            <a:pPr marL="12700" marR="5080">
              <a:lnSpc>
                <a:spcPts val="1400"/>
              </a:lnSpc>
              <a:spcBef>
                <a:spcPts val="60"/>
              </a:spcBef>
            </a:pPr>
            <a:r>
              <a:rPr lang="es-ES" sz="1000" dirty="0">
                <a:latin typeface="Adobe Clean Light" panose="020B0303020404020204" pitchFamily="34" charset="0"/>
              </a:rPr>
              <a:t>Los clientes pueden enviar casos de asistencia</a:t>
            </a:r>
            <a:br>
              <a:rPr lang="es-ES" sz="1000" dirty="0">
                <a:latin typeface="Adobe Clean Light" panose="020B0303020404020204" pitchFamily="34" charset="0"/>
              </a:rPr>
            </a:br>
            <a:r>
              <a:rPr lang="es-ES" sz="1000" dirty="0">
                <a:latin typeface="Adobe Clean Light" panose="020B0303020404020204" pitchFamily="34" charset="0"/>
              </a:rPr>
              <a:t>por teléfono en lo relacionado con todos los problemas P2, P3 y P4 durante el horario de asistencia regional. No existen límites máximos </a:t>
            </a:r>
            <a:br>
              <a:rPr lang="es-ES" sz="1000" dirty="0">
                <a:latin typeface="Adobe Clean Light" panose="020B0303020404020204" pitchFamily="34" charset="0"/>
              </a:rPr>
            </a:br>
            <a:r>
              <a:rPr lang="es-ES" sz="1000" dirty="0">
                <a:latin typeface="Adobe Clean Light" panose="020B0303020404020204" pitchFamily="34" charset="0"/>
              </a:rPr>
              <a:t>en cuanto a la cantidad de veces que puede </a:t>
            </a:r>
            <a:br>
              <a:rPr lang="sk-SK" sz="1000" dirty="0">
                <a:latin typeface="Adobe Clean Light" panose="020B0303020404020204" pitchFamily="34" charset="0"/>
              </a:rPr>
            </a:br>
            <a:r>
              <a:rPr lang="es-ES" sz="1000" dirty="0">
                <a:latin typeface="Adobe Clean Light" panose="020B0303020404020204" pitchFamily="34" charset="0"/>
              </a:rPr>
              <a:t>llamar al equipo de asistencia. Los clientes también pueden solicitar que el servicio de asistencia les llame por teléfono o solicitar una reunión para </a:t>
            </a:r>
            <a:br>
              <a:rPr lang="es-ES" sz="1000" dirty="0">
                <a:latin typeface="Adobe Clean Light" panose="020B0303020404020204" pitchFamily="34" charset="0"/>
              </a:rPr>
            </a:br>
            <a:r>
              <a:rPr lang="es-ES" sz="1000" dirty="0">
                <a:latin typeface="Adobe Clean Light" panose="020B0303020404020204" pitchFamily="34" charset="0"/>
              </a:rPr>
              <a:t>ver o solucionar un problema mediante una sesión </a:t>
            </a:r>
            <a:br>
              <a:rPr lang="es-ES" sz="1000" dirty="0">
                <a:latin typeface="Adobe Clean Light" panose="020B0303020404020204" pitchFamily="34" charset="0"/>
              </a:rPr>
            </a:br>
            <a:r>
              <a:rPr lang="es-ES" sz="1000" dirty="0">
                <a:latin typeface="Adobe Clean Light" panose="020B0303020404020204" pitchFamily="34" charset="0"/>
              </a:rPr>
              <a:t>de escritorio remoto compartida.</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s-ES" sz="1200" b="1">
                <a:solidFill>
                  <a:srgbClr val="020302"/>
                </a:solidFill>
                <a:latin typeface="+mj-lt"/>
              </a:rPr>
              <a:t>Asistencia telefónica en directo</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493660"/>
            <a:ext cx="2286000" cy="805349"/>
          </a:xfrm>
          <a:prstGeom prst="rect">
            <a:avLst/>
          </a:prstGeom>
        </p:spPr>
        <p:txBody>
          <a:bodyPr vert="horz" wrap="square" lIns="0" tIns="35560" rIns="0" bIns="0" rtlCol="0">
            <a:spAutoFit/>
          </a:bodyPr>
          <a:lstStyle/>
          <a:p>
            <a:pPr marL="12700">
              <a:lnSpc>
                <a:spcPct val="100000"/>
              </a:lnSpc>
              <a:spcBef>
                <a:spcPts val="100"/>
              </a:spcBef>
            </a:pPr>
            <a:r>
              <a:rPr lang="es-ES" sz="1000">
                <a:solidFill>
                  <a:srgbClr val="4B4B4B"/>
                </a:solidFill>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369332"/>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Administración </a:t>
            </a:r>
            <a:br>
              <a:rPr lang="es-ES" sz="1200" b="1" dirty="0">
                <a:solidFill>
                  <a:srgbClr val="020302"/>
                </a:solidFill>
                <a:latin typeface="+mj-lt"/>
              </a:rPr>
            </a:br>
            <a:r>
              <a:rPr lang="es-ES" sz="1200" b="1" dirty="0">
                <a:solidFill>
                  <a:srgbClr val="020302"/>
                </a:solidFill>
                <a:latin typeface="+mj-lt"/>
              </a:rPr>
              <a:t>de la escalabilidad</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08132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Horario de oficina</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06750"/>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551823"/>
            <a:ext cx="2233067"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“Horario de oficina” es una iniciativa liderada por el equipo de asistencia al cliente de Adobe. Estas sesiones están diseñadas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para informar y ayudar a los participantes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a solucionar problemas, y ofrecen sugerencias y trucos para usar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correctamente Adobe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786661" y="8306750"/>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11672" y="8551823"/>
            <a:ext cx="2286000" cy="959237"/>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al portal de asistencia de autoayuda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en línea previa solicitud para enviar solicitudes de asistencia, revisar el estado de los casos </a:t>
            </a:r>
            <a:br>
              <a:rPr lang="es-ES"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y examinar otros recursos, como la base de conocimiento, noticias y alertas, sugerencias destacadas, y mucho más.</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650934"/>
            <a:ext cx="1867015" cy="285247"/>
          </a:xfrm>
          <a:prstGeom prst="rect">
            <a:avLst/>
          </a:prstGeom>
          <a:noFill/>
        </p:spPr>
        <p:txBody>
          <a:bodyPr wrap="square" rtlCol="0">
            <a:spAutoFit/>
          </a:bodyPr>
          <a:lstStyle/>
          <a:p>
            <a:r>
              <a:rPr lang="es-ES" sz="1200" b="1">
                <a:latin typeface="+mj-lt"/>
              </a:rPr>
              <a:t>Servicios empresariales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4027066"/>
            <a:ext cx="2286000" cy="740780"/>
          </a:xfrm>
          <a:prstGeom prst="rect">
            <a:avLst/>
          </a:prstGeom>
        </p:spPr>
        <p:txBody>
          <a:bodyPr vert="horz" wrap="square" lIns="0" tIns="35560" rIns="0" bIns="0" rtlCol="0">
            <a:spAutoFit/>
          </a:bodyPr>
          <a:lstStyle/>
          <a:p>
            <a:pPr marL="12700" marR="5080">
              <a:lnSpc>
                <a:spcPts val="1400"/>
              </a:lnSpc>
              <a:spcBef>
                <a:spcPts val="60"/>
              </a:spcBef>
            </a:pPr>
            <a:r>
              <a:rPr lang="es-ES" sz="1000" dirty="0">
                <a:latin typeface="Adobe Clean Light" panose="020B0303020404020204" pitchFamily="34" charset="0"/>
              </a:rPr>
              <a:t>Un responsable de la asistencia técnica </a:t>
            </a:r>
            <a:br>
              <a:rPr lang="es-ES" sz="1000" dirty="0">
                <a:latin typeface="Adobe Clean Light" panose="020B0303020404020204" pitchFamily="34" charset="0"/>
              </a:rPr>
            </a:br>
            <a:r>
              <a:rPr lang="es-ES" sz="1000" dirty="0">
                <a:latin typeface="Adobe Clean Light" panose="020B0303020404020204" pitchFamily="34" charset="0"/>
              </a:rPr>
              <a:t>de la cuenta organizará seminarios web </a:t>
            </a:r>
            <a:br>
              <a:rPr lang="es-ES" sz="1000" dirty="0">
                <a:latin typeface="Adobe Clean Light" panose="020B0303020404020204" pitchFamily="34" charset="0"/>
              </a:rPr>
            </a:br>
            <a:r>
              <a:rPr lang="es-ES" sz="1000" dirty="0">
                <a:latin typeface="Adobe Clean Light" panose="020B0303020404020204" pitchFamily="34" charset="0"/>
              </a:rPr>
              <a:t>que abarcarán una descripción general </a:t>
            </a:r>
            <a:br>
              <a:rPr lang="es-ES" sz="1000" dirty="0">
                <a:latin typeface="Adobe Clean Light" panose="020B0303020404020204" pitchFamily="34" charset="0"/>
              </a:rPr>
            </a:br>
            <a:r>
              <a:rPr lang="es-ES" sz="1000" dirty="0">
                <a:latin typeface="Adobe Clean Light" panose="020B0303020404020204" pitchFamily="34" charset="0"/>
              </a:rPr>
              <a:t>de los servicios de asistencia empresarial.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56965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38096" y="8079425"/>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587817"/>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772338" y="5955785"/>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5955785"/>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64413" y="5955785"/>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08279" y="8079425"/>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079425"/>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500796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786661"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Portal de autoayuda</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786661" y="5939387"/>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es-ES" sz="800" dirty="0">
                <a:solidFill>
                  <a:srgbClr val="777879"/>
                </a:solidFill>
                <a:latin typeface="Adobe Clean"/>
                <a:cs typeface="Adobe Clean"/>
              </a:rPr>
              <a:t>Adobe</a:t>
            </a:r>
          </a:p>
          <a:p>
            <a:pPr marL="12700">
              <a:lnSpc>
                <a:spcPts val="915"/>
              </a:lnSpc>
            </a:pPr>
            <a:r>
              <a:rPr lang="es-ES" sz="800" dirty="0">
                <a:solidFill>
                  <a:srgbClr val="777879"/>
                </a:solidFill>
                <a:latin typeface="Adobe Clean"/>
                <a:cs typeface="Adobe Clean"/>
              </a:rPr>
              <a:t>345 Park Avenue</a:t>
            </a:r>
          </a:p>
          <a:p>
            <a:pPr marL="12700">
              <a:lnSpc>
                <a:spcPts val="944"/>
              </a:lnSpc>
            </a:pPr>
            <a:r>
              <a:rPr lang="es-ES" sz="800" dirty="0">
                <a:solidFill>
                  <a:srgbClr val="777879"/>
                </a:solidFill>
                <a:latin typeface="Adobe Clean"/>
                <a:cs typeface="Adobe Clean"/>
              </a:rPr>
              <a:t>San José, CA95110-2704</a:t>
            </a:r>
          </a:p>
          <a:p>
            <a:pPr marL="12700">
              <a:lnSpc>
                <a:spcPct val="100000"/>
              </a:lnSpc>
              <a:spcBef>
                <a:spcPts val="45"/>
              </a:spcBef>
            </a:pPr>
            <a:r>
              <a:rPr lang="es-ES" sz="800" dirty="0">
                <a:solidFill>
                  <a:srgbClr val="777879"/>
                </a:solidFill>
                <a:latin typeface="Adobe Clean"/>
                <a:cs typeface="Adobe Clean"/>
              </a:rPr>
              <a:t>EE. UU.</a:t>
            </a:r>
          </a:p>
          <a:p>
            <a:pPr marL="12700">
              <a:lnSpc>
                <a:spcPct val="100000"/>
              </a:lnSpc>
              <a:spcBef>
                <a:spcPts val="265"/>
              </a:spcBef>
            </a:pPr>
            <a:r>
              <a:rPr lang="es-ES"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08660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4969823"/>
            <a:ext cx="7365294"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53681373"/>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es-ES"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b="1" i="0" u="none" strike="noStrike" cap="none" normalizeH="0" baseline="30000" noProof="0" dirty="0">
                          <a:ln>
                            <a:noFill/>
                          </a:ln>
                          <a:uLnTx/>
                          <a:uFillTx/>
                          <a:latin typeface="Adobe Clean"/>
                          <a:ea typeface="+mn-ea"/>
                          <a:cs typeface="+mn-cs"/>
                        </a:rPr>
                        <a:t> </a:t>
                      </a:r>
                      <a:r>
                        <a:rPr lang="es-ES" sz="1100" dirty="0">
                          <a:solidFill>
                            <a:schemeClr val="tx1"/>
                          </a:solidFill>
                          <a:latin typeface="Adobe Clean"/>
                          <a:ea typeface="+mn-ea"/>
                          <a:cs typeface="+mn-cs"/>
                        </a:rPr>
                        <a:t>Compatibilidad de idioma solo disponible en inglés y japonés</a:t>
                      </a:r>
                    </a:p>
                    <a:p>
                      <a:pPr marL="0" marR="0" lvl="0" indent="0" algn="ctr">
                        <a:lnSpc>
                          <a:spcPct val="100000"/>
                        </a:lnSpc>
                        <a:spcBef>
                          <a:spcPts val="0"/>
                        </a:spcBef>
                        <a:spcAft>
                          <a:spcPts val="0"/>
                        </a:spcAft>
                        <a:buClrTx/>
                        <a:buSzTx/>
                        <a:buFontTx/>
                        <a:buNone/>
                      </a:pPr>
                      <a:r>
                        <a:rPr lang="es-ES" sz="1100" i="1" dirty="0">
                          <a:solidFill>
                            <a:schemeClr val="tx1"/>
                          </a:solidFill>
                          <a:latin typeface="Adobe Clean"/>
                        </a:rPr>
                        <a:t>*Adobe Commerce no incluye soporte en japonés.</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58426" y="8531167"/>
            <a:ext cx="884236"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43650" y="8543943"/>
            <a:ext cx="1071478"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067232937"/>
              </p:ext>
            </p:extLst>
          </p:nvPr>
        </p:nvGraphicFramePr>
        <p:xfrm>
          <a:off x="194236" y="1059345"/>
          <a:ext cx="7368291" cy="37592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dirty="0" err="1">
                          <a:solidFill>
                            <a:schemeClr val="tx1"/>
                          </a:solidFill>
                          <a:latin typeface="Adobe Clean"/>
                          <a:ea typeface="+mn-ea"/>
                          <a:cs typeface="+mn-cs"/>
                          <a:hlinkClick r:id="rId7"/>
                        </a:rPr>
                        <a:t>Experience</a:t>
                      </a:r>
                      <a:r>
                        <a:rPr lang="es-ES" sz="1100" b="0" dirty="0">
                          <a:solidFill>
                            <a:schemeClr val="tx1"/>
                          </a:solidFill>
                          <a:latin typeface="Adobe Clean"/>
                          <a:ea typeface="+mn-ea"/>
                          <a:cs typeface="+mn-cs"/>
                          <a:hlinkClick r:id="rId7"/>
                        </a:rPr>
                        <a:t>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dirty="0" err="1">
                          <a:solidFill>
                            <a:srgbClr val="000000"/>
                          </a:solidFill>
                          <a:latin typeface="Adobe Clean Light"/>
                          <a:ea typeface="+mn-ea"/>
                          <a:cs typeface="+mn-cs"/>
                        </a:rPr>
                        <a:t>Experience</a:t>
                      </a:r>
                      <a:r>
                        <a:rPr lang="es-ES" sz="1000" b="0" dirty="0">
                          <a:solidFill>
                            <a:srgbClr val="000000"/>
                          </a:solidFill>
                          <a:latin typeface="Adobe Clean Light"/>
                          <a:ea typeface="+mn-ea"/>
                          <a:cs typeface="+mn-cs"/>
                        </a:rPr>
                        <a:t> League permite a Adobe ayudar a las empresas a alcanzar el valor que esperan de su inversión en Adobe. Es el lugar unificado en el que los clientes pueden aprender, dialogar y crecer siguiendo un camino personalizado hacia el éxito que incluye tutoriales de autoayuda, documentación de productos, formación dirigida 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dk1"/>
                          </a:solidFill>
                          <a:latin typeface="Adobe Clean"/>
                          <a:ea typeface="+mn-ea"/>
                          <a:cs typeface="+mn-cs"/>
                          <a:hlinkClick r:id="rId8"/>
                        </a:rPr>
                        <a:t>Formación</a:t>
                      </a:r>
                      <a:r>
                        <a:rPr lang="es-ES" sz="1100" dirty="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a:solidFill>
                            <a:srgbClr val="000000"/>
                          </a:solidFill>
                          <a:latin typeface="Adobe Clean Light"/>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b="0" i="0">
                          <a:solidFill>
                            <a:schemeClr val="dk1"/>
                          </a:solidFill>
                          <a:latin typeface="Adobe Clean"/>
                          <a:ea typeface="+mn-ea"/>
                          <a:cs typeface="+mn-cs"/>
                          <a:hlinkClick r:id="rId10" tooltip="https://helpx.adobe.com/es/support/programs/enterprise-support-programs/premier-support-business.html"/>
                        </a:rPr>
                        <a:t>Sitio web de soporte 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a:solidFill>
                            <a:srgbClr val="000000"/>
                          </a:solidFill>
                          <a:latin typeface="Adobe Clean Light"/>
                          <a:ea typeface="+mn-ea"/>
                          <a:cs typeface="+mn-cs"/>
                        </a:rPr>
                        <a:t>Sitio web de soporte Business de 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a:ea typeface="+mn-ea"/>
                          <a:cs typeface="+mn-cs"/>
                          <a:hlinkClick r:id="rId11"/>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1468</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Lubomir Michniak</cp:lastModifiedBy>
  <cp:revision>5</cp:revision>
  <dcterms:created xsi:type="dcterms:W3CDTF">2020-11-03T06:32:09Z</dcterms:created>
  <dcterms:modified xsi:type="dcterms:W3CDTF">2021-11-11T15:28:13Z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