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4D7A0-4BBD-1B49-BE14-170949F0EA37}" v="4" dt="2021-10-13T19:10:14.67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289" y="-9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Schutte" userId="6e08b2d3-447a-4d66-86be-444d50df187f" providerId="ADAL" clId="{0BC4D7A0-4BBD-1B49-BE14-170949F0EA37}"/>
    <pc:docChg chg="modSld">
      <pc:chgData name="Lauren Schutte" userId="6e08b2d3-447a-4d66-86be-444d50df187f" providerId="ADAL" clId="{0BC4D7A0-4BBD-1B49-BE14-170949F0EA37}" dt="2021-10-13T19:10:14.671" v="3" actId="1035"/>
      <pc:docMkLst>
        <pc:docMk/>
      </pc:docMkLst>
      <pc:sldChg chg="modSp mod">
        <pc:chgData name="Lauren Schutte" userId="6e08b2d3-447a-4d66-86be-444d50df187f" providerId="ADAL" clId="{0BC4D7A0-4BBD-1B49-BE14-170949F0EA37}" dt="2021-10-13T19:10:14.671" v="3" actId="1035"/>
        <pc:sldMkLst>
          <pc:docMk/>
          <pc:sldMk cId="0" sldId="256"/>
        </pc:sldMkLst>
        <pc:spChg chg="mod">
          <ac:chgData name="Lauren Schutte" userId="6e08b2d3-447a-4d66-86be-444d50df187f" providerId="ADAL" clId="{0BC4D7A0-4BBD-1B49-BE14-170949F0EA37}" dt="2021-10-13T19:10:14.671" v="3" actId="1035"/>
          <ac:spMkLst>
            <pc:docMk/>
            <pc:sldMk cId="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11/11/2021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11/11/2021</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11/11/2021</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11/11/2021</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11/11/2021</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es#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es/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4972142" cy="366767"/>
          </a:xfrm>
          <a:prstGeom prst="rect">
            <a:avLst/>
          </a:prstGeom>
        </p:spPr>
        <p:txBody>
          <a:bodyPr vert="horz" wrap="square" lIns="0" tIns="12700" rIns="0" bIns="0" rtlCol="0" anchor="t">
            <a:spAutoFit/>
          </a:bodyPr>
          <a:lstStyle/>
          <a:p>
            <a:pPr marL="12700">
              <a:spcBef>
                <a:spcPts val="100"/>
              </a:spcBef>
            </a:pPr>
            <a:r>
              <a:rPr lang="es-ES" sz="2300" dirty="0"/>
              <a:t>PLANES DE SOPORTE DE ADOBE</a:t>
            </a:r>
          </a:p>
        </p:txBody>
      </p:sp>
      <p:sp>
        <p:nvSpPr>
          <p:cNvPr id="3" name="object 3"/>
          <p:cNvSpPr txBox="1"/>
          <p:nvPr/>
        </p:nvSpPr>
        <p:spPr>
          <a:xfrm>
            <a:off x="159523" y="495985"/>
            <a:ext cx="6999468" cy="1527982"/>
          </a:xfrm>
          <a:prstGeom prst="rect">
            <a:avLst/>
          </a:prstGeom>
        </p:spPr>
        <p:txBody>
          <a:bodyPr vert="horz" wrap="square" lIns="0" tIns="24765" rIns="0" bIns="0" rtlCol="0" anchor="t">
            <a:spAutoFit/>
          </a:bodyPr>
          <a:lstStyle/>
          <a:p>
            <a:pPr marL="12700">
              <a:lnSpc>
                <a:spcPct val="100000"/>
              </a:lnSpc>
              <a:spcBef>
                <a:spcPts val="195"/>
              </a:spcBef>
            </a:pPr>
            <a:r>
              <a:rPr lang="es-ES" sz="1100" dirty="0">
                <a:solidFill>
                  <a:srgbClr val="FFFFFF"/>
                </a:solidFill>
                <a:latin typeface="AdobeClean-Light"/>
                <a:cs typeface="AdobeClean-Light"/>
              </a:rPr>
              <a:t>Online | Business | Enterprise | </a:t>
            </a:r>
            <a:r>
              <a:rPr lang="es-ES" sz="1100" b="1" dirty="0">
                <a:solidFill>
                  <a:srgbClr val="FFFFFF"/>
                </a:solidFill>
                <a:latin typeface="Arial"/>
                <a:cs typeface="Arial"/>
              </a:rPr>
              <a:t>Elite</a:t>
            </a:r>
          </a:p>
          <a:p>
            <a:pPr marL="12700" marR="1076325">
              <a:spcBef>
                <a:spcPts val="235"/>
              </a:spcBef>
            </a:pPr>
            <a:r>
              <a:rPr lang="es-ES" sz="850" dirty="0">
                <a:solidFill>
                  <a:schemeClr val="bg1"/>
                </a:solidFill>
                <a:latin typeface="Adobe Clean SemiLight" panose="020B0403020404020204" pitchFamily="34" charset="0"/>
              </a:rPr>
              <a:t>Adobe ofrece una amplia variedad de recursos técnicos para ayudar a su negocio, incluidos como parte de su suscripción de licencia</a:t>
            </a:r>
            <a:br>
              <a:rPr lang="es-ES" sz="850" dirty="0">
                <a:solidFill>
                  <a:schemeClr val="bg1"/>
                </a:solidFill>
                <a:latin typeface="Adobe Clean SemiLight" panose="020B0403020404020204" pitchFamily="34" charset="0"/>
              </a:rPr>
            </a:br>
            <a:r>
              <a:rPr lang="es-ES" sz="850" dirty="0">
                <a:solidFill>
                  <a:schemeClr val="bg1"/>
                </a:solidFill>
                <a:latin typeface="Adobe Clean SemiLight" panose="020B0403020404020204" pitchFamily="34" charset="0"/>
              </a:rPr>
              <a:t>de </a:t>
            </a:r>
            <a:r>
              <a:rPr lang="es-ES" sz="850" dirty="0" err="1">
                <a:solidFill>
                  <a:schemeClr val="bg1"/>
                </a:solidFill>
                <a:latin typeface="Adobe Clean SemiLight" panose="020B0403020404020204" pitchFamily="34" charset="0"/>
              </a:rPr>
              <a:t>Experience</a:t>
            </a:r>
            <a:r>
              <a:rPr lang="es-ES" sz="850" dirty="0">
                <a:solidFill>
                  <a:schemeClr val="bg1"/>
                </a:solidFill>
                <a:latin typeface="Adobe Clean SemiLight" panose="020B0403020404020204" pitchFamily="34" charset="0"/>
              </a:rPr>
              <a:t> Cloud y todavía más mejorados en el paquete de soporte ELITE. El paquete ELITE incluye acceso a rutas de aprendizaje personalizadas y foros de la comunidad monitorizados a través de Adobe </a:t>
            </a:r>
            <a:r>
              <a:rPr lang="es-ES" sz="850" dirty="0" err="1">
                <a:solidFill>
                  <a:schemeClr val="bg1"/>
                </a:solidFill>
                <a:latin typeface="Adobe Clean SemiLight" panose="020B0403020404020204" pitchFamily="34" charset="0"/>
              </a:rPr>
              <a:t>Experience</a:t>
            </a:r>
            <a:r>
              <a:rPr lang="es-ES" sz="850" dirty="0">
                <a:solidFill>
                  <a:schemeClr val="bg1"/>
                </a:solidFill>
                <a:latin typeface="Adobe Clean SemiLight" panose="020B0403020404020204" pitchFamily="34" charset="0"/>
              </a:rPr>
              <a:t> League. También puede disfrutar de documentación técnica completa y detallada sobre productos y notas de la versión actual. Los clientes del paquete ELITE también podrán contar con </a:t>
            </a:r>
            <a:br>
              <a:rPr lang="es-ES" sz="850" dirty="0">
                <a:solidFill>
                  <a:schemeClr val="bg1"/>
                </a:solidFill>
                <a:latin typeface="Adobe Clean SemiLight" panose="020B0403020404020204" pitchFamily="34" charset="0"/>
              </a:rPr>
            </a:br>
            <a:r>
              <a:rPr lang="es-ES" sz="850" dirty="0">
                <a:solidFill>
                  <a:schemeClr val="bg1"/>
                </a:solidFill>
                <a:latin typeface="Adobe Clean SemiLight" panose="020B0403020404020204" pitchFamily="34" charset="0"/>
              </a:rPr>
              <a:t>un ingeniero de asistencia técnica especializado además de un gestor técnico de cuentas que trabajarán codo con codo con usted para proporcionar la asistencia idónea y proactiva y, a su vez, serán sus puntos de contacto para cualquier problema técnico dentro del equipo de Soporte de Adobe. Su equipo de Soporte, que cuenta con una amplia experiencia en su soluciones de </a:t>
            </a:r>
            <a:r>
              <a:rPr lang="es-ES" sz="850" dirty="0" err="1">
                <a:solidFill>
                  <a:schemeClr val="bg1"/>
                </a:solidFill>
                <a:latin typeface="Adobe Clean SemiLight" panose="020B0403020404020204" pitchFamily="34" charset="0"/>
              </a:rPr>
              <a:t>Experience</a:t>
            </a:r>
            <a:r>
              <a:rPr lang="es-ES" sz="850" dirty="0">
                <a:solidFill>
                  <a:schemeClr val="bg1"/>
                </a:solidFill>
                <a:latin typeface="Adobe Clean SemiLight" panose="020B0403020404020204" pitchFamily="34" charset="0"/>
              </a:rPr>
              <a:t> Cloud, trabajará para asegurarse de que pueden estar con usted de principio a fin para solucionar cualquier problema, sin importar su complejidad, de forma que pueda sacar el máximo provecho a su inversión en las soluciones de Adobe </a:t>
            </a:r>
            <a:r>
              <a:rPr lang="es-ES" sz="850" dirty="0" err="1">
                <a:solidFill>
                  <a:schemeClr val="bg1"/>
                </a:solidFill>
                <a:latin typeface="Adobe Clean SemiLight" panose="020B0403020404020204" pitchFamily="34" charset="0"/>
              </a:rPr>
              <a:t>Experience</a:t>
            </a:r>
            <a:r>
              <a:rPr lang="es-ES" sz="850" dirty="0">
                <a:solidFill>
                  <a:schemeClr val="bg1"/>
                </a:solidFill>
                <a:latin typeface="Adobe Clean SemiLight" panose="020B0403020404020204" pitchFamily="34" charset="0"/>
              </a:rPr>
              <a:t> Cloud y para ayudarle a evitar problemas antes de que se conviertan en realidad.</a:t>
            </a:r>
          </a:p>
        </p:txBody>
      </p:sp>
      <p:sp>
        <p:nvSpPr>
          <p:cNvPr id="4" name="object 4"/>
          <p:cNvSpPr txBox="1"/>
          <p:nvPr/>
        </p:nvSpPr>
        <p:spPr>
          <a:xfrm>
            <a:off x="168564" y="7024093"/>
            <a:ext cx="5093046" cy="228268"/>
          </a:xfrm>
          <a:prstGeom prst="rect">
            <a:avLst/>
          </a:prstGeom>
        </p:spPr>
        <p:txBody>
          <a:bodyPr vert="horz" wrap="square" lIns="0" tIns="12700" rIns="0" bIns="0" rtlCol="0">
            <a:spAutoFit/>
          </a:bodyPr>
          <a:lstStyle/>
          <a:p>
            <a:pPr marL="12700">
              <a:lnSpc>
                <a:spcPct val="100000"/>
              </a:lnSpc>
              <a:spcBef>
                <a:spcPts val="100"/>
              </a:spcBef>
            </a:pPr>
            <a:r>
              <a:rPr lang="es-ES" sz="1400" b="1" u="heavy" dirty="0">
                <a:solidFill>
                  <a:srgbClr val="020302"/>
                </a:solidFill>
                <a:uFill>
                  <a:solidFill>
                    <a:srgbClr val="020302"/>
                  </a:solidFill>
                </a:uFill>
                <a:latin typeface="Adobe Clean"/>
                <a:cs typeface="Adobe Clean"/>
              </a:rPr>
              <a:t>Destinatarios de nivel de servicio: Respuesta inicial</a:t>
            </a:r>
          </a:p>
        </p:txBody>
      </p:sp>
      <p:graphicFrame>
        <p:nvGraphicFramePr>
          <p:cNvPr id="7" name="object 7"/>
          <p:cNvGraphicFramePr>
            <a:graphicFrameLocks noGrp="1"/>
          </p:cNvGraphicFramePr>
          <p:nvPr>
            <p:extLst>
              <p:ext uri="{D42A27DB-BD31-4B8C-83A1-F6EECF244321}">
                <p14:modId xmlns:p14="http://schemas.microsoft.com/office/powerpoint/2010/main" val="3703617015"/>
              </p:ext>
            </p:extLst>
          </p:nvPr>
        </p:nvGraphicFramePr>
        <p:xfrm>
          <a:off x="145668" y="7334451"/>
          <a:ext cx="7409815" cy="2458258"/>
        </p:xfrm>
        <a:graphic>
          <a:graphicData uri="http://schemas.openxmlformats.org/drawingml/2006/table">
            <a:tbl>
              <a:tblPr firstRow="1" bandRow="1">
                <a:tableStyleId>{2D5ABB26-0587-4C30-8999-92F81FD0307C}</a:tableStyleId>
              </a:tblPr>
              <a:tblGrid>
                <a:gridCol w="4121532">
                  <a:extLst>
                    <a:ext uri="{9D8B030D-6E8A-4147-A177-3AD203B41FA5}">
                      <a16:colId xmlns:a16="http://schemas.microsoft.com/office/drawing/2014/main" val="20000"/>
                    </a:ext>
                  </a:extLst>
                </a:gridCol>
                <a:gridCol w="1718310">
                  <a:extLst>
                    <a:ext uri="{9D8B030D-6E8A-4147-A177-3AD203B41FA5}">
                      <a16:colId xmlns:a16="http://schemas.microsoft.com/office/drawing/2014/main" val="20001"/>
                    </a:ext>
                  </a:extLst>
                </a:gridCol>
                <a:gridCol w="1569973">
                  <a:extLst>
                    <a:ext uri="{9D8B030D-6E8A-4147-A177-3AD203B41FA5}">
                      <a16:colId xmlns:a16="http://schemas.microsoft.com/office/drawing/2014/main" val="20002"/>
                    </a:ext>
                  </a:extLst>
                </a:gridCol>
              </a:tblGrid>
              <a:tr h="258879">
                <a:tc>
                  <a:txBody>
                    <a:bodyPr/>
                    <a:lstStyle/>
                    <a:p>
                      <a:pPr marL="50165" algn="l">
                        <a:lnSpc>
                          <a:spcPct val="100000"/>
                        </a:lnSpc>
                        <a:spcBef>
                          <a:spcPts val="45"/>
                        </a:spcBef>
                      </a:pPr>
                      <a:r>
                        <a:rPr lang="es-ES" sz="900" dirty="0">
                          <a:solidFill>
                            <a:srgbClr val="020302"/>
                          </a:solidFill>
                          <a:latin typeface="Adobe Clean"/>
                          <a:cs typeface="Adobe Clean"/>
                        </a:rPr>
                        <a:t>Prioridad</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s-ES" sz="900" dirty="0">
                          <a:solidFill>
                            <a:srgbClr val="404040"/>
                          </a:solidFill>
                          <a:latin typeface="Adobe Clean"/>
                          <a:ea typeface="+mn-ea"/>
                          <a:cs typeface="Adobe Clean"/>
                        </a:rPr>
                        <a:t>Soporte Online</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s-ES" sz="900" dirty="0">
                          <a:solidFill>
                            <a:srgbClr val="FFFFFF"/>
                          </a:solidFill>
                          <a:latin typeface="Adobe Clean"/>
                          <a:ea typeface="+mn-ea"/>
                          <a:cs typeface="Adobe Clean"/>
                        </a:rPr>
                        <a:t>Soporte Elite</a:t>
                      </a:r>
                    </a:p>
                  </a:txBody>
                  <a:tcPr marL="0" marR="0" marT="0"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615555">
                <a:tc>
                  <a:txBody>
                    <a:bodyPr/>
                    <a:lstStyle/>
                    <a:p>
                      <a:pPr marL="50165" algn="l">
                        <a:lnSpc>
                          <a:spcPct val="100000"/>
                        </a:lnSpc>
                        <a:spcBef>
                          <a:spcPts val="125"/>
                        </a:spcBef>
                      </a:pPr>
                      <a:r>
                        <a:rPr lang="es-ES" sz="900" b="1" dirty="0">
                          <a:solidFill>
                            <a:srgbClr val="020302"/>
                          </a:solidFill>
                          <a:latin typeface="Adobe Clean"/>
                          <a:cs typeface="Adobe Clean"/>
                        </a:rPr>
                        <a:t>PRIORIDAD 1</a:t>
                      </a:r>
                    </a:p>
                    <a:p>
                      <a:pPr marL="50165" marR="495934" algn="l">
                        <a:lnSpc>
                          <a:spcPts val="1010"/>
                        </a:lnSpc>
                        <a:spcBef>
                          <a:spcPts val="405"/>
                        </a:spcBef>
                      </a:pPr>
                      <a:r>
                        <a:rPr lang="es-ES" sz="900" b="0" i="0" u="none" strike="noStrike" dirty="0">
                          <a:solidFill>
                            <a:srgbClr val="000000"/>
                          </a:solidFill>
                          <a:latin typeface="Adobe Clean Light" panose="020B0303020404020204" pitchFamily="34" charset="0"/>
                        </a:rPr>
                        <a:t>Las funciones empresariales de producción del cliente no están activadas o pierden datos o presentan una degradación del servicio significativa, por lo que se requiere atención inmediata para restaurar la funcionalidad y facilidad de uso.</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es-ES" sz="900" spc="-20" baseline="0" dirty="0">
                          <a:solidFill>
                            <a:srgbClr val="020302"/>
                          </a:solidFill>
                          <a:latin typeface="AdobeClean-Light"/>
                          <a:cs typeface="AdobeClean-Light"/>
                        </a:rPr>
                        <a:t>24x7 / 1 hora</a:t>
                      </a: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0" marR="459740" indent="0" algn="r">
                        <a:lnSpc>
                          <a:spcPct val="100000"/>
                        </a:lnSpc>
                      </a:pPr>
                      <a:r>
                        <a:rPr lang="es-ES" sz="900" spc="-20" baseline="0" dirty="0">
                          <a:solidFill>
                            <a:srgbClr val="020302"/>
                          </a:solidFill>
                          <a:latin typeface="AdobeClean-Light"/>
                          <a:cs typeface="AdobeClean-Light"/>
                        </a:rPr>
                        <a:t>24x7 / 15 minutos</a:t>
                      </a: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88010">
                <a:tc>
                  <a:txBody>
                    <a:bodyPr/>
                    <a:lstStyle/>
                    <a:p>
                      <a:pPr marL="50165" algn="l">
                        <a:lnSpc>
                          <a:spcPct val="100000"/>
                        </a:lnSpc>
                        <a:spcBef>
                          <a:spcPts val="135"/>
                        </a:spcBef>
                      </a:pPr>
                      <a:r>
                        <a:rPr lang="es-ES" sz="900" b="1" dirty="0">
                          <a:solidFill>
                            <a:srgbClr val="020302"/>
                          </a:solidFill>
                          <a:latin typeface="Adobe Clean"/>
                          <a:cs typeface="Adobe Clean"/>
                        </a:rPr>
                        <a:t>PRIORIDAD 2</a:t>
                      </a:r>
                    </a:p>
                    <a:p>
                      <a:pPr marL="49530" marR="719455" algn="l">
                        <a:lnSpc>
                          <a:spcPts val="1010"/>
                        </a:lnSpc>
                        <a:spcBef>
                          <a:spcPts val="405"/>
                        </a:spcBef>
                        <a:tabLst/>
                      </a:pPr>
                      <a:r>
                        <a:rPr lang="es-ES" sz="900" b="0" i="0" u="none" strike="noStrike" dirty="0">
                          <a:solidFill>
                            <a:srgbClr val="000000"/>
                          </a:solidFill>
                          <a:latin typeface="Adobe Clean Light" panose="020B0303020404020204" pitchFamily="34" charset="0"/>
                        </a:rPr>
                        <a:t>Las funciones empresariales del cliente presentan una importante degradación </a:t>
                      </a:r>
                      <a:r>
                        <a:rPr lang="es-ES" sz="900" b="0" i="0" u="none" strike="noStrike" dirty="0" err="1">
                          <a:solidFill>
                            <a:srgbClr val="000000"/>
                          </a:solidFill>
                          <a:latin typeface="Adobe Clean Light" panose="020B0303020404020204" pitchFamily="34" charset="0"/>
                        </a:rPr>
                        <a:t>delservicio</a:t>
                      </a:r>
                      <a:r>
                        <a:rPr lang="es-ES" sz="900" b="0" i="0" u="none" strike="noStrike" dirty="0">
                          <a:solidFill>
                            <a:srgbClr val="000000"/>
                          </a:solidFill>
                          <a:latin typeface="Adobe Clean Light" panose="020B0303020404020204" pitchFamily="34" charset="0"/>
                        </a:rPr>
                        <a:t> o hay una posible pérdida de datos, o una función clave se está viendo afectada.</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0" marR="343535" indent="0" algn="r">
                        <a:lnSpc>
                          <a:spcPct val="102200"/>
                        </a:lnSpc>
                      </a:pPr>
                      <a:r>
                        <a:rPr lang="es-ES" sz="900" spc="-20" baseline="0" dirty="0">
                          <a:solidFill>
                            <a:srgbClr val="020302"/>
                          </a:solidFill>
                          <a:latin typeface="AdobeClean-Light"/>
                          <a:cs typeface="AdobeClean-Light"/>
                        </a:rPr>
                        <a:t>Horario de trabajo / 4 horas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0" marR="481330" indent="0" algn="r">
                        <a:lnSpc>
                          <a:spcPct val="102299"/>
                        </a:lnSpc>
                      </a:pPr>
                      <a:r>
                        <a:rPr lang="es-ES" sz="900" spc="-20" baseline="0" dirty="0">
                          <a:solidFill>
                            <a:srgbClr val="020302"/>
                          </a:solidFill>
                          <a:latin typeface="AdobeClean-Light"/>
                          <a:cs typeface="AdobeClean-Light"/>
                        </a:rPr>
                        <a:t>24x5 / 30 minutos</a:t>
                      </a: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646570">
                <a:tc>
                  <a:txBody>
                    <a:bodyPr/>
                    <a:lstStyle/>
                    <a:p>
                      <a:pPr marL="50165" algn="l">
                        <a:lnSpc>
                          <a:spcPct val="100000"/>
                        </a:lnSpc>
                        <a:spcBef>
                          <a:spcPts val="630"/>
                        </a:spcBef>
                      </a:pPr>
                      <a:r>
                        <a:rPr lang="es-ES" sz="900" b="1" dirty="0">
                          <a:solidFill>
                            <a:srgbClr val="020302"/>
                          </a:solidFill>
                          <a:latin typeface="Adobe Clean"/>
                          <a:cs typeface="Adobe Clean"/>
                        </a:rPr>
                        <a:t>PRIORIDAD 3</a:t>
                      </a:r>
                    </a:p>
                    <a:p>
                      <a:pPr marL="48895" marR="387985" indent="-2540" algn="l">
                        <a:lnSpc>
                          <a:spcPts val="980"/>
                        </a:lnSpc>
                        <a:spcBef>
                          <a:spcPts val="450"/>
                        </a:spcBef>
                      </a:pPr>
                      <a:r>
                        <a:rPr lang="es-ES" sz="900" b="0" i="0" u="none" strike="noStrike" dirty="0">
                          <a:solidFill>
                            <a:srgbClr val="000000"/>
                          </a:solidFill>
                          <a:latin typeface="Adobe Clean Light" panose="020B0303020404020204" pitchFamily="34" charset="0"/>
                        </a:rPr>
                        <a:t>Las funciones empresariales del cliente presentan una menor degradación del servicio, o ninguna degradación en absoluto, pero existe una solución que permite que las funciones empresariales sigan funcionando con normalidad.</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0" marR="343535" indent="0" algn="r">
                        <a:lnSpc>
                          <a:spcPct val="102200"/>
                        </a:lnSpc>
                        <a:tabLst>
                          <a:tab pos="1714500" algn="l"/>
                        </a:tabLst>
                      </a:pPr>
                      <a:r>
                        <a:rPr lang="es-ES" sz="900" spc="-20" baseline="0" dirty="0">
                          <a:solidFill>
                            <a:srgbClr val="020302"/>
                          </a:solidFill>
                          <a:latin typeface="AdobeClean-Light"/>
                          <a:cs typeface="AdobeClean-Light"/>
                        </a:rPr>
                        <a:t>Horario de trabajo / 6 horas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0" marR="531495" indent="0" algn="r">
                        <a:lnSpc>
                          <a:spcPct val="102200"/>
                        </a:lnSpc>
                      </a:pPr>
                      <a:r>
                        <a:rPr lang="es-ES" sz="900" spc="-20" baseline="0" dirty="0">
                          <a:solidFill>
                            <a:srgbClr val="020302"/>
                          </a:solidFill>
                          <a:latin typeface="AdobeClean-Light"/>
                          <a:ea typeface="+mn-ea"/>
                          <a:cs typeface="Times New Roman"/>
                        </a:rPr>
                        <a:t>2</a:t>
                      </a:r>
                      <a:r>
                        <a:rPr lang="es-ES" sz="900" spc="-20" baseline="0" dirty="0">
                          <a:solidFill>
                            <a:srgbClr val="020302"/>
                          </a:solidFill>
                          <a:latin typeface="AdobeClean-Light"/>
                          <a:ea typeface="+mn-ea"/>
                          <a:cs typeface="AdobeClean-Light"/>
                        </a:rPr>
                        <a:t>4x5 /  1 hora</a:t>
                      </a: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es-ES" sz="900" b="1" dirty="0">
                          <a:solidFill>
                            <a:srgbClr val="020302"/>
                          </a:solidFill>
                          <a:latin typeface="Adobe Clean"/>
                          <a:cs typeface="Adobe Clean"/>
                        </a:rPr>
                        <a:t>PRIORIDAD 4</a:t>
                      </a:r>
                    </a:p>
                    <a:p>
                      <a:pPr marL="62230" algn="l">
                        <a:lnSpc>
                          <a:spcPct val="100000"/>
                        </a:lnSpc>
                        <a:spcBef>
                          <a:spcPts val="315"/>
                        </a:spcBef>
                      </a:pPr>
                      <a:r>
                        <a:rPr lang="es-ES" sz="900" b="0" i="0" u="none" strike="noStrike" dirty="0">
                          <a:solidFill>
                            <a:srgbClr val="000000"/>
                          </a:solidFill>
                          <a:latin typeface="Adobe Clean Light" panose="020B0303020404020204" pitchFamily="34" charset="0"/>
                        </a:rPr>
                        <a:t>Pregunta general sobre la funcionalidad actual del producto o una solicitud de mejora.</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es-ES" sz="900" spc="-20" baseline="0" dirty="0">
                          <a:solidFill>
                            <a:srgbClr val="020302"/>
                          </a:solidFill>
                          <a:latin typeface="AdobeClean-Light"/>
                          <a:cs typeface="AdobeClean-Light"/>
                        </a:rPr>
                        <a:t>Días laborables / 3 días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es-ES" sz="900" spc="-20" baseline="0" dirty="0">
                          <a:solidFill>
                            <a:srgbClr val="020302"/>
                          </a:solidFill>
                          <a:latin typeface="AdobeClean-Light"/>
                          <a:cs typeface="AdobeClean-Light"/>
                        </a:rPr>
                        <a:t>Días laborables / 1 día</a:t>
                      </a: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6" y="9888626"/>
            <a:ext cx="2938783" cy="133370"/>
          </a:xfrm>
          <a:prstGeom prst="rect">
            <a:avLst/>
          </a:prstGeom>
        </p:spPr>
        <p:txBody>
          <a:bodyPr vert="horz" wrap="square" lIns="0" tIns="10160" rIns="0" bIns="0" rtlCol="0">
            <a:spAutoFit/>
          </a:bodyPr>
          <a:lstStyle/>
          <a:p>
            <a:pPr marL="12700">
              <a:lnSpc>
                <a:spcPct val="100000"/>
              </a:lnSpc>
              <a:spcBef>
                <a:spcPts val="80"/>
              </a:spcBef>
            </a:pPr>
            <a:r>
              <a:rPr lang="es-ES" sz="800" dirty="0">
                <a:solidFill>
                  <a:srgbClr val="6D6D6D"/>
                </a:solidFill>
                <a:latin typeface="Adobe Clean"/>
                <a:cs typeface="Adobe Clean"/>
              </a:rPr>
              <a:t>©2021 Adobe. </a:t>
            </a:r>
            <a:r>
              <a:rPr lang="es-ES" sz="800" dirty="0" err="1">
                <a:solidFill>
                  <a:srgbClr val="6D6D6D"/>
                </a:solidFill>
                <a:latin typeface="Adobe Clean"/>
                <a:cs typeface="Adobe Clean"/>
              </a:rPr>
              <a:t>All</a:t>
            </a:r>
            <a:r>
              <a:rPr lang="es-ES" sz="800" dirty="0">
                <a:solidFill>
                  <a:srgbClr val="6D6D6D"/>
                </a:solidFill>
                <a:latin typeface="Adobe Clean"/>
                <a:cs typeface="Adobe Clean"/>
              </a:rPr>
              <a:t> </a:t>
            </a:r>
            <a:r>
              <a:rPr lang="es-ES" sz="800" dirty="0" err="1">
                <a:solidFill>
                  <a:srgbClr val="6D6D6D"/>
                </a:solidFill>
                <a:latin typeface="Adobe Clean"/>
                <a:cs typeface="Adobe Clean"/>
              </a:rPr>
              <a:t>Rights</a:t>
            </a:r>
            <a:r>
              <a:rPr lang="es-ES" sz="800" dirty="0">
                <a:solidFill>
                  <a:srgbClr val="6D6D6D"/>
                </a:solidFill>
                <a:latin typeface="Adobe Clean"/>
                <a:cs typeface="Adobe Clean"/>
              </a:rPr>
              <a:t> </a:t>
            </a:r>
            <a:r>
              <a:rPr lang="es-ES" sz="800" dirty="0" err="1">
                <a:solidFill>
                  <a:srgbClr val="6D6D6D"/>
                </a:solidFill>
                <a:latin typeface="Adobe Clean"/>
                <a:cs typeface="Adobe Clean"/>
              </a:rPr>
              <a:t>Reserved</a:t>
            </a:r>
            <a:r>
              <a:rPr lang="es-ES" sz="800" dirty="0">
                <a:solidFill>
                  <a:srgbClr val="6D6D6D"/>
                </a:solidFill>
                <a:latin typeface="Adobe Clean"/>
                <a:cs typeface="Adobe Clean"/>
              </a:rPr>
              <a:t>. Adobe </a:t>
            </a:r>
            <a:r>
              <a:rPr lang="es-ES" sz="800" dirty="0" err="1">
                <a:solidFill>
                  <a:srgbClr val="6D6D6D"/>
                </a:solidFill>
                <a:latin typeface="Adobe Clean"/>
                <a:cs typeface="Adobe Clean"/>
              </a:rPr>
              <a:t>Confidential</a:t>
            </a:r>
            <a:r>
              <a:rPr lang="es-ES" sz="800" dirty="0">
                <a:solidFill>
                  <a:srgbClr val="6D6D6D"/>
                </a:solidFill>
                <a:latin typeface="Adobe Clean"/>
                <a:cs typeface="Adobe Clean"/>
              </a:rPr>
              <a:t>.</a:t>
            </a: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364024"/>
            <a:ext cx="2156171" cy="200055"/>
          </a:xfrm>
          <a:prstGeom prst="rect">
            <a:avLst/>
          </a:prstGeom>
          <a:noFill/>
        </p:spPr>
        <p:txBody>
          <a:bodyPr wrap="square" rtlCol="0">
            <a:spAutoFit/>
          </a:bodyPr>
          <a:lstStyle/>
          <a:p>
            <a:r>
              <a:rPr lang="es-ES" sz="700" i="1" dirty="0">
                <a:solidFill>
                  <a:schemeClr val="bg1"/>
                </a:solidFill>
              </a:rPr>
              <a:t>Adobe </a:t>
            </a:r>
            <a:r>
              <a:rPr lang="es-ES" sz="700" i="1" dirty="0" err="1">
                <a:solidFill>
                  <a:schemeClr val="bg1"/>
                </a:solidFill>
              </a:rPr>
              <a:t>Experience</a:t>
            </a:r>
            <a:r>
              <a:rPr lang="es-ES" sz="700" i="1" dirty="0">
                <a:solidFill>
                  <a:schemeClr val="bg1"/>
                </a:solidFill>
              </a:rPr>
              <a:t>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1509204548"/>
              </p:ext>
            </p:extLst>
          </p:nvPr>
        </p:nvGraphicFramePr>
        <p:xfrm>
          <a:off x="273550" y="2258474"/>
          <a:ext cx="7281935" cy="4724093"/>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563521174"/>
                    </a:ext>
                  </a:extLst>
                </a:gridCol>
                <a:gridCol w="1384643">
                  <a:extLst>
                    <a:ext uri="{9D8B030D-6E8A-4147-A177-3AD203B41FA5}">
                      <a16:colId xmlns:a16="http://schemas.microsoft.com/office/drawing/2014/main" val="20003"/>
                    </a:ext>
                  </a:extLst>
                </a:gridCol>
              </a:tblGrid>
              <a:tr h="315353">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s-ES" sz="900" dirty="0">
                          <a:solidFill>
                            <a:srgbClr val="404040"/>
                          </a:solidFill>
                          <a:latin typeface="Adobe Clean"/>
                          <a:cs typeface="Adobe Clean"/>
                        </a:rPr>
                        <a:t>Soporte Online</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s-ES" sz="900" dirty="0">
                          <a:solidFill>
                            <a:srgbClr val="FFFFFF"/>
                          </a:solidFill>
                          <a:latin typeface="Adobe Clean"/>
                          <a:cs typeface="Adobe Clean"/>
                        </a:rPr>
                        <a:t>Soporte Elite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a:p>
                  </a:txBody>
                  <a:tcPr marL="0" marR="0" marT="0" marB="0"/>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marL="0" marR="0" marT="0" marB="0"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s-ES" sz="800" i="1" dirty="0">
                          <a:solidFill>
                            <a:schemeClr val="bg1"/>
                          </a:solidFill>
                          <a:latin typeface="Adobe Clean Light" panose="020B0303020404020204" pitchFamily="34" charset="0"/>
                        </a:rPr>
                        <a:t>Soporte de pago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s-ES" sz="1000" b="1" i="0">
                          <a:solidFill>
                            <a:schemeClr val="bg1"/>
                          </a:solidFill>
                          <a:latin typeface="Adobe Clean" panose="020B0503020404020204" pitchFamily="34" charset="0"/>
                          <a:cs typeface="AdobeClean-Light"/>
                        </a:rPr>
                        <a:t>Expertos asignados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es-ES" sz="900">
                          <a:solidFill>
                            <a:srgbClr val="020302"/>
                          </a:solidFill>
                          <a:latin typeface="AdobeClean-Light"/>
                          <a:cs typeface="AdobeClean-Light"/>
                        </a:rPr>
                        <a:t>Responsable de la asistencia técnica de la cuenta</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es-ES" sz="900">
                          <a:solidFill>
                            <a:srgbClr val="020302"/>
                          </a:solidFill>
                          <a:latin typeface="AdobeClean-Light"/>
                          <a:cs typeface="AdobeClean-Light"/>
                        </a:rPr>
                        <a:t>Ingeniero de asistencia técnica especializado</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es-ES" sz="900">
                          <a:solidFill>
                            <a:srgbClr val="020302"/>
                          </a:solidFill>
                          <a:latin typeface="AdobeClean-Light"/>
                          <a:cs typeface="AdobeClean-Light"/>
                        </a:rPr>
                        <a:t>Gestor técnico de cuentas</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s-ES" sz="1000" b="1" i="0">
                          <a:solidFill>
                            <a:schemeClr val="bg1"/>
                          </a:solidFill>
                          <a:latin typeface="Adobe Clean" panose="020B0503020404020204" pitchFamily="34" charset="0"/>
                          <a:cs typeface="AdobeClean-Light"/>
                        </a:rPr>
                        <a:t>Servicios de soporte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s-ES" sz="900">
                          <a:solidFill>
                            <a:srgbClr val="020302"/>
                          </a:solidFill>
                          <a:latin typeface="AdobeClean-Light"/>
                          <a:cs typeface="AdobeClean-Light"/>
                        </a:rPr>
                        <a:t>Soporte Online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s-ES" sz="900">
                          <a:solidFill>
                            <a:srgbClr val="020302"/>
                          </a:solidFill>
                          <a:latin typeface="AdobeClean-Light"/>
                          <a:cs typeface="AdobeClean-Light"/>
                        </a:rPr>
                        <a:t>Horario de trabajo</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s-ES" sz="900">
                          <a:solidFill>
                            <a:srgbClr val="020302"/>
                          </a:solidFill>
                          <a:latin typeface="AdobeClean-Light"/>
                          <a:cs typeface="AdobeClean-Light"/>
                        </a:rPr>
                        <a:t>24 x 5</a:t>
                      </a: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Soporte con problemas P1 24 x 7 x 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s-ES" sz="900" dirty="0">
                          <a:solidFill>
                            <a:srgbClr val="020302"/>
                          </a:solidFill>
                          <a:latin typeface="AdobeClean-Light"/>
                          <a:cs typeface="AdobeClean-Light"/>
                        </a:rPr>
                        <a:t>Contactos de soporte particulares (por producto)</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s-ES"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s-ES" sz="900">
                          <a:solidFill>
                            <a:srgbClr val="020302"/>
                          </a:solidFill>
                          <a:latin typeface="AdobeClean-Light"/>
                          <a:cs typeface="AdobeClean-Light"/>
                        </a:rPr>
                        <a:t>15</a:t>
                      </a: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Asistencia telefónica en directo</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es-ES" sz="900">
                          <a:solidFill>
                            <a:srgbClr val="020302"/>
                          </a:solidFill>
                          <a:latin typeface="Wingdings"/>
                          <a:cs typeface="Wingdings"/>
                        </a:rPr>
                        <a:t></a:t>
                      </a: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es-ES" sz="900">
                          <a:solidFill>
                            <a:srgbClr val="020302"/>
                          </a:solidFill>
                          <a:latin typeface="AdobeClean-Light"/>
                          <a:cs typeface="AdobeClean-Light"/>
                        </a:rPr>
                        <a:t>Administración de la escalabilidad</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s-ES" sz="900">
                          <a:solidFill>
                            <a:srgbClr val="020302"/>
                          </a:solidFill>
                          <a:latin typeface="Wingdings"/>
                          <a:cs typeface="Wingdings"/>
                        </a:rPr>
                        <a:t></a:t>
                      </a: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es-ES" sz="900">
                          <a:solidFill>
                            <a:srgbClr val="020302"/>
                          </a:solidFill>
                          <a:latin typeface="AdobeClean-Light"/>
                          <a:cs typeface="AdobeClean-Light"/>
                        </a:rPr>
                        <a:t>Revisiones de servicio al año</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s-ES" sz="900">
                          <a:latin typeface="Times New Roman"/>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s-ES" sz="900">
                          <a:latin typeface="AdobeClean-Light"/>
                          <a:cs typeface="AdobeClean-Light"/>
                        </a:rPr>
                        <a:t>Sesiones con expertos al año</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s-ES" sz="900">
                          <a:latin typeface="Times New Roman"/>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s-ES" sz="900">
                          <a:latin typeface="AdobeClean-Light"/>
                          <a:cs typeface="AdobeClean-Light"/>
                        </a:rPr>
                        <a:t>Reseñas de casos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es-ES" sz="900">
                          <a:solidFill>
                            <a:srgbClr val="020302"/>
                          </a:solidFill>
                          <a:latin typeface="AdobeClean-Light"/>
                          <a:cs typeface="AdobeClean-Light"/>
                        </a:rPr>
                        <a:t>Gestión de eventos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es-ES" sz="900">
                          <a:solidFill>
                            <a:srgbClr val="020302"/>
                          </a:solidFill>
                          <a:latin typeface="AdobeClean-Light"/>
                          <a:cs typeface="AdobeClean-Light"/>
                        </a:rPr>
                        <a:t>Revisión, mantenimiento y monitorización del entorno</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es-ES" sz="900" dirty="0">
                          <a:solidFill>
                            <a:srgbClr val="020302"/>
                          </a:solidFill>
                          <a:latin typeface="AdobeClean-Light"/>
                          <a:cs typeface="AdobeClean-Light"/>
                        </a:rPr>
                        <a:t>Lanzamiento, migración, actualización y revisión </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de la hoja de ruta del producto</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3"/>
                  </a:ext>
                </a:extLst>
              </a:tr>
              <a:tr h="217256">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es-ES" sz="900">
                          <a:latin typeface="AdobeClean-Light"/>
                          <a:cs typeface="AdobeClean-Light"/>
                        </a:rPr>
                        <a:t>Actividades de asistencia en la nube: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es-ES" sz="1000" b="1" i="0">
                          <a:solidFill>
                            <a:schemeClr val="bg1"/>
                          </a:solidFill>
                          <a:latin typeface="Adobe Clean" panose="020B0503020404020204" pitchFamily="34" charset="0"/>
                          <a:cs typeface="AdobeClean-Light"/>
                        </a:rPr>
                        <a:t>Servicios de campo</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es-ES" sz="900">
                          <a:solidFill>
                            <a:srgbClr val="020302"/>
                          </a:solidFill>
                          <a:latin typeface="AdobeClean-Light"/>
                          <a:cs typeface="AdobeClean-Light"/>
                        </a:rPr>
                        <a:t>Servicios de Launch Advisory: primer año de la nueva solución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es-ES" sz="900">
                          <a:latin typeface="AdobeClean-Light"/>
                          <a:cs typeface="AdobeClean-Light"/>
                        </a:rPr>
                        <a:t>Actividades del servicio de campo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l" rtl="0"/>
                      <a:endParaRPr lang="en-US"/>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es-ES" sz="900" dirty="0">
                          <a:latin typeface="Times New Roman"/>
                          <a:cs typeface="Times New Roman"/>
                        </a:rPr>
                        <a:t>4</a:t>
                      </a:r>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flipV="1">
            <a:off x="357339" y="855139"/>
            <a:ext cx="2014386" cy="53778"/>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2564931" cy="228268"/>
          </a:xfrm>
          <a:prstGeom prst="rect">
            <a:avLst/>
          </a:prstGeom>
        </p:spPr>
        <p:txBody>
          <a:bodyPr vert="horz" wrap="square" lIns="0" tIns="12700" rIns="0" bIns="0" rtlCol="0">
            <a:spAutoFit/>
          </a:bodyPr>
          <a:lstStyle/>
          <a:p>
            <a:pPr marL="12700">
              <a:lnSpc>
                <a:spcPct val="100000"/>
              </a:lnSpc>
              <a:spcBef>
                <a:spcPts val="100"/>
              </a:spcBef>
            </a:pPr>
            <a:r>
              <a:rPr lang="es-ES" sz="1400" b="1" dirty="0">
                <a:solidFill>
                  <a:srgbClr val="020302"/>
                </a:solidFill>
                <a:latin typeface="Adobe Clean"/>
                <a:cs typeface="Adobe Clean"/>
              </a:rPr>
              <a:t>Funciones de soporte Elite</a:t>
            </a:r>
          </a:p>
        </p:txBody>
      </p:sp>
      <p:sp>
        <p:nvSpPr>
          <p:cNvPr id="32" name="object 32"/>
          <p:cNvSpPr txBox="1"/>
          <p:nvPr/>
        </p:nvSpPr>
        <p:spPr>
          <a:xfrm>
            <a:off x="2868167" y="1335625"/>
            <a:ext cx="2194560" cy="843821"/>
          </a:xfrm>
          <a:prstGeom prst="rect">
            <a:avLst/>
          </a:prstGeom>
        </p:spPr>
        <p:txBody>
          <a:bodyPr vert="horz" wrap="square" lIns="0" tIns="12700" rIns="0" bIns="0" rtlCol="0">
            <a:spAutoFit/>
          </a:bodyPr>
          <a:lstStyle/>
          <a:p>
            <a:pPr marL="13335" marR="26670">
              <a:lnSpc>
                <a:spcPct val="100000"/>
              </a:lnSpc>
              <a:spcBef>
                <a:spcPts val="175"/>
              </a:spcBef>
            </a:pPr>
            <a:r>
              <a:rPr lang="es-ES" sz="900">
                <a:solidFill>
                  <a:srgbClr val="4B4B4B"/>
                </a:solidFill>
                <a:latin typeface="AdobeClean-Light"/>
                <a:cs typeface="AdobeClean-Light"/>
              </a:rPr>
              <a:t>Un ingeniero de asistencia técnica especializado que esté familiarizado con el entorno de su solución y sus objetivos empresariales. Es un ingeniero de asistencia técnica experimentado que le ayudará a coordinar su experiencia de soporte Enterprise.</a:t>
            </a:r>
          </a:p>
        </p:txBody>
      </p:sp>
      <p:pic>
        <p:nvPicPr>
          <p:cNvPr id="33" name="object 33"/>
          <p:cNvPicPr>
            <a:picLocks/>
          </p:cNvPicPr>
          <p:nvPr/>
        </p:nvPicPr>
        <p:blipFill>
          <a:blip r:embed="rId3" cstate="print"/>
          <a:stretch>
            <a:fillRect/>
          </a:stretch>
        </p:blipFill>
        <p:spPr>
          <a:xfrm>
            <a:off x="2768925" y="968757"/>
            <a:ext cx="365760" cy="365760"/>
          </a:xfrm>
          <a:prstGeom prst="rect">
            <a:avLst/>
          </a:prstGeom>
        </p:spPr>
      </p:pic>
      <p:pic>
        <p:nvPicPr>
          <p:cNvPr id="35" name="object 35"/>
          <p:cNvPicPr>
            <a:picLocks/>
          </p:cNvPicPr>
          <p:nvPr/>
        </p:nvPicPr>
        <p:blipFill>
          <a:blip r:embed="rId4" cstate="print"/>
          <a:stretch>
            <a:fillRect/>
          </a:stretch>
        </p:blipFill>
        <p:spPr>
          <a:xfrm>
            <a:off x="5257800" y="2557188"/>
            <a:ext cx="365760" cy="365760"/>
          </a:xfrm>
          <a:prstGeom prst="rect">
            <a:avLst/>
          </a:prstGeom>
        </p:spPr>
      </p:pic>
      <p:sp>
        <p:nvSpPr>
          <p:cNvPr id="36" name="object 36"/>
          <p:cNvSpPr txBox="1"/>
          <p:nvPr/>
        </p:nvSpPr>
        <p:spPr>
          <a:xfrm>
            <a:off x="5333365" y="1335625"/>
            <a:ext cx="2194560" cy="982320"/>
          </a:xfrm>
          <a:prstGeom prst="rect">
            <a:avLst/>
          </a:prstGeom>
        </p:spPr>
        <p:txBody>
          <a:bodyPr vert="horz" wrap="square" lIns="0" tIns="12700" rIns="0" bIns="0" rtlCol="0">
            <a:spAutoFit/>
          </a:bodyPr>
          <a:lstStyle/>
          <a:p>
            <a:pPr marL="55244" marR="114935">
              <a:lnSpc>
                <a:spcPct val="100000"/>
              </a:lnSpc>
              <a:spcBef>
                <a:spcPts val="965"/>
              </a:spcBef>
            </a:pPr>
            <a:r>
              <a:rPr lang="es-ES" sz="900" dirty="0">
                <a:solidFill>
                  <a:srgbClr val="4B4B4B"/>
                </a:solidFill>
                <a:latin typeface="AdobeClean-Light"/>
                <a:cs typeface="AdobeClean-Light"/>
              </a:rPr>
              <a:t>Revisión programada periódica de las solicitudes de soporte abiertas, lo que garantiza la alineación del cliente en la descripción de casos, el impacto empresarial, el estado, la prioridad y el acuerdo en cuanto a los siguientes pasos necesarios para garantizar una solución adecuada.</a:t>
            </a:r>
          </a:p>
        </p:txBody>
      </p:sp>
      <p:pic>
        <p:nvPicPr>
          <p:cNvPr id="37" name="object 37"/>
          <p:cNvPicPr>
            <a:picLocks/>
          </p:cNvPicPr>
          <p:nvPr/>
        </p:nvPicPr>
        <p:blipFill>
          <a:blip r:embed="rId5" cstate="print"/>
          <a:stretch>
            <a:fillRect/>
          </a:stretch>
        </p:blipFill>
        <p:spPr>
          <a:xfrm>
            <a:off x="2728851" y="2543234"/>
            <a:ext cx="365760" cy="365760"/>
          </a:xfrm>
          <a:prstGeom prst="rect">
            <a:avLst/>
          </a:prstGeom>
        </p:spPr>
      </p:pic>
      <p:sp>
        <p:nvSpPr>
          <p:cNvPr id="39" name="object 39"/>
          <p:cNvSpPr txBox="1"/>
          <p:nvPr/>
        </p:nvSpPr>
        <p:spPr>
          <a:xfrm>
            <a:off x="324340" y="1335625"/>
            <a:ext cx="2249511" cy="705321"/>
          </a:xfrm>
          <a:prstGeom prst="rect">
            <a:avLst/>
          </a:prstGeom>
        </p:spPr>
        <p:txBody>
          <a:bodyPr vert="horz" wrap="square" lIns="0" tIns="12700" rIns="0" bIns="0" rtlCol="0">
            <a:spAutoFit/>
          </a:bodyPr>
          <a:lstStyle/>
          <a:p>
            <a:pPr marL="12700" marR="74295" indent="1270">
              <a:lnSpc>
                <a:spcPct val="100000"/>
              </a:lnSpc>
              <a:spcBef>
                <a:spcPts val="100"/>
              </a:spcBef>
            </a:pPr>
            <a:r>
              <a:rPr lang="es-ES" sz="900" dirty="0">
                <a:solidFill>
                  <a:srgbClr val="020302"/>
                </a:solidFill>
                <a:latin typeface="AdobeClean-Light"/>
                <a:cs typeface="AdobeClean-Light"/>
              </a:rPr>
              <a:t>Un gestor técnico de cuentas particular para supervisar su experiencia con Elite, coordinar las contrataciones de asistencia y los servicios de campo, y proporcionar servicios proactivos para maximizar el valor empresarial.</a:t>
            </a:r>
          </a:p>
        </p:txBody>
      </p:sp>
      <p:sp>
        <p:nvSpPr>
          <p:cNvPr id="40" name="object 40"/>
          <p:cNvSpPr txBox="1"/>
          <p:nvPr/>
        </p:nvSpPr>
        <p:spPr>
          <a:xfrm>
            <a:off x="689237" y="1028202"/>
            <a:ext cx="2194560" cy="169277"/>
          </a:xfrm>
          <a:prstGeom prst="rect">
            <a:avLst/>
          </a:prstGeom>
        </p:spPr>
        <p:txBody>
          <a:bodyPr vert="horz" wrap="square" lIns="0" tIns="0" rIns="0" bIns="0" rtlCol="0">
            <a:spAutoFit/>
          </a:bodyPr>
          <a:lstStyle/>
          <a:p>
            <a:pPr marL="12700">
              <a:lnSpc>
                <a:spcPct val="100000"/>
              </a:lnSpc>
              <a:spcBef>
                <a:spcPts val="100"/>
              </a:spcBef>
            </a:pPr>
            <a:r>
              <a:rPr lang="es-ES" sz="1100" b="1">
                <a:solidFill>
                  <a:srgbClr val="020302"/>
                </a:solidFill>
                <a:latin typeface="Adobe Clean" panose="020B0503020404020204" pitchFamily="34" charset="0"/>
                <a:cs typeface="Arial"/>
              </a:rPr>
              <a:t>Gestor técnico de cuentas</a:t>
            </a:r>
          </a:p>
        </p:txBody>
      </p:sp>
      <p:pic>
        <p:nvPicPr>
          <p:cNvPr id="41" name="object 41"/>
          <p:cNvPicPr>
            <a:picLocks/>
          </p:cNvPicPr>
          <p:nvPr/>
        </p:nvPicPr>
        <p:blipFill>
          <a:blip r:embed="rId6" cstate="print"/>
          <a:stretch>
            <a:fillRect/>
          </a:stretch>
        </p:blipFill>
        <p:spPr>
          <a:xfrm>
            <a:off x="228600" y="968757"/>
            <a:ext cx="365760" cy="365760"/>
          </a:xfrm>
          <a:prstGeom prst="rect">
            <a:avLst/>
          </a:prstGeom>
        </p:spPr>
      </p:pic>
      <p:pic>
        <p:nvPicPr>
          <p:cNvPr id="47" name="object 47"/>
          <p:cNvPicPr>
            <a:picLocks/>
          </p:cNvPicPr>
          <p:nvPr/>
        </p:nvPicPr>
        <p:blipFill>
          <a:blip r:embed="rId7" cstate="print"/>
          <a:stretch>
            <a:fillRect/>
          </a:stretch>
        </p:blipFill>
        <p:spPr>
          <a:xfrm>
            <a:off x="5257800" y="968757"/>
            <a:ext cx="365760" cy="365760"/>
          </a:xfrm>
          <a:prstGeom prst="rect">
            <a:avLst/>
          </a:prstGeom>
        </p:spPr>
      </p:pic>
      <p:sp>
        <p:nvSpPr>
          <p:cNvPr id="48" name="object 48"/>
          <p:cNvSpPr txBox="1"/>
          <p:nvPr/>
        </p:nvSpPr>
        <p:spPr>
          <a:xfrm>
            <a:off x="2791726" y="5396172"/>
            <a:ext cx="2194560" cy="605102"/>
          </a:xfrm>
          <a:prstGeom prst="rect">
            <a:avLst/>
          </a:prstGeom>
        </p:spPr>
        <p:txBody>
          <a:bodyPr vert="horz" wrap="square" lIns="0" tIns="0" rIns="0" bIns="0" rtlCol="0">
            <a:spAutoFit/>
          </a:bodyPr>
          <a:lstStyle/>
          <a:p>
            <a:pPr marL="12700" marR="5080">
              <a:lnSpc>
                <a:spcPct val="110700"/>
              </a:lnSpc>
              <a:spcBef>
                <a:spcPts val="409"/>
              </a:spcBef>
            </a:pPr>
            <a:r>
              <a:rPr lang="es-ES" sz="900">
                <a:solidFill>
                  <a:srgbClr val="020302"/>
                </a:solidFill>
                <a:latin typeface="AdobeClean-Light"/>
                <a:cs typeface="AdobeClean-Light"/>
              </a:rPr>
              <a:t>Transferencia de conocimientos en curso del equipo de soporte de Adobe para ofrecer prácticas recomendadas sobre el uso de la solución.</a:t>
            </a:r>
          </a:p>
        </p:txBody>
      </p:sp>
      <p:sp>
        <p:nvSpPr>
          <p:cNvPr id="49" name="object 49"/>
          <p:cNvSpPr txBox="1"/>
          <p:nvPr/>
        </p:nvSpPr>
        <p:spPr>
          <a:xfrm>
            <a:off x="5265661" y="5396172"/>
            <a:ext cx="2194560" cy="605102"/>
          </a:xfrm>
          <a:prstGeom prst="rect">
            <a:avLst/>
          </a:prstGeom>
        </p:spPr>
        <p:txBody>
          <a:bodyPr vert="horz" wrap="square" lIns="0" tIns="0" rIns="0" bIns="0" rtlCol="0">
            <a:spAutoFit/>
          </a:bodyPr>
          <a:lstStyle/>
          <a:p>
            <a:pPr marL="12700" marR="5080">
              <a:lnSpc>
                <a:spcPct val="110700"/>
              </a:lnSpc>
              <a:spcBef>
                <a:spcPts val="409"/>
              </a:spcBef>
            </a:pPr>
            <a:r>
              <a:rPr lang="es-ES" sz="900" dirty="0">
                <a:solidFill>
                  <a:srgbClr val="020302"/>
                </a:solidFill>
                <a:latin typeface="AdobeClean-Light"/>
                <a:cs typeface="AdobeClean-Light"/>
              </a:rPr>
              <a:t>Administre eventos clave para garantizar que dispone del nivel adecuado de asistencia, cobertura y plan de mitigación durante esos hitos clave empresariales y de proyecto.</a:t>
            </a:r>
          </a:p>
        </p:txBody>
      </p:sp>
      <p:sp>
        <p:nvSpPr>
          <p:cNvPr id="50" name="object 50"/>
          <p:cNvSpPr txBox="1"/>
          <p:nvPr/>
        </p:nvSpPr>
        <p:spPr>
          <a:xfrm>
            <a:off x="324340" y="5414456"/>
            <a:ext cx="2357899" cy="631070"/>
          </a:xfrm>
          <a:prstGeom prst="rect">
            <a:avLst/>
          </a:prstGeom>
        </p:spPr>
        <p:txBody>
          <a:bodyPr vert="horz" wrap="square" lIns="0" tIns="0" rIns="0" bIns="0" rtlCol="0">
            <a:spAutoFit/>
          </a:bodyPr>
          <a:lstStyle/>
          <a:p>
            <a:pPr marL="12700" marR="5080" indent="-12700">
              <a:lnSpc>
                <a:spcPct val="116199"/>
              </a:lnSpc>
              <a:spcBef>
                <a:spcPts val="259"/>
              </a:spcBef>
            </a:pPr>
            <a:r>
              <a:rPr lang="es-ES" sz="900" dirty="0">
                <a:solidFill>
                  <a:srgbClr val="020302"/>
                </a:solidFill>
                <a:latin typeface="AdobeClean-Light"/>
                <a:cs typeface="AdobeClean-Light"/>
              </a:rPr>
              <a:t>Reciba orientación personalizada sobre las nuevas funciones de los productos para aprovechar las últimas innovaciones, y pida a los expertos en Adobe que revisen la versión y el plan de actualización.</a:t>
            </a:r>
          </a:p>
        </p:txBody>
      </p:sp>
      <p:sp>
        <p:nvSpPr>
          <p:cNvPr id="54" name="object 54"/>
          <p:cNvSpPr txBox="1"/>
          <p:nvPr/>
        </p:nvSpPr>
        <p:spPr>
          <a:xfrm>
            <a:off x="97786" y="9886962"/>
            <a:ext cx="3402651" cy="133370"/>
          </a:xfrm>
          <a:prstGeom prst="rect">
            <a:avLst/>
          </a:prstGeom>
        </p:spPr>
        <p:txBody>
          <a:bodyPr vert="horz" wrap="square" lIns="0" tIns="10160" rIns="0" bIns="0" rtlCol="0">
            <a:spAutoFit/>
          </a:bodyPr>
          <a:lstStyle/>
          <a:p>
            <a:pPr marL="12700">
              <a:lnSpc>
                <a:spcPct val="100000"/>
              </a:lnSpc>
              <a:spcBef>
                <a:spcPts val="80"/>
              </a:spcBef>
            </a:pPr>
            <a:r>
              <a:rPr lang="es-ES" sz="800">
                <a:solidFill>
                  <a:srgbClr val="6D6D6D"/>
                </a:solidFill>
                <a:latin typeface="Adobe Clean"/>
                <a:cs typeface="Adobe Clean"/>
              </a:rPr>
              <a:t>©2021 Adobe. All Rights Reserved. Adobe Confidential.</a:t>
            </a:r>
          </a:p>
        </p:txBody>
      </p:sp>
      <p:pic>
        <p:nvPicPr>
          <p:cNvPr id="43" name="Graphic 42" descr="Playbook outline">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515016"/>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8986198"/>
            <a:ext cx="2194560" cy="579646"/>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es-ES" sz="900" dirty="0">
                <a:solidFill>
                  <a:srgbClr val="020302"/>
                </a:solidFill>
                <a:latin typeface="AdobeClean-Light"/>
                <a:cs typeface="AdobeClean-Light"/>
              </a:rPr>
              <a:t>Inicie una sesión de chat para obtener respuestas y ayuda con el envío de casos.</a:t>
            </a:r>
          </a:p>
          <a:p>
            <a:pPr marL="33020" marR="159385">
              <a:lnSpc>
                <a:spcPct val="100000"/>
              </a:lnSpc>
              <a:spcBef>
                <a:spcPts val="100"/>
              </a:spcBef>
              <a:tabLst>
                <a:tab pos="1786889" algn="l"/>
              </a:tabLst>
            </a:pPr>
            <a:r>
              <a:rPr lang="es-ES" sz="900" i="1" dirty="0">
                <a:solidFill>
                  <a:srgbClr val="7A7A7A"/>
                </a:solidFill>
                <a:latin typeface="AdobeClean-LightIt"/>
                <a:cs typeface="AdobeClean-LightIt"/>
              </a:rPr>
              <a:t>* No todos los productos ofrecen la opción de disfrutar de asistencia mediante chat en directo.  </a:t>
            </a: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682625"/>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Foros de la comunidad</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885811"/>
            <a:ext cx="959314" cy="184666"/>
          </a:xfrm>
          <a:prstGeom prst="rect">
            <a:avLst/>
          </a:prstGeom>
        </p:spPr>
        <p:txBody>
          <a:bodyPr wrap="square" lIns="0" tIns="0" rIns="0" bIns="0">
            <a:spAutoFit/>
          </a:bodyPr>
          <a:lstStyle/>
          <a:p>
            <a:pPr>
              <a:spcBef>
                <a:spcPts val="600"/>
              </a:spcBef>
              <a:spcAft>
                <a:spcPts val="600"/>
              </a:spcAft>
            </a:pPr>
            <a:r>
              <a:rPr lang="es-ES" sz="1200" b="1">
                <a:latin typeface="+mj-lt"/>
                <a:ea typeface="Open Sans" pitchFamily="34" charset="0"/>
                <a:cs typeface="Open Sans" pitchFamily="34" charset="0"/>
              </a:rPr>
              <a:t>Foros en línea</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078072"/>
            <a:ext cx="2194560" cy="1005403"/>
          </a:xfrm>
          <a:prstGeom prst="rect">
            <a:avLst/>
          </a:prstGeom>
        </p:spPr>
        <p:txBody>
          <a:bodyPr vert="horz" wrap="square" lIns="0" tIns="35560" rIns="0" bIns="0" rtlCol="0">
            <a:spAutoFit/>
          </a:bodyPr>
          <a:lstStyle/>
          <a:p>
            <a:r>
              <a:rPr lang="es-ES" sz="900" dirty="0">
                <a:solidFill>
                  <a:srgbClr val="4B4B4B"/>
                </a:solidFill>
                <a:latin typeface="Adobe Clean Light" panose="020B0303020404020204" pitchFamily="34" charset="0"/>
              </a:rPr>
              <a:t>Acceso continuo en línea a una base de datos donde encontrará cada vez más soluciones técnicas, documentación de productos, preguntas frecuentes y mucho más. Hable con profesionales y otros clientes en la Comunidad de Adobe para compartir prácticas recomendadas y lecciones aprendidas.</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682625"/>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885811"/>
            <a:ext cx="1316707"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Recorridos autoguiados</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078072"/>
            <a:ext cx="2194560" cy="1143903"/>
          </a:xfrm>
          <a:prstGeom prst="rect">
            <a:avLst/>
          </a:prstGeom>
        </p:spPr>
        <p:txBody>
          <a:bodyPr vert="horz" wrap="square" lIns="0" tIns="35560" rIns="0" bIns="0" rtlCol="0">
            <a:spAutoFit/>
          </a:bodyPr>
          <a:lstStyle/>
          <a:p>
            <a:r>
              <a:rPr lang="es-ES" sz="900" dirty="0">
                <a:solidFill>
                  <a:srgbClr val="4B4B4B"/>
                </a:solidFill>
                <a:latin typeface="Adobe Clean Light" panose="020B0303020404020204" pitchFamily="34" charset="0"/>
              </a:rPr>
              <a:t>Los </a:t>
            </a:r>
            <a:r>
              <a:rPr lang="es-ES" sz="900" dirty="0" err="1">
                <a:solidFill>
                  <a:srgbClr val="4B4B4B"/>
                </a:solidFill>
                <a:latin typeface="Adobe Clean Light" panose="020B0303020404020204" pitchFamily="34" charset="0"/>
              </a:rPr>
              <a:t>experience</a:t>
            </a:r>
            <a:r>
              <a:rPr lang="es-ES" sz="900" dirty="0">
                <a:solidFill>
                  <a:srgbClr val="4B4B4B"/>
                </a:solidFill>
                <a:latin typeface="Adobe Clean Light" panose="020B0303020404020204" pitchFamily="34" charset="0"/>
              </a:rPr>
              <a:t> </a:t>
            </a:r>
            <a:r>
              <a:rPr lang="es-ES" sz="900" dirty="0" err="1">
                <a:solidFill>
                  <a:srgbClr val="4B4B4B"/>
                </a:solidFill>
                <a:latin typeface="Adobe Clean Light" panose="020B0303020404020204" pitchFamily="34" charset="0"/>
              </a:rPr>
              <a:t>makers</a:t>
            </a:r>
            <a:r>
              <a:rPr lang="es-ES" sz="900" dirty="0">
                <a:solidFill>
                  <a:srgbClr val="4B4B4B"/>
                </a:solidFill>
                <a:latin typeface="Adobe Clean Light" panose="020B0303020404020204" pitchFamily="34" charset="0"/>
              </a:rPr>
              <a:t> se realizan con </a:t>
            </a:r>
            <a:br>
              <a:rPr lang="es-ES" sz="900" dirty="0">
                <a:solidFill>
                  <a:srgbClr val="4B4B4B"/>
                </a:solidFill>
                <a:latin typeface="Adobe Clean Light" panose="020B0303020404020204" pitchFamily="34" charset="0"/>
              </a:rPr>
            </a:br>
            <a:r>
              <a:rPr lang="es-ES" sz="900" dirty="0" err="1">
                <a:solidFill>
                  <a:srgbClr val="4B4B4B"/>
                </a:solidFill>
                <a:latin typeface="Adobe Clean Light" panose="020B0303020404020204" pitchFamily="34" charset="0"/>
              </a:rPr>
              <a:t>Experience</a:t>
            </a:r>
            <a:r>
              <a:rPr lang="es-ES" sz="900" dirty="0">
                <a:solidFill>
                  <a:srgbClr val="4B4B4B"/>
                </a:solidFill>
                <a:latin typeface="Adobe Clean Light" panose="020B0303020404020204" pitchFamily="34" charset="0"/>
              </a:rPr>
              <a:t> League. Los clientes pueden aplicar sus conocimientos de administración de</a:t>
            </a:r>
            <a:br>
              <a:rPr lang="es-ES"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la experiencia del cliente con aprendizaje personalizado para desarrollar habilidades, interactuar con la comunidad internacional </a:t>
            </a:r>
            <a:br>
              <a:rPr lang="es-ES"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de compañeros y obtener reconocimiento </a:t>
            </a:r>
            <a:br>
              <a:rPr lang="es-ES"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en su trayectoria profesional.</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440697"/>
            <a:ext cx="2467736" cy="369332"/>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dirty="0">
                <a:solidFill>
                  <a:srgbClr val="000000"/>
                </a:solidFill>
              </a:rPr>
              <a:t>Asistencia mediante</a:t>
            </a:r>
            <a:br>
              <a:rPr lang="es-ES" sz="1200" dirty="0">
                <a:solidFill>
                  <a:srgbClr val="000000"/>
                </a:solidFill>
              </a:rPr>
            </a:br>
            <a:r>
              <a:rPr lang="es-ES" sz="1200" dirty="0">
                <a:solidFill>
                  <a:srgbClr val="000000"/>
                </a:solidFill>
              </a:rPr>
              <a:t>chat en directo*</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778407"/>
            <a:ext cx="840166"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Asistencia mediante chat</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682625"/>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24/7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885811"/>
            <a:ext cx="992259"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Asistencia telefónica</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078072"/>
            <a:ext cx="2194560" cy="866904"/>
          </a:xfrm>
          <a:prstGeom prst="rect">
            <a:avLst/>
          </a:prstGeom>
        </p:spPr>
        <p:txBody>
          <a:bodyPr vert="horz" wrap="square" lIns="0" tIns="35560" rIns="0" bIns="0" rtlCol="0">
            <a:spAutoFit/>
          </a:bodyPr>
          <a:lstStyle/>
          <a:p>
            <a:r>
              <a:rPr lang="es-ES" sz="900" b="1" dirty="0">
                <a:solidFill>
                  <a:srgbClr val="020302"/>
                </a:solidFill>
                <a:latin typeface="AdobeClean-Light"/>
              </a:rPr>
              <a:t>Los usuarios autorizados o los contactos de soporte particulares</a:t>
            </a:r>
            <a:r>
              <a:rPr lang="es-ES" sz="900" dirty="0">
                <a:latin typeface="Adobe Clean Light" panose="020B0303020404020204" pitchFamily="34" charset="0"/>
              </a:rPr>
              <a:t> pueden enviar problemas </a:t>
            </a:r>
            <a:br>
              <a:rPr lang="es-ES" sz="900" dirty="0">
                <a:latin typeface="Adobe Clean Light" panose="020B0303020404020204" pitchFamily="34" charset="0"/>
              </a:rPr>
            </a:br>
            <a:r>
              <a:rPr lang="es-ES" sz="900" dirty="0">
                <a:latin typeface="Adobe Clean Light" panose="020B0303020404020204" pitchFamily="34" charset="0"/>
              </a:rPr>
              <a:t>a través de todos los canales disponibles (incluido el teléfono en el caso de los problemas P1) y hablar con nuestro equipo de asistencia </a:t>
            </a:r>
            <a:br>
              <a:rPr lang="es-ES" sz="900" dirty="0">
                <a:latin typeface="Adobe Clean Light" panose="020B0303020404020204" pitchFamily="34" charset="0"/>
              </a:rPr>
            </a:br>
            <a:r>
              <a:rPr lang="es-ES" sz="900" dirty="0">
                <a:latin typeface="Adobe Clean Light" panose="020B0303020404020204" pitchFamily="34" charset="0"/>
              </a:rPr>
              <a:t>en nombre de su empresa. </a:t>
            </a:r>
          </a:p>
        </p:txBody>
      </p:sp>
      <p:sp>
        <p:nvSpPr>
          <p:cNvPr id="67" name="object 26">
            <a:extLst>
              <a:ext uri="{FF2B5EF4-FFF2-40B4-BE49-F238E27FC236}">
                <a16:creationId xmlns:a16="http://schemas.microsoft.com/office/drawing/2014/main" id="{E70361C6-2606-F64B-93EB-A5756DBC1380}"/>
              </a:ext>
            </a:extLst>
          </p:cNvPr>
          <p:cNvSpPr/>
          <p:nvPr/>
        </p:nvSpPr>
        <p:spPr>
          <a:xfrm>
            <a:off x="214971" y="6533840"/>
            <a:ext cx="2156754"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485941"/>
            <a:ext cx="1644388"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dirty="0">
                <a:solidFill>
                  <a:srgbClr val="000000"/>
                </a:solidFill>
              </a:rPr>
              <a:t>Horario de oficina</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667160"/>
            <a:ext cx="604974"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Seminarios web</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7" y="8951770"/>
            <a:ext cx="2326371" cy="866904"/>
          </a:xfrm>
          <a:prstGeom prst="rect">
            <a:avLst/>
          </a:prstGeom>
        </p:spPr>
        <p:txBody>
          <a:bodyPr vert="horz" wrap="square" lIns="0" tIns="35560" rIns="0" bIns="0" rtlCol="0">
            <a:spAutoFit/>
          </a:bodyPr>
          <a:lstStyle/>
          <a:p>
            <a:r>
              <a:rPr lang="es-ES" sz="900" dirty="0">
                <a:solidFill>
                  <a:srgbClr val="4B4B4B"/>
                </a:solidFill>
                <a:latin typeface="Adobe Clean Light" panose="020B0303020404020204" pitchFamily="34" charset="0"/>
              </a:rPr>
              <a:t>En el horario de oficina del equipo de asistencia </a:t>
            </a:r>
            <a:br>
              <a:rPr lang="es-ES"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al cliente de Adobe se incluyen sesiones </a:t>
            </a:r>
            <a:br>
              <a:rPr lang="es-ES"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diseñadas para informar y ayudar a los participantes a solucionar problemas, así como para proporcionar consejos y trucos para que los participantes logren el éxito con las soluciones de Adobe.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485941"/>
            <a:ext cx="185363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s-ES" sz="1200" dirty="0">
                <a:solidFill>
                  <a:srgbClr val="000000"/>
                </a:solidFill>
              </a:rPr>
              <a:t>Portales de autoayuda</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667160"/>
            <a:ext cx="1267206"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Portal de asistencia 24/7</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912792"/>
            <a:ext cx="2194560" cy="866904"/>
          </a:xfrm>
          <a:prstGeom prst="rect">
            <a:avLst/>
          </a:prstGeom>
        </p:spPr>
        <p:txBody>
          <a:bodyPr vert="horz" wrap="square" lIns="0" tIns="35560" rIns="0" bIns="0" rtlCol="0">
            <a:spAutoFit/>
          </a:bodyPr>
          <a:lstStyle/>
          <a:p>
            <a:r>
              <a:rPr lang="es-ES" sz="900" dirty="0">
                <a:solidFill>
                  <a:srgbClr val="4B4B4B"/>
                </a:solidFill>
                <a:latin typeface="Adobe Clean Light" panose="020B0303020404020204" pitchFamily="34" charset="0"/>
              </a:rPr>
              <a:t>Acceso al portal de asistencia de autoayuda </a:t>
            </a:r>
            <a:br>
              <a:rPr lang="es-ES"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en línea previa solicitud para enviar solicitudes </a:t>
            </a:r>
            <a:br>
              <a:rPr lang="es-ES"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de asistencia, revisar el estado de los casos </a:t>
            </a:r>
            <a:br>
              <a:rPr lang="es-ES"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y examinar otros recursos, como la base </a:t>
            </a:r>
            <a:br>
              <a:rPr lang="es-ES"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de conocimiento, noticias y alertas, sugerencias destacadas, y mucho más.</a:t>
            </a:r>
          </a:p>
        </p:txBody>
      </p:sp>
      <p:pic>
        <p:nvPicPr>
          <p:cNvPr id="74" name="Graphic 73" descr="Speaker phone outline">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697665"/>
            <a:ext cx="411480" cy="411480"/>
          </a:xfrm>
          <a:prstGeom prst="rect">
            <a:avLst/>
          </a:prstGeom>
        </p:spPr>
      </p:pic>
      <p:pic>
        <p:nvPicPr>
          <p:cNvPr id="75" name="Graphic 74" descr="Remote learning language outline">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485941"/>
            <a:ext cx="411480" cy="411480"/>
          </a:xfrm>
          <a:prstGeom prst="rect">
            <a:avLst/>
          </a:prstGeom>
        </p:spPr>
      </p:pic>
      <p:pic>
        <p:nvPicPr>
          <p:cNvPr id="76" name="Graphic 75" descr="Customer review outline">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658997"/>
            <a:ext cx="411480" cy="411480"/>
          </a:xfrm>
          <a:prstGeom prst="rect">
            <a:avLst/>
          </a:prstGeom>
        </p:spPr>
      </p:pic>
      <p:pic>
        <p:nvPicPr>
          <p:cNvPr id="77" name="Graphic 76" descr="Signpost outline">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647187"/>
            <a:ext cx="411480" cy="411480"/>
          </a:xfrm>
          <a:prstGeom prst="rect">
            <a:avLst/>
          </a:prstGeom>
        </p:spPr>
      </p:pic>
      <p:pic>
        <p:nvPicPr>
          <p:cNvPr id="78" name="Graphic 77" descr="Internet outline">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485941"/>
            <a:ext cx="411480" cy="411480"/>
          </a:xfrm>
          <a:prstGeom prst="rect">
            <a:avLst/>
          </a:prstGeom>
        </p:spPr>
      </p:pic>
      <p:pic>
        <p:nvPicPr>
          <p:cNvPr id="79" name="Graphic 78" descr="Chat bubble outline">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485941"/>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526154"/>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28599" y="6205745"/>
            <a:ext cx="1930978" cy="307777"/>
          </a:xfrm>
          <a:prstGeom prst="rect">
            <a:avLst/>
          </a:prstGeom>
        </p:spPr>
        <p:txBody>
          <a:bodyPr wrap="none" lIns="0">
            <a:spAutoFit/>
          </a:bodyPr>
          <a:lstStyle/>
          <a:p>
            <a:pPr>
              <a:lnSpc>
                <a:spcPct val="100000"/>
              </a:lnSpc>
              <a:spcBef>
                <a:spcPts val="280"/>
              </a:spcBef>
            </a:pPr>
            <a:r>
              <a:rPr lang="es-ES" sz="1400" b="1" dirty="0">
                <a:solidFill>
                  <a:srgbClr val="020302"/>
                </a:solidFill>
                <a:latin typeface="Adobe Clean"/>
                <a:cs typeface="Adobe Clean"/>
              </a:rPr>
              <a:t>Funciones de soporte Online</a:t>
            </a: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945763" y="-823085"/>
            <a:ext cx="5892731" cy="8127161"/>
            <a:chOff x="-324005"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551276"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324005"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985111"/>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148278"/>
            <a:ext cx="2194560" cy="451342"/>
          </a:xfrm>
          <a:prstGeom prst="rect">
            <a:avLst/>
          </a:prstGeom>
        </p:spPr>
        <p:txBody>
          <a:bodyPr lIns="0" tIns="0" rIns="0" bIns="0">
            <a:spAutoFit/>
          </a:bodyPr>
          <a:lstStyle/>
          <a:p>
            <a:pPr marL="18415" marR="262255" lvl="0">
              <a:lnSpc>
                <a:spcPct val="110700"/>
              </a:lnSpc>
              <a:spcBef>
                <a:spcPts val="315"/>
              </a:spcBef>
            </a:pPr>
            <a:r>
              <a:rPr lang="es-ES" sz="900" dirty="0">
                <a:solidFill>
                  <a:srgbClr val="020302"/>
                </a:solidFill>
                <a:latin typeface="AdobeClean-Light"/>
                <a:cs typeface="AdobeClean-Light"/>
              </a:rPr>
              <a:t>Revisión proactiva de la implementación, configuración y arquitectura general de </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la solución, incluidas las integraciones.</a:t>
            </a:r>
          </a:p>
        </p:txBody>
      </p:sp>
      <p:sp>
        <p:nvSpPr>
          <p:cNvPr id="12" name="Rectangle 11">
            <a:extLst>
              <a:ext uri="{FF2B5EF4-FFF2-40B4-BE49-F238E27FC236}">
                <a16:creationId xmlns:a16="http://schemas.microsoft.com/office/drawing/2014/main" id="{37686167-B7AD-E042-8630-ECF3D3A5456F}"/>
              </a:ext>
            </a:extLst>
          </p:cNvPr>
          <p:cNvSpPr/>
          <p:nvPr/>
        </p:nvSpPr>
        <p:spPr>
          <a:xfrm>
            <a:off x="5265661" y="4099049"/>
            <a:ext cx="2182398" cy="739048"/>
          </a:xfrm>
          <a:prstGeom prst="rect">
            <a:avLst/>
          </a:prstGeom>
        </p:spPr>
        <p:txBody>
          <a:bodyPr wrap="square" lIns="0" tIns="0" rIns="0" bIns="0">
            <a:spAutoFit/>
          </a:bodyPr>
          <a:lstStyle/>
          <a:p>
            <a:pPr marL="13970" marR="5080" lvl="0" indent="-1905">
              <a:lnSpc>
                <a:spcPct val="108000"/>
              </a:lnSpc>
              <a:spcBef>
                <a:spcPts val="585"/>
              </a:spcBef>
            </a:pPr>
            <a:r>
              <a:rPr lang="es-ES" sz="900" dirty="0">
                <a:solidFill>
                  <a:srgbClr val="020302"/>
                </a:solidFill>
                <a:latin typeface="AdobeClean-Light"/>
                <a:cs typeface="AdobeClean-Light"/>
              </a:rPr>
              <a:t>Reciba las prácticas recomendadas de mantenimiento y las correcciones más recientes (SP, MR, parches, FP) para mantenerse actualizado en cuando a todas las comprobaciones de mantenimiento.</a:t>
            </a: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905532"/>
            <a:ext cx="2194560" cy="553998"/>
          </a:xfrm>
          <a:prstGeom prst="rect">
            <a:avLst/>
          </a:prstGeom>
        </p:spPr>
        <p:txBody>
          <a:bodyPr lIns="0" tIns="0" rIns="0" bIns="0">
            <a:spAutoFit/>
          </a:bodyPr>
          <a:lstStyle/>
          <a:p>
            <a:pPr marL="12700" marR="254000" lvl="0">
              <a:spcBef>
                <a:spcPts val="660"/>
              </a:spcBef>
            </a:pPr>
            <a:r>
              <a:rPr lang="es-ES" sz="900" dirty="0">
                <a:solidFill>
                  <a:srgbClr val="4B4B4B"/>
                </a:solidFill>
                <a:latin typeface="AdobeClean-Light"/>
                <a:cs typeface="AdobeClean-Light"/>
              </a:rPr>
              <a:t>Una revisión periódica de los servicios del programa Elite, las métricas de soporte </a:t>
            </a:r>
            <a:br>
              <a:rPr lang="es-ES" sz="900" dirty="0">
                <a:solidFill>
                  <a:srgbClr val="4B4B4B"/>
                </a:solidFill>
                <a:latin typeface="AdobeClean-Light"/>
                <a:cs typeface="AdobeClean-Light"/>
              </a:rPr>
            </a:br>
            <a:r>
              <a:rPr lang="es-ES" sz="900" dirty="0">
                <a:solidFill>
                  <a:srgbClr val="4B4B4B"/>
                </a:solidFill>
                <a:latin typeface="AdobeClean-Light"/>
                <a:cs typeface="AdobeClean-Light"/>
              </a:rPr>
              <a:t>y los entregables, incluyendo un plan orientado al futuro.</a:t>
            </a: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912057"/>
            <a:ext cx="2194560" cy="553998"/>
          </a:xfrm>
          <a:prstGeom prst="rect">
            <a:avLst/>
          </a:prstGeom>
        </p:spPr>
        <p:txBody>
          <a:bodyPr lIns="0" tIns="0" rIns="0" bIns="0">
            <a:spAutoFit/>
          </a:bodyPr>
          <a:lstStyle/>
          <a:p>
            <a:pPr marL="12700" marR="267335" lvl="0">
              <a:spcBef>
                <a:spcPts val="440"/>
              </a:spcBef>
            </a:pPr>
            <a:r>
              <a:rPr lang="es-ES" sz="900" dirty="0">
                <a:solidFill>
                  <a:srgbClr val="4B4B4B"/>
                </a:solidFill>
                <a:latin typeface="AdobeClean-Light"/>
                <a:cs typeface="AdobeClean-Light"/>
              </a:rPr>
              <a:t>Una sesión de 60 minutos centrada en una función específica del producto y en cómo se puede utilizar para resolver problemas empresariales comunes.</a:t>
            </a:r>
          </a:p>
        </p:txBody>
      </p:sp>
      <p:sp>
        <p:nvSpPr>
          <p:cNvPr id="16" name="Rectangle 15">
            <a:extLst>
              <a:ext uri="{FF2B5EF4-FFF2-40B4-BE49-F238E27FC236}">
                <a16:creationId xmlns:a16="http://schemas.microsoft.com/office/drawing/2014/main" id="{3E936F8D-8CFA-214D-83DE-7B5C80E81C36}"/>
              </a:ext>
            </a:extLst>
          </p:cNvPr>
          <p:cNvSpPr/>
          <p:nvPr/>
        </p:nvSpPr>
        <p:spPr>
          <a:xfrm>
            <a:off x="324341" y="2900535"/>
            <a:ext cx="2194560" cy="692497"/>
          </a:xfrm>
          <a:prstGeom prst="rect">
            <a:avLst/>
          </a:prstGeom>
        </p:spPr>
        <p:txBody>
          <a:bodyPr lIns="0" tIns="0" rIns="0" bIns="0">
            <a:spAutoFit/>
          </a:bodyPr>
          <a:lstStyle/>
          <a:p>
            <a:pPr marL="32384" marR="5080" lvl="0">
              <a:spcBef>
                <a:spcPts val="440"/>
              </a:spcBef>
            </a:pPr>
            <a:r>
              <a:rPr lang="es-ES" sz="900" dirty="0">
                <a:solidFill>
                  <a:srgbClr val="4B4B4B"/>
                </a:solidFill>
                <a:latin typeface="AdobeClean-Light"/>
                <a:cs typeface="AdobeClean-Light"/>
              </a:rPr>
              <a:t>Un punto de contacto designado de Adobe que puede proporcionar asistencia en cuanto a escalabilidad y actualizaciones frecuentes, así como garantizar que se dé prioridad a sus solicitudes de soporte abierto más críticas.</a:t>
            </a:r>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984569"/>
            <a:ext cx="1764984" cy="338554"/>
          </a:xfrm>
          <a:prstGeom prst="rect">
            <a:avLst/>
          </a:prstGeom>
        </p:spPr>
        <p:txBody>
          <a:bodyPr vert="horz" wrap="square" lIns="0" tIns="0" rIns="0" bIns="0" rtlCol="0">
            <a:spAutoFit/>
          </a:bodyPr>
          <a:lstStyle/>
          <a:p>
            <a:pPr lvl="0">
              <a:spcBef>
                <a:spcPts val="100"/>
              </a:spcBef>
            </a:pPr>
            <a:r>
              <a:rPr lang="es-ES" sz="1100" b="1" dirty="0">
                <a:solidFill>
                  <a:srgbClr val="020302"/>
                </a:solidFill>
                <a:latin typeface="Adobe Clean" panose="020B0503020404020204" pitchFamily="34" charset="0"/>
                <a:cs typeface="Arial"/>
              </a:rPr>
              <a:t>Ingeniero de asistencia técnica especializado</a:t>
            </a: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028202"/>
            <a:ext cx="2194560" cy="169277"/>
          </a:xfrm>
          <a:prstGeom prst="rect">
            <a:avLst/>
          </a:prstGeom>
        </p:spPr>
        <p:txBody>
          <a:bodyPr vert="horz" wrap="square" lIns="0" tIns="0" rIns="0" bIns="0" rtlCol="0">
            <a:spAutoFit/>
          </a:bodyPr>
          <a:lstStyle/>
          <a:p>
            <a:pPr lvl="0">
              <a:spcBef>
                <a:spcPts val="100"/>
              </a:spcBef>
            </a:pPr>
            <a:r>
              <a:rPr lang="es-ES" sz="1100" b="1">
                <a:solidFill>
                  <a:srgbClr val="020302"/>
                </a:solidFill>
                <a:latin typeface="Adobe Clean" panose="020B0503020404020204" pitchFamily="34" charset="0"/>
                <a:cs typeface="Arial"/>
              </a:rPr>
              <a:t>Reseñas de casos</a:t>
            </a:r>
          </a:p>
        </p:txBody>
      </p:sp>
      <p:sp>
        <p:nvSpPr>
          <p:cNvPr id="88" name="object 40">
            <a:extLst>
              <a:ext uri="{FF2B5EF4-FFF2-40B4-BE49-F238E27FC236}">
                <a16:creationId xmlns:a16="http://schemas.microsoft.com/office/drawing/2014/main" id="{37212920-6D29-0245-9D65-A283BEF83BEA}"/>
              </a:ext>
            </a:extLst>
          </p:cNvPr>
          <p:cNvSpPr txBox="1"/>
          <p:nvPr/>
        </p:nvSpPr>
        <p:spPr>
          <a:xfrm>
            <a:off x="5669280" y="3846333"/>
            <a:ext cx="2194560" cy="169277"/>
          </a:xfrm>
          <a:prstGeom prst="rect">
            <a:avLst/>
          </a:prstGeom>
        </p:spPr>
        <p:txBody>
          <a:bodyPr vert="horz" wrap="square" lIns="0" tIns="0" rIns="0" bIns="0" rtlCol="0">
            <a:spAutoFit/>
          </a:bodyPr>
          <a:lstStyle/>
          <a:p>
            <a:pPr marL="56515" lvl="0">
              <a:spcBef>
                <a:spcPts val="665"/>
              </a:spcBef>
            </a:pPr>
            <a:r>
              <a:rPr lang="es-ES" sz="1100" b="1" dirty="0">
                <a:solidFill>
                  <a:srgbClr val="020302"/>
                </a:solidFill>
                <a:latin typeface="Adobe Clean" panose="020B0503020404020204" pitchFamily="34" charset="0"/>
                <a:cs typeface="Adobe Clean"/>
              </a:rPr>
              <a:t>Mantenimiento y monitorización</a:t>
            </a: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780648"/>
            <a:ext cx="2194560" cy="338554"/>
          </a:xfrm>
          <a:prstGeom prst="rect">
            <a:avLst/>
          </a:prstGeom>
        </p:spPr>
        <p:txBody>
          <a:bodyPr vert="horz" wrap="square" lIns="0" tIns="0" rIns="0" bIns="0" rtlCol="0">
            <a:spAutoFit/>
          </a:bodyPr>
          <a:lstStyle/>
          <a:p>
            <a:pPr marL="56515" lvl="0">
              <a:spcBef>
                <a:spcPts val="665"/>
              </a:spcBef>
            </a:pPr>
            <a:r>
              <a:rPr lang="es-ES" sz="1100" b="1" dirty="0">
                <a:solidFill>
                  <a:srgbClr val="020302"/>
                </a:solidFill>
                <a:latin typeface="Adobe Clean" panose="020B0503020404020204" pitchFamily="34" charset="0"/>
                <a:cs typeface="Adobe Clean"/>
              </a:rPr>
              <a:t>Revisión del plan </a:t>
            </a:r>
            <a:br>
              <a:rPr lang="es-ES" sz="1100" b="1" dirty="0">
                <a:solidFill>
                  <a:srgbClr val="020302"/>
                </a:solidFill>
                <a:latin typeface="Adobe Clean" panose="020B0503020404020204" pitchFamily="34" charset="0"/>
                <a:cs typeface="Adobe Clean"/>
              </a:rPr>
            </a:br>
            <a:r>
              <a:rPr lang="es-ES" sz="1100" b="1" dirty="0">
                <a:solidFill>
                  <a:srgbClr val="020302"/>
                </a:solidFill>
                <a:latin typeface="Adobe Clean" panose="020B0503020404020204" pitchFamily="34" charset="0"/>
                <a:cs typeface="Adobe Clean"/>
              </a:rPr>
              <a:t>de las soluciones</a:t>
            </a: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865383"/>
            <a:ext cx="2194560" cy="169277"/>
          </a:xfrm>
          <a:prstGeom prst="rect">
            <a:avLst/>
          </a:prstGeom>
        </p:spPr>
        <p:txBody>
          <a:bodyPr vert="horz" wrap="square" lIns="0" tIns="0" rIns="0" bIns="0" rtlCol="0">
            <a:spAutoFit/>
          </a:bodyPr>
          <a:lstStyle/>
          <a:p>
            <a:pPr lvl="0">
              <a:spcBef>
                <a:spcPts val="185"/>
              </a:spcBef>
            </a:pPr>
            <a:r>
              <a:rPr lang="es-ES" sz="1100" b="1">
                <a:solidFill>
                  <a:srgbClr val="020302"/>
                </a:solidFill>
                <a:latin typeface="Adobe Clean" panose="020B0503020404020204" pitchFamily="34" charset="0"/>
                <a:cs typeface="Adobe Clean"/>
              </a:rPr>
              <a:t>Revisión del entorno</a:t>
            </a: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30989"/>
            <a:ext cx="2194560" cy="338554"/>
          </a:xfrm>
          <a:prstGeom prst="rect">
            <a:avLst/>
          </a:prstGeom>
        </p:spPr>
        <p:txBody>
          <a:bodyPr vert="horz" wrap="square" lIns="0" tIns="0" rIns="0" bIns="0" rtlCol="0">
            <a:spAutoFit/>
          </a:bodyPr>
          <a:lstStyle/>
          <a:p>
            <a:pPr lvl="0">
              <a:spcBef>
                <a:spcPts val="880"/>
              </a:spcBef>
            </a:pPr>
            <a:r>
              <a:rPr lang="es-ES" sz="1100" b="1" dirty="0">
                <a:solidFill>
                  <a:srgbClr val="020302"/>
                </a:solidFill>
                <a:latin typeface="Adobe Clean" panose="020B0503020404020204" pitchFamily="34" charset="0"/>
                <a:cs typeface="Adobe Clean"/>
              </a:rPr>
              <a:t>Administración de </a:t>
            </a:r>
            <a:br>
              <a:rPr lang="es-ES" sz="1100" b="1" dirty="0">
                <a:solidFill>
                  <a:srgbClr val="020302"/>
                </a:solidFill>
                <a:latin typeface="Adobe Clean" panose="020B0503020404020204" pitchFamily="34" charset="0"/>
                <a:cs typeface="Adobe Clean"/>
              </a:rPr>
            </a:br>
            <a:r>
              <a:rPr lang="es-ES" sz="1100" b="1" dirty="0">
                <a:solidFill>
                  <a:srgbClr val="020302"/>
                </a:solidFill>
                <a:latin typeface="Adobe Clean" panose="020B0503020404020204" pitchFamily="34" charset="0"/>
                <a:cs typeface="Adobe Clean"/>
              </a:rPr>
              <a:t>la escalabilidad</a:t>
            </a: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642086"/>
            <a:ext cx="2194560" cy="169277"/>
          </a:xfrm>
          <a:prstGeom prst="rect">
            <a:avLst/>
          </a:prstGeom>
        </p:spPr>
        <p:txBody>
          <a:bodyPr vert="horz" wrap="square" lIns="0" tIns="0" rIns="0" bIns="0" rtlCol="0">
            <a:spAutoFit/>
          </a:bodyPr>
          <a:lstStyle/>
          <a:p>
            <a:pPr lvl="0">
              <a:spcBef>
                <a:spcPts val="350"/>
              </a:spcBef>
            </a:pPr>
            <a:r>
              <a:rPr lang="es-ES" sz="1100" b="1">
                <a:solidFill>
                  <a:srgbClr val="020302"/>
                </a:solidFill>
                <a:latin typeface="Adobe Clean" panose="020B0503020404020204" pitchFamily="34" charset="0"/>
                <a:cs typeface="Adobe Clean"/>
              </a:rPr>
              <a:t>Revisiones del servicio</a:t>
            </a: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642086"/>
            <a:ext cx="2194560" cy="169277"/>
          </a:xfrm>
          <a:prstGeom prst="rect">
            <a:avLst/>
          </a:prstGeom>
        </p:spPr>
        <p:txBody>
          <a:bodyPr vert="horz" wrap="square" lIns="0" tIns="0" rIns="0" bIns="0" rtlCol="0">
            <a:spAutoFit/>
          </a:bodyPr>
          <a:lstStyle/>
          <a:p>
            <a:pPr lvl="0">
              <a:spcBef>
                <a:spcPts val="520"/>
              </a:spcBef>
            </a:pPr>
            <a:r>
              <a:rPr lang="es-ES" sz="1100" b="1">
                <a:solidFill>
                  <a:srgbClr val="020302"/>
                </a:solidFill>
                <a:latin typeface="Adobe Clean" panose="020B0503020404020204" pitchFamily="34" charset="0"/>
                <a:cs typeface="Adobe Clean"/>
              </a:rPr>
              <a:t>Sesiones de expertos</a:t>
            </a: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5011024"/>
            <a:ext cx="2194560" cy="338554"/>
          </a:xfrm>
          <a:prstGeom prst="rect">
            <a:avLst/>
          </a:prstGeom>
        </p:spPr>
        <p:txBody>
          <a:bodyPr vert="horz" wrap="square" lIns="0" tIns="0" rIns="0" bIns="0" rtlCol="0">
            <a:spAutoFit/>
          </a:bodyPr>
          <a:lstStyle/>
          <a:p>
            <a:pPr lvl="0">
              <a:spcBef>
                <a:spcPts val="185"/>
              </a:spcBef>
            </a:pPr>
            <a:r>
              <a:rPr lang="es-ES" sz="1100" b="1" dirty="0">
                <a:solidFill>
                  <a:srgbClr val="020302"/>
                </a:solidFill>
                <a:latin typeface="Adobe Clean" panose="020B0503020404020204" pitchFamily="34" charset="0"/>
                <a:cs typeface="Adobe Clean"/>
              </a:rPr>
              <a:t>Preparación y revisión </a:t>
            </a:r>
            <a:br>
              <a:rPr lang="es-ES" sz="1100" b="1" dirty="0">
                <a:solidFill>
                  <a:srgbClr val="020302"/>
                </a:solidFill>
                <a:latin typeface="Adobe Clean" panose="020B0503020404020204" pitchFamily="34" charset="0"/>
                <a:cs typeface="Adobe Clean"/>
              </a:rPr>
            </a:br>
            <a:r>
              <a:rPr lang="es-ES" sz="1100" b="1" dirty="0">
                <a:solidFill>
                  <a:srgbClr val="020302"/>
                </a:solidFill>
                <a:latin typeface="Adobe Clean" panose="020B0503020404020204" pitchFamily="34" charset="0"/>
                <a:cs typeface="Adobe Clean"/>
              </a:rPr>
              <a:t>de la versión</a:t>
            </a: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5087433"/>
            <a:ext cx="2194560" cy="169277"/>
          </a:xfrm>
          <a:prstGeom prst="rect">
            <a:avLst/>
          </a:prstGeom>
        </p:spPr>
        <p:txBody>
          <a:bodyPr vert="horz" wrap="square" lIns="0" tIns="0" rIns="0" bIns="0" rtlCol="0">
            <a:spAutoFit/>
          </a:bodyPr>
          <a:lstStyle/>
          <a:p>
            <a:pPr marL="81280">
              <a:lnSpc>
                <a:spcPct val="100000"/>
              </a:lnSpc>
              <a:spcBef>
                <a:spcPts val="740"/>
              </a:spcBef>
            </a:pPr>
            <a:r>
              <a:rPr lang="es-ES" sz="1100" b="1">
                <a:solidFill>
                  <a:srgbClr val="020302"/>
                </a:solidFill>
                <a:latin typeface="Adobe Clean" panose="020B0503020404020204" pitchFamily="34" charset="0"/>
                <a:cs typeface="Adobe Clean"/>
              </a:rPr>
              <a:t>Transferencia de conocimientos</a:t>
            </a: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5087433"/>
            <a:ext cx="2194560" cy="169277"/>
          </a:xfrm>
          <a:prstGeom prst="rect">
            <a:avLst/>
          </a:prstGeom>
        </p:spPr>
        <p:txBody>
          <a:bodyPr vert="horz" wrap="square" lIns="0" tIns="0" rIns="0" bIns="0" rtlCol="0">
            <a:spAutoFit/>
          </a:bodyPr>
          <a:lstStyle/>
          <a:p>
            <a:pPr marL="55880">
              <a:lnSpc>
                <a:spcPct val="100000"/>
              </a:lnSpc>
              <a:spcBef>
                <a:spcPts val="740"/>
              </a:spcBef>
            </a:pPr>
            <a:r>
              <a:rPr lang="es-ES" sz="1100" b="1">
                <a:solidFill>
                  <a:srgbClr val="020302"/>
                </a:solidFill>
                <a:latin typeface="Adobe Clean" panose="020B0503020404020204" pitchFamily="34" charset="0"/>
                <a:cs typeface="Adobe Clean"/>
              </a:rPr>
              <a:t>Gestión de eventos</a:t>
            </a: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86741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42062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Continuous Improvement outline">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720775"/>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809141"/>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5030645"/>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788221"/>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5080581"/>
            <a:ext cx="347646" cy="264530"/>
          </a:xfrm>
          <a:prstGeom prst="rect">
            <a:avLst/>
          </a:prstGeom>
        </p:spPr>
      </p:pic>
      <p:pic>
        <p:nvPicPr>
          <p:cNvPr id="29" name="Graphic 28" descr="Storytelling outline">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989032"/>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125924"/>
            <a:ext cx="2282011" cy="797334"/>
          </a:xfrm>
          <a:prstGeom prst="rect">
            <a:avLst/>
          </a:prstGeom>
        </p:spPr>
        <p:txBody>
          <a:bodyPr wrap="square" lIns="0" tIns="0" rIns="0" bIns="0">
            <a:spAutoFit/>
          </a:bodyPr>
          <a:lstStyle/>
          <a:p>
            <a:pPr marL="18415" marR="262255">
              <a:lnSpc>
                <a:spcPct val="110700"/>
              </a:lnSpc>
              <a:spcBef>
                <a:spcPts val="315"/>
              </a:spcBef>
            </a:pPr>
            <a:r>
              <a:rPr lang="es-ES" sz="900" dirty="0">
                <a:solidFill>
                  <a:srgbClr val="020302"/>
                </a:solidFill>
                <a:latin typeface="AdobeClean-Light"/>
                <a:cs typeface="AdobeClean-Light"/>
              </a:rPr>
              <a:t>Compare y alinee la hoja de ruta de </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la solución de Adobe con la hoja de ruta </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de su proyecto para mitigar el riesgo </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y prepararse para el futuro.</a:t>
            </a:r>
          </a:p>
          <a:p>
            <a:pPr marL="18415" marR="262255" lvl="0">
              <a:lnSpc>
                <a:spcPct val="110700"/>
              </a:lnSpc>
              <a:spcBef>
                <a:spcPts val="315"/>
              </a:spcBef>
            </a:pPr>
            <a:r>
              <a:rPr lang="es-ES" sz="900" dirty="0">
                <a:solidFill>
                  <a:srgbClr val="020302"/>
                </a:solidFill>
                <a:latin typeface="AdobeClean-Light"/>
                <a:cs typeface="AdobeClean-Light"/>
              </a:rPr>
              <a:t>.</a:t>
            </a: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flipV="1">
            <a:off x="4336982" y="2654676"/>
            <a:ext cx="2602567" cy="45719"/>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336982" y="2329688"/>
            <a:ext cx="2668654" cy="228268"/>
          </a:xfrm>
          <a:prstGeom prst="rect">
            <a:avLst/>
          </a:prstGeom>
        </p:spPr>
        <p:txBody>
          <a:bodyPr vert="horz" wrap="square" lIns="0" tIns="12700" rIns="0" bIns="0" rtlCol="0">
            <a:spAutoFit/>
          </a:bodyPr>
          <a:lstStyle/>
          <a:p>
            <a:pPr marL="12700">
              <a:lnSpc>
                <a:spcPct val="100000"/>
              </a:lnSpc>
              <a:spcBef>
                <a:spcPts val="100"/>
              </a:spcBef>
            </a:pPr>
            <a:r>
              <a:rPr lang="es-ES" sz="1400" b="1" dirty="0">
                <a:solidFill>
                  <a:srgbClr val="020302"/>
                </a:solidFill>
                <a:latin typeface="Adobe Clean"/>
                <a:cs typeface="Adobe Clean"/>
              </a:rPr>
              <a:t>Actividades del servicio de campo</a:t>
            </a:r>
          </a:p>
        </p:txBody>
      </p:sp>
      <p:sp>
        <p:nvSpPr>
          <p:cNvPr id="13" name="object 13"/>
          <p:cNvSpPr txBox="1"/>
          <p:nvPr/>
        </p:nvSpPr>
        <p:spPr>
          <a:xfrm>
            <a:off x="-48534" y="2342312"/>
            <a:ext cx="3167972" cy="228268"/>
          </a:xfrm>
          <a:prstGeom prst="rect">
            <a:avLst/>
          </a:prstGeom>
        </p:spPr>
        <p:txBody>
          <a:bodyPr vert="horz" wrap="square" lIns="0" tIns="12700" rIns="0" bIns="0" rtlCol="0">
            <a:spAutoFit/>
          </a:bodyPr>
          <a:lstStyle/>
          <a:p>
            <a:pPr marL="12700" algn="ctr">
              <a:lnSpc>
                <a:spcPct val="100000"/>
              </a:lnSpc>
              <a:spcBef>
                <a:spcPts val="100"/>
              </a:spcBef>
            </a:pPr>
            <a:r>
              <a:rPr lang="es-ES" sz="1400" b="1" dirty="0" err="1">
                <a:solidFill>
                  <a:srgbClr val="020302"/>
                </a:solidFill>
                <a:latin typeface="Adobe Clean"/>
                <a:cs typeface="Adobe Clean"/>
              </a:rPr>
              <a:t>Launch</a:t>
            </a:r>
            <a:r>
              <a:rPr lang="es-ES" sz="1400" b="1" dirty="0">
                <a:solidFill>
                  <a:srgbClr val="020302"/>
                </a:solidFill>
                <a:latin typeface="Adobe Clean"/>
                <a:cs typeface="Adobe Clean"/>
              </a:rPr>
              <a:t> </a:t>
            </a:r>
            <a:r>
              <a:rPr lang="es-ES" sz="1400" b="1" dirty="0" err="1">
                <a:solidFill>
                  <a:srgbClr val="020302"/>
                </a:solidFill>
                <a:latin typeface="Adobe Clean"/>
                <a:cs typeface="Adobe Clean"/>
              </a:rPr>
              <a:t>Advisory</a:t>
            </a:r>
            <a:endParaRPr lang="es-ES" sz="1400" b="1" dirty="0">
              <a:solidFill>
                <a:srgbClr val="020302"/>
              </a:solidFill>
              <a:latin typeface="Adobe Clean"/>
              <a:cs typeface="Adobe Clean"/>
            </a:endParaRPr>
          </a:p>
        </p:txBody>
      </p:sp>
      <p:sp>
        <p:nvSpPr>
          <p:cNvPr id="14" name="object 14"/>
          <p:cNvSpPr txBox="1"/>
          <p:nvPr/>
        </p:nvSpPr>
        <p:spPr>
          <a:xfrm>
            <a:off x="242186" y="2787904"/>
            <a:ext cx="3396363" cy="628377"/>
          </a:xfrm>
          <a:prstGeom prst="rect">
            <a:avLst/>
          </a:prstGeom>
        </p:spPr>
        <p:txBody>
          <a:bodyPr vert="horz" wrap="square" lIns="0" tIns="12700" rIns="0" bIns="0" rtlCol="0">
            <a:spAutoFit/>
          </a:bodyPr>
          <a:lstStyle/>
          <a:p>
            <a:pPr marL="12700" marR="5080">
              <a:lnSpc>
                <a:spcPct val="100000"/>
              </a:lnSpc>
              <a:spcBef>
                <a:spcPts val="100"/>
              </a:spcBef>
            </a:pPr>
            <a:r>
              <a:rPr lang="es-ES" sz="1000" dirty="0">
                <a:solidFill>
                  <a:srgbClr val="1F1F1F"/>
                </a:solidFill>
                <a:latin typeface="AdobeClean-Light"/>
                <a:cs typeface="AdobeClean-Light"/>
              </a:rPr>
              <a:t>Para los clientes que piensan implementar una </a:t>
            </a:r>
            <a:r>
              <a:rPr lang="es-ES" sz="1000" b="1" dirty="0">
                <a:solidFill>
                  <a:srgbClr val="1F1F1F"/>
                </a:solidFill>
                <a:latin typeface="Adobe Clean"/>
                <a:cs typeface="Adobe Clean"/>
              </a:rPr>
              <a:t>nueva solución </a:t>
            </a:r>
            <a:br>
              <a:rPr lang="es-ES" sz="1000" b="1" dirty="0">
                <a:solidFill>
                  <a:srgbClr val="1F1F1F"/>
                </a:solidFill>
                <a:latin typeface="Adobe Clean"/>
                <a:cs typeface="Adobe Clean"/>
              </a:rPr>
            </a:br>
            <a:r>
              <a:rPr lang="es-ES" sz="1000" b="1" dirty="0">
                <a:solidFill>
                  <a:srgbClr val="1F1F1F"/>
                </a:solidFill>
                <a:latin typeface="Adobe Clean"/>
                <a:cs typeface="Adobe Clean"/>
              </a:rPr>
              <a:t>de Adobe </a:t>
            </a:r>
            <a:r>
              <a:rPr lang="es-ES" sz="1000" b="1" dirty="0" err="1">
                <a:solidFill>
                  <a:srgbClr val="1F1F1F"/>
                </a:solidFill>
                <a:latin typeface="Adobe Clean"/>
                <a:cs typeface="Adobe Clean"/>
              </a:rPr>
              <a:t>Experience</a:t>
            </a:r>
            <a:r>
              <a:rPr lang="es-ES" sz="1000" b="1" dirty="0">
                <a:solidFill>
                  <a:srgbClr val="1F1F1F"/>
                </a:solidFill>
                <a:latin typeface="Adobe Clean"/>
                <a:cs typeface="Adobe Clean"/>
              </a:rPr>
              <a:t> Cloud, </a:t>
            </a:r>
            <a:r>
              <a:rPr lang="es-ES" sz="1000" dirty="0" err="1">
                <a:solidFill>
                  <a:srgbClr val="1F1F1F"/>
                </a:solidFill>
                <a:latin typeface="AdobeClean-Light"/>
              </a:rPr>
              <a:t>Launch</a:t>
            </a:r>
            <a:r>
              <a:rPr lang="es-ES" sz="1000" dirty="0">
                <a:solidFill>
                  <a:srgbClr val="1F1F1F"/>
                </a:solidFill>
                <a:latin typeface="AdobeClean-Light"/>
              </a:rPr>
              <a:t> </a:t>
            </a:r>
            <a:r>
              <a:rPr lang="es-ES" sz="1000" dirty="0" err="1">
                <a:solidFill>
                  <a:srgbClr val="1F1F1F"/>
                </a:solidFill>
                <a:latin typeface="AdobeClean-Light"/>
              </a:rPr>
              <a:t>Advisory</a:t>
            </a:r>
            <a:r>
              <a:rPr lang="es-ES" sz="1000" dirty="0">
                <a:solidFill>
                  <a:srgbClr val="1F1F1F"/>
                </a:solidFill>
                <a:latin typeface="AdobeClean-Light"/>
              </a:rPr>
              <a:t> es un servicio esencial de asesoría cuyas recomendaciones ayudan a conseguir implementaciones adecuadas y agilizan la obtención de rentabilidad</a:t>
            </a:r>
            <a:r>
              <a:rPr lang="es-ES" sz="1000" dirty="0">
                <a:latin typeface="AdobeClean-Light"/>
                <a:cs typeface="AdobeClean-Light"/>
              </a:rPr>
              <a:t>.</a:t>
            </a: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438312" cy="782265"/>
          </a:xfrm>
          <a:prstGeom prst="rect">
            <a:avLst/>
          </a:prstGeom>
        </p:spPr>
        <p:txBody>
          <a:bodyPr vert="horz" wrap="square" lIns="0" tIns="12700" rIns="0" bIns="0" rtlCol="0">
            <a:spAutoFit/>
          </a:bodyPr>
          <a:lstStyle/>
          <a:p>
            <a:pPr marL="12700" marR="5080">
              <a:lnSpc>
                <a:spcPct val="100000"/>
              </a:lnSpc>
              <a:spcBef>
                <a:spcPts val="100"/>
              </a:spcBef>
            </a:pPr>
            <a:r>
              <a:rPr lang="es-ES" sz="1000" dirty="0">
                <a:solidFill>
                  <a:srgbClr val="4B4B4B"/>
                </a:solidFill>
                <a:latin typeface="AdobeClean-Light"/>
                <a:cs typeface="AdobeClean-Light"/>
              </a:rPr>
              <a:t>Los servicios de campo se utilizan para</a:t>
            </a:r>
            <a:r>
              <a:rPr lang="es-ES" sz="1000" b="1" dirty="0">
                <a:solidFill>
                  <a:srgbClr val="4B4B4B"/>
                </a:solidFill>
                <a:latin typeface="Adobe Clean"/>
                <a:cs typeface="Adobe Clean"/>
              </a:rPr>
              <a:t> fines de resolución rápida</a:t>
            </a:r>
            <a:r>
              <a:rPr lang="es-ES" sz="1000" dirty="0">
                <a:solidFill>
                  <a:srgbClr val="4B4B4B"/>
                </a:solidFill>
                <a:latin typeface="AdobeClean-Light"/>
                <a:cs typeface="AdobeClean-Light"/>
              </a:rPr>
              <a:t>, éxito centrado en el cliente y</a:t>
            </a:r>
            <a:r>
              <a:rPr lang="es-ES" sz="1000" dirty="0">
                <a:solidFill>
                  <a:srgbClr val="4B4B4B"/>
                </a:solidFill>
              </a:rPr>
              <a:t> </a:t>
            </a:r>
            <a:r>
              <a:rPr lang="es-ES" sz="1000" b="1" dirty="0">
                <a:solidFill>
                  <a:srgbClr val="4B4B4B"/>
                </a:solidFill>
                <a:latin typeface="Adobe Clean"/>
                <a:cs typeface="Adobe Clean"/>
              </a:rPr>
              <a:t>una obtención de rentabilidad más rápida</a:t>
            </a:r>
            <a:r>
              <a:rPr lang="es-ES" sz="1000" dirty="0">
                <a:solidFill>
                  <a:srgbClr val="4B4B4B"/>
                </a:solidFill>
                <a:latin typeface="AdobeClean-Light"/>
                <a:cs typeface="AdobeClean-Light"/>
              </a:rPr>
              <a:t>. Si </a:t>
            </a:r>
            <a:r>
              <a:rPr lang="es-ES" sz="1000" dirty="0" err="1">
                <a:solidFill>
                  <a:srgbClr val="4B4B4B"/>
                </a:solidFill>
                <a:latin typeface="AdobeClean-Light"/>
                <a:cs typeface="AdobeClean-Light"/>
              </a:rPr>
              <a:t>Launch</a:t>
            </a:r>
            <a:r>
              <a:rPr lang="es-ES" sz="1000" dirty="0">
                <a:solidFill>
                  <a:srgbClr val="4B4B4B"/>
                </a:solidFill>
                <a:latin typeface="AdobeClean-Light"/>
                <a:cs typeface="AdobeClean-Light"/>
              </a:rPr>
              <a:t> </a:t>
            </a:r>
            <a:r>
              <a:rPr lang="es-ES" sz="1000" dirty="0" err="1">
                <a:solidFill>
                  <a:srgbClr val="4B4B4B"/>
                </a:solidFill>
                <a:latin typeface="AdobeClean-Light"/>
                <a:cs typeface="AdobeClean-Light"/>
              </a:rPr>
              <a:t>Advisory</a:t>
            </a:r>
            <a:r>
              <a:rPr lang="es-ES" sz="1000" dirty="0">
                <a:solidFill>
                  <a:srgbClr val="4B4B4B"/>
                </a:solidFill>
                <a:latin typeface="AdobeClean-Light"/>
                <a:cs typeface="AdobeClean-Light"/>
              </a:rPr>
              <a:t> está activado,</a:t>
            </a:r>
            <a:r>
              <a:rPr lang="es-ES" sz="1000" dirty="0">
                <a:solidFill>
                  <a:srgbClr val="4B4B4B"/>
                </a:solidFill>
              </a:rPr>
              <a:t> </a:t>
            </a:r>
            <a:r>
              <a:rPr lang="es-ES" sz="1000" b="1" dirty="0">
                <a:solidFill>
                  <a:srgbClr val="4B4B4B"/>
                </a:solidFill>
                <a:latin typeface="Adobe Clean"/>
                <a:cs typeface="Adobe Clean"/>
              </a:rPr>
              <a:t>no habrá ningún servicio de campo en el año 1</a:t>
            </a:r>
            <a:r>
              <a:rPr lang="es-ES" sz="1000" dirty="0">
                <a:solidFill>
                  <a:srgbClr val="4B4B4B"/>
                </a:solidFill>
                <a:latin typeface="AdobeClean-Light"/>
                <a:cs typeface="AdobeClean-Light"/>
              </a:rPr>
              <a:t> para ningún producto de solución cubierto por un contrato de soporte de Adobe.</a:t>
            </a: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792300" y="2418187"/>
            <a:ext cx="45719" cy="953673"/>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268502"/>
            <a:ext cx="3114040" cy="482600"/>
          </a:xfrm>
          <a:prstGeom prst="rect">
            <a:avLst/>
          </a:prstGeom>
        </p:spPr>
        <p:txBody>
          <a:bodyPr vert="horz" wrap="square" lIns="0" tIns="12700" rIns="0" bIns="0" rtlCol="0">
            <a:spAutoFit/>
          </a:bodyPr>
          <a:lstStyle/>
          <a:p>
            <a:pPr marL="12700" marR="5080" algn="just">
              <a:lnSpc>
                <a:spcPct val="100000"/>
              </a:lnSpc>
              <a:spcBef>
                <a:spcPts val="100"/>
              </a:spcBef>
            </a:pPr>
            <a:r>
              <a:rPr lang="es-ES" sz="1000" dirty="0" err="1">
                <a:latin typeface="AdobeClean-Light"/>
                <a:cs typeface="AdobeClean-Light"/>
              </a:rPr>
              <a:t>Launch</a:t>
            </a:r>
            <a:r>
              <a:rPr lang="es-ES" sz="1000" dirty="0">
                <a:latin typeface="AdobeClean-Light"/>
                <a:cs typeface="AdobeClean-Light"/>
              </a:rPr>
              <a:t> </a:t>
            </a:r>
            <a:r>
              <a:rPr lang="es-ES" sz="1000" dirty="0" err="1">
                <a:latin typeface="AdobeClean-Light"/>
                <a:cs typeface="AdobeClean-Light"/>
              </a:rPr>
              <a:t>Advisory</a:t>
            </a:r>
            <a:r>
              <a:rPr lang="es-ES" sz="1000" dirty="0">
                <a:latin typeface="AdobeClean-Light"/>
                <a:cs typeface="AdobeClean-Light"/>
              </a:rPr>
              <a:t> se alineará con la programación de su proyecto a través de hitos comunes (inicio, definición, diseño, lanzamiento y lanzamiento posterior) para guiar, validar, evaluar y hacer recomendaciones.</a:t>
            </a:r>
          </a:p>
        </p:txBody>
      </p:sp>
      <p:sp>
        <p:nvSpPr>
          <p:cNvPr id="22" name="object 22"/>
          <p:cNvSpPr txBox="1"/>
          <p:nvPr/>
        </p:nvSpPr>
        <p:spPr>
          <a:xfrm>
            <a:off x="263464" y="6101249"/>
            <a:ext cx="2369246" cy="166712"/>
          </a:xfrm>
          <a:prstGeom prst="rect">
            <a:avLst/>
          </a:prstGeom>
        </p:spPr>
        <p:txBody>
          <a:bodyPr vert="horz" wrap="square" lIns="0" tIns="12700" rIns="0" bIns="0" rtlCol="0">
            <a:spAutoFit/>
          </a:bodyPr>
          <a:lstStyle/>
          <a:p>
            <a:pPr marL="12700">
              <a:lnSpc>
                <a:spcPct val="100000"/>
              </a:lnSpc>
              <a:spcBef>
                <a:spcPts val="100"/>
              </a:spcBef>
            </a:pPr>
            <a:r>
              <a:rPr lang="es-ES" sz="1000" dirty="0">
                <a:latin typeface="AdobeClean-Light"/>
                <a:cs typeface="AdobeClean-Light"/>
              </a:rPr>
              <a:t>Entre los entregables clave se incluyen:</a:t>
            </a:r>
          </a:p>
        </p:txBody>
      </p:sp>
      <p:sp>
        <p:nvSpPr>
          <p:cNvPr id="23" name="object 23"/>
          <p:cNvSpPr txBox="1"/>
          <p:nvPr/>
        </p:nvSpPr>
        <p:spPr>
          <a:xfrm>
            <a:off x="205422" y="6308299"/>
            <a:ext cx="2856718" cy="746358"/>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es-ES" sz="1000" dirty="0">
                <a:solidFill>
                  <a:prstClr val="black"/>
                </a:solidFill>
              </a:rPr>
              <a:t>Plan de lanzamiento (incluido el plan </a:t>
            </a:r>
            <a:br>
              <a:rPr lang="es-ES" sz="1000" dirty="0">
                <a:solidFill>
                  <a:prstClr val="black"/>
                </a:solidFill>
              </a:rPr>
            </a:br>
            <a:r>
              <a:rPr lang="es-ES" sz="1000" dirty="0">
                <a:solidFill>
                  <a:prstClr val="black"/>
                </a:solidFill>
              </a:rPr>
              <a:t>de colaboración del proyecto)</a:t>
            </a:r>
          </a:p>
          <a:p>
            <a:pPr marL="184150" marR="5080" lvl="0" indent="-171450">
              <a:spcBef>
                <a:spcPts val="400"/>
              </a:spcBef>
              <a:buFont typeface="Arial" panose="020B0604020202020204" pitchFamily="34" charset="0"/>
              <a:buChar char="•"/>
            </a:pPr>
            <a:r>
              <a:rPr lang="es-ES" sz="1000" dirty="0">
                <a:solidFill>
                  <a:prstClr val="black"/>
                </a:solidFill>
              </a:rPr>
              <a:t>Documentos de evaluación y recomendaciones</a:t>
            </a:r>
          </a:p>
          <a:p>
            <a:pPr marL="184150" marR="5080" lvl="0" indent="-171450">
              <a:spcBef>
                <a:spcPts val="400"/>
              </a:spcBef>
              <a:buFont typeface="Arial" panose="020B0604020202020204" pitchFamily="34" charset="0"/>
              <a:buChar char="•"/>
            </a:pPr>
            <a:r>
              <a:rPr lang="es-ES" sz="1000" dirty="0">
                <a:solidFill>
                  <a:prstClr val="black"/>
                </a:solidFill>
              </a:rPr>
              <a:t>Resumen de la participación</a:t>
            </a:r>
          </a:p>
        </p:txBody>
      </p:sp>
      <p:sp>
        <p:nvSpPr>
          <p:cNvPr id="24" name="object 24"/>
          <p:cNvSpPr txBox="1"/>
          <p:nvPr/>
        </p:nvSpPr>
        <p:spPr>
          <a:xfrm>
            <a:off x="263463" y="4126991"/>
            <a:ext cx="3375085" cy="1070610"/>
          </a:xfrm>
          <a:prstGeom prst="rect">
            <a:avLst/>
          </a:prstGeom>
        </p:spPr>
        <p:txBody>
          <a:bodyPr vert="horz" wrap="square" lIns="0" tIns="12700" rIns="0" bIns="0" rtlCol="0">
            <a:spAutoFit/>
          </a:bodyPr>
          <a:lstStyle/>
          <a:p>
            <a:pPr marL="1021715">
              <a:lnSpc>
                <a:spcPct val="100000"/>
              </a:lnSpc>
              <a:spcBef>
                <a:spcPts val="100"/>
              </a:spcBef>
            </a:pPr>
            <a:r>
              <a:rPr lang="es-ES" sz="1600" dirty="0">
                <a:solidFill>
                  <a:srgbClr val="FFFFFF"/>
                </a:solidFill>
                <a:latin typeface="Arial"/>
                <a:cs typeface="Arial"/>
              </a:rPr>
              <a:t>Implementación</a:t>
            </a:r>
          </a:p>
          <a:p>
            <a:pPr marL="12700" marR="5080">
              <a:lnSpc>
                <a:spcPct val="100000"/>
              </a:lnSpc>
              <a:spcBef>
                <a:spcPts val="1505"/>
              </a:spcBef>
            </a:pPr>
            <a:r>
              <a:rPr lang="es-ES" sz="1000" dirty="0">
                <a:latin typeface="AdobeClean-Light"/>
                <a:cs typeface="AdobeClean-Light"/>
              </a:rPr>
              <a:t>Los expertos en soluciones de Adobe ayudan a validar los requisitos, la arquitectura, el proceso de desarrollo y las revisiones de la preparación de los lanzamientos </a:t>
            </a:r>
            <a:r>
              <a:rPr lang="es-ES" sz="1000" dirty="0" err="1">
                <a:latin typeface="AdobeClean-SemiLight"/>
                <a:cs typeface="AdobeClean-SemiLight"/>
              </a:rPr>
              <a:t>con</a:t>
            </a:r>
            <a:r>
              <a:rPr lang="es-ES" sz="950" dirty="0" err="1">
                <a:latin typeface="AdobeClean-SemiLight"/>
                <a:cs typeface="AdobeClean-SemiLight"/>
              </a:rPr>
              <a:t>directrices</a:t>
            </a:r>
            <a:r>
              <a:rPr lang="es-ES" sz="950" dirty="0">
                <a:latin typeface="AdobeClean-SemiLight"/>
                <a:cs typeface="AdobeClean-SemiLight"/>
              </a:rPr>
              <a:t> basadas en prácticas recomendadas</a:t>
            </a:r>
            <a:r>
              <a:rPr lang="es-ES" sz="1000" dirty="0">
                <a:latin typeface="AdobeClean-SemiLight"/>
                <a:cs typeface="AdobeClean-SemiLight"/>
              </a:rPr>
              <a:t> para los clientes y los socios de implementación.</a:t>
            </a:r>
          </a:p>
        </p:txBody>
      </p:sp>
      <p:pic>
        <p:nvPicPr>
          <p:cNvPr id="26" name="object 26"/>
          <p:cNvPicPr/>
          <p:nvPr/>
        </p:nvPicPr>
        <p:blipFill>
          <a:blip r:embed="rId3" cstate="print">
            <a:extLst>
              <a:ext uri="{28A0092B-C50C-407E-A947-70E740481C1C}">
                <a14:useLocalDpi xmlns:a14="http://schemas.microsoft.com/office/drawing/2010/main" val="0"/>
              </a:ext>
            </a:extLst>
          </a:blip>
          <a:srcRect/>
          <a:stretch/>
        </p:blipFill>
        <p:spPr>
          <a:xfrm>
            <a:off x="428738" y="7120115"/>
            <a:ext cx="2856718" cy="2636970"/>
          </a:xfrm>
          <a:prstGeom prst="rect">
            <a:avLst/>
          </a:prstGeom>
        </p:spPr>
      </p:pic>
      <p:sp>
        <p:nvSpPr>
          <p:cNvPr id="27" name="object 27"/>
          <p:cNvSpPr txBox="1"/>
          <p:nvPr/>
        </p:nvSpPr>
        <p:spPr>
          <a:xfrm>
            <a:off x="3947346" y="5283742"/>
            <a:ext cx="3539894" cy="805029"/>
          </a:xfrm>
          <a:prstGeom prst="rect">
            <a:avLst/>
          </a:prstGeom>
        </p:spPr>
        <p:txBody>
          <a:bodyPr vert="horz" wrap="square" lIns="0" tIns="20320" rIns="0" bIns="0" rtlCol="0">
            <a:spAutoFit/>
          </a:bodyPr>
          <a:lstStyle/>
          <a:p>
            <a:pPr marL="12700" marR="5080">
              <a:lnSpc>
                <a:spcPct val="102699"/>
              </a:lnSpc>
              <a:spcBef>
                <a:spcPts val="160"/>
              </a:spcBef>
            </a:pPr>
            <a:r>
              <a:rPr lang="es-ES" sz="1000" b="1" dirty="0">
                <a:latin typeface="Adobe Clean" panose="020B0503020404020204" pitchFamily="34" charset="0"/>
                <a:cs typeface="Arial"/>
              </a:rPr>
              <a:t>Las actividades de seguimiento técnicas</a:t>
            </a:r>
            <a:r>
              <a:rPr lang="es-ES" sz="1000" dirty="0">
                <a:latin typeface="Adobe Clean" panose="020B0503020404020204" pitchFamily="34" charset="0"/>
                <a:cs typeface="AdobeClean-Light"/>
              </a:rPr>
              <a:t> </a:t>
            </a:r>
            <a:r>
              <a:rPr lang="es-ES" sz="1000" dirty="0">
                <a:latin typeface="AdobeClean-Light"/>
                <a:cs typeface="AdobeClean-Light"/>
              </a:rPr>
              <a:t>garantizan que los clientes estén técnicamente implementados y maximicen la adopción de sus herramientas. Específicamente, estos tipos de actividades incluyen soporte y recomendaciones relacionadas con configuraciones de plataforma, integraciones y resolución de problemas.</a:t>
            </a:r>
          </a:p>
        </p:txBody>
      </p:sp>
      <p:sp>
        <p:nvSpPr>
          <p:cNvPr id="28" name="object 28"/>
          <p:cNvSpPr txBox="1"/>
          <p:nvPr/>
        </p:nvSpPr>
        <p:spPr>
          <a:xfrm>
            <a:off x="3947346" y="6174740"/>
            <a:ext cx="3561590" cy="1436291"/>
          </a:xfrm>
          <a:prstGeom prst="rect">
            <a:avLst/>
          </a:prstGeom>
        </p:spPr>
        <p:txBody>
          <a:bodyPr vert="horz" wrap="square" lIns="0" tIns="12700" rIns="0" bIns="0" rtlCol="0">
            <a:spAutoFit/>
          </a:bodyPr>
          <a:lstStyle/>
          <a:p>
            <a:pPr marL="12700">
              <a:lnSpc>
                <a:spcPct val="100000"/>
              </a:lnSpc>
              <a:spcBef>
                <a:spcPts val="100"/>
              </a:spcBef>
            </a:pPr>
            <a:r>
              <a:rPr lang="es-ES" sz="1000" dirty="0">
                <a:latin typeface="AdobeClean-Light"/>
                <a:cs typeface="AdobeClean-Light"/>
              </a:rPr>
              <a:t>Tipos de actividades técnicas disponibles:</a:t>
            </a:r>
          </a:p>
          <a:p>
            <a:pPr marL="184150" marR="5080" lvl="0" indent="-171450">
              <a:spcBef>
                <a:spcPts val="700"/>
              </a:spcBef>
              <a:buClr>
                <a:srgbClr val="FA0E00"/>
              </a:buClr>
              <a:buFont typeface="Wingdings" pitchFamily="2" charset="2"/>
              <a:buChar char="ü"/>
            </a:pPr>
            <a:r>
              <a:rPr lang="es-ES" sz="1000" dirty="0">
                <a:solidFill>
                  <a:prstClr val="black"/>
                </a:solidFill>
              </a:rPr>
              <a:t>Auditoría de estado</a:t>
            </a:r>
          </a:p>
          <a:p>
            <a:pPr marL="184150" marR="5080" lvl="0" indent="-171450">
              <a:spcBef>
                <a:spcPts val="400"/>
              </a:spcBef>
              <a:buClr>
                <a:srgbClr val="FA0E00"/>
              </a:buClr>
              <a:buFont typeface="Wingdings" pitchFamily="2" charset="2"/>
              <a:buChar char="ü"/>
            </a:pPr>
            <a:r>
              <a:rPr lang="es-ES" sz="1000" dirty="0">
                <a:solidFill>
                  <a:prstClr val="black"/>
                </a:solidFill>
              </a:rPr>
              <a:t>Auditoría de plataforma</a:t>
            </a:r>
          </a:p>
          <a:p>
            <a:pPr marL="184150" marR="5080" lvl="0" indent="-171450">
              <a:spcBef>
                <a:spcPts val="400"/>
              </a:spcBef>
              <a:buClr>
                <a:srgbClr val="FA0E00"/>
              </a:buClr>
              <a:buFont typeface="Wingdings" pitchFamily="2" charset="2"/>
              <a:buChar char="ü"/>
            </a:pPr>
            <a:r>
              <a:rPr lang="es-ES" sz="1000" dirty="0">
                <a:solidFill>
                  <a:prstClr val="black"/>
                </a:solidFill>
              </a:rPr>
              <a:t>Habilitación del conjunto de funciones</a:t>
            </a:r>
          </a:p>
          <a:p>
            <a:pPr marL="184150" marR="5080" lvl="0" indent="-171450">
              <a:spcBef>
                <a:spcPts val="400"/>
              </a:spcBef>
              <a:buClr>
                <a:srgbClr val="FA0E00"/>
              </a:buClr>
              <a:buFont typeface="Wingdings" pitchFamily="2" charset="2"/>
              <a:buChar char="ü"/>
            </a:pPr>
            <a:r>
              <a:rPr lang="es-ES" sz="1000" dirty="0">
                <a:solidFill>
                  <a:prstClr val="black"/>
                </a:solidFill>
              </a:rPr>
              <a:t>Integraciones y configuraciones básicas</a:t>
            </a:r>
          </a:p>
          <a:p>
            <a:pPr marL="184150" marR="5080" lvl="0" indent="-171450">
              <a:spcBef>
                <a:spcPts val="400"/>
              </a:spcBef>
              <a:buClr>
                <a:srgbClr val="FA0E00"/>
              </a:buClr>
              <a:buFont typeface="Wingdings" pitchFamily="2" charset="2"/>
              <a:buChar char="ü"/>
            </a:pPr>
            <a:r>
              <a:rPr lang="es-ES" sz="1000" dirty="0">
                <a:solidFill>
                  <a:prstClr val="black"/>
                </a:solidFill>
              </a:rPr>
              <a:t>Solución de problemas del cliente</a:t>
            </a:r>
          </a:p>
          <a:p>
            <a:pPr marL="184150" marR="5080" lvl="0" indent="-171450">
              <a:spcBef>
                <a:spcPts val="400"/>
              </a:spcBef>
              <a:buClr>
                <a:srgbClr val="FA0E00"/>
              </a:buClr>
              <a:buFont typeface="Wingdings" pitchFamily="2" charset="2"/>
              <a:buChar char="ü"/>
            </a:pPr>
            <a:r>
              <a:rPr lang="es-ES" sz="1000" dirty="0">
                <a:solidFill>
                  <a:prstClr val="black"/>
                </a:solidFill>
              </a:rPr>
              <a:t>Soporte del servicio en la nube</a:t>
            </a:r>
          </a:p>
        </p:txBody>
      </p:sp>
      <p:sp>
        <p:nvSpPr>
          <p:cNvPr id="29" name="object 29"/>
          <p:cNvSpPr txBox="1"/>
          <p:nvPr/>
        </p:nvSpPr>
        <p:spPr>
          <a:xfrm>
            <a:off x="3942774" y="7717028"/>
            <a:ext cx="3400888" cy="1989006"/>
          </a:xfrm>
          <a:prstGeom prst="rect">
            <a:avLst/>
          </a:prstGeom>
        </p:spPr>
        <p:txBody>
          <a:bodyPr vert="horz" wrap="square" lIns="0" tIns="21590" rIns="0" bIns="0" rtlCol="0">
            <a:spAutoFit/>
          </a:bodyPr>
          <a:lstStyle/>
          <a:p>
            <a:pPr marL="12700" marR="5080">
              <a:lnSpc>
                <a:spcPct val="102000"/>
              </a:lnSpc>
              <a:spcBef>
                <a:spcPts val="170"/>
              </a:spcBef>
            </a:pPr>
            <a:r>
              <a:rPr lang="es-ES" sz="1000" b="1" dirty="0">
                <a:latin typeface="Adobe Clean" panose="020B0503020404020204" pitchFamily="34" charset="0"/>
                <a:cs typeface="Arial"/>
              </a:rPr>
              <a:t>Las actividades de seguimiento estratégicas</a:t>
            </a:r>
            <a:r>
              <a:rPr lang="es-ES" sz="1000" dirty="0">
                <a:latin typeface="Adobe Clean" panose="020B0503020404020204" pitchFamily="34" charset="0"/>
                <a:cs typeface="AdobeClean-Light"/>
              </a:rPr>
              <a:t> </a:t>
            </a:r>
            <a:r>
              <a:rPr lang="es-ES" sz="1000" dirty="0">
                <a:latin typeface="AdobeClean-Light"/>
                <a:cs typeface="AdobeClean-Light"/>
              </a:rPr>
              <a:t>localizan oportunidades para garantizar que las soluciones de Adobe de </a:t>
            </a:r>
            <a:br>
              <a:rPr lang="es-ES" sz="1000" dirty="0">
                <a:latin typeface="AdobeClean-Light"/>
                <a:cs typeface="AdobeClean-Light"/>
              </a:rPr>
            </a:br>
            <a:r>
              <a:rPr lang="es-ES" sz="1000" dirty="0">
                <a:latin typeface="AdobeClean-Light"/>
                <a:cs typeface="AdobeClean-Light"/>
              </a:rPr>
              <a:t>un cliente estén obteniendo valor. Incluyen recomendaciones de soporte relacionadas con la estrategia, la medición y la madurez para impulsar la realización de valor en una o más soluciones de Adobe.</a:t>
            </a:r>
          </a:p>
          <a:p>
            <a:pPr>
              <a:lnSpc>
                <a:spcPct val="100000"/>
              </a:lnSpc>
              <a:spcBef>
                <a:spcPts val="40"/>
              </a:spcBef>
            </a:pPr>
            <a:endParaRPr sz="1100" dirty="0">
              <a:latin typeface="AdobeClean-Light"/>
              <a:cs typeface="AdobeClean-Light"/>
            </a:endParaRPr>
          </a:p>
          <a:p>
            <a:pPr marL="12700">
              <a:lnSpc>
                <a:spcPct val="100000"/>
              </a:lnSpc>
            </a:pPr>
            <a:r>
              <a:rPr lang="es-ES" sz="1000" dirty="0">
                <a:latin typeface="AdobeClean-Light"/>
                <a:cs typeface="AdobeClean-Light"/>
              </a:rPr>
              <a:t>Tipos de actividades estratégicas disponibles:</a:t>
            </a:r>
          </a:p>
          <a:p>
            <a:pPr marL="241300" marR="5080" lvl="0" indent="-228600">
              <a:spcBef>
                <a:spcPts val="700"/>
              </a:spcBef>
              <a:buClr>
                <a:srgbClr val="FA0E00"/>
              </a:buClr>
              <a:buFont typeface="Wingdings" pitchFamily="2" charset="2"/>
              <a:buChar char="ü"/>
            </a:pPr>
            <a:r>
              <a:rPr lang="es-ES" sz="1000" dirty="0">
                <a:solidFill>
                  <a:prstClr val="black"/>
                </a:solidFill>
              </a:rPr>
              <a:t>Plan de madurez</a:t>
            </a:r>
          </a:p>
          <a:p>
            <a:pPr marL="241300" marR="5080" lvl="0" indent="-228600">
              <a:spcBef>
                <a:spcPts val="400"/>
              </a:spcBef>
              <a:buClr>
                <a:srgbClr val="FA0E00"/>
              </a:buClr>
              <a:buFont typeface="Wingdings" pitchFamily="2" charset="2"/>
              <a:buChar char="ü"/>
            </a:pPr>
            <a:r>
              <a:rPr lang="es-ES" sz="1000" dirty="0">
                <a:solidFill>
                  <a:prstClr val="black"/>
                </a:solidFill>
              </a:rPr>
              <a:t>Medición y desarrollo de casos de uso</a:t>
            </a:r>
          </a:p>
          <a:p>
            <a:pPr marL="241300" marR="5080" lvl="0" indent="-228600">
              <a:spcBef>
                <a:spcPts val="400"/>
              </a:spcBef>
              <a:buClr>
                <a:srgbClr val="FA0E00"/>
              </a:buClr>
              <a:buFont typeface="Wingdings" pitchFamily="2" charset="2"/>
              <a:buChar char="ü"/>
            </a:pPr>
            <a:r>
              <a:rPr lang="es-ES" sz="1000" dirty="0">
                <a:solidFill>
                  <a:prstClr val="black"/>
                </a:solidFill>
              </a:rPr>
              <a:t>Informes y análisis</a:t>
            </a:r>
          </a:p>
          <a:p>
            <a:pPr marL="241300" marR="5080" lvl="0" indent="-228600">
              <a:spcBef>
                <a:spcPts val="400"/>
              </a:spcBef>
              <a:buClr>
                <a:srgbClr val="FA0E00"/>
              </a:buClr>
              <a:buFont typeface="Wingdings" pitchFamily="2" charset="2"/>
              <a:buChar char="ü"/>
            </a:pPr>
            <a:r>
              <a:rPr lang="es-ES" sz="1000" dirty="0">
                <a:solidFill>
                  <a:prstClr val="black"/>
                </a:solidFill>
              </a:rPr>
              <a:t>Habilitación de prácticas recomendadas</a:t>
            </a:r>
          </a:p>
        </p:txBody>
      </p:sp>
      <p:sp>
        <p:nvSpPr>
          <p:cNvPr id="30" name="object 30"/>
          <p:cNvSpPr txBox="1"/>
          <p:nvPr/>
        </p:nvSpPr>
        <p:spPr>
          <a:xfrm>
            <a:off x="3942773" y="4126991"/>
            <a:ext cx="3275329" cy="802784"/>
          </a:xfrm>
          <a:prstGeom prst="rect">
            <a:avLst/>
          </a:prstGeom>
        </p:spPr>
        <p:txBody>
          <a:bodyPr vert="horz" wrap="square" lIns="0" tIns="12700" rIns="0" bIns="0" rtlCol="0" anchor="t">
            <a:spAutoFit/>
          </a:bodyPr>
          <a:lstStyle/>
          <a:p>
            <a:pPr marL="908685">
              <a:lnSpc>
                <a:spcPct val="100000"/>
              </a:lnSpc>
              <a:spcBef>
                <a:spcPts val="100"/>
              </a:spcBef>
            </a:pPr>
            <a:r>
              <a:rPr lang="es-ES" sz="1600" dirty="0">
                <a:solidFill>
                  <a:srgbClr val="FFFFFF"/>
                </a:solidFill>
                <a:latin typeface="Arial"/>
                <a:cs typeface="Arial"/>
              </a:rPr>
              <a:t>Ejecutar y operar</a:t>
            </a:r>
          </a:p>
          <a:p>
            <a:pPr marL="12700">
              <a:spcBef>
                <a:spcPts val="1595"/>
              </a:spcBef>
            </a:pPr>
            <a:r>
              <a:rPr lang="es-ES" sz="1000" dirty="0">
                <a:solidFill>
                  <a:srgbClr val="1F1F1F"/>
                </a:solidFill>
                <a:latin typeface="Adobe Clean" panose="020B0503020404020204" pitchFamily="34" charset="0"/>
                <a:cs typeface="Adobe Clean"/>
              </a:rPr>
              <a:t>Como cliente Elite, puede optar a </a:t>
            </a:r>
            <a:r>
              <a:rPr lang="es-ES" sz="1200" dirty="0">
                <a:solidFill>
                  <a:srgbClr val="1F1F1F"/>
                </a:solidFill>
                <a:uFill>
                  <a:solidFill>
                    <a:srgbClr val="1F1F1F"/>
                  </a:solidFill>
                </a:uFill>
                <a:latin typeface="Adobe Clean" panose="020B0503020404020204" pitchFamily="34" charset="0"/>
                <a:cs typeface="Times New Roman"/>
              </a:rPr>
              <a:t> </a:t>
            </a:r>
            <a:r>
              <a:rPr lang="es-ES" sz="1200" u="sng" dirty="0">
                <a:solidFill>
                  <a:srgbClr val="1F1F1F"/>
                </a:solidFill>
                <a:uFill>
                  <a:solidFill>
                    <a:srgbClr val="1F1F1F"/>
                  </a:solidFill>
                </a:uFill>
                <a:latin typeface="Adobe Clean" panose="020B0503020404020204" pitchFamily="34" charset="0"/>
                <a:cs typeface="Times New Roman"/>
              </a:rPr>
              <a:t>4</a:t>
            </a:r>
            <a:r>
              <a:rPr lang="es-ES" sz="1200" b="1" dirty="0">
                <a:solidFill>
                  <a:srgbClr val="1F1F1F"/>
                </a:solidFill>
                <a:latin typeface="Adobe Clean" panose="020B0503020404020204" pitchFamily="34" charset="0"/>
                <a:cs typeface="Arial"/>
              </a:rPr>
              <a:t> </a:t>
            </a:r>
            <a:r>
              <a:rPr lang="es-ES" sz="1000" b="1" dirty="0">
                <a:solidFill>
                  <a:srgbClr val="1F1F1F"/>
                </a:solidFill>
                <a:latin typeface="Adobe Clean" panose="020B0503020404020204" pitchFamily="34" charset="0"/>
                <a:cs typeface="Arial"/>
              </a:rPr>
              <a:t>actividades al año </a:t>
            </a:r>
            <a:br>
              <a:rPr lang="es-ES" sz="1000" b="1" dirty="0">
                <a:solidFill>
                  <a:srgbClr val="1F1F1F"/>
                </a:solidFill>
                <a:latin typeface="Adobe Clean" panose="020B0503020404020204" pitchFamily="34" charset="0"/>
                <a:cs typeface="Arial"/>
              </a:rPr>
            </a:br>
            <a:r>
              <a:rPr lang="es-ES" sz="1000" dirty="0">
                <a:solidFill>
                  <a:srgbClr val="1F1F1F"/>
                </a:solidFill>
                <a:latin typeface="Adobe Clean" panose="020B0503020404020204" pitchFamily="34" charset="0"/>
                <a:cs typeface="Arial"/>
              </a:rPr>
              <a:t>en</a:t>
            </a:r>
            <a:r>
              <a:rPr lang="es-ES" sz="1000" dirty="0">
                <a:solidFill>
                  <a:srgbClr val="1F1F1F"/>
                </a:solidFill>
                <a:latin typeface="Adobe Clean" panose="020B0503020404020204" pitchFamily="34" charset="0"/>
                <a:cs typeface="Adobe Clean"/>
              </a:rPr>
              <a:t> los dos ámbitos siguientes: </a:t>
            </a:r>
            <a:r>
              <a:rPr lang="es-ES" sz="1000" b="1" dirty="0">
                <a:solidFill>
                  <a:srgbClr val="1F1F1F"/>
                </a:solidFill>
                <a:latin typeface="Adobe Clean" panose="020B0503020404020204" pitchFamily="34" charset="0"/>
                <a:cs typeface="Arial"/>
              </a:rPr>
              <a:t>Técnico </a:t>
            </a:r>
            <a:r>
              <a:rPr lang="es-ES" sz="1000" dirty="0">
                <a:solidFill>
                  <a:srgbClr val="1F1F1F"/>
                </a:solidFill>
                <a:latin typeface="Adobe Clean" panose="020B0503020404020204" pitchFamily="34" charset="0"/>
                <a:cs typeface="Adobe Clean"/>
              </a:rPr>
              <a:t>o </a:t>
            </a:r>
            <a:r>
              <a:rPr lang="es-ES" sz="1000" b="1" dirty="0">
                <a:solidFill>
                  <a:srgbClr val="1F1F1F"/>
                </a:solidFill>
                <a:latin typeface="Adobe Clean" panose="020B0503020404020204" pitchFamily="34" charset="0"/>
                <a:cs typeface="Arial"/>
              </a:rPr>
              <a:t>Estratégico</a:t>
            </a:r>
            <a:r>
              <a:rPr lang="es-ES" sz="1000" dirty="0">
                <a:solidFill>
                  <a:srgbClr val="1F1F1F"/>
                </a:solidFill>
                <a:latin typeface="Adobe Clean" panose="020B0503020404020204" pitchFamily="34" charset="0"/>
                <a:cs typeface="Arial"/>
              </a:rPr>
              <a:t>.</a:t>
            </a:r>
          </a:p>
        </p:txBody>
      </p:sp>
      <p:sp>
        <p:nvSpPr>
          <p:cNvPr id="34" name="object 34"/>
          <p:cNvSpPr txBox="1"/>
          <p:nvPr/>
        </p:nvSpPr>
        <p:spPr>
          <a:xfrm>
            <a:off x="923023" y="538479"/>
            <a:ext cx="3853765" cy="228268"/>
          </a:xfrm>
          <a:prstGeom prst="rect">
            <a:avLst/>
          </a:prstGeom>
        </p:spPr>
        <p:txBody>
          <a:bodyPr vert="horz" wrap="square" lIns="0" tIns="12700" rIns="0" bIns="0" rtlCol="0">
            <a:spAutoFit/>
          </a:bodyPr>
          <a:lstStyle/>
          <a:p>
            <a:pPr marL="12700">
              <a:lnSpc>
                <a:spcPct val="100000"/>
              </a:lnSpc>
              <a:spcBef>
                <a:spcPts val="100"/>
              </a:spcBef>
            </a:pPr>
            <a:r>
              <a:rPr lang="es-ES" sz="1400" b="1" dirty="0">
                <a:solidFill>
                  <a:srgbClr val="020302"/>
                </a:solidFill>
                <a:latin typeface="Adobe Clean"/>
                <a:cs typeface="Adobe Clean"/>
              </a:rPr>
              <a:t>Actividades de soporte en la nube - AEM</a:t>
            </a:r>
          </a:p>
        </p:txBody>
      </p:sp>
      <p:sp>
        <p:nvSpPr>
          <p:cNvPr id="35" name="object 35"/>
          <p:cNvSpPr/>
          <p:nvPr/>
        </p:nvSpPr>
        <p:spPr>
          <a:xfrm>
            <a:off x="924894" y="814263"/>
            <a:ext cx="3052007" cy="58481"/>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xfrm>
            <a:off x="97787" y="9882188"/>
            <a:ext cx="2738860" cy="133370"/>
          </a:xfrm>
          <a:prstGeom prst="rect">
            <a:avLst/>
          </a:prstGeom>
        </p:spPr>
        <p:txBody>
          <a:bodyPr vert="horz" wrap="square" lIns="0" tIns="10160" rIns="0" bIns="0" rtlCol="0">
            <a:spAutoFit/>
          </a:bodyPr>
          <a:lstStyle/>
          <a:p>
            <a:pPr marL="12700">
              <a:lnSpc>
                <a:spcPct val="100000"/>
              </a:lnSpc>
              <a:spcBef>
                <a:spcPts val="80"/>
              </a:spcBef>
            </a:pPr>
            <a:r>
              <a:rPr lang="es-ES" dirty="0"/>
              <a:t>©2021 Adobe. </a:t>
            </a:r>
            <a:r>
              <a:rPr lang="es-ES" dirty="0" err="1"/>
              <a:t>All</a:t>
            </a:r>
            <a:r>
              <a:rPr lang="es-ES" dirty="0"/>
              <a:t> </a:t>
            </a:r>
            <a:r>
              <a:rPr lang="es-ES" dirty="0" err="1"/>
              <a:t>Rights</a:t>
            </a:r>
            <a:r>
              <a:rPr lang="es-ES" dirty="0"/>
              <a:t> </a:t>
            </a:r>
            <a:r>
              <a:rPr lang="es-ES" dirty="0" err="1"/>
              <a:t>Reserved</a:t>
            </a:r>
            <a:r>
              <a:rPr lang="es-ES" dirty="0"/>
              <a:t>. Adobe </a:t>
            </a:r>
            <a:r>
              <a:rPr lang="es-ES" dirty="0" err="1"/>
              <a:t>Confidential</a:t>
            </a:r>
            <a:r>
              <a:rPr lang="es-ES" dirty="0"/>
              <a:t>.</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a:t>Ejecutar y operar</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a:t>Implementación</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918286" y="3472392"/>
            <a:ext cx="933111" cy="376450"/>
          </a:xfrm>
          <a:prstGeom prst="rect">
            <a:avLst/>
          </a:prstGeom>
          <a:noFill/>
        </p:spPr>
        <p:txBody>
          <a:bodyPr wrap="square" rtlCol="0">
            <a:spAutoFit/>
          </a:bodyPr>
          <a:lstStyle/>
          <a:p>
            <a:pPr algn="ctr">
              <a:lnSpc>
                <a:spcPts val="1100"/>
              </a:lnSpc>
            </a:pPr>
            <a:r>
              <a:rPr lang="es-ES" sz="1100" dirty="0"/>
              <a:t>Después del lanzamiento</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472392"/>
            <a:ext cx="826006" cy="376450"/>
          </a:xfrm>
          <a:prstGeom prst="rect">
            <a:avLst/>
          </a:prstGeom>
          <a:noFill/>
        </p:spPr>
        <p:txBody>
          <a:bodyPr wrap="square" rtlCol="0">
            <a:spAutoFit/>
          </a:bodyPr>
          <a:lstStyle/>
          <a:p>
            <a:pPr algn="ctr">
              <a:lnSpc>
                <a:spcPts val="1100"/>
              </a:lnSpc>
            </a:pPr>
            <a:r>
              <a:rPr lang="es-ES" sz="1100" dirty="0"/>
              <a:t>Puesta </a:t>
            </a:r>
            <a:br>
              <a:rPr lang="es-ES" sz="1100" dirty="0"/>
            </a:br>
            <a:r>
              <a:rPr lang="es-ES" sz="1100" dirty="0"/>
              <a:t>en marcha</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es-ES" sz="1100"/>
              <a:t>Definir</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61610"/>
          </a:xfrm>
          <a:prstGeom prst="rect">
            <a:avLst/>
          </a:prstGeom>
          <a:noFill/>
        </p:spPr>
        <p:txBody>
          <a:bodyPr wrap="square" rtlCol="0">
            <a:spAutoFit/>
          </a:bodyPr>
          <a:lstStyle/>
          <a:p>
            <a:pPr algn="ctr"/>
            <a:r>
              <a:rPr lang="es-ES" sz="1100"/>
              <a:t>Empezar</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es-ES" sz="1100"/>
              <a:t>Diseñar</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solidFill>
                  <a:schemeClr val="accent1">
                    <a:lumMod val="50000"/>
                  </a:schemeClr>
                </a:solidFill>
              </a:rPr>
              <a:t>4 actividades al año</a:t>
            </a:r>
          </a:p>
        </p:txBody>
      </p:sp>
      <p:sp>
        <p:nvSpPr>
          <p:cNvPr id="63" name="object 66">
            <a:extLst>
              <a:ext uri="{FF2B5EF4-FFF2-40B4-BE49-F238E27FC236}">
                <a16:creationId xmlns:a16="http://schemas.microsoft.com/office/drawing/2014/main" id="{6942DEBE-9CA1-0E47-AFA6-1996FD0CA0C2}"/>
              </a:ext>
            </a:extLst>
          </p:cNvPr>
          <p:cNvSpPr txBox="1"/>
          <p:nvPr/>
        </p:nvSpPr>
        <p:spPr>
          <a:xfrm>
            <a:off x="5094801" y="1543029"/>
            <a:ext cx="2392439" cy="536622"/>
          </a:xfrm>
          <a:prstGeom prst="rect">
            <a:avLst/>
          </a:prstGeom>
        </p:spPr>
        <p:txBody>
          <a:bodyPr vert="horz" wrap="square" lIns="0" tIns="12700" rIns="0" bIns="0" rtlCol="0">
            <a:spAutoFit/>
          </a:bodyPr>
          <a:lstStyle/>
          <a:p>
            <a:pPr marL="12700" marR="5080">
              <a:lnSpc>
                <a:spcPct val="115999"/>
              </a:lnSpc>
              <a:spcBef>
                <a:spcPts val="600"/>
              </a:spcBef>
            </a:pPr>
            <a:r>
              <a:rPr lang="es-ES" sz="1000" dirty="0">
                <a:solidFill>
                  <a:srgbClr val="4B4B4B"/>
                </a:solidFill>
                <a:latin typeface="Adobe Clean Light" panose="020B0303020404020204" pitchFamily="34" charset="0"/>
              </a:rPr>
              <a:t>Impulse la adopción de prácticas recomendadas de personalización y componentes principales en AEM as a Cloud </a:t>
            </a:r>
            <a:r>
              <a:rPr lang="es-ES" sz="1000" dirty="0" err="1">
                <a:solidFill>
                  <a:srgbClr val="4B4B4B"/>
                </a:solidFill>
                <a:latin typeface="Adobe Clean Light" panose="020B0303020404020204" pitchFamily="34" charset="0"/>
              </a:rPr>
              <a:t>Service</a:t>
            </a:r>
            <a:r>
              <a:rPr lang="es-ES" sz="1000" dirty="0">
                <a:solidFill>
                  <a:srgbClr val="4B4B4B"/>
                </a:solidFill>
                <a:latin typeface="Adobe Clean Light" panose="020B0303020404020204" pitchFamily="34" charset="0"/>
              </a:rPr>
              <a:t>.</a:t>
            </a:r>
          </a:p>
        </p:txBody>
      </p:sp>
      <p:sp>
        <p:nvSpPr>
          <p:cNvPr id="64" name="object 67">
            <a:extLst>
              <a:ext uri="{FF2B5EF4-FFF2-40B4-BE49-F238E27FC236}">
                <a16:creationId xmlns:a16="http://schemas.microsoft.com/office/drawing/2014/main" id="{A56E5229-D477-E049-AE0C-1974D4BAA20B}"/>
              </a:ext>
            </a:extLst>
          </p:cNvPr>
          <p:cNvSpPr txBox="1"/>
          <p:nvPr/>
        </p:nvSpPr>
        <p:spPr>
          <a:xfrm>
            <a:off x="2920059" y="1535389"/>
            <a:ext cx="2090679" cy="717376"/>
          </a:xfrm>
          <a:prstGeom prst="rect">
            <a:avLst/>
          </a:prstGeom>
        </p:spPr>
        <p:txBody>
          <a:bodyPr vert="horz" wrap="square" lIns="0" tIns="12700" rIns="0" bIns="0" rtlCol="0">
            <a:spAutoFit/>
          </a:bodyPr>
          <a:lstStyle/>
          <a:p>
            <a:pPr marL="14604" marR="5080" indent="-1905">
              <a:lnSpc>
                <a:spcPct val="117000"/>
              </a:lnSpc>
              <a:spcBef>
                <a:spcPts val="900"/>
              </a:spcBef>
            </a:pPr>
            <a:r>
              <a:rPr lang="es-ES" sz="1000" dirty="0">
                <a:solidFill>
                  <a:srgbClr val="4B4B4B"/>
                </a:solidFill>
                <a:latin typeface="Adobe Clean Light" panose="020B0303020404020204" pitchFamily="34" charset="0"/>
              </a:rPr>
              <a:t>Identifique, revise y proporcione recomendaciones sobre áreas de adopción de soluciones personalizadas con oportunidades de optimización.</a:t>
            </a:r>
          </a:p>
        </p:txBody>
      </p:sp>
      <p:sp>
        <p:nvSpPr>
          <p:cNvPr id="65" name="object 68">
            <a:extLst>
              <a:ext uri="{FF2B5EF4-FFF2-40B4-BE49-F238E27FC236}">
                <a16:creationId xmlns:a16="http://schemas.microsoft.com/office/drawing/2014/main" id="{B0BE28F3-5362-6846-A03C-FFA3FF3F2EF4}"/>
              </a:ext>
            </a:extLst>
          </p:cNvPr>
          <p:cNvSpPr txBox="1"/>
          <p:nvPr/>
        </p:nvSpPr>
        <p:spPr>
          <a:xfrm>
            <a:off x="355867" y="1489281"/>
            <a:ext cx="2396719" cy="717376"/>
          </a:xfrm>
          <a:prstGeom prst="rect">
            <a:avLst/>
          </a:prstGeom>
        </p:spPr>
        <p:txBody>
          <a:bodyPr vert="horz" wrap="square" lIns="0" tIns="12700" rIns="0" bIns="0" rtlCol="0">
            <a:spAutoFit/>
          </a:bodyPr>
          <a:lstStyle/>
          <a:p>
            <a:pPr marL="12700" marR="5080">
              <a:lnSpc>
                <a:spcPct val="117000"/>
              </a:lnSpc>
              <a:spcBef>
                <a:spcPts val="685"/>
              </a:spcBef>
            </a:pPr>
            <a:r>
              <a:rPr lang="es-ES" sz="1000" dirty="0">
                <a:solidFill>
                  <a:srgbClr val="4B4B4B"/>
                </a:solidFill>
                <a:latin typeface="Adobe Clean Light" panose="020B0303020404020204" pitchFamily="34" charset="0"/>
              </a:rPr>
              <a:t>Gobernanza técnica y operativa para ayudar a los clientes de AEM as a Cloud </a:t>
            </a:r>
            <a:r>
              <a:rPr lang="es-ES" sz="1000" dirty="0" err="1">
                <a:solidFill>
                  <a:srgbClr val="4B4B4B"/>
                </a:solidFill>
                <a:latin typeface="Adobe Clean Light" panose="020B0303020404020204" pitchFamily="34" charset="0"/>
              </a:rPr>
              <a:t>Service</a:t>
            </a:r>
            <a:r>
              <a:rPr lang="es-ES" sz="1000" dirty="0">
                <a:solidFill>
                  <a:srgbClr val="4B4B4B"/>
                </a:solidFill>
                <a:latin typeface="Adobe Clean Light" panose="020B0303020404020204" pitchFamily="34" charset="0"/>
              </a:rPr>
              <a:t> a cumplir con los estándares del sector y las prácticas recomendadas para AEM as a Cloud </a:t>
            </a:r>
            <a:r>
              <a:rPr lang="es-ES" sz="1000" dirty="0" err="1">
                <a:solidFill>
                  <a:srgbClr val="4B4B4B"/>
                </a:solidFill>
                <a:latin typeface="Adobe Clean Light" panose="020B0303020404020204" pitchFamily="34" charset="0"/>
              </a:rPr>
              <a:t>Service</a:t>
            </a:r>
            <a:r>
              <a:rPr lang="es-ES" sz="1000" dirty="0">
                <a:solidFill>
                  <a:srgbClr val="4B4B4B"/>
                </a:solidFill>
                <a:latin typeface="Adobe Clean Light" panose="020B0303020404020204" pitchFamily="34" charset="0"/>
              </a:rPr>
              <a:t>.</a:t>
            </a:r>
          </a:p>
        </p:txBody>
      </p:sp>
      <p:sp>
        <p:nvSpPr>
          <p:cNvPr id="66" name="Rectangle 65">
            <a:extLst>
              <a:ext uri="{FF2B5EF4-FFF2-40B4-BE49-F238E27FC236}">
                <a16:creationId xmlns:a16="http://schemas.microsoft.com/office/drawing/2014/main" id="{5E68C6B8-7CDB-EC49-B96D-C581ED0DB1A2}"/>
              </a:ext>
            </a:extLst>
          </p:cNvPr>
          <p:cNvSpPr/>
          <p:nvPr/>
        </p:nvSpPr>
        <p:spPr>
          <a:xfrm>
            <a:off x="5010741" y="890617"/>
            <a:ext cx="1928813" cy="646331"/>
          </a:xfrm>
          <a:prstGeom prst="rect">
            <a:avLst/>
          </a:prstGeom>
        </p:spPr>
        <p:txBody>
          <a:bodyPr wrap="square">
            <a:spAutoFit/>
          </a:bodyPr>
          <a:lstStyle/>
          <a:p>
            <a:pPr marL="12700">
              <a:lnSpc>
                <a:spcPct val="100000"/>
              </a:lnSpc>
              <a:spcBef>
                <a:spcPts val="100"/>
              </a:spcBef>
            </a:pPr>
            <a:r>
              <a:rPr lang="es-ES" sz="1200" b="1" dirty="0">
                <a:solidFill>
                  <a:srgbClr val="020302"/>
                </a:solidFill>
                <a:latin typeface="Adobe Clean"/>
                <a:cs typeface="Adobe Clean"/>
              </a:rPr>
              <a:t>Prácticas recomendadas de personalización para AEM as a Cloud </a:t>
            </a:r>
            <a:r>
              <a:rPr lang="es-ES" sz="1200" b="1" dirty="0" err="1">
                <a:solidFill>
                  <a:srgbClr val="020302"/>
                </a:solidFill>
                <a:latin typeface="Adobe Clean"/>
                <a:cs typeface="Adobe Clean"/>
              </a:rPr>
              <a:t>Service</a:t>
            </a:r>
            <a:endParaRPr lang="es-ES" sz="1200" b="1" dirty="0">
              <a:solidFill>
                <a:srgbClr val="020302"/>
              </a:solidFill>
              <a:latin typeface="Adobe Clean"/>
              <a:cs typeface="Adobe Clean"/>
            </a:endParaRPr>
          </a:p>
        </p:txBody>
      </p:sp>
      <p:sp>
        <p:nvSpPr>
          <p:cNvPr id="67" name="Rectangle 66">
            <a:extLst>
              <a:ext uri="{FF2B5EF4-FFF2-40B4-BE49-F238E27FC236}">
                <a16:creationId xmlns:a16="http://schemas.microsoft.com/office/drawing/2014/main" id="{7EEF1266-675E-BF4E-B5CF-0449DDAF651B}"/>
              </a:ext>
            </a:extLst>
          </p:cNvPr>
          <p:cNvSpPr/>
          <p:nvPr/>
        </p:nvSpPr>
        <p:spPr>
          <a:xfrm>
            <a:off x="2836647" y="908302"/>
            <a:ext cx="2090681" cy="461665"/>
          </a:xfrm>
          <a:prstGeom prst="rect">
            <a:avLst/>
          </a:prstGeom>
        </p:spPr>
        <p:txBody>
          <a:bodyPr wrap="square">
            <a:spAutoFit/>
          </a:bodyPr>
          <a:lstStyle/>
          <a:p>
            <a:pPr marL="12700">
              <a:lnSpc>
                <a:spcPct val="100000"/>
              </a:lnSpc>
              <a:spcBef>
                <a:spcPts val="100"/>
              </a:spcBef>
            </a:pPr>
            <a:r>
              <a:rPr lang="es-ES" sz="1200" b="1" dirty="0">
                <a:solidFill>
                  <a:srgbClr val="020302"/>
                </a:solidFill>
                <a:latin typeface="Adobe Clean"/>
                <a:cs typeface="Adobe Clean"/>
              </a:rPr>
              <a:t>Servicios de valor añadido para AEM as a Cloud </a:t>
            </a:r>
            <a:r>
              <a:rPr lang="es-ES" sz="1200" b="1" dirty="0" err="1">
                <a:solidFill>
                  <a:srgbClr val="020302"/>
                </a:solidFill>
                <a:latin typeface="Adobe Clean"/>
                <a:cs typeface="Adobe Clean"/>
              </a:rPr>
              <a:t>Service</a:t>
            </a:r>
            <a:endParaRPr lang="es-ES" sz="1200" b="1" dirty="0">
              <a:solidFill>
                <a:srgbClr val="020302"/>
              </a:solidFill>
              <a:latin typeface="Adobe Clean"/>
              <a:cs typeface="Adobe Clean"/>
            </a:endParaRP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es-ES" sz="1200" b="1" dirty="0">
                <a:solidFill>
                  <a:srgbClr val="020302"/>
                </a:solidFill>
                <a:latin typeface="Adobe Clean"/>
                <a:cs typeface="Adobe Clean"/>
              </a:rPr>
              <a:t>Gobernanza de AEM </a:t>
            </a:r>
            <a:br>
              <a:rPr lang="es-ES" sz="1200" b="1" dirty="0">
                <a:solidFill>
                  <a:srgbClr val="020302"/>
                </a:solidFill>
                <a:latin typeface="Adobe Clean"/>
                <a:cs typeface="Adobe Clean"/>
              </a:rPr>
            </a:br>
            <a:r>
              <a:rPr lang="es-ES" sz="1200" b="1" dirty="0">
                <a:solidFill>
                  <a:srgbClr val="020302"/>
                </a:solidFill>
                <a:latin typeface="Adobe Clean"/>
                <a:cs typeface="Adobe Clean"/>
              </a:rPr>
              <a:t>as a Cloud </a:t>
            </a:r>
            <a:r>
              <a:rPr lang="es-ES" sz="1200" b="1" dirty="0" err="1">
                <a:solidFill>
                  <a:srgbClr val="020302"/>
                </a:solidFill>
                <a:latin typeface="Adobe Clean"/>
                <a:cs typeface="Adobe Clean"/>
              </a:rPr>
              <a:t>Service</a:t>
            </a:r>
            <a:endParaRPr lang="es-ES" sz="1200" b="1" dirty="0">
              <a:solidFill>
                <a:srgbClr val="020302"/>
              </a:solidFill>
              <a:latin typeface="Adobe Clean"/>
              <a:cs typeface="Adobe Clean"/>
            </a:endParaRPr>
          </a:p>
        </p:txBody>
      </p:sp>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s-ES"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es-ES"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s-ES" sz="1400" b="1">
                <a:solidFill>
                  <a:srgbClr val="020302"/>
                </a:solidFill>
                <a:latin typeface="Adobe Clean"/>
                <a:cs typeface="Adobe Clean"/>
              </a:rPr>
              <a:t>Recursos</a:t>
            </a:r>
          </a:p>
        </p:txBody>
      </p:sp>
      <p:sp>
        <p:nvSpPr>
          <p:cNvPr id="24" name="object 24"/>
          <p:cNvSpPr txBox="1"/>
          <p:nvPr/>
        </p:nvSpPr>
        <p:spPr>
          <a:xfrm>
            <a:off x="6754821" y="9283729"/>
            <a:ext cx="1093527" cy="662305"/>
          </a:xfrm>
          <a:prstGeom prst="rect">
            <a:avLst/>
          </a:prstGeom>
        </p:spPr>
        <p:txBody>
          <a:bodyPr vert="horz" wrap="square" lIns="0" tIns="12065" rIns="0" bIns="0" rtlCol="0">
            <a:spAutoFit/>
          </a:bodyPr>
          <a:lstStyle/>
          <a:p>
            <a:pPr marL="12700">
              <a:lnSpc>
                <a:spcPts val="930"/>
              </a:lnSpc>
              <a:spcBef>
                <a:spcPts val="95"/>
              </a:spcBef>
            </a:pPr>
            <a:r>
              <a:rPr lang="es-ES" sz="800" dirty="0">
                <a:solidFill>
                  <a:srgbClr val="777879"/>
                </a:solidFill>
                <a:latin typeface="Adobe Clean"/>
                <a:cs typeface="Adobe Clean"/>
              </a:rPr>
              <a:t>Adobe</a:t>
            </a:r>
          </a:p>
          <a:p>
            <a:pPr marL="12700">
              <a:lnSpc>
                <a:spcPts val="915"/>
              </a:lnSpc>
            </a:pPr>
            <a:r>
              <a:rPr lang="es-ES" sz="800" dirty="0">
                <a:solidFill>
                  <a:srgbClr val="777879"/>
                </a:solidFill>
                <a:latin typeface="Adobe Clean"/>
                <a:cs typeface="Adobe Clean"/>
              </a:rPr>
              <a:t>345 Park Avenue</a:t>
            </a:r>
          </a:p>
          <a:p>
            <a:pPr marL="12700">
              <a:lnSpc>
                <a:spcPts val="944"/>
              </a:lnSpc>
            </a:pPr>
            <a:r>
              <a:rPr lang="es-ES" sz="800" dirty="0">
                <a:solidFill>
                  <a:srgbClr val="777879"/>
                </a:solidFill>
                <a:latin typeface="Adobe Clean"/>
                <a:cs typeface="Adobe Clean"/>
              </a:rPr>
              <a:t>San José, CA95110-2704</a:t>
            </a:r>
          </a:p>
          <a:p>
            <a:pPr marL="12700">
              <a:lnSpc>
                <a:spcPct val="100000"/>
              </a:lnSpc>
              <a:spcBef>
                <a:spcPts val="45"/>
              </a:spcBef>
            </a:pPr>
            <a:r>
              <a:rPr lang="es-ES" sz="800" dirty="0">
                <a:solidFill>
                  <a:srgbClr val="777879"/>
                </a:solidFill>
                <a:latin typeface="Adobe Clean"/>
                <a:cs typeface="Adobe Clean"/>
              </a:rPr>
              <a:t>EE. UU.</a:t>
            </a:r>
          </a:p>
          <a:p>
            <a:pPr marL="12700">
              <a:lnSpc>
                <a:spcPct val="100000"/>
              </a:lnSpc>
              <a:spcBef>
                <a:spcPts val="265"/>
              </a:spcBef>
            </a:pPr>
            <a:r>
              <a:rPr lang="es-ES" sz="800" u="sng" dirty="0">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8" y="9437110"/>
            <a:ext cx="5115178" cy="570865"/>
          </a:xfrm>
          <a:prstGeom prst="rect">
            <a:avLst/>
          </a:prstGeom>
        </p:spPr>
        <p:txBody>
          <a:bodyPr vert="horz" wrap="square" lIns="0" tIns="29845" rIns="0" bIns="0" rtlCol="0">
            <a:spAutoFit/>
          </a:bodyPr>
          <a:lstStyle/>
          <a:p>
            <a:pPr marL="12700" marR="5080" indent="-635">
              <a:lnSpc>
                <a:spcPts val="1200"/>
              </a:lnSpc>
              <a:spcBef>
                <a:spcPts val="235"/>
              </a:spcBef>
            </a:pPr>
            <a:r>
              <a:rPr lang="es-ES" sz="1100" i="1" dirty="0">
                <a:solidFill>
                  <a:srgbClr val="777879"/>
                </a:solidFill>
                <a:latin typeface="AdobeClean-LightIt"/>
                <a:cs typeface="AdobeClean-LightIt"/>
              </a:rPr>
              <a:t>Para saber más sobre las ofertas de asistencia de Adobe y el nivel adecuado para usted, póngase en contacto con su administrador de cuentas (NAM) o con su </a:t>
            </a:r>
            <a:r>
              <a:rPr lang="es-ES" sz="1100" i="1" dirty="0" err="1">
                <a:solidFill>
                  <a:srgbClr val="777879"/>
                </a:solidFill>
                <a:latin typeface="AdobeClean-LightIt"/>
                <a:cs typeface="AdobeClean-LightIt"/>
              </a:rPr>
              <a:t>Customer</a:t>
            </a:r>
            <a:r>
              <a:rPr lang="es-ES" sz="1100" i="1" dirty="0">
                <a:solidFill>
                  <a:srgbClr val="777879"/>
                </a:solidFill>
                <a:latin typeface="AdobeClean-LightIt"/>
                <a:cs typeface="AdobeClean-LightIt"/>
              </a:rPr>
              <a:t> </a:t>
            </a:r>
            <a:r>
              <a:rPr lang="es-ES" sz="1100" i="1" dirty="0" err="1">
                <a:solidFill>
                  <a:srgbClr val="777879"/>
                </a:solidFill>
                <a:latin typeface="AdobeClean-LightIt"/>
                <a:cs typeface="AdobeClean-LightIt"/>
              </a:rPr>
              <a:t>Success</a:t>
            </a:r>
            <a:r>
              <a:rPr lang="es-ES" sz="1100" i="1" dirty="0">
                <a:solidFill>
                  <a:srgbClr val="777879"/>
                </a:solidFill>
                <a:latin typeface="AdobeClean-LightIt"/>
                <a:cs typeface="AdobeClean-LightIt"/>
              </a:rPr>
              <a:t> Manager (CSM)</a:t>
            </a:r>
          </a:p>
          <a:p>
            <a:pPr marL="34290">
              <a:lnSpc>
                <a:spcPct val="100000"/>
              </a:lnSpc>
              <a:spcBef>
                <a:spcPts val="795"/>
              </a:spcBef>
            </a:pPr>
            <a:r>
              <a:rPr lang="es-ES" sz="800" dirty="0">
                <a:solidFill>
                  <a:srgbClr val="6D6D6D"/>
                </a:solidFill>
                <a:latin typeface="Adobe Clean"/>
                <a:cs typeface="Adobe Clean"/>
              </a:rPr>
              <a:t>©2021 Adobe. </a:t>
            </a:r>
            <a:r>
              <a:rPr lang="es-ES" sz="800" dirty="0" err="1">
                <a:solidFill>
                  <a:srgbClr val="6D6D6D"/>
                </a:solidFill>
                <a:latin typeface="Adobe Clean"/>
                <a:cs typeface="Adobe Clean"/>
              </a:rPr>
              <a:t>All</a:t>
            </a:r>
            <a:r>
              <a:rPr lang="es-ES" sz="800" dirty="0">
                <a:solidFill>
                  <a:srgbClr val="6D6D6D"/>
                </a:solidFill>
                <a:latin typeface="Adobe Clean"/>
                <a:cs typeface="Adobe Clean"/>
              </a:rPr>
              <a:t> </a:t>
            </a:r>
            <a:r>
              <a:rPr lang="es-ES" sz="800" dirty="0" err="1">
                <a:solidFill>
                  <a:srgbClr val="6D6D6D"/>
                </a:solidFill>
                <a:latin typeface="Adobe Clean"/>
                <a:cs typeface="Adobe Clean"/>
              </a:rPr>
              <a:t>Rights</a:t>
            </a:r>
            <a:r>
              <a:rPr lang="es-ES" sz="800" dirty="0">
                <a:solidFill>
                  <a:srgbClr val="6D6D6D"/>
                </a:solidFill>
                <a:latin typeface="Adobe Clean"/>
                <a:cs typeface="Adobe Clean"/>
              </a:rPr>
              <a:t> </a:t>
            </a:r>
            <a:r>
              <a:rPr lang="es-ES" sz="800" dirty="0" err="1">
                <a:solidFill>
                  <a:srgbClr val="6D6D6D"/>
                </a:solidFill>
                <a:latin typeface="Adobe Clean"/>
                <a:cs typeface="Adobe Clean"/>
              </a:rPr>
              <a:t>Reserved</a:t>
            </a:r>
            <a:r>
              <a:rPr lang="es-ES" sz="800" dirty="0">
                <a:solidFill>
                  <a:srgbClr val="6D6D6D"/>
                </a:solidFill>
                <a:latin typeface="Adobe Clean"/>
                <a:cs typeface="Adobe Clean"/>
              </a:rPr>
              <a:t>. Adobe </a:t>
            </a:r>
            <a:r>
              <a:rPr lang="es-ES" sz="800" dirty="0" err="1">
                <a:solidFill>
                  <a:srgbClr val="6D6D6D"/>
                </a:solidFill>
                <a:latin typeface="Adobe Clean"/>
                <a:cs typeface="Adobe Clean"/>
              </a:rPr>
              <a:t>Confidential</a:t>
            </a:r>
            <a:r>
              <a:rPr lang="es-ES" sz="800" dirty="0">
                <a:solidFill>
                  <a:srgbClr val="6D6D6D"/>
                </a:solidFill>
                <a:latin typeface="Adobe Clean"/>
                <a:cs typeface="Adobe Clean"/>
              </a:rPr>
              <a:t>.</a:t>
            </a: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769030"/>
          </a:xfrm>
          <a:prstGeom prst="rect">
            <a:avLst/>
          </a:prstGeom>
        </p:spPr>
        <p:txBody>
          <a:bodyPr vert="horz" wrap="square" lIns="0" tIns="116205" rIns="0" bIns="0" rtlCol="0" anchor="t">
            <a:spAutoFit/>
          </a:bodyPr>
          <a:lstStyle/>
          <a:p>
            <a:pPr>
              <a:spcBef>
                <a:spcPts val="915"/>
              </a:spcBef>
            </a:pPr>
            <a:r>
              <a:rPr lang="es-ES" sz="1400" b="1" dirty="0">
                <a:solidFill>
                  <a:srgbClr val="020302"/>
                </a:solidFill>
                <a:latin typeface="Adobe Clean"/>
                <a:cs typeface="Adobe Clean"/>
              </a:rPr>
              <a:t>Alcance regional del Soporte de Adobe, horas locales de trabajo y compatibilidad de idioma</a:t>
            </a:r>
          </a:p>
          <a:p>
            <a:pPr>
              <a:spcBef>
                <a:spcPts val="915"/>
              </a:spcBef>
            </a:pPr>
            <a:r>
              <a:rPr lang="es-ES" sz="1000" dirty="0">
                <a:solidFill>
                  <a:srgbClr val="1F1F1F"/>
                </a:solidFill>
                <a:latin typeface="AdobeClean-Light"/>
              </a:rPr>
              <a:t>El alcance regional del Soporte de Adobe se establece asignando la dirección de facturación del cliente (mediante la orden de venta o el documento de compra de Soporte de Adobe) con una de estas regiones:</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687255584"/>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s-ES" sz="1100">
                          <a:solidFill>
                            <a:schemeClr val="tx1"/>
                          </a:solidFill>
                          <a:latin typeface="Adobe Clean" panose="020B0503020404020204" pitchFamily="34" charset="0"/>
                        </a:rPr>
                        <a:t>América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dirty="0">
                          <a:solidFill>
                            <a:schemeClr val="tx1"/>
                          </a:solidFill>
                          <a:latin typeface="Adobe Clean" panose="020B0503020404020204" pitchFamily="34" charset="0"/>
                        </a:rPr>
                        <a:t>Europa, Oriente Medio </a:t>
                      </a:r>
                      <a:br>
                        <a:rPr lang="es-ES" sz="1100" dirty="0">
                          <a:solidFill>
                            <a:schemeClr val="tx1"/>
                          </a:solidFill>
                          <a:latin typeface="Adobe Clean" panose="020B0503020404020204" pitchFamily="34" charset="0"/>
                        </a:rPr>
                      </a:br>
                      <a:r>
                        <a:rPr lang="es-ES" sz="1100" dirty="0">
                          <a:solidFill>
                            <a:schemeClr val="tx1"/>
                          </a:solidFill>
                          <a:latin typeface="Adobe Clean" panose="020B0503020404020204" pitchFamily="34" charset="0"/>
                        </a:rPr>
                        <a:t>y África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Asia-Pacífico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Japón </a:t>
                      </a:r>
                      <a:r>
                        <a:rPr lang="es-ES" sz="1100" baseline="30000">
                          <a:solidFill>
                            <a:schemeClr val="tx1"/>
                          </a:solidFill>
                          <a:latin typeface="Adobe Clean" panose="020B0503020404020204" pitchFamily="34" charset="0"/>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s-ES" sz="1100">
                          <a:solidFill>
                            <a:schemeClr val="tx1"/>
                          </a:solidFill>
                          <a:latin typeface="Adobe Clean" panose="020B0503020404020204" pitchFamily="34" charset="0"/>
                        </a:rPr>
                        <a:t>06:00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09:00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es-ES" sz="1100" dirty="0">
                          <a:solidFill>
                            <a:schemeClr val="tx1"/>
                          </a:solidFill>
                          <a:latin typeface="Adobe Clean"/>
                        </a:rPr>
                        <a:t>Compatibilidad de idioma solo disponible en inglés y japonés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s-ES" sz="1100" i="0" dirty="0">
                          <a:solidFill>
                            <a:schemeClr val="tx1"/>
                          </a:solidFill>
                          <a:latin typeface="Adobe Clean"/>
                        </a:rPr>
                        <a:t> </a:t>
                      </a:r>
                      <a:r>
                        <a:rPr lang="es-ES" sz="1100" i="0" baseline="30000" dirty="0">
                          <a:solidFill>
                            <a:schemeClr val="tx1"/>
                          </a:solidFill>
                          <a:latin typeface="Adobe Clean"/>
                        </a:rPr>
                        <a:t>1 </a:t>
                      </a:r>
                      <a:r>
                        <a:rPr lang="es-ES" sz="1100" i="0" dirty="0">
                          <a:solidFill>
                            <a:schemeClr val="tx1"/>
                          </a:solidFill>
                          <a:latin typeface="Adobe Clean"/>
                        </a:rPr>
                        <a:t>Los casos de P2, P3, P4 se limitan únicamente al horario laboral en Japón.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Experiencia sin igual</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Asistencia ágil</a:t>
            </a:r>
          </a:p>
        </p:txBody>
      </p:sp>
      <p:sp>
        <p:nvSpPr>
          <p:cNvPr id="86" name="object 32">
            <a:extLst>
              <a:ext uri="{FF2B5EF4-FFF2-40B4-BE49-F238E27FC236}">
                <a16:creationId xmlns:a16="http://schemas.microsoft.com/office/drawing/2014/main" id="{73055FA1-8180-F44A-A86E-2B1D4C7C6B5E}"/>
              </a:ext>
            </a:extLst>
          </p:cNvPr>
          <p:cNvSpPr txBox="1"/>
          <p:nvPr/>
        </p:nvSpPr>
        <p:spPr>
          <a:xfrm>
            <a:off x="6334125" y="8543943"/>
            <a:ext cx="1090528" cy="385445"/>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Asesoría estratégica</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376313894"/>
              </p:ext>
            </p:extLst>
          </p:nvPr>
        </p:nvGraphicFramePr>
        <p:xfrm>
          <a:off x="194236" y="1059345"/>
          <a:ext cx="7368291" cy="3388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s-ES"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b="0" dirty="0" err="1">
                          <a:solidFill>
                            <a:srgbClr val="000000"/>
                          </a:solidFill>
                          <a:latin typeface="Adobe Clean Light" panose="020B0303020404020204" pitchFamily="34" charset="0"/>
                          <a:ea typeface="+mn-ea"/>
                          <a:cs typeface="+mn-cs"/>
                        </a:rPr>
                        <a:t>Experience</a:t>
                      </a:r>
                      <a:r>
                        <a:rPr lang="es-ES" sz="1000" b="0" dirty="0">
                          <a:solidFill>
                            <a:srgbClr val="000000"/>
                          </a:solidFill>
                          <a:latin typeface="Adobe Clean Light" panose="020B0303020404020204" pitchFamily="34" charset="0"/>
                          <a:ea typeface="+mn-ea"/>
                          <a:cs typeface="+mn-cs"/>
                        </a:rPr>
                        <a:t> League permite a Adobe ayudar a las empresas a alcanzar el valor que esperan de su inversión en Adobe. Es el lugar unificado </a:t>
                      </a:r>
                      <a:br>
                        <a:rPr lang="es-ES"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en el que los clientes pueden aprender, dialogar y crecer siguiendo </a:t>
                      </a:r>
                      <a:br>
                        <a:rPr lang="es-ES"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un camino personalizado hacia el éxito que incluye tutoriales </a:t>
                      </a:r>
                      <a:br>
                        <a:rPr lang="es-ES"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de autoayuda, documentación de productos, formación dirigida </a:t>
                      </a:r>
                      <a:br>
                        <a:rPr lang="es-ES"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por instructores, y asistencia técnica y comunitaria.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dk1"/>
                          </a:solidFill>
                          <a:latin typeface="Adobe Clean" panose="020B0503020404020204" pitchFamily="34" charset="0"/>
                          <a:ea typeface="+mn-ea"/>
                          <a:cs typeface="+mn-cs"/>
                          <a:hlinkClick r:id="rId8"/>
                        </a:rPr>
                        <a:t>Formación</a:t>
                      </a:r>
                      <a:r>
                        <a:rPr lang="es-ES"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a:solidFill>
                            <a:srgbClr val="000000"/>
                          </a:solidFill>
                          <a:latin typeface="Adobe Clean Light" panose="020B0303020404020204" pitchFamily="34" charset="0"/>
                          <a:ea typeface="+mn-ea"/>
                          <a:cs typeface="+mn-cs"/>
                        </a:rPr>
                        <a:t>Puede acceder a los cursos de Adobe Digital Learning Services desde Experience League. Los cursos de formación incluyen desde lecciones bajo demanda hasta lecciones impartidas por instructores.  Aquí puede aprender habilidades con valor de mercado reconocido para impulsar el éxito en su organización.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tx1"/>
                          </a:solidFill>
                          <a:latin typeface="Adobe Clean" panose="020B0503020404020204" pitchFamily="34" charset="0"/>
                          <a:ea typeface="+mn-ea"/>
                          <a:cs typeface="+mn-cs"/>
                          <a:hlinkClick r:id="rId9"/>
                        </a:rPr>
                        <a:t>Problemas de producción e interrupciones del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a:solidFill>
                            <a:srgbClr val="000000"/>
                          </a:solidFill>
                          <a:latin typeface="Adobe Clean Light" panose="020B0303020404020204" pitchFamily="34" charset="0"/>
                          <a:ea typeface="+mn-ea"/>
                          <a:cs typeface="+mn-cs"/>
                        </a:rPr>
                        <a:t>Status.adobe.com transmite la información de estado de todos los productos y servicios de Adobe implementados en entornos de varios inquilinos. Los clientes pueden elegir sus preferencias de suscripción para recibir notificaciones por correo electrónico cada vez que Adobe cree, actualice o resuelva un evento de producto. Esto puede incluir problemas de mantenimiento o servicio programados de diversos niveles de gravedad.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tx1"/>
                          </a:solidFill>
                          <a:latin typeface="Adobe Clean" panose="020B0503020404020204" pitchFamily="34" charset="0"/>
                          <a:ea typeface="+mn-ea"/>
                          <a:cs typeface="+mn-cs"/>
                          <a:hlinkClick r:id="rId10"/>
                        </a:rPr>
                        <a:t>Términos y condiciones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s-ES" sz="1000" dirty="0">
                          <a:solidFill>
                            <a:srgbClr val="000000"/>
                          </a:solidFill>
                          <a:latin typeface="Adobe Clean Light" panose="020B0303020404020204" pitchFamily="34" charset="0"/>
                          <a:ea typeface="+mn-ea"/>
                          <a:cs typeface="+mn-cs"/>
                        </a:rPr>
                        <a:t>Términos y condiciones de las ofertas de los servicios de soporte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C1A8FD-3884-41A0-BE37-D15776C885D1}">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69D9D3B-3229-44EE-9964-24A06AE668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TotalTime>
  <Words>2233</Words>
  <Application>Microsoft Office PowerPoint</Application>
  <PresentationFormat>Custom</PresentationFormat>
  <Paragraphs>195</Paragraphs>
  <Slides>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PLANES DE SOPORTE DE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Lubomir Michniak</cp:lastModifiedBy>
  <cp:revision>6</cp:revision>
  <dcterms:created xsi:type="dcterms:W3CDTF">2021-08-02T18:14:51Z</dcterms:created>
  <dcterms:modified xsi:type="dcterms:W3CDTF">2021-11-11T15:35:01Z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