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826C17-B3F5-53A1-AAFF-C7771804C7A7}" v="128" dt="2021-10-13T18:50:39.613"/>
    <p1510:client id="{1A3D389F-0E00-444F-BDF7-5C174E20EEC2}" v="2" dt="2021-10-13T19:33:05.183"/>
    <p1510:client id="{D02E726A-82A5-CF13-9EBE-9B674D878D37}" v="22" dt="2021-10-12T19:51:27.47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6"/>
  </p:normalViewPr>
  <p:slideViewPr>
    <p:cSldViewPr snapToGrid="0">
      <p:cViewPr>
        <p:scale>
          <a:sx n="75" d="100"/>
          <a:sy n="75" d="100"/>
        </p:scale>
        <p:origin x="2901" y="-63"/>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0AB2EF93-BE08-D205-D43E-3B568BB37DAA}"/>
    <pc:docChg chg="modSld">
      <pc:chgData name="Akilah Johnson" userId="S::akjohnso@adobe.com::2fa3aa60-0c9c-4d06-bae2-795983241227" providerId="AD" clId="Web-{0AB2EF93-BE08-D205-D43E-3B568BB37DAA}" dt="2021-09-22T23:01:45.877" v="13"/>
      <pc:docMkLst>
        <pc:docMk/>
      </pc:docMkLst>
      <pc:sldChg chg="modSp">
        <pc:chgData name="Akilah Johnson" userId="S::akjohnso@adobe.com::2fa3aa60-0c9c-4d06-bae2-795983241227" providerId="AD" clId="Web-{0AB2EF93-BE08-D205-D43E-3B568BB37DAA}" dt="2021-09-22T23:01:45.877" v="13"/>
        <pc:sldMkLst>
          <pc:docMk/>
          <pc:sldMk cId="1050037809" sldId="261"/>
        </pc:sldMkLst>
        <pc:graphicFrameChg chg="mod modGraphic">
          <ac:chgData name="Akilah Johnson" userId="S::akjohnso@adobe.com::2fa3aa60-0c9c-4d06-bae2-795983241227" providerId="AD" clId="Web-{0AB2EF93-BE08-D205-D43E-3B568BB37DAA}" dt="2021-09-22T23:01:45.877" v="1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AC6A3A1-0788-C69A-5EFD-279F3FA2CF0F}"/>
    <pc:docChg chg="modSld">
      <pc:chgData name="Akilah Johnson" userId="S::akjohnso@adobe.com::2fa3aa60-0c9c-4d06-bae2-795983241227" providerId="AD" clId="Web-{0AC6A3A1-0788-C69A-5EFD-279F3FA2CF0F}" dt="2021-09-22T18:56:17.553" v="29"/>
      <pc:docMkLst>
        <pc:docMk/>
      </pc:docMkLst>
      <pc:sldChg chg="modSp delCm">
        <pc:chgData name="Akilah Johnson" userId="S::akjohnso@adobe.com::2fa3aa60-0c9c-4d06-bae2-795983241227" providerId="AD" clId="Web-{0AC6A3A1-0788-C69A-5EFD-279F3FA2CF0F}" dt="2021-09-22T18:56:17.553" v="29"/>
        <pc:sldMkLst>
          <pc:docMk/>
          <pc:sldMk cId="1050037809" sldId="261"/>
        </pc:sldMkLst>
        <pc:spChg chg="mod">
          <ac:chgData name="Akilah Johnson" userId="S::akjohnso@adobe.com::2fa3aa60-0c9c-4d06-bae2-795983241227" providerId="AD" clId="Web-{0AC6A3A1-0788-C69A-5EFD-279F3FA2CF0F}" dt="2021-09-22T18:55:46.585" v="16" actId="20577"/>
          <ac:spMkLst>
            <pc:docMk/>
            <pc:sldMk cId="1050037809" sldId="261"/>
            <ac:spMk id="64" creationId="{41467BDC-3D83-D844-B922-CD07E94E5AAB}"/>
          </ac:spMkLst>
        </pc:spChg>
        <pc:graphicFrameChg chg="mod modGraphic">
          <ac:chgData name="Akilah Johnson" userId="S::akjohnso@adobe.com::2fa3aa60-0c9c-4d06-bae2-795983241227" providerId="AD" clId="Web-{0AC6A3A1-0788-C69A-5EFD-279F3FA2CF0F}" dt="2021-09-22T18:55:59.928" v="28"/>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19826C17-B3F5-53A1-AAFF-C7771804C7A7}"/>
    <pc:docChg chg="modSld">
      <pc:chgData name="Akilah Johnson" userId="S::akjohnso@adobe.com::2fa3aa60-0c9c-4d06-bae2-795983241227" providerId="AD" clId="Web-{19826C17-B3F5-53A1-AAFF-C7771804C7A7}" dt="2021-10-13T18:50:21.160" v="67"/>
      <pc:docMkLst>
        <pc:docMk/>
      </pc:docMkLst>
      <pc:sldChg chg="modSp">
        <pc:chgData name="Akilah Johnson" userId="S::akjohnso@adobe.com::2fa3aa60-0c9c-4d06-bae2-795983241227" providerId="AD" clId="Web-{19826C17-B3F5-53A1-AAFF-C7771804C7A7}" dt="2021-10-13T18:38:26.810" v="9" actId="20577"/>
        <pc:sldMkLst>
          <pc:docMk/>
          <pc:sldMk cId="5960377" sldId="259"/>
        </pc:sldMkLst>
        <pc:spChg chg="mod">
          <ac:chgData name="Akilah Johnson" userId="S::akjohnso@adobe.com::2fa3aa60-0c9c-4d06-bae2-795983241227" providerId="AD" clId="Web-{19826C17-B3F5-53A1-AAFF-C7771804C7A7}" dt="2021-10-13T18:38:26.810" v="9" actId="20577"/>
          <ac:spMkLst>
            <pc:docMk/>
            <pc:sldMk cId="5960377" sldId="259"/>
            <ac:spMk id="75" creationId="{4602CC83-B0C7-8445-9007-87E67CDDD9D0}"/>
          </ac:spMkLst>
        </pc:spChg>
        <pc:spChg chg="mod">
          <ac:chgData name="Akilah Johnson" userId="S::akjohnso@adobe.com::2fa3aa60-0c9c-4d06-bae2-795983241227" providerId="AD" clId="Web-{19826C17-B3F5-53A1-AAFF-C7771804C7A7}" dt="2021-10-13T18:38:17.716" v="5" actId="20577"/>
          <ac:spMkLst>
            <pc:docMk/>
            <pc:sldMk cId="5960377" sldId="259"/>
            <ac:spMk id="83" creationId="{7A016ADC-2A30-8A4B-BE07-A9AB6C1898A7}"/>
          </ac:spMkLst>
        </pc:spChg>
        <pc:spChg chg="mod">
          <ac:chgData name="Akilah Johnson" userId="S::akjohnso@adobe.com::2fa3aa60-0c9c-4d06-bae2-795983241227" providerId="AD" clId="Web-{19826C17-B3F5-53A1-AAFF-C7771804C7A7}" dt="2021-10-13T18:38:19.654" v="6" actId="20577"/>
          <ac:spMkLst>
            <pc:docMk/>
            <pc:sldMk cId="5960377" sldId="259"/>
            <ac:spMk id="87" creationId="{57C0C871-6516-F145-97DA-27A143E6185C}"/>
          </ac:spMkLst>
        </pc:spChg>
        <pc:spChg chg="mod">
          <ac:chgData name="Akilah Johnson" userId="S::akjohnso@adobe.com::2fa3aa60-0c9c-4d06-bae2-795983241227" providerId="AD" clId="Web-{19826C17-B3F5-53A1-AAFF-C7771804C7A7}" dt="2021-10-13T18:38:14.044" v="4" actId="20577"/>
          <ac:spMkLst>
            <pc:docMk/>
            <pc:sldMk cId="5960377" sldId="259"/>
            <ac:spMk id="124" creationId="{14AAF776-9013-4C40-92F9-FFFE22C4038F}"/>
          </ac:spMkLst>
        </pc:spChg>
        <pc:spChg chg="mod">
          <ac:chgData name="Akilah Johnson" userId="S::akjohnso@adobe.com::2fa3aa60-0c9c-4d06-bae2-795983241227" providerId="AD" clId="Web-{19826C17-B3F5-53A1-AAFF-C7771804C7A7}" dt="2021-10-13T18:38:10.013" v="2" actId="20577"/>
          <ac:spMkLst>
            <pc:docMk/>
            <pc:sldMk cId="5960377" sldId="259"/>
            <ac:spMk id="125" creationId="{AF4EBBF5-5438-A043-B9AA-3822381D52EE}"/>
          </ac:spMkLst>
        </pc:spChg>
        <pc:spChg chg="mod">
          <ac:chgData name="Akilah Johnson" userId="S::akjohnso@adobe.com::2fa3aa60-0c9c-4d06-bae2-795983241227" providerId="AD" clId="Web-{19826C17-B3F5-53A1-AAFF-C7771804C7A7}" dt="2021-10-13T18:38:12.263" v="3" actId="20577"/>
          <ac:spMkLst>
            <pc:docMk/>
            <pc:sldMk cId="5960377" sldId="259"/>
            <ac:spMk id="126" creationId="{7F65676D-32E4-7B4B-BB85-4D504B5882BD}"/>
          </ac:spMkLst>
        </pc:spChg>
      </pc:sldChg>
      <pc:sldChg chg="modSp">
        <pc:chgData name="Akilah Johnson" userId="S::akjohnso@adobe.com::2fa3aa60-0c9c-4d06-bae2-795983241227" providerId="AD" clId="Web-{19826C17-B3F5-53A1-AAFF-C7771804C7A7}" dt="2021-10-13T18:40:23.717" v="19" actId="20577"/>
        <pc:sldMkLst>
          <pc:docMk/>
          <pc:sldMk cId="1050037809" sldId="261"/>
        </pc:sldMkLst>
        <pc:spChg chg="mod">
          <ac:chgData name="Akilah Johnson" userId="S::akjohnso@adobe.com::2fa3aa60-0c9c-4d06-bae2-795983241227" providerId="AD" clId="Web-{19826C17-B3F5-53A1-AAFF-C7771804C7A7}" dt="2021-10-13T18:40:23.717" v="19" actId="20577"/>
          <ac:spMkLst>
            <pc:docMk/>
            <pc:sldMk cId="1050037809" sldId="261"/>
            <ac:spMk id="56" creationId="{00000000-0000-0000-0000-000000000000}"/>
          </ac:spMkLst>
        </pc:spChg>
        <pc:graphicFrameChg chg="mod modGraphic">
          <ac:chgData name="Akilah Johnson" userId="S::akjohnso@adobe.com::2fa3aa60-0c9c-4d06-bae2-795983241227" providerId="AD" clId="Web-{19826C17-B3F5-53A1-AAFF-C7771804C7A7}" dt="2021-10-13T18:39:38.154" v="17"/>
          <ac:graphicFrameMkLst>
            <pc:docMk/>
            <pc:sldMk cId="1050037809" sldId="261"/>
            <ac:graphicFrameMk id="111" creationId="{D8653CEC-4213-DE40-9BAF-D1E3318FF89C}"/>
          </ac:graphicFrameMkLst>
        </pc:graphicFrameChg>
      </pc:sldChg>
      <pc:sldChg chg="modSp">
        <pc:chgData name="Akilah Johnson" userId="S::akjohnso@adobe.com::2fa3aa60-0c9c-4d06-bae2-795983241227" providerId="AD" clId="Web-{19826C17-B3F5-53A1-AAFF-C7771804C7A7}" dt="2021-10-13T18:39:10.373" v="15" actId="20577"/>
        <pc:sldMkLst>
          <pc:docMk/>
          <pc:sldMk cId="717026355" sldId="266"/>
        </pc:sldMkLst>
        <pc:spChg chg="mod">
          <ac:chgData name="Akilah Johnson" userId="S::akjohnso@adobe.com::2fa3aa60-0c9c-4d06-bae2-795983241227" providerId="AD" clId="Web-{19826C17-B3F5-53A1-AAFF-C7771804C7A7}" dt="2021-10-13T18:39:10.373" v="15" actId="20577"/>
          <ac:spMkLst>
            <pc:docMk/>
            <pc:sldMk cId="717026355" sldId="266"/>
            <ac:spMk id="9" creationId="{00000000-0000-0000-0000-000000000000}"/>
          </ac:spMkLst>
        </pc:spChg>
        <pc:spChg chg="mod">
          <ac:chgData name="Akilah Johnson" userId="S::akjohnso@adobe.com::2fa3aa60-0c9c-4d06-bae2-795983241227" providerId="AD" clId="Web-{19826C17-B3F5-53A1-AAFF-C7771804C7A7}" dt="2021-10-13T18:38:44.029" v="11" actId="20577"/>
          <ac:spMkLst>
            <pc:docMk/>
            <pc:sldMk cId="717026355" sldId="266"/>
            <ac:spMk id="82" creationId="{F6061E8D-9723-464D-AA49-7A3A3A02BE92}"/>
          </ac:spMkLst>
        </pc:spChg>
        <pc:spChg chg="mod">
          <ac:chgData name="Akilah Johnson" userId="S::akjohnso@adobe.com::2fa3aa60-0c9c-4d06-bae2-795983241227" providerId="AD" clId="Web-{19826C17-B3F5-53A1-AAFF-C7771804C7A7}" dt="2021-10-13T18:39:00.638" v="13" actId="20577"/>
          <ac:spMkLst>
            <pc:docMk/>
            <pc:sldMk cId="717026355" sldId="266"/>
            <ac:spMk id="83" creationId="{BB34E685-A734-974B-A33A-BE51D1A8BC0D}"/>
          </ac:spMkLst>
        </pc:spChg>
      </pc:sldChg>
      <pc:sldChg chg="modSp">
        <pc:chgData name="Akilah Johnson" userId="S::akjohnso@adobe.com::2fa3aa60-0c9c-4d06-bae2-795983241227" providerId="AD" clId="Web-{19826C17-B3F5-53A1-AAFF-C7771804C7A7}" dt="2021-10-13T18:50:21.160" v="67"/>
        <pc:sldMkLst>
          <pc:docMk/>
          <pc:sldMk cId="2161849182" sldId="267"/>
        </pc:sldMkLst>
        <pc:graphicFrameChg chg="mod modGraphic">
          <ac:chgData name="Akilah Johnson" userId="S::akjohnso@adobe.com::2fa3aa60-0c9c-4d06-bae2-795983241227" providerId="AD" clId="Web-{19826C17-B3F5-53A1-AAFF-C7771804C7A7}" dt="2021-10-13T18:50:21.160" v="67"/>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112231ED-4F38-A856-2EFF-9D0F88AC9BDF}"/>
    <pc:docChg chg="modSld">
      <pc:chgData name="Akilah Johnson" userId="S::akjohnso@adobe.com::2fa3aa60-0c9c-4d06-bae2-795983241227" providerId="AD" clId="Web-{112231ED-4F38-A856-2EFF-9D0F88AC9BDF}" dt="2021-09-22T19:11:31.474" v="2" actId="1076"/>
      <pc:docMkLst>
        <pc:docMk/>
      </pc:docMkLst>
      <pc:sldChg chg="modSp">
        <pc:chgData name="Akilah Johnson" userId="S::akjohnso@adobe.com::2fa3aa60-0c9c-4d06-bae2-795983241227" providerId="AD" clId="Web-{112231ED-4F38-A856-2EFF-9D0F88AC9BDF}" dt="2021-09-22T19:11:31.474" v="2" actId="1076"/>
        <pc:sldMkLst>
          <pc:docMk/>
          <pc:sldMk cId="1050037809" sldId="261"/>
        </pc:sldMkLst>
        <pc:spChg chg="mod">
          <ac:chgData name="Akilah Johnson" userId="S::akjohnso@adobe.com::2fa3aa60-0c9c-4d06-bae2-795983241227" providerId="AD" clId="Web-{112231ED-4F38-A856-2EFF-9D0F88AC9BDF}" dt="2021-09-22T19:11:31.474" v="2" actId="1076"/>
          <ac:spMkLst>
            <pc:docMk/>
            <pc:sldMk cId="1050037809" sldId="261"/>
            <ac:spMk id="23" creationId="{00000000-0000-0000-0000-000000000000}"/>
          </ac:spMkLst>
        </pc:spChg>
        <pc:spChg chg="mod">
          <ac:chgData name="Akilah Johnson" userId="S::akjohnso@adobe.com::2fa3aa60-0c9c-4d06-bae2-795983241227" providerId="AD" clId="Web-{112231ED-4F38-A856-2EFF-9D0F88AC9BDF}" dt="2021-09-22T19:08:28.879" v="0" actId="1076"/>
          <ac:spMkLst>
            <pc:docMk/>
            <pc:sldMk cId="1050037809" sldId="261"/>
            <ac:spMk id="64" creationId="{41467BDC-3D83-D844-B922-CD07E94E5AAB}"/>
          </ac:spMkLst>
        </pc:spChg>
      </pc:sldChg>
    </pc:docChg>
  </pc:docChgLst>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3CA2F123-FAC9-2CDD-7937-C83283BA7837}"/>
    <pc:docChg chg="modSld">
      <pc:chgData name="Akilah Johnson" userId="S::akjohnso@adobe.com::2fa3aa60-0c9c-4d06-bae2-795983241227" providerId="AD" clId="Web-{3CA2F123-FAC9-2CDD-7937-C83283BA7837}" dt="2021-09-16T20:58:19.458" v="0" actId="1076"/>
      <pc:docMkLst>
        <pc:docMk/>
      </pc:docMkLst>
      <pc:sldChg chg="modSp">
        <pc:chgData name="Akilah Johnson" userId="S::akjohnso@adobe.com::2fa3aa60-0c9c-4d06-bae2-795983241227" providerId="AD" clId="Web-{3CA2F123-FAC9-2CDD-7937-C83283BA7837}" dt="2021-09-16T20:58:19.458" v="0" actId="1076"/>
        <pc:sldMkLst>
          <pc:docMk/>
          <pc:sldMk cId="717026355" sldId="266"/>
        </pc:sldMkLst>
        <pc:spChg chg="mod">
          <ac:chgData name="Akilah Johnson" userId="S::akjohnso@adobe.com::2fa3aa60-0c9c-4d06-bae2-795983241227" providerId="AD" clId="Web-{3CA2F123-FAC9-2CDD-7937-C83283BA7837}" dt="2021-09-16T20:58:19.458" v="0" actId="1076"/>
          <ac:spMkLst>
            <pc:docMk/>
            <pc:sldMk cId="717026355" sldId="266"/>
            <ac:spMk id="83" creationId="{BB34E685-A734-974B-A33A-BE51D1A8BC0D}"/>
          </ac:spMkLst>
        </pc:spChg>
      </pc:sldChg>
    </pc:docChg>
  </pc:docChgLst>
  <pc:docChgLst>
    <pc:chgData name="Akilah Johnson" userId="S::akjohnso@adobe.com::2fa3aa60-0c9c-4d06-bae2-795983241227" providerId="AD" clId="Web-{A40C3D7D-993B-38B2-2DDA-C562505A1054}"/>
    <pc:docChg chg="modSld">
      <pc:chgData name="Akilah Johnson" userId="S::akjohnso@adobe.com::2fa3aa60-0c9c-4d06-bae2-795983241227" providerId="AD" clId="Web-{A40C3D7D-993B-38B2-2DDA-C562505A1054}" dt="2021-09-22T23:00:46.860" v="3"/>
      <pc:docMkLst>
        <pc:docMk/>
      </pc:docMkLst>
      <pc:sldChg chg="modSp">
        <pc:chgData name="Akilah Johnson" userId="S::akjohnso@adobe.com::2fa3aa60-0c9c-4d06-bae2-795983241227" providerId="AD" clId="Web-{A40C3D7D-993B-38B2-2DDA-C562505A1054}" dt="2021-09-22T23:00:46.860" v="3"/>
        <pc:sldMkLst>
          <pc:docMk/>
          <pc:sldMk cId="1050037809" sldId="261"/>
        </pc:sldMkLst>
        <pc:graphicFrameChg chg="mod modGraphic">
          <ac:chgData name="Akilah Johnson" userId="S::akjohnso@adobe.com::2fa3aa60-0c9c-4d06-bae2-795983241227" providerId="AD" clId="Web-{A40C3D7D-993B-38B2-2DDA-C562505A1054}" dt="2021-09-22T23:00:46.860" v="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D02E726A-82A5-CF13-9EBE-9B674D878D37}"/>
    <pc:docChg chg="modSld">
      <pc:chgData name="Akilah Johnson" userId="S::akjohnso@adobe.com::2fa3aa60-0c9c-4d06-bae2-795983241227" providerId="AD" clId="Web-{D02E726A-82A5-CF13-9EBE-9B674D878D37}" dt="2021-10-12T19:51:27.470" v="10"/>
      <pc:docMkLst>
        <pc:docMk/>
      </pc:docMkLst>
      <pc:sldChg chg="modSp delCm">
        <pc:chgData name="Akilah Johnson" userId="S::akjohnso@adobe.com::2fa3aa60-0c9c-4d06-bae2-795983241227" providerId="AD" clId="Web-{D02E726A-82A5-CF13-9EBE-9B674D878D37}" dt="2021-10-12T19:51:27.470" v="10"/>
        <pc:sldMkLst>
          <pc:docMk/>
          <pc:sldMk cId="2161849182" sldId="267"/>
        </pc:sldMkLst>
        <pc:spChg chg="mod">
          <ac:chgData name="Akilah Johnson" userId="S::akjohnso@adobe.com::2fa3aa60-0c9c-4d06-bae2-795983241227" providerId="AD" clId="Web-{D02E726A-82A5-CF13-9EBE-9B674D878D37}" dt="2021-10-12T19:51:04.127" v="8" actId="20577"/>
          <ac:spMkLst>
            <pc:docMk/>
            <pc:sldMk cId="2161849182" sldId="267"/>
            <ac:spMk id="2" creationId="{00000000-0000-0000-0000-000000000000}"/>
          </ac:spMkLst>
        </pc:spChg>
      </pc:sldChg>
    </pc:docChg>
  </pc:docChgLst>
  <pc:docChgLst>
    <pc:chgData name="Lauren Schutte" userId="6e08b2d3-447a-4d66-86be-444d50df187f" providerId="ADAL" clId="{1A3D389F-0E00-444F-BDF7-5C174E20EEC2}"/>
    <pc:docChg chg="undo custSel modSld">
      <pc:chgData name="Lauren Schutte" userId="6e08b2d3-447a-4d66-86be-444d50df187f" providerId="ADAL" clId="{1A3D389F-0E00-444F-BDF7-5C174E20EEC2}" dt="2021-10-13T19:40:59.066" v="67" actId="20577"/>
      <pc:docMkLst>
        <pc:docMk/>
      </pc:docMkLst>
      <pc:sldChg chg="delSp modSp mod">
        <pc:chgData name="Lauren Schutte" userId="6e08b2d3-447a-4d66-86be-444d50df187f" providerId="ADAL" clId="{1A3D389F-0E00-444F-BDF7-5C174E20EEC2}" dt="2021-10-13T19:40:25.578" v="61" actId="478"/>
        <pc:sldMkLst>
          <pc:docMk/>
          <pc:sldMk cId="5960377" sldId="259"/>
        </pc:sldMkLst>
        <pc:spChg chg="mod">
          <ac:chgData name="Lauren Schutte" userId="6e08b2d3-447a-4d66-86be-444d50df187f" providerId="ADAL" clId="{1A3D389F-0E00-444F-BDF7-5C174E20EEC2}" dt="2021-10-13T19:33:45.182" v="59" actId="20577"/>
          <ac:spMkLst>
            <pc:docMk/>
            <pc:sldMk cId="5960377" sldId="259"/>
            <ac:spMk id="127" creationId="{BB896A03-8E7E-344F-BDE1-37C49461FF04}"/>
          </ac:spMkLst>
        </pc:spChg>
        <pc:grpChg chg="del mod">
          <ac:chgData name="Lauren Schutte" userId="6e08b2d3-447a-4d66-86be-444d50df187f" providerId="ADAL" clId="{1A3D389F-0E00-444F-BDF7-5C174E20EEC2}" dt="2021-10-13T19:40:25.578" v="61" actId="478"/>
          <ac:grpSpMkLst>
            <pc:docMk/>
            <pc:sldMk cId="5960377" sldId="259"/>
            <ac:grpSpMk id="62" creationId="{C539739D-1D3E-204D-9819-C44D9AE36DE8}"/>
          </ac:grpSpMkLst>
        </pc:grpChg>
      </pc:sldChg>
      <pc:sldChg chg="modSp mod">
        <pc:chgData name="Lauren Schutte" userId="6e08b2d3-447a-4d66-86be-444d50df187f" providerId="ADAL" clId="{1A3D389F-0E00-444F-BDF7-5C174E20EEC2}" dt="2021-10-13T19:40:59.066" v="67" actId="20577"/>
        <pc:sldMkLst>
          <pc:docMk/>
          <pc:sldMk cId="2161849182" sldId="267"/>
        </pc:sldMkLst>
        <pc:spChg chg="mod">
          <ac:chgData name="Lauren Schutte" userId="6e08b2d3-447a-4d66-86be-444d50df187f" providerId="ADAL" clId="{1A3D389F-0E00-444F-BDF7-5C174E20EEC2}" dt="2021-10-13T19:40:59.066" v="67" actId="20577"/>
          <ac:spMkLst>
            <pc:docMk/>
            <pc:sldMk cId="2161849182" sldId="267"/>
            <ac:spMk id="2" creationId="{00000000-0000-0000-0000-000000000000}"/>
          </ac:spMkLst>
        </pc:spChg>
        <pc:graphicFrameChg chg="mod modGraphic">
          <ac:chgData name="Lauren Schutte" userId="6e08b2d3-447a-4d66-86be-444d50df187f" providerId="ADAL" clId="{1A3D389F-0E00-444F-BDF7-5C174E20EEC2}" dt="2021-10-13T19:33:05.183" v="58"/>
          <ac:graphicFrameMkLst>
            <pc:docMk/>
            <pc:sldMk cId="2161849182" sldId="267"/>
            <ac:graphicFrameMk id="9" creationId="{00000000-0000-0000-0000-000000000000}"/>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11/11/2021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11/11/2021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1.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es#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es/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nchor="t">
            <a:spAutoFit/>
          </a:bodyPr>
          <a:lstStyle/>
          <a:p>
            <a:pPr marL="12700">
              <a:spcBef>
                <a:spcPts val="100"/>
              </a:spcBef>
            </a:pPr>
            <a:r>
              <a:rPr lang="es-ES" sz="2300">
                <a:latin typeface="Adobe Clean"/>
              </a:rPr>
              <a:t>PLANES DE SOPORTE DE ADOBE</a:t>
            </a:r>
          </a:p>
        </p:txBody>
      </p:sp>
      <p:sp>
        <p:nvSpPr>
          <p:cNvPr id="4" name="object 4"/>
          <p:cNvSpPr txBox="1"/>
          <p:nvPr/>
        </p:nvSpPr>
        <p:spPr>
          <a:xfrm>
            <a:off x="125148" y="7013546"/>
            <a:ext cx="6168972" cy="228268"/>
          </a:xfrm>
          <a:prstGeom prst="rect">
            <a:avLst/>
          </a:prstGeom>
        </p:spPr>
        <p:txBody>
          <a:bodyPr vert="horz" wrap="square" lIns="0" tIns="12700" rIns="0" bIns="0" rtlCol="0">
            <a:spAutoFit/>
          </a:bodyPr>
          <a:lstStyle/>
          <a:p>
            <a:pPr marL="12700">
              <a:lnSpc>
                <a:spcPct val="100000"/>
              </a:lnSpc>
              <a:spcBef>
                <a:spcPts val="100"/>
              </a:spcBef>
            </a:pPr>
            <a:r>
              <a:rPr lang="es-ES" sz="1400" b="1" u="sng" dirty="0">
                <a:solidFill>
                  <a:srgbClr val="020302"/>
                </a:solidFill>
                <a:uFill>
                  <a:solidFill>
                    <a:srgbClr val="020302"/>
                  </a:solidFill>
                </a:uFill>
                <a:latin typeface="Adobe Clean"/>
                <a:cs typeface="Adobe Clean"/>
              </a:rPr>
              <a:t>Destinatarios de nivel de servicio: Respuesta inicial</a:t>
            </a:r>
          </a:p>
        </p:txBody>
      </p:sp>
      <p:graphicFrame>
        <p:nvGraphicFramePr>
          <p:cNvPr id="9" name="object 9"/>
          <p:cNvGraphicFramePr>
            <a:graphicFrameLocks noGrp="1"/>
          </p:cNvGraphicFramePr>
          <p:nvPr>
            <p:extLst>
              <p:ext uri="{D42A27DB-BD31-4B8C-83A1-F6EECF244321}">
                <p14:modId xmlns:p14="http://schemas.microsoft.com/office/powerpoint/2010/main" val="2638562657"/>
              </p:ext>
            </p:extLst>
          </p:nvPr>
        </p:nvGraphicFramePr>
        <p:xfrm>
          <a:off x="146919" y="7321487"/>
          <a:ext cx="7477080" cy="2523379"/>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es-ES" sz="900">
                          <a:solidFill>
                            <a:srgbClr val="020302"/>
                          </a:solidFill>
                          <a:latin typeface="Adobe Clean"/>
                          <a:cs typeface="Adobe Clean"/>
                        </a:rPr>
                        <a:t>Prioridad</a:t>
                      </a: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nSpc>
                          <a:spcPct val="100000"/>
                        </a:lnSpc>
                        <a:spcBef>
                          <a:spcPts val="55"/>
                        </a:spcBef>
                      </a:pPr>
                      <a:r>
                        <a:rPr lang="es-ES" sz="900">
                          <a:solidFill>
                            <a:srgbClr val="020302"/>
                          </a:solidFill>
                          <a:latin typeface="Adobe Clean"/>
                          <a:cs typeface="Adobe Clean"/>
                        </a:rPr>
                        <a:t>Soporte Online</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76200" cap="flat" cmpd="sng" algn="ctr">
                      <a:solidFill>
                        <a:srgbClr val="B3B3B3"/>
                      </a:solidFill>
                      <a:prstDash val="solid"/>
                      <a:round/>
                      <a:headEnd type="none" w="med" len="med"/>
                      <a:tailEnd type="none" w="med" len="med"/>
                    </a:lnB>
                    <a:solidFill>
                      <a:srgbClr val="D9D9D9"/>
                    </a:solidFill>
                  </a:tcPr>
                </a:tc>
                <a:tc>
                  <a:txBody>
                    <a:bodyPr/>
                    <a:lstStyle/>
                    <a:p>
                      <a:pPr marL="260985">
                        <a:lnSpc>
                          <a:spcPct val="100000"/>
                        </a:lnSpc>
                        <a:spcBef>
                          <a:spcPts val="80"/>
                        </a:spcBef>
                      </a:pPr>
                      <a:r>
                        <a:rPr lang="es-ES" sz="900">
                          <a:solidFill>
                            <a:srgbClr val="FFFFFF"/>
                          </a:solidFill>
                          <a:latin typeface="Adobe Clean"/>
                          <a:cs typeface="Adobe Clean"/>
                        </a:rPr>
                        <a:t>Soporte Enterprise</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598016">
                <a:tc>
                  <a:txBody>
                    <a:bodyPr/>
                    <a:lstStyle/>
                    <a:p>
                      <a:pPr marL="50800">
                        <a:lnSpc>
                          <a:spcPct val="100000"/>
                        </a:lnSpc>
                        <a:spcBef>
                          <a:spcPts val="125"/>
                        </a:spcBef>
                      </a:pPr>
                      <a:r>
                        <a:rPr lang="es-ES" sz="900" b="1" dirty="0">
                          <a:solidFill>
                            <a:srgbClr val="020302"/>
                          </a:solidFill>
                          <a:latin typeface="Adobe Clean"/>
                          <a:cs typeface="Adobe Clean"/>
                        </a:rPr>
                        <a:t>PRIORIDAD 1</a:t>
                      </a:r>
                    </a:p>
                    <a:p>
                      <a:pPr marL="50800" marR="387985" lvl="0" indent="0" eaLnBrk="1" fontAlgn="auto" latinLnBrk="0" hangingPunct="1">
                        <a:lnSpc>
                          <a:spcPts val="1000"/>
                        </a:lnSpc>
                        <a:spcBef>
                          <a:spcPts val="420"/>
                        </a:spcBef>
                        <a:spcAft>
                          <a:spcPts val="0"/>
                        </a:spcAft>
                        <a:buClrTx/>
                        <a:buSzTx/>
                        <a:buFontTx/>
                        <a:buNone/>
                      </a:pPr>
                      <a:r>
                        <a:rPr lang="es-ES" sz="900" b="0" i="0" dirty="0">
                          <a:solidFill>
                            <a:srgbClr val="020302"/>
                          </a:solidFill>
                          <a:latin typeface="Adobe Clean Light"/>
                          <a:ea typeface="+mn-ea"/>
                          <a:cs typeface="+mn-cs"/>
                        </a:rPr>
                        <a:t> </a:t>
                      </a:r>
                      <a:r>
                        <a:rPr lang="es-ES" sz="900" b="0" i="0" u="none" strike="noStrike" dirty="0">
                          <a:solidFill>
                            <a:schemeClr val="tx1"/>
                          </a:solidFill>
                          <a:latin typeface="Adobe Clean Light"/>
                          <a:ea typeface="+mn-ea"/>
                          <a:cs typeface="+mn-cs"/>
                        </a:rPr>
                        <a:t>Las funciones empresariales de producción del cliente no están activadas o pierden datos </a:t>
                      </a:r>
                      <a:br>
                        <a:rPr lang="es-ES" sz="900" b="0" i="0" u="none" strike="noStrike" dirty="0">
                          <a:solidFill>
                            <a:schemeClr val="tx1"/>
                          </a:solidFill>
                          <a:latin typeface="Adobe Clean Light"/>
                          <a:ea typeface="+mn-ea"/>
                          <a:cs typeface="+mn-cs"/>
                        </a:rPr>
                      </a:br>
                      <a:r>
                        <a:rPr lang="es-ES" sz="900" b="0" i="0" u="none" strike="noStrike" dirty="0">
                          <a:solidFill>
                            <a:schemeClr val="tx1"/>
                          </a:solidFill>
                          <a:latin typeface="Adobe Clean Light"/>
                          <a:ea typeface="+mn-ea"/>
                          <a:cs typeface="+mn-cs"/>
                        </a:rPr>
                        <a:t>o presentan una degradación del servicio significativa, por lo que se requiere atención inmediata para restaurar la funcionalidad y facilidad de uso.</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s-ES" sz="900" b="0" i="0" u="none" strike="noStrike">
                          <a:solidFill>
                            <a:srgbClr val="020302"/>
                          </a:solidFill>
                          <a:latin typeface="AdobeClean-Light" panose="020B0503020404020204" pitchFamily="34" charset="0"/>
                        </a:rPr>
                        <a:t>24x7 /  1 hora</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76200">
                      <a:solidFill>
                        <a:srgbClr val="B3B3B3"/>
                      </a:solidFill>
                      <a:prstDash val="solid"/>
                    </a:lnT>
                    <a:lnB w="6350">
                      <a:solidFill>
                        <a:srgbClr val="B7B8B8"/>
                      </a:solidFill>
                      <a:prstDash val="solid"/>
                    </a:lnB>
                  </a:tcPr>
                </a:tc>
                <a:tc>
                  <a:txBody>
                    <a:bodyPr/>
                    <a:lstStyle/>
                    <a:p>
                      <a:pPr algn="ctr" fontAlgn="ctr"/>
                      <a:r>
                        <a:rPr lang="es-ES" sz="900" b="0" i="0" u="none" strike="noStrike">
                          <a:solidFill>
                            <a:srgbClr val="020302"/>
                          </a:solidFill>
                          <a:latin typeface="AdobeClean-Light" panose="020B0503020404020204" pitchFamily="34" charset="0"/>
                        </a:rPr>
                        <a:t>24x7 / 30 minutos</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621030">
                <a:tc>
                  <a:txBody>
                    <a:bodyPr/>
                    <a:lstStyle/>
                    <a:p>
                      <a:pPr marL="50800">
                        <a:lnSpc>
                          <a:spcPct val="100000"/>
                        </a:lnSpc>
                        <a:spcBef>
                          <a:spcPts val="125"/>
                        </a:spcBef>
                      </a:pPr>
                      <a:r>
                        <a:rPr lang="es-ES" sz="900" b="1" dirty="0">
                          <a:solidFill>
                            <a:srgbClr val="020302"/>
                          </a:solidFill>
                          <a:latin typeface="Adobe Clean"/>
                          <a:cs typeface="Adobe Clean"/>
                        </a:rPr>
                        <a:t>PRIORIDAD 2</a:t>
                      </a:r>
                    </a:p>
                    <a:p>
                      <a:pPr marL="50165" marR="203200">
                        <a:lnSpc>
                          <a:spcPts val="1000"/>
                        </a:lnSpc>
                        <a:spcBef>
                          <a:spcPts val="415"/>
                        </a:spcBef>
                      </a:pPr>
                      <a:r>
                        <a:rPr lang="es-ES" sz="900" b="0" i="0" u="none" strike="noStrike" dirty="0">
                          <a:solidFill>
                            <a:schemeClr val="tx1"/>
                          </a:solidFill>
                          <a:latin typeface="Adobe Clean Light"/>
                          <a:ea typeface="+mn-ea"/>
                          <a:cs typeface="+mn-cs"/>
                        </a:rPr>
                        <a:t>Las funciones empresariales del cliente presentan una importante degradación del servicio </a:t>
                      </a:r>
                      <a:br>
                        <a:rPr lang="es-ES" sz="900" b="0" i="0" u="none" strike="noStrike" dirty="0">
                          <a:solidFill>
                            <a:schemeClr val="tx1"/>
                          </a:solidFill>
                          <a:latin typeface="Adobe Clean Light"/>
                          <a:ea typeface="+mn-ea"/>
                          <a:cs typeface="+mn-cs"/>
                        </a:rPr>
                      </a:br>
                      <a:r>
                        <a:rPr lang="es-ES" sz="900" b="0" i="0" u="none" strike="noStrike" dirty="0">
                          <a:solidFill>
                            <a:schemeClr val="tx1"/>
                          </a:solidFill>
                          <a:latin typeface="Adobe Clean Light"/>
                          <a:ea typeface="+mn-ea"/>
                          <a:cs typeface="+mn-cs"/>
                        </a:rPr>
                        <a:t>o hay una posible pérdida de datos o no disponibilidad de servicios, o una función clave </a:t>
                      </a:r>
                      <a:br>
                        <a:rPr lang="es-ES" sz="900" b="0" i="0" u="none" strike="noStrike" dirty="0">
                          <a:solidFill>
                            <a:schemeClr val="tx1"/>
                          </a:solidFill>
                          <a:latin typeface="Adobe Clean Light"/>
                          <a:ea typeface="+mn-ea"/>
                          <a:cs typeface="+mn-cs"/>
                        </a:rPr>
                      </a:br>
                      <a:r>
                        <a:rPr lang="es-ES" sz="900" b="0" i="0" u="none" strike="noStrike" dirty="0">
                          <a:solidFill>
                            <a:schemeClr val="tx1"/>
                          </a:solidFill>
                          <a:latin typeface="Adobe Clean Light"/>
                          <a:ea typeface="+mn-ea"/>
                          <a:cs typeface="+mn-cs"/>
                        </a:rPr>
                        <a:t>se está viendo afectada.</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s-ES" sz="900" b="0" i="0" u="none" strike="noStrike">
                          <a:solidFill>
                            <a:srgbClr val="020302"/>
                          </a:solidFill>
                          <a:latin typeface="AdobeClean-Light" panose="020B0503020404020204" pitchFamily="34" charset="0"/>
                        </a:rPr>
                        <a:t>Horario de trabajo / 4 horas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s-ES" sz="900" b="0" i="0" u="none" strike="noStrike">
                          <a:solidFill>
                            <a:srgbClr val="020302"/>
                          </a:solidFill>
                          <a:latin typeface="AdobeClean-Light" panose="020B0503020404020204" pitchFamily="34" charset="0"/>
                        </a:rPr>
                        <a:t>24x5 / 1 hora</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607568">
                <a:tc>
                  <a:txBody>
                    <a:bodyPr/>
                    <a:lstStyle/>
                    <a:p>
                      <a:pPr marL="50800">
                        <a:lnSpc>
                          <a:spcPct val="100000"/>
                        </a:lnSpc>
                        <a:spcBef>
                          <a:spcPts val="630"/>
                        </a:spcBef>
                      </a:pPr>
                      <a:r>
                        <a:rPr lang="es-ES" sz="900" b="1" dirty="0">
                          <a:solidFill>
                            <a:srgbClr val="020302"/>
                          </a:solidFill>
                          <a:latin typeface="Adobe Clean"/>
                          <a:cs typeface="Adobe Clean"/>
                        </a:rPr>
                        <a:t>PRIORIDAD 3</a:t>
                      </a:r>
                    </a:p>
                    <a:p>
                      <a:pPr marL="49530" marR="212090" indent="-2540">
                        <a:lnSpc>
                          <a:spcPts val="1000"/>
                        </a:lnSpc>
                        <a:spcBef>
                          <a:spcPts val="415"/>
                        </a:spcBef>
                      </a:pPr>
                      <a:r>
                        <a:rPr lang="es-ES" sz="900" b="0" i="0" u="none" strike="noStrike" dirty="0">
                          <a:solidFill>
                            <a:schemeClr val="tx1"/>
                          </a:solidFill>
                          <a:latin typeface="Adobe Clean Light"/>
                          <a:ea typeface="+mn-ea"/>
                          <a:cs typeface="+mn-cs"/>
                        </a:rPr>
                        <a:t>Las funciones empresariales del cliente presentan una menor degradación de los servicios, </a:t>
                      </a:r>
                      <a:br>
                        <a:rPr lang="es-ES" sz="900" b="0" i="0" u="none" strike="noStrike" dirty="0">
                          <a:solidFill>
                            <a:schemeClr val="tx1"/>
                          </a:solidFill>
                          <a:latin typeface="Adobe Clean Light"/>
                          <a:ea typeface="+mn-ea"/>
                          <a:cs typeface="+mn-cs"/>
                        </a:rPr>
                      </a:br>
                      <a:r>
                        <a:rPr lang="es-ES" sz="900" b="0" i="0" u="none" strike="noStrike" dirty="0">
                          <a:solidFill>
                            <a:schemeClr val="tx1"/>
                          </a:solidFill>
                          <a:latin typeface="Adobe Clean Light"/>
                          <a:ea typeface="+mn-ea"/>
                          <a:cs typeface="+mn-cs"/>
                        </a:rPr>
                        <a:t>o ninguna degradación en absoluto, con una solución que permite que las funciones</a:t>
                      </a:r>
                      <a:br>
                        <a:rPr lang="es-ES" sz="900" b="0" i="0" u="none" strike="noStrike" dirty="0">
                          <a:solidFill>
                            <a:schemeClr val="tx1"/>
                          </a:solidFill>
                          <a:latin typeface="Adobe Clean Light"/>
                          <a:ea typeface="+mn-ea"/>
                          <a:cs typeface="+mn-cs"/>
                        </a:rPr>
                      </a:br>
                      <a:r>
                        <a:rPr lang="es-ES" sz="900" b="0" i="0" u="none" strike="noStrike" dirty="0">
                          <a:solidFill>
                            <a:schemeClr val="tx1"/>
                          </a:solidFill>
                          <a:latin typeface="Adobe Clean Light"/>
                          <a:ea typeface="+mn-ea"/>
                          <a:cs typeface="+mn-cs"/>
                        </a:rPr>
                        <a:t>empresariales sigan funcionando. </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s-ES" sz="900" b="0" i="0" u="none" strike="noStrike">
                          <a:solidFill>
                            <a:srgbClr val="020302"/>
                          </a:solidFill>
                          <a:latin typeface="AdobeClean-Light" panose="020B0503020404020204" pitchFamily="34" charset="0"/>
                        </a:rPr>
                        <a:t>Horario de trabajo / 6 horas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s-ES" sz="900" b="0" i="0" u="none" strike="noStrike">
                          <a:solidFill>
                            <a:srgbClr val="020302"/>
                          </a:solidFill>
                          <a:latin typeface="AdobeClean-Light" panose="020B0503020404020204" pitchFamily="34" charset="0"/>
                        </a:rPr>
                        <a:t>Horario de trabajo / 2 horas</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es-ES" sz="900" b="1">
                          <a:solidFill>
                            <a:srgbClr val="020302"/>
                          </a:solidFill>
                          <a:latin typeface="Adobe Clean"/>
                          <a:cs typeface="Adobe Clean"/>
                        </a:rPr>
                        <a:t>PRIORIDAD 4</a:t>
                      </a:r>
                    </a:p>
                    <a:p>
                      <a:pPr marL="49530">
                        <a:lnSpc>
                          <a:spcPct val="100000"/>
                        </a:lnSpc>
                        <a:spcBef>
                          <a:spcPts val="145"/>
                        </a:spcBef>
                      </a:pPr>
                      <a:r>
                        <a:rPr lang="es-ES" sz="900" b="1">
                          <a:solidFill>
                            <a:srgbClr val="020302"/>
                          </a:solidFill>
                          <a:latin typeface="Adobe Clean"/>
                          <a:ea typeface="+mn-ea"/>
                          <a:cs typeface="+mn-cs"/>
                        </a:rPr>
                        <a:t> </a:t>
                      </a:r>
                      <a:r>
                        <a:rPr lang="es-ES" sz="900" b="0" i="0" u="none" strike="noStrike">
                          <a:solidFill>
                            <a:schemeClr val="tx1"/>
                          </a:solidFill>
                          <a:latin typeface="Adobe Clean Light"/>
                          <a:ea typeface="+mn-ea"/>
                          <a:cs typeface="+mn-cs"/>
                        </a:rPr>
                        <a:t>Pregunta general sobre la funcionalidad actual del producto o una solicitud de mejora.</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s-ES" sz="900" b="0" i="0" u="none" strike="noStrike">
                          <a:solidFill>
                            <a:srgbClr val="020302"/>
                          </a:solidFill>
                          <a:latin typeface="AdobeClean-Light" panose="020B0503020404020204" pitchFamily="34" charset="0"/>
                        </a:rPr>
                        <a:t>Días laborables / 3 días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s-ES" sz="900" b="0" i="0" u="none" strike="noStrike" dirty="0">
                          <a:solidFill>
                            <a:srgbClr val="020302"/>
                          </a:solidFill>
                          <a:latin typeface="AdobeClean-Light" panose="020B0503020404020204" pitchFamily="34" charset="0"/>
                        </a:rPr>
                        <a:t>Días laborables / 1 día</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2245360" cy="133370"/>
          </a:xfrm>
          <a:prstGeom prst="rect">
            <a:avLst/>
          </a:prstGeom>
        </p:spPr>
        <p:txBody>
          <a:bodyPr vert="horz" wrap="square" lIns="0" tIns="10160" rIns="0" bIns="0" rtlCol="0">
            <a:spAutoFit/>
          </a:bodyPr>
          <a:lstStyle/>
          <a:p>
            <a:pPr marL="12700">
              <a:lnSpc>
                <a:spcPct val="100000"/>
              </a:lnSpc>
              <a:spcBef>
                <a:spcPts val="80"/>
              </a:spcBef>
            </a:pPr>
            <a:r>
              <a:rPr lang="es-ES"/>
              <a:t>©2021 Adobe. All Rights Reserved. Adobe Confidential.</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es-ES"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658423"/>
            <a:ext cx="6035427" cy="1243417"/>
          </a:xfrm>
          <a:prstGeom prst="rect">
            <a:avLst/>
          </a:prstGeom>
        </p:spPr>
        <p:txBody>
          <a:bodyPr vert="horz" wrap="square" lIns="0" tIns="24130" rIns="0" bIns="0" rtlCol="0">
            <a:spAutoFit/>
          </a:bodyPr>
          <a:lstStyle/>
          <a:p>
            <a:pPr marL="12700" marR="5080">
              <a:lnSpc>
                <a:spcPts val="1200"/>
              </a:lnSpc>
              <a:spcBef>
                <a:spcPts val="240"/>
              </a:spcBef>
            </a:pPr>
            <a:r>
              <a:rPr lang="es-ES" sz="1200" dirty="0">
                <a:solidFill>
                  <a:schemeClr val="bg1"/>
                </a:solidFill>
                <a:latin typeface="Adobe Clean Light" panose="020B0303020404020204" pitchFamily="34" charset="0"/>
              </a:rPr>
              <a:t>Online | Business |</a:t>
            </a:r>
            <a:r>
              <a:rPr lang="es-ES" sz="1200" b="1" dirty="0">
                <a:solidFill>
                  <a:schemeClr val="bg1"/>
                </a:solidFill>
                <a:latin typeface="Adobe Clean Light" panose="020B0303020404020204" pitchFamily="34" charset="0"/>
              </a:rPr>
              <a:t> </a:t>
            </a:r>
            <a:r>
              <a:rPr lang="es-ES" sz="1200" b="1" dirty="0">
                <a:solidFill>
                  <a:schemeClr val="bg1"/>
                </a:solidFill>
              </a:rPr>
              <a:t>Enterprise</a:t>
            </a:r>
            <a:r>
              <a:rPr lang="es-ES" sz="1200" b="1" dirty="0">
                <a:solidFill>
                  <a:schemeClr val="bg1"/>
                </a:solidFill>
                <a:latin typeface="Adobe Clean Light" panose="020B0303020404020204" pitchFamily="34" charset="0"/>
              </a:rPr>
              <a:t> </a:t>
            </a:r>
            <a:r>
              <a:rPr lang="es-ES" sz="1200" dirty="0">
                <a:solidFill>
                  <a:schemeClr val="bg1"/>
                </a:solidFill>
                <a:latin typeface="Adobe Clean Light" panose="020B0303020404020204" pitchFamily="34" charset="0"/>
              </a:rPr>
              <a:t>| Elite</a:t>
            </a:r>
            <a:br>
              <a:rPr lang="es-ES" sz="900" dirty="0">
                <a:solidFill>
                  <a:schemeClr val="bg1"/>
                </a:solidFill>
                <a:latin typeface="Adobe Clean Light" panose="020B0303020404020204" pitchFamily="34" charset="0"/>
              </a:rPr>
            </a:br>
            <a:r>
              <a:rPr lang="es-ES" sz="900" dirty="0">
                <a:solidFill>
                  <a:schemeClr val="bg1"/>
                </a:solidFill>
                <a:latin typeface="Adobe Clean SemiLight" panose="020B0403020404020204" pitchFamily="34" charset="0"/>
              </a:rPr>
              <a:t>El paquete ENTERPRISE incluye acceso a rutas de aprendizaje personalizadas y foros de la comunidad monitorizados a través </a:t>
            </a:r>
            <a:br>
              <a:rPr lang="es-ES" sz="900" dirty="0">
                <a:solidFill>
                  <a:schemeClr val="bg1"/>
                </a:solidFill>
                <a:latin typeface="Adobe Clean SemiLight" panose="020B0403020404020204" pitchFamily="34" charset="0"/>
              </a:rPr>
            </a:br>
            <a:r>
              <a:rPr lang="es-ES" sz="900" dirty="0">
                <a:solidFill>
                  <a:schemeClr val="bg1"/>
                </a:solidFill>
                <a:latin typeface="Adobe Clean SemiLight" panose="020B0403020404020204" pitchFamily="34" charset="0"/>
              </a:rPr>
              <a:t>de Adobe </a:t>
            </a:r>
            <a:r>
              <a:rPr lang="es-ES" sz="900" dirty="0" err="1">
                <a:solidFill>
                  <a:schemeClr val="bg1"/>
                </a:solidFill>
                <a:latin typeface="Adobe Clean SemiLight" panose="020B0403020404020204" pitchFamily="34" charset="0"/>
              </a:rPr>
              <a:t>Experience</a:t>
            </a:r>
            <a:r>
              <a:rPr lang="es-ES" sz="900" dirty="0">
                <a:solidFill>
                  <a:schemeClr val="bg1"/>
                </a:solidFill>
                <a:latin typeface="Adobe Clean SemiLight" panose="020B0403020404020204" pitchFamily="34" charset="0"/>
              </a:rPr>
              <a:t> League. También puede disfrutar de documentación técnica completa y detallada sobre productos y notas </a:t>
            </a:r>
            <a:br>
              <a:rPr lang="es-ES" sz="900" dirty="0">
                <a:solidFill>
                  <a:schemeClr val="bg1"/>
                </a:solidFill>
                <a:latin typeface="Adobe Clean SemiLight" panose="020B0403020404020204" pitchFamily="34" charset="0"/>
              </a:rPr>
            </a:br>
            <a:r>
              <a:rPr lang="es-ES" sz="900" dirty="0">
                <a:solidFill>
                  <a:schemeClr val="bg1"/>
                </a:solidFill>
                <a:latin typeface="Adobe Clean SemiLight" panose="020B0403020404020204" pitchFamily="34" charset="0"/>
              </a:rPr>
              <a:t>de la versión actual. Los clientes del paquete ENTERPRISE también contarán con un ingeniero de asistencia técnica especializado </a:t>
            </a:r>
            <a:br>
              <a:rPr lang="es-ES" sz="900" dirty="0">
                <a:solidFill>
                  <a:schemeClr val="bg1"/>
                </a:solidFill>
                <a:latin typeface="Adobe Clean SemiLight" panose="020B0403020404020204" pitchFamily="34" charset="0"/>
              </a:rPr>
            </a:br>
            <a:r>
              <a:rPr lang="es-ES" sz="900" dirty="0">
                <a:solidFill>
                  <a:schemeClr val="bg1"/>
                </a:solidFill>
                <a:latin typeface="Adobe Clean SemiLight" panose="020B0403020404020204" pitchFamily="34" charset="0"/>
              </a:rPr>
              <a:t>que será su punto de contacto técnico personal dentro del equipo de Soporte de Adobe. Gracias a su amplia experiencia en sus soluciones de </a:t>
            </a:r>
            <a:r>
              <a:rPr lang="es-ES" sz="900" dirty="0" err="1">
                <a:solidFill>
                  <a:schemeClr val="bg1"/>
                </a:solidFill>
                <a:latin typeface="Adobe Clean SemiLight" panose="020B0403020404020204" pitchFamily="34" charset="0"/>
              </a:rPr>
              <a:t>Experience</a:t>
            </a:r>
            <a:r>
              <a:rPr lang="es-ES" sz="900" dirty="0">
                <a:solidFill>
                  <a:schemeClr val="bg1"/>
                </a:solidFill>
                <a:latin typeface="Adobe Clean SemiLight" panose="020B0403020404020204" pitchFamily="34" charset="0"/>
              </a:rPr>
              <a:t> Cloud, el equipo de Soporte colaborará con usted y sus equipos técnicos para resolver a tiempo todas las solicitudes de asistencia. Su equipo de Soporte también puede ayudar a </a:t>
            </a:r>
            <a:r>
              <a:rPr lang="es-ES" sz="900" dirty="0" err="1">
                <a:solidFill>
                  <a:schemeClr val="bg1"/>
                </a:solidFill>
                <a:latin typeface="Adobe Clean SemiLight" panose="020B0403020404020204" pitchFamily="34" charset="0"/>
              </a:rPr>
              <a:t>coordenar</a:t>
            </a:r>
            <a:r>
              <a:rPr lang="es-ES" sz="900" dirty="0">
                <a:solidFill>
                  <a:schemeClr val="bg1"/>
                </a:solidFill>
                <a:latin typeface="Adobe Clean SemiLight" panose="020B0403020404020204" pitchFamily="34" charset="0"/>
              </a:rPr>
              <a:t> y ofrecer las ventajas adicionales del paquete ENTERPRISE sin afectar a su negocio en los momentos más importantes. </a:t>
            </a: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3924606614"/>
              </p:ext>
            </p:extLst>
          </p:nvPr>
        </p:nvGraphicFramePr>
        <p:xfrm>
          <a:off x="125148" y="2159576"/>
          <a:ext cx="7498851" cy="4776202"/>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s-ES" sz="900">
                          <a:solidFill>
                            <a:srgbClr val="404040"/>
                          </a:solidFill>
                          <a:latin typeface="Adobe Clean"/>
                          <a:cs typeface="Adobe Clean"/>
                        </a:rPr>
                        <a:t>Soporte Online</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s-ES" sz="900">
                          <a:solidFill>
                            <a:srgbClr val="FFFFFF"/>
                          </a:solidFill>
                          <a:latin typeface="Adobe Clean"/>
                          <a:cs typeface="Adobe Clean"/>
                        </a:rPr>
                        <a:t>Soporte Enterprise</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s-ES" sz="800" i="1">
                          <a:solidFill>
                            <a:schemeClr val="bg1"/>
                          </a:solidFill>
                          <a:latin typeface="Adobe Clean Light" panose="020B0303020404020204" pitchFamily="34" charset="0"/>
                        </a:rPr>
                        <a:t>Soporte de pago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s-ES" sz="1000" b="1" i="0">
                          <a:solidFill>
                            <a:schemeClr val="bg1"/>
                          </a:solidFill>
                          <a:latin typeface="Adobe Clean" panose="020B0503020404020204" pitchFamily="34" charset="0"/>
                          <a:cs typeface="AdobeClean-Light"/>
                        </a:rPr>
                        <a:t>Expertos asignados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es-ES" sz="900">
                          <a:solidFill>
                            <a:srgbClr val="020302"/>
                          </a:solidFill>
                          <a:latin typeface="AdobeClean-Light"/>
                          <a:cs typeface="AdobeClean-Light"/>
                        </a:rPr>
                        <a:t>Responsable de la asistencia técnica de la cuenta</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es-ES" sz="900">
                          <a:solidFill>
                            <a:srgbClr val="020302"/>
                          </a:solidFill>
                          <a:latin typeface="AdobeClean-Light"/>
                          <a:cs typeface="AdobeClean-Light"/>
                        </a:rPr>
                        <a:t>Ingeniero de asistencia técnica especializado</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es-ES" sz="900">
                          <a:solidFill>
                            <a:srgbClr val="020302"/>
                          </a:solidFill>
                          <a:latin typeface="AdobeClean-Light"/>
                          <a:cs typeface="AdobeClean-Light"/>
                        </a:rPr>
                        <a:t>Gestor técnico de cuentas</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s-ES" sz="1000" b="1" i="0">
                          <a:solidFill>
                            <a:schemeClr val="bg1"/>
                          </a:solidFill>
                          <a:latin typeface="Adobe Clean" panose="020B0503020404020204" pitchFamily="34" charset="0"/>
                          <a:cs typeface="AdobeClean-Light"/>
                        </a:rPr>
                        <a:t>Servicios de soporte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s-ES" sz="900">
                          <a:solidFill>
                            <a:srgbClr val="020302"/>
                          </a:solidFill>
                          <a:latin typeface="AdobeClean-Light"/>
                          <a:cs typeface="AdobeClean-Light"/>
                        </a:rPr>
                        <a:t>Soporte Online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es-ES" sz="900">
                          <a:solidFill>
                            <a:srgbClr val="020302"/>
                          </a:solidFill>
                          <a:latin typeface="AdobeClean-Light"/>
                          <a:cs typeface="AdobeClean-Light"/>
                        </a:rPr>
                        <a:t>Horario de trabajo</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s-ES" sz="900">
                          <a:solidFill>
                            <a:srgbClr val="020302"/>
                          </a:solidFill>
                          <a:latin typeface="AdobeClean-Light"/>
                          <a:cs typeface="AdobeClean-Light"/>
                        </a:rPr>
                        <a:t>24 x 5</a:t>
                      </a: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Soporte con problemas P1 24 x 7 x 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Contactos de soporte particulares (por producto)</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es-ES"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s-ES" sz="900">
                          <a:solidFill>
                            <a:srgbClr val="020302"/>
                          </a:solidFill>
                          <a:latin typeface="AdobeClean-Light"/>
                          <a:cs typeface="AdobeClean-Light"/>
                        </a:rPr>
                        <a:t>10</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Asistencia telefónica en directo</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es-ES" sz="9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es-ES" sz="900">
                          <a:solidFill>
                            <a:srgbClr val="020302"/>
                          </a:solidFill>
                          <a:latin typeface="AdobeClean-Light"/>
                          <a:cs typeface="AdobeClean-Light"/>
                        </a:rPr>
                        <a:t>Administración de la escalabilidad</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es-ES"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es-ES" sz="900">
                          <a:solidFill>
                            <a:srgbClr val="020302"/>
                          </a:solidFill>
                          <a:latin typeface="AdobeClean-Light"/>
                          <a:cs typeface="AdobeClean-Light"/>
                        </a:rPr>
                        <a:t>Revisiones de servicio al año</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s-ES"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s-ES" sz="900">
                          <a:latin typeface="AdobeClean-Light"/>
                          <a:cs typeface="AdobeClean-Light"/>
                        </a:rPr>
                        <a:t>Sesiones con expertos al año</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s-ES"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s-ES" sz="900">
                          <a:latin typeface="AdobeClean-Light"/>
                          <a:cs typeface="AdobeClean-Light"/>
                        </a:rPr>
                        <a:t>Reseñas de casos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es-ES" sz="900">
                          <a:solidFill>
                            <a:srgbClr val="020302"/>
                          </a:solidFill>
                          <a:latin typeface="AdobeClean-Light"/>
                          <a:cs typeface="AdobeClean-Light"/>
                        </a:rPr>
                        <a:t>Gestión de eventos</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es-ES" sz="900">
                          <a:solidFill>
                            <a:srgbClr val="020302"/>
                          </a:solidFill>
                          <a:latin typeface="AdobeClean-Light"/>
                          <a:cs typeface="AdobeClean-Light"/>
                        </a:rPr>
                        <a:t>Revisión, mantenimiento y monitorización del entorno</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es-ES" sz="900" dirty="0">
                          <a:solidFill>
                            <a:srgbClr val="020302"/>
                          </a:solidFill>
                          <a:latin typeface="AdobeClean-Light"/>
                          <a:cs typeface="AdobeClean-Light"/>
                        </a:rPr>
                        <a:t>Lanzamiento, migración, actualización y revisión </a:t>
                      </a:r>
                      <a:br>
                        <a:rPr lang="es-ES" sz="900" dirty="0">
                          <a:solidFill>
                            <a:srgbClr val="020302"/>
                          </a:solidFill>
                          <a:latin typeface="AdobeClean-Light"/>
                          <a:cs typeface="AdobeClean-Light"/>
                        </a:rPr>
                      </a:br>
                      <a:r>
                        <a:rPr lang="es-ES" sz="900" dirty="0">
                          <a:solidFill>
                            <a:srgbClr val="020302"/>
                          </a:solidFill>
                          <a:latin typeface="AdobeClean-Light"/>
                          <a:cs typeface="AdobeClean-Light"/>
                        </a:rPr>
                        <a:t>de la hoja de ruta del producto</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es-ES" sz="900">
                          <a:latin typeface="AdobeClean-Light"/>
                          <a:cs typeface="AdobeClean-Light"/>
                        </a:rPr>
                        <a:t>Actividades de asistencia en la nube: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es-ES" sz="1000" b="1" i="0">
                          <a:solidFill>
                            <a:schemeClr val="bg1"/>
                          </a:solidFill>
                          <a:latin typeface="Adobe Clean" panose="020B0503020404020204" pitchFamily="34" charset="0"/>
                          <a:cs typeface="AdobeClean-Light"/>
                        </a:rPr>
                        <a:t>Servicios de campo</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es-ES" sz="900">
                          <a:solidFill>
                            <a:srgbClr val="020302"/>
                          </a:solidFill>
                          <a:latin typeface="AdobeClean-Light"/>
                          <a:cs typeface="AdobeClean-Light"/>
                        </a:rPr>
                        <a:t>Servicios de Launch Advisory: primer año de la nueva solución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es-ES" sz="900" dirty="0">
                          <a:latin typeface="AdobeClean-Light"/>
                          <a:cs typeface="AdobeClean-Light"/>
                        </a:rPr>
                        <a:t>Actividades del servicio de campo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9" y="8876498"/>
            <a:ext cx="2421800" cy="579646"/>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es-ES" sz="900" dirty="0">
                <a:solidFill>
                  <a:srgbClr val="020302"/>
                </a:solidFill>
                <a:latin typeface="AdobeClean-Light"/>
                <a:cs typeface="AdobeClean-Light"/>
              </a:rPr>
              <a:t>Inicie una sesión de chat para obtener </a:t>
            </a:r>
            <a:br>
              <a:rPr lang="es-ES" sz="900" dirty="0">
                <a:solidFill>
                  <a:srgbClr val="020302"/>
                </a:solidFill>
                <a:latin typeface="AdobeClean-Light"/>
                <a:cs typeface="AdobeClean-Light"/>
              </a:rPr>
            </a:br>
            <a:r>
              <a:rPr lang="es-ES" sz="900" dirty="0">
                <a:solidFill>
                  <a:srgbClr val="020302"/>
                </a:solidFill>
                <a:latin typeface="AdobeClean-Light"/>
                <a:cs typeface="AdobeClean-Light"/>
              </a:rPr>
              <a:t>respuestas y ayuda con el envío de casos.</a:t>
            </a:r>
          </a:p>
          <a:p>
            <a:pPr marL="33020" marR="159385">
              <a:spcBef>
                <a:spcPts val="100"/>
              </a:spcBef>
              <a:tabLst>
                <a:tab pos="1786889" algn="l"/>
              </a:tabLst>
            </a:pPr>
            <a:r>
              <a:rPr lang="es-ES" sz="900" i="1" dirty="0">
                <a:solidFill>
                  <a:srgbClr val="7A7A7A"/>
                </a:solidFill>
                <a:latin typeface="AdobeClean-LightIt"/>
                <a:cs typeface="AdobeClean-LightIt"/>
              </a:rPr>
              <a:t>* No todos los productos ofrecen la opción </a:t>
            </a:r>
            <a:br>
              <a:rPr lang="es-ES" sz="900" i="1" dirty="0">
                <a:solidFill>
                  <a:srgbClr val="7A7A7A"/>
                </a:solidFill>
                <a:latin typeface="AdobeClean-LightIt"/>
                <a:cs typeface="AdobeClean-LightIt"/>
              </a:rPr>
            </a:br>
            <a:r>
              <a:rPr lang="es-ES" sz="900" i="1" dirty="0">
                <a:solidFill>
                  <a:srgbClr val="7A7A7A"/>
                </a:solidFill>
                <a:latin typeface="AdobeClean-LightIt"/>
                <a:cs typeface="AdobeClean-LightIt"/>
              </a:rPr>
              <a:t>de disfrutar de asistencia mediante chat en directo.  </a:t>
            </a: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431497"/>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Foros de la comunidad</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634683"/>
            <a:ext cx="959314" cy="184666"/>
          </a:xfrm>
          <a:prstGeom prst="rect">
            <a:avLst/>
          </a:prstGeom>
        </p:spPr>
        <p:txBody>
          <a:bodyPr wrap="square" lIns="0" tIns="0" rIns="0" bIns="0">
            <a:spAutoFit/>
          </a:bodyPr>
          <a:lstStyle/>
          <a:p>
            <a:pPr>
              <a:spcBef>
                <a:spcPts val="600"/>
              </a:spcBef>
              <a:spcAft>
                <a:spcPts val="600"/>
              </a:spcAft>
            </a:pPr>
            <a:r>
              <a:rPr lang="es-ES" sz="1200" b="1">
                <a:latin typeface="+mj-lt"/>
                <a:ea typeface="Open Sans" pitchFamily="34" charset="0"/>
                <a:cs typeface="Open Sans" pitchFamily="34" charset="0"/>
              </a:rPr>
              <a:t>Foros en línea</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6868746"/>
            <a:ext cx="2194560" cy="1005403"/>
          </a:xfrm>
          <a:prstGeom prst="rect">
            <a:avLst/>
          </a:prstGeom>
        </p:spPr>
        <p:txBody>
          <a:bodyPr vert="horz" wrap="square" lIns="0" tIns="35560" rIns="0" bIns="0" rtlCol="0" anchor="t">
            <a:spAutoFit/>
          </a:bodyPr>
          <a:lstStyle/>
          <a:p>
            <a:r>
              <a:rPr lang="es-ES" sz="900" dirty="0">
                <a:solidFill>
                  <a:srgbClr val="4B4B4B"/>
                </a:solidFill>
                <a:latin typeface="Adobe Clean Light"/>
              </a:rPr>
              <a:t>Acceso continuo en línea a una base de datos donde encontrará cada vez más soluciones técnicas, documentación de productos, preguntas frecuentes y mucho más. Hable con profesionales y otros clientes en la Comunidad de Adobe para compartir prácticas recomendadas y lecciones aprendidas.</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431497"/>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634683"/>
            <a:ext cx="1316707"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Recorridos autoguiados</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6826944"/>
            <a:ext cx="2194560" cy="1143903"/>
          </a:xfrm>
          <a:prstGeom prst="rect">
            <a:avLst/>
          </a:prstGeom>
        </p:spPr>
        <p:txBody>
          <a:bodyPr vert="horz" wrap="square" lIns="0" tIns="35560" rIns="0" bIns="0" rtlCol="0" anchor="t">
            <a:spAutoFit/>
          </a:bodyPr>
          <a:lstStyle/>
          <a:p>
            <a:r>
              <a:rPr lang="es-ES" sz="900" dirty="0">
                <a:solidFill>
                  <a:srgbClr val="4B4B4B"/>
                </a:solidFill>
                <a:latin typeface="Adobe Clean Light"/>
              </a:rPr>
              <a:t>Los </a:t>
            </a:r>
            <a:r>
              <a:rPr lang="es-ES" sz="900" dirty="0" err="1">
                <a:solidFill>
                  <a:srgbClr val="4B4B4B"/>
                </a:solidFill>
                <a:latin typeface="Adobe Clean Light"/>
              </a:rPr>
              <a:t>experience</a:t>
            </a:r>
            <a:r>
              <a:rPr lang="es-ES" sz="900" dirty="0">
                <a:solidFill>
                  <a:srgbClr val="4B4B4B"/>
                </a:solidFill>
                <a:latin typeface="Adobe Clean Light"/>
              </a:rPr>
              <a:t> </a:t>
            </a:r>
            <a:r>
              <a:rPr lang="es-ES" sz="900" dirty="0" err="1">
                <a:solidFill>
                  <a:srgbClr val="4B4B4B"/>
                </a:solidFill>
                <a:latin typeface="Adobe Clean Light"/>
              </a:rPr>
              <a:t>makers</a:t>
            </a:r>
            <a:r>
              <a:rPr lang="es-ES" sz="900" dirty="0">
                <a:solidFill>
                  <a:srgbClr val="4B4B4B"/>
                </a:solidFill>
                <a:latin typeface="Adobe Clean Light"/>
              </a:rPr>
              <a:t> se realizan con </a:t>
            </a:r>
            <a:br>
              <a:rPr lang="sk-SK" sz="900" dirty="0">
                <a:solidFill>
                  <a:srgbClr val="4B4B4B"/>
                </a:solidFill>
                <a:latin typeface="Adobe Clean Light"/>
              </a:rPr>
            </a:br>
            <a:r>
              <a:rPr lang="es-ES" sz="900" dirty="0" err="1">
                <a:solidFill>
                  <a:srgbClr val="4B4B4B"/>
                </a:solidFill>
                <a:latin typeface="Adobe Clean Light"/>
              </a:rPr>
              <a:t>Experience</a:t>
            </a:r>
            <a:r>
              <a:rPr lang="es-ES" sz="900" dirty="0">
                <a:solidFill>
                  <a:srgbClr val="4B4B4B"/>
                </a:solidFill>
                <a:latin typeface="Adobe Clean Light"/>
              </a:rPr>
              <a:t> League. Los clientes pueden aplicar sus conocimientos de administración de </a:t>
            </a:r>
            <a:br>
              <a:rPr lang="sk-SK" sz="900" dirty="0">
                <a:solidFill>
                  <a:srgbClr val="4B4B4B"/>
                </a:solidFill>
                <a:latin typeface="Adobe Clean Light"/>
              </a:rPr>
            </a:br>
            <a:r>
              <a:rPr lang="es-ES" sz="900" dirty="0">
                <a:solidFill>
                  <a:srgbClr val="4B4B4B"/>
                </a:solidFill>
                <a:latin typeface="Adobe Clean Light"/>
              </a:rPr>
              <a:t>la experiencia del cliente con aprendizaje personalizado para desarrollar habilidades, interactuar con la comunidad internacional </a:t>
            </a:r>
            <a:br>
              <a:rPr lang="sk-SK" sz="900" dirty="0">
                <a:solidFill>
                  <a:srgbClr val="4B4B4B"/>
                </a:solidFill>
                <a:latin typeface="Adobe Clean Light"/>
              </a:rPr>
            </a:br>
            <a:r>
              <a:rPr lang="es-ES" sz="900" dirty="0">
                <a:solidFill>
                  <a:srgbClr val="4B4B4B"/>
                </a:solidFill>
                <a:latin typeface="Adobe Clean Light"/>
              </a:rPr>
              <a:t>de compañeros y obtener reconocimiento en </a:t>
            </a:r>
            <a:br>
              <a:rPr lang="sk-SK" sz="900" dirty="0">
                <a:solidFill>
                  <a:srgbClr val="4B4B4B"/>
                </a:solidFill>
                <a:latin typeface="Adobe Clean Light"/>
              </a:rPr>
            </a:br>
            <a:r>
              <a:rPr lang="es-ES" sz="900" dirty="0">
                <a:solidFill>
                  <a:srgbClr val="4B4B4B"/>
                </a:solidFill>
                <a:latin typeface="Adobe Clean Light"/>
              </a:rPr>
              <a:t>su trayectoria profesional.</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5" y="8251025"/>
            <a:ext cx="1414906" cy="369332"/>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dirty="0">
                <a:solidFill>
                  <a:srgbClr val="000000"/>
                </a:solidFill>
              </a:rPr>
              <a:t>Asistencia mediante chat en directo*</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601418"/>
            <a:ext cx="840166" cy="184666"/>
          </a:xfrm>
          <a:prstGeom prst="rect">
            <a:avLst/>
          </a:prstGeom>
        </p:spPr>
        <p:txBody>
          <a:bodyPr wrap="none" lIns="0" tIns="0" rIns="0" bIns="0">
            <a:spAutoFit/>
          </a:bodyPr>
          <a:lstStyle/>
          <a:p>
            <a:pPr>
              <a:spcBef>
                <a:spcPts val="600"/>
              </a:spcBef>
              <a:spcAft>
                <a:spcPts val="600"/>
              </a:spcAft>
            </a:pPr>
            <a:r>
              <a:rPr lang="es-ES" sz="1200" b="1" dirty="0">
                <a:latin typeface="+mj-lt"/>
                <a:ea typeface="Open Sans" pitchFamily="34" charset="0"/>
                <a:cs typeface="Open Sans" pitchFamily="34" charset="0"/>
              </a:rPr>
              <a:t>Asistencia mediante chat</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431497"/>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24/7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634683"/>
            <a:ext cx="992259"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Asistencia telefónica</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8" y="6864447"/>
            <a:ext cx="2132877" cy="866904"/>
          </a:xfrm>
          <a:prstGeom prst="rect">
            <a:avLst/>
          </a:prstGeom>
        </p:spPr>
        <p:txBody>
          <a:bodyPr vert="horz" wrap="square" lIns="0" tIns="35560" rIns="0" bIns="0" rtlCol="0">
            <a:spAutoFit/>
          </a:bodyPr>
          <a:lstStyle/>
          <a:p>
            <a:r>
              <a:rPr lang="es-ES" sz="900" b="1" dirty="0">
                <a:solidFill>
                  <a:srgbClr val="020302"/>
                </a:solidFill>
                <a:latin typeface="AdobeClean-Light"/>
              </a:rPr>
              <a:t>Los usuarios autorizados o los contactos </a:t>
            </a:r>
            <a:br>
              <a:rPr lang="es-ES" sz="900" b="1" dirty="0">
                <a:solidFill>
                  <a:srgbClr val="020302"/>
                </a:solidFill>
                <a:latin typeface="AdobeClean-Light"/>
              </a:rPr>
            </a:br>
            <a:r>
              <a:rPr lang="es-ES" sz="900" b="1" dirty="0">
                <a:solidFill>
                  <a:srgbClr val="020302"/>
                </a:solidFill>
                <a:latin typeface="AdobeClean-Light"/>
              </a:rPr>
              <a:t>de soporte particulares</a:t>
            </a:r>
            <a:r>
              <a:rPr lang="es-ES" sz="900" dirty="0">
                <a:latin typeface="Adobe Clean Light" panose="020B0303020404020204" pitchFamily="34" charset="0"/>
              </a:rPr>
              <a:t> pueden enviar problemas a través de todos los canales disponibles (incluido el teléfono en el caso </a:t>
            </a:r>
            <a:br>
              <a:rPr lang="es-ES" sz="900" dirty="0">
                <a:latin typeface="Adobe Clean Light" panose="020B0303020404020204" pitchFamily="34" charset="0"/>
              </a:rPr>
            </a:br>
            <a:r>
              <a:rPr lang="es-ES" sz="900" dirty="0">
                <a:latin typeface="Adobe Clean Light" panose="020B0303020404020204" pitchFamily="34" charset="0"/>
              </a:rPr>
              <a:t>de los problemas P1) y hablar con nuestro equipo de asistencia en nombre de su empresa. </a:t>
            </a:r>
          </a:p>
        </p:txBody>
      </p:sp>
      <p:sp>
        <p:nvSpPr>
          <p:cNvPr id="93" name="object 26">
            <a:extLst>
              <a:ext uri="{FF2B5EF4-FFF2-40B4-BE49-F238E27FC236}">
                <a16:creationId xmlns:a16="http://schemas.microsoft.com/office/drawing/2014/main" id="{6307748F-6B2D-4E41-94EB-D9DC8442AE48}"/>
              </a:ext>
            </a:extLst>
          </p:cNvPr>
          <p:cNvSpPr/>
          <p:nvPr/>
        </p:nvSpPr>
        <p:spPr>
          <a:xfrm>
            <a:off x="214971" y="6213816"/>
            <a:ext cx="219456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5890837"/>
            <a:ext cx="1901483" cy="307777"/>
          </a:xfrm>
          <a:prstGeom prst="rect">
            <a:avLst/>
          </a:prstGeom>
        </p:spPr>
        <p:txBody>
          <a:bodyPr wrap="none" lIns="0">
            <a:spAutoFit/>
          </a:bodyPr>
          <a:lstStyle/>
          <a:p>
            <a:pPr>
              <a:lnSpc>
                <a:spcPct val="100000"/>
              </a:lnSpc>
              <a:spcBef>
                <a:spcPts val="280"/>
              </a:spcBef>
            </a:pPr>
            <a:r>
              <a:rPr lang="es-ES" sz="1400" b="1">
                <a:solidFill>
                  <a:srgbClr val="020302"/>
                </a:solidFill>
                <a:latin typeface="Adobe Clean"/>
                <a:cs typeface="Adobe Clean"/>
              </a:rPr>
              <a:t>Funciones de soporte Online</a:t>
            </a: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376241"/>
            <a:ext cx="1599938"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dirty="0">
                <a:solidFill>
                  <a:srgbClr val="000000"/>
                </a:solidFill>
              </a:rPr>
              <a:t>Horario de oficina</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557460"/>
            <a:ext cx="604974" cy="184666"/>
          </a:xfrm>
          <a:prstGeom prst="rect">
            <a:avLst/>
          </a:prstGeom>
        </p:spPr>
        <p:txBody>
          <a:bodyPr wrap="none" lIns="0" tIns="0" rIns="0" bIns="0">
            <a:spAutoFit/>
          </a:bodyPr>
          <a:lstStyle/>
          <a:p>
            <a:pPr>
              <a:spcBef>
                <a:spcPts val="600"/>
              </a:spcBef>
              <a:spcAft>
                <a:spcPts val="600"/>
              </a:spcAft>
            </a:pPr>
            <a:r>
              <a:rPr lang="es-ES" sz="1200" b="1" dirty="0">
                <a:latin typeface="+mj-lt"/>
                <a:ea typeface="Open Sans" pitchFamily="34" charset="0"/>
                <a:cs typeface="Open Sans" pitchFamily="34" charset="0"/>
              </a:rPr>
              <a:t>Seminarios web</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7" y="8842070"/>
            <a:ext cx="2320658" cy="866904"/>
          </a:xfrm>
          <a:prstGeom prst="rect">
            <a:avLst/>
          </a:prstGeom>
        </p:spPr>
        <p:txBody>
          <a:bodyPr vert="horz" wrap="square" lIns="0" tIns="35560" rIns="0" bIns="0" rtlCol="0">
            <a:spAutoFit/>
          </a:bodyPr>
          <a:lstStyle/>
          <a:p>
            <a:r>
              <a:rPr lang="es-ES" sz="900" dirty="0">
                <a:solidFill>
                  <a:srgbClr val="4B4B4B"/>
                </a:solidFill>
                <a:latin typeface="Adobe Clean Light" panose="020B0303020404020204" pitchFamily="34" charset="0"/>
              </a:rPr>
              <a:t>En el horario de oficina del equipo de asistencia </a:t>
            </a:r>
            <a:br>
              <a:rPr lang="es-ES" sz="900" dirty="0">
                <a:solidFill>
                  <a:srgbClr val="4B4B4B"/>
                </a:solidFill>
                <a:latin typeface="Adobe Clean Light" panose="020B0303020404020204" pitchFamily="34" charset="0"/>
              </a:rPr>
            </a:br>
            <a:r>
              <a:rPr lang="es-ES" sz="900" dirty="0">
                <a:solidFill>
                  <a:srgbClr val="4B4B4B"/>
                </a:solidFill>
                <a:latin typeface="Adobe Clean Light" panose="020B0303020404020204" pitchFamily="34" charset="0"/>
              </a:rPr>
              <a:t>al cliente de Adobe se incluyen sesiones </a:t>
            </a:r>
            <a:br>
              <a:rPr lang="es-ES" sz="900" dirty="0">
                <a:solidFill>
                  <a:srgbClr val="4B4B4B"/>
                </a:solidFill>
                <a:latin typeface="Adobe Clean Light" panose="020B0303020404020204" pitchFamily="34" charset="0"/>
              </a:rPr>
            </a:br>
            <a:r>
              <a:rPr lang="es-ES" sz="900" dirty="0">
                <a:solidFill>
                  <a:srgbClr val="4B4B4B"/>
                </a:solidFill>
                <a:latin typeface="Adobe Clean Light" panose="020B0303020404020204" pitchFamily="34" charset="0"/>
              </a:rPr>
              <a:t>diseñadas para informar y ayudar a los participantes a solucionar problemas, así como para proporcionar consejos y trucos para que los participantes logren el éxito con las soluciones de Adobe.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376241"/>
            <a:ext cx="1966342"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es-ES" sz="1200" dirty="0">
                <a:solidFill>
                  <a:srgbClr val="000000"/>
                </a:solidFill>
              </a:rPr>
              <a:t>Portales de autoayuda</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557460"/>
            <a:ext cx="1267206"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Portal de asistencia 24/7</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803092"/>
            <a:ext cx="2194560" cy="866904"/>
          </a:xfrm>
          <a:prstGeom prst="rect">
            <a:avLst/>
          </a:prstGeom>
        </p:spPr>
        <p:txBody>
          <a:bodyPr vert="horz" wrap="square" lIns="0" tIns="35560" rIns="0" bIns="0" rtlCol="0">
            <a:spAutoFit/>
          </a:bodyPr>
          <a:lstStyle/>
          <a:p>
            <a:r>
              <a:rPr lang="es-ES" sz="900" dirty="0">
                <a:solidFill>
                  <a:srgbClr val="4B4B4B"/>
                </a:solidFill>
                <a:latin typeface="Adobe Clean Light" panose="020B0303020404020204" pitchFamily="34" charset="0"/>
              </a:rPr>
              <a:t>Acceso al portal de asistencia de autoayuda </a:t>
            </a:r>
            <a:br>
              <a:rPr lang="es-ES" sz="900" dirty="0">
                <a:solidFill>
                  <a:srgbClr val="4B4B4B"/>
                </a:solidFill>
                <a:latin typeface="Adobe Clean Light" panose="020B0303020404020204" pitchFamily="34" charset="0"/>
              </a:rPr>
            </a:br>
            <a:r>
              <a:rPr lang="es-ES" sz="900" dirty="0">
                <a:solidFill>
                  <a:srgbClr val="4B4B4B"/>
                </a:solidFill>
                <a:latin typeface="Adobe Clean Light" panose="020B0303020404020204" pitchFamily="34" charset="0"/>
              </a:rPr>
              <a:t>en línea previa solicitud para enviar solicitudes </a:t>
            </a:r>
            <a:br>
              <a:rPr lang="es-ES" sz="900" dirty="0">
                <a:solidFill>
                  <a:srgbClr val="4B4B4B"/>
                </a:solidFill>
                <a:latin typeface="Adobe Clean Light" panose="020B0303020404020204" pitchFamily="34" charset="0"/>
              </a:rPr>
            </a:br>
            <a:r>
              <a:rPr lang="es-ES" sz="900" dirty="0">
                <a:solidFill>
                  <a:srgbClr val="4B4B4B"/>
                </a:solidFill>
                <a:latin typeface="Adobe Clean Light" panose="020B0303020404020204" pitchFamily="34" charset="0"/>
              </a:rPr>
              <a:t>de asistencia, revisar el estado de los casos </a:t>
            </a:r>
            <a:br>
              <a:rPr lang="es-ES" sz="900" dirty="0">
                <a:solidFill>
                  <a:srgbClr val="4B4B4B"/>
                </a:solidFill>
                <a:latin typeface="Adobe Clean Light" panose="020B0303020404020204" pitchFamily="34" charset="0"/>
              </a:rPr>
            </a:br>
            <a:r>
              <a:rPr lang="es-ES" sz="900" dirty="0">
                <a:solidFill>
                  <a:srgbClr val="4B4B4B"/>
                </a:solidFill>
                <a:latin typeface="Adobe Clean Light" panose="020B0303020404020204" pitchFamily="34" charset="0"/>
              </a:rPr>
              <a:t>y examinar otros recursos, como la base </a:t>
            </a:r>
            <a:br>
              <a:rPr lang="es-ES" sz="900" dirty="0">
                <a:solidFill>
                  <a:srgbClr val="4B4B4B"/>
                </a:solidFill>
                <a:latin typeface="Adobe Clean Light" panose="020B0303020404020204" pitchFamily="34" charset="0"/>
              </a:rPr>
            </a:br>
            <a:r>
              <a:rPr lang="es-ES" sz="900" dirty="0">
                <a:solidFill>
                  <a:srgbClr val="4B4B4B"/>
                </a:solidFill>
                <a:latin typeface="Adobe Clean Light" panose="020B0303020404020204" pitchFamily="34" charset="0"/>
              </a:rPr>
              <a:t>de conocimiento, noticias y alertas, sugerencias destacadas, y mucho más.</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6"/>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es-ES"/>
              <a:t>©2021 Adobe. All Rights Reserved. Adobe Confidential.</a:t>
            </a:r>
          </a:p>
        </p:txBody>
      </p:sp>
      <p:sp>
        <p:nvSpPr>
          <p:cNvPr id="114" name="object 26">
            <a:extLst>
              <a:ext uri="{FF2B5EF4-FFF2-40B4-BE49-F238E27FC236}">
                <a16:creationId xmlns:a16="http://schemas.microsoft.com/office/drawing/2014/main" id="{408C2D8F-392B-584D-B818-DDD728EB2211}"/>
              </a:ext>
            </a:extLst>
          </p:cNvPr>
          <p:cNvSpPr/>
          <p:nvPr/>
        </p:nvSpPr>
        <p:spPr>
          <a:xfrm>
            <a:off x="214970" y="868681"/>
            <a:ext cx="2410119"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es-ES" sz="1400" b="1" dirty="0">
                <a:solidFill>
                  <a:srgbClr val="020302"/>
                </a:solidFill>
                <a:latin typeface="Adobe Clean"/>
                <a:cs typeface="Adobe Clean"/>
              </a:rPr>
              <a:t>Funciones de soporte Enterprise</a:t>
            </a: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536120"/>
            <a:ext cx="1555491" cy="382156"/>
          </a:xfrm>
          <a:prstGeom prst="rect">
            <a:avLst/>
          </a:prstGeom>
        </p:spPr>
        <p:txBody>
          <a:bodyPr vert="horz" wrap="square" lIns="0" tIns="12700" rIns="0" bIns="0" rtlCol="0">
            <a:spAutoFit/>
          </a:bodyPr>
          <a:lstStyle/>
          <a:p>
            <a:pPr marL="12700">
              <a:lnSpc>
                <a:spcPct val="100000"/>
              </a:lnSpc>
              <a:spcBef>
                <a:spcPts val="100"/>
              </a:spcBef>
            </a:pPr>
            <a:r>
              <a:rPr lang="es-ES" sz="1200" b="1" dirty="0">
                <a:solidFill>
                  <a:srgbClr val="020302"/>
                </a:solidFill>
                <a:latin typeface="Adobe Clean"/>
                <a:cs typeface="Adobe Clean"/>
              </a:rPr>
              <a:t>Administración de </a:t>
            </a:r>
            <a:br>
              <a:rPr lang="es-ES" sz="1200" b="1" dirty="0">
                <a:solidFill>
                  <a:srgbClr val="020302"/>
                </a:solidFill>
                <a:latin typeface="Adobe Clean"/>
                <a:cs typeface="Adobe Clean"/>
              </a:rPr>
            </a:br>
            <a:r>
              <a:rPr lang="es-ES" sz="1200" b="1" dirty="0">
                <a:solidFill>
                  <a:srgbClr val="020302"/>
                </a:solidFill>
                <a:latin typeface="Adobe Clean"/>
                <a:cs typeface="Adobe Clean"/>
              </a:rPr>
              <a:t>la escalabilidad</a:t>
            </a: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05321"/>
          </a:xfrm>
          <a:prstGeom prst="rect">
            <a:avLst/>
          </a:prstGeom>
        </p:spPr>
        <p:txBody>
          <a:bodyPr vert="horz" wrap="square" lIns="0" tIns="12700" rIns="0" bIns="0" rtlCol="0">
            <a:spAutoFit/>
          </a:bodyPr>
          <a:lstStyle/>
          <a:p>
            <a:pPr marL="12700">
              <a:lnSpc>
                <a:spcPct val="100000"/>
              </a:lnSpc>
              <a:spcBef>
                <a:spcPts val="100"/>
              </a:spcBef>
            </a:pPr>
            <a:r>
              <a:rPr lang="es-ES" sz="900" dirty="0">
                <a:solidFill>
                  <a:srgbClr val="4B4B4B"/>
                </a:solidFill>
                <a:latin typeface="Adobe Clean Light" panose="020B0303020404020204" pitchFamily="34" charset="0"/>
              </a:rPr>
              <a:t>Un punto de contacto designado de Adobe </a:t>
            </a:r>
            <a:br>
              <a:rPr lang="es-ES" sz="900" dirty="0">
                <a:solidFill>
                  <a:srgbClr val="4B4B4B"/>
                </a:solidFill>
                <a:latin typeface="Adobe Clean Light" panose="020B0303020404020204" pitchFamily="34" charset="0"/>
              </a:rPr>
            </a:br>
            <a:r>
              <a:rPr lang="es-ES" sz="900" dirty="0">
                <a:solidFill>
                  <a:srgbClr val="4B4B4B"/>
                </a:solidFill>
                <a:latin typeface="Adobe Clean Light" panose="020B0303020404020204" pitchFamily="34" charset="0"/>
              </a:rPr>
              <a:t>que puede proporcionar asistencia en cuanto </a:t>
            </a:r>
            <a:br>
              <a:rPr lang="es-ES" sz="900" dirty="0">
                <a:solidFill>
                  <a:srgbClr val="4B4B4B"/>
                </a:solidFill>
                <a:latin typeface="Adobe Clean Light" panose="020B0303020404020204" pitchFamily="34" charset="0"/>
              </a:rPr>
            </a:br>
            <a:r>
              <a:rPr lang="es-ES" sz="900" dirty="0">
                <a:solidFill>
                  <a:srgbClr val="4B4B4B"/>
                </a:solidFill>
                <a:latin typeface="Adobe Clean Light" panose="020B0303020404020204" pitchFamily="34" charset="0"/>
              </a:rPr>
              <a:t>a escalabilidad y actualizaciones frecuentes, </a:t>
            </a:r>
            <a:br>
              <a:rPr lang="es-ES" sz="900" dirty="0">
                <a:solidFill>
                  <a:srgbClr val="4B4B4B"/>
                </a:solidFill>
                <a:latin typeface="Adobe Clean Light" panose="020B0303020404020204" pitchFamily="34" charset="0"/>
              </a:rPr>
            </a:br>
            <a:r>
              <a:rPr lang="es-ES" sz="900" dirty="0">
                <a:solidFill>
                  <a:srgbClr val="4B4B4B"/>
                </a:solidFill>
                <a:latin typeface="Adobe Clean Light" panose="020B0303020404020204" pitchFamily="34" charset="0"/>
              </a:rPr>
              <a:t>así como garantizar que se dé prioridad a sus solicitudes de soporte abierto más críticas.</a:t>
            </a: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767331" cy="197490"/>
          </a:xfrm>
          <a:prstGeom prst="rect">
            <a:avLst/>
          </a:prstGeom>
        </p:spPr>
        <p:txBody>
          <a:bodyPr vert="horz" wrap="square" lIns="0" tIns="12700" rIns="0" bIns="0" rtlCol="0">
            <a:spAutoFit/>
          </a:bodyPr>
          <a:lstStyle/>
          <a:p>
            <a:pPr marL="12700">
              <a:lnSpc>
                <a:spcPct val="100000"/>
              </a:lnSpc>
              <a:spcBef>
                <a:spcPts val="100"/>
              </a:spcBef>
            </a:pPr>
            <a:r>
              <a:rPr lang="es-ES" sz="1200" b="1" dirty="0">
                <a:solidFill>
                  <a:srgbClr val="020302"/>
                </a:solidFill>
                <a:latin typeface="Adobe Clean"/>
                <a:cs typeface="Adobe Clean"/>
              </a:rPr>
              <a:t>Revisiones del servicio</a:t>
            </a: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428322"/>
          </a:xfrm>
          <a:prstGeom prst="rect">
            <a:avLst/>
          </a:prstGeom>
        </p:spPr>
        <p:txBody>
          <a:bodyPr vert="horz" wrap="square" lIns="0" tIns="12700" rIns="0" bIns="0" rtlCol="0">
            <a:spAutoFit/>
          </a:bodyPr>
          <a:lstStyle/>
          <a:p>
            <a:pPr marL="12700">
              <a:lnSpc>
                <a:spcPct val="100000"/>
              </a:lnSpc>
              <a:spcBef>
                <a:spcPts val="100"/>
              </a:spcBef>
            </a:pPr>
            <a:r>
              <a:rPr lang="es-ES" sz="900">
                <a:solidFill>
                  <a:srgbClr val="4B4B4B"/>
                </a:solidFill>
                <a:latin typeface="Adobe Clean Light" panose="020B0303020404020204" pitchFamily="34" charset="0"/>
              </a:rPr>
              <a:t>Una revisión bianual completa de los servicios, los beneficios y las métricas de soporte del programa Enterprise.</a:t>
            </a: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566822"/>
          </a:xfrm>
          <a:prstGeom prst="rect">
            <a:avLst/>
          </a:prstGeom>
        </p:spPr>
        <p:txBody>
          <a:bodyPr vert="horz" wrap="square" lIns="0" tIns="12700" rIns="0" bIns="0" rtlCol="0">
            <a:spAutoFit/>
          </a:bodyPr>
          <a:lstStyle/>
          <a:p>
            <a:pPr marL="12700">
              <a:lnSpc>
                <a:spcPct val="100000"/>
              </a:lnSpc>
              <a:spcBef>
                <a:spcPts val="100"/>
              </a:spcBef>
            </a:pPr>
            <a:r>
              <a:rPr lang="es-ES" sz="900" dirty="0">
                <a:solidFill>
                  <a:srgbClr val="4B4B4B"/>
                </a:solidFill>
                <a:latin typeface="Adobe Clean Light" panose="020B0303020404020204" pitchFamily="34" charset="0"/>
              </a:rPr>
              <a:t>Una sesión de 60 minutos centrada en una función específica del producto y en cómo </a:t>
            </a:r>
            <a:br>
              <a:rPr lang="es-ES" sz="900" dirty="0">
                <a:solidFill>
                  <a:srgbClr val="4B4B4B"/>
                </a:solidFill>
                <a:latin typeface="Adobe Clean Light" panose="020B0303020404020204" pitchFamily="34" charset="0"/>
              </a:rPr>
            </a:br>
            <a:r>
              <a:rPr lang="es-ES" sz="900" dirty="0">
                <a:solidFill>
                  <a:srgbClr val="4B4B4B"/>
                </a:solidFill>
                <a:latin typeface="Adobe Clean Light" panose="020B0303020404020204" pitchFamily="34" charset="0"/>
              </a:rPr>
              <a:t>se puede utilizar para resolver problemas empresariales comunes.</a:t>
            </a: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98398"/>
            <a:ext cx="2194560" cy="483209"/>
          </a:xfrm>
          <a:prstGeom prst="rect">
            <a:avLst/>
          </a:prstGeom>
        </p:spPr>
        <p:txBody>
          <a:bodyPr vert="horz" wrap="square" lIns="0" tIns="12700" rIns="0" bIns="0" rtlCol="0" anchor="t">
            <a:spAutoFit/>
          </a:bodyPr>
          <a:lstStyle/>
          <a:p>
            <a:pPr marL="12700" marR="5080">
              <a:lnSpc>
                <a:spcPct val="115999"/>
              </a:lnSpc>
              <a:spcBef>
                <a:spcPts val="600"/>
              </a:spcBef>
            </a:pPr>
            <a:r>
              <a:rPr lang="es-ES" sz="900">
                <a:solidFill>
                  <a:srgbClr val="4B4B4B"/>
                </a:solidFill>
                <a:latin typeface="Adobe Clean Light"/>
              </a:rPr>
              <a:t>Impulse la adopción de prácticas recomendadas de personalización y componentes principales en AEM as a Cloud Service.</a:t>
            </a: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5090758"/>
            <a:ext cx="2194560" cy="648960"/>
          </a:xfrm>
          <a:prstGeom prst="rect">
            <a:avLst/>
          </a:prstGeom>
        </p:spPr>
        <p:txBody>
          <a:bodyPr vert="horz" wrap="square" lIns="0" tIns="12700" rIns="0" bIns="0" rtlCol="0" anchor="t">
            <a:spAutoFit/>
          </a:bodyPr>
          <a:lstStyle/>
          <a:p>
            <a:pPr marL="13970" marR="5080" indent="-1905">
              <a:lnSpc>
                <a:spcPct val="117000"/>
              </a:lnSpc>
              <a:spcBef>
                <a:spcPts val="900"/>
              </a:spcBef>
            </a:pPr>
            <a:r>
              <a:rPr lang="es-ES" sz="900">
                <a:solidFill>
                  <a:srgbClr val="4B4B4B"/>
                </a:solidFill>
                <a:latin typeface="Adobe Clean Light"/>
              </a:rPr>
              <a:t>Identifique, revise y proporcione recomendaciones sobre áreas de adopción de soluciones personalizadas con oportunidades de optimización.</a:t>
            </a: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5044650"/>
            <a:ext cx="2194560" cy="648960"/>
          </a:xfrm>
          <a:prstGeom prst="rect">
            <a:avLst/>
          </a:prstGeom>
        </p:spPr>
        <p:txBody>
          <a:bodyPr vert="horz" wrap="square" lIns="0" tIns="12700" rIns="0" bIns="0" rtlCol="0" anchor="t">
            <a:spAutoFit/>
          </a:bodyPr>
          <a:lstStyle/>
          <a:p>
            <a:pPr marL="12700" marR="5080">
              <a:lnSpc>
                <a:spcPct val="117000"/>
              </a:lnSpc>
              <a:spcBef>
                <a:spcPts val="685"/>
              </a:spcBef>
            </a:pPr>
            <a:r>
              <a:rPr lang="es-ES" sz="900" dirty="0">
                <a:solidFill>
                  <a:srgbClr val="4B4B4B"/>
                </a:solidFill>
                <a:latin typeface="Adobe Clean Light"/>
              </a:rPr>
              <a:t>Gobernanza técnica y operativa para ayudar a los clientes de AEM as a Cloud </a:t>
            </a:r>
            <a:r>
              <a:rPr lang="es-ES" sz="900" dirty="0" err="1">
                <a:solidFill>
                  <a:srgbClr val="4B4B4B"/>
                </a:solidFill>
                <a:latin typeface="Adobe Clean Light"/>
              </a:rPr>
              <a:t>Service</a:t>
            </a:r>
            <a:r>
              <a:rPr lang="es-ES" sz="900" dirty="0">
                <a:solidFill>
                  <a:srgbClr val="4B4B4B"/>
                </a:solidFill>
                <a:latin typeface="Adobe Clean Light"/>
              </a:rPr>
              <a:t> a cumplir con los estándares del sector y las prácticas recomendadas para AEM as a Cloud </a:t>
            </a:r>
            <a:r>
              <a:rPr lang="es-ES" sz="900" dirty="0" err="1">
                <a:solidFill>
                  <a:srgbClr val="4B4B4B"/>
                </a:solidFill>
                <a:latin typeface="Adobe Clean Light"/>
              </a:rPr>
              <a:t>Service</a:t>
            </a:r>
            <a:r>
              <a:rPr lang="es-ES" sz="900" dirty="0">
                <a:solidFill>
                  <a:srgbClr val="4B4B4B"/>
                </a:solidFill>
                <a:latin typeface="Adobe Clean Light"/>
              </a:rPr>
              <a:t>.</a:t>
            </a: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866904"/>
          </a:xfrm>
          <a:prstGeom prst="rect">
            <a:avLst/>
          </a:prstGeom>
        </p:spPr>
        <p:txBody>
          <a:bodyPr vert="horz" wrap="square" lIns="0" tIns="35560" rIns="0" bIns="0" rtlCol="0">
            <a:spAutoFit/>
          </a:bodyPr>
          <a:lstStyle/>
          <a:p>
            <a:pPr>
              <a:spcBef>
                <a:spcPts val="190"/>
              </a:spcBef>
            </a:pPr>
            <a:r>
              <a:rPr lang="es-ES" sz="900">
                <a:solidFill>
                  <a:srgbClr val="4B4B4B"/>
                </a:solidFill>
                <a:latin typeface="Adobe Clean Light" panose="020B0303020404020204" pitchFamily="34" charset="0"/>
              </a:rPr>
              <a:t>Un ingeniero de asistencia técnica especializado que esté familiarizado con el entorno de su solución y sus objetivos empresariales. Es un ingeniero de asistencia técnica experimentado que le ayudará a coordinar su experiencia de soporte Enterprise.</a:t>
            </a: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993684"/>
            <a:ext cx="1726164" cy="184666"/>
          </a:xfrm>
          <a:prstGeom prst="rect">
            <a:avLst/>
          </a:prstGeom>
        </p:spPr>
        <p:txBody>
          <a:bodyPr wrap="square" lIns="0" tIns="0" rIns="0" bIns="0">
            <a:spAutoFit/>
          </a:bodyPr>
          <a:lstStyle/>
          <a:p>
            <a:pPr>
              <a:spcBef>
                <a:spcPts val="600"/>
              </a:spcBef>
              <a:spcAft>
                <a:spcPts val="600"/>
              </a:spcAft>
            </a:pPr>
            <a:r>
              <a:rPr lang="es-ES" sz="1200" b="1" dirty="0">
                <a:solidFill>
                  <a:srgbClr val="020302"/>
                </a:solidFill>
                <a:latin typeface="+mj-lt"/>
              </a:rPr>
              <a:t>Ingeniero de asistencia técnica especializado</a:t>
            </a:r>
          </a:p>
        </p:txBody>
      </p:sp>
      <p:pic>
        <p:nvPicPr>
          <p:cNvPr id="142" name="Graphic 141" descr="User outline">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09247"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671067" cy="197490"/>
          </a:xfrm>
          <a:prstGeom prst="rect">
            <a:avLst/>
          </a:prstGeom>
        </p:spPr>
        <p:txBody>
          <a:bodyPr vert="horz" wrap="square" lIns="0" tIns="12700" rIns="0" bIns="0" rtlCol="0">
            <a:spAutoFit/>
          </a:bodyPr>
          <a:lstStyle/>
          <a:p>
            <a:pPr marL="12700">
              <a:lnSpc>
                <a:spcPct val="100000"/>
              </a:lnSpc>
              <a:spcBef>
                <a:spcPts val="100"/>
              </a:spcBef>
            </a:pPr>
            <a:r>
              <a:rPr lang="es-ES" sz="1200" b="1" dirty="0">
                <a:solidFill>
                  <a:srgbClr val="020302"/>
                </a:solidFill>
                <a:latin typeface="Adobe Clean"/>
                <a:cs typeface="Adobe Clean"/>
              </a:rPr>
              <a:t>Sesiones de expertos</a:t>
            </a: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1965325" cy="646331"/>
          </a:xfrm>
          <a:prstGeom prst="rect">
            <a:avLst/>
          </a:prstGeom>
        </p:spPr>
        <p:txBody>
          <a:bodyPr wrap="square">
            <a:spAutoFit/>
          </a:bodyPr>
          <a:lstStyle/>
          <a:p>
            <a:pPr marL="12700">
              <a:lnSpc>
                <a:spcPct val="100000"/>
              </a:lnSpc>
              <a:spcBef>
                <a:spcPts val="100"/>
              </a:spcBef>
            </a:pPr>
            <a:r>
              <a:rPr lang="es-ES" sz="1200" b="1" dirty="0">
                <a:solidFill>
                  <a:srgbClr val="020302"/>
                </a:solidFill>
                <a:latin typeface="Adobe Clean"/>
                <a:cs typeface="Adobe Clean"/>
              </a:rPr>
              <a:t>Prácticas recomendadas de personalización para AEM as a Cloud </a:t>
            </a:r>
            <a:r>
              <a:rPr lang="es-ES" sz="1200" b="1" dirty="0" err="1">
                <a:solidFill>
                  <a:srgbClr val="020302"/>
                </a:solidFill>
                <a:latin typeface="Adobe Clean"/>
                <a:cs typeface="Adobe Clean"/>
              </a:rPr>
              <a:t>Service</a:t>
            </a:r>
            <a:endParaRPr lang="es-ES" sz="1200" b="1" dirty="0">
              <a:solidFill>
                <a:srgbClr val="020302"/>
              </a:solidFill>
              <a:latin typeface="Adobe Clean"/>
              <a:cs typeface="Adobe Clean"/>
            </a:endParaRP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438393"/>
            <a:ext cx="2105162" cy="461665"/>
          </a:xfrm>
          <a:prstGeom prst="rect">
            <a:avLst/>
          </a:prstGeom>
        </p:spPr>
        <p:txBody>
          <a:bodyPr wrap="square">
            <a:spAutoFit/>
          </a:bodyPr>
          <a:lstStyle/>
          <a:p>
            <a:pPr marL="12700">
              <a:lnSpc>
                <a:spcPct val="100000"/>
              </a:lnSpc>
              <a:spcBef>
                <a:spcPts val="100"/>
              </a:spcBef>
            </a:pPr>
            <a:r>
              <a:rPr lang="es-ES" sz="1200" b="1" dirty="0">
                <a:solidFill>
                  <a:srgbClr val="020302"/>
                </a:solidFill>
                <a:latin typeface="Adobe Clean"/>
                <a:cs typeface="Adobe Clean"/>
              </a:rPr>
              <a:t>Servicios de valor añadido para AEM as a Cloud </a:t>
            </a:r>
            <a:r>
              <a:rPr lang="es-ES" sz="1200" b="1" dirty="0" err="1">
                <a:solidFill>
                  <a:srgbClr val="020302"/>
                </a:solidFill>
                <a:latin typeface="Adobe Clean"/>
                <a:cs typeface="Adobe Clean"/>
              </a:rPr>
              <a:t>Service</a:t>
            </a:r>
            <a:endParaRPr lang="es-ES" sz="1200" b="1" dirty="0">
              <a:solidFill>
                <a:srgbClr val="020302"/>
              </a:solidFill>
              <a:latin typeface="Adobe Clean"/>
              <a:cs typeface="Adobe Clean"/>
            </a:endParaRP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482725" cy="461665"/>
          </a:xfrm>
          <a:prstGeom prst="rect">
            <a:avLst/>
          </a:prstGeom>
        </p:spPr>
        <p:txBody>
          <a:bodyPr wrap="square" lIns="0">
            <a:spAutoFit/>
          </a:bodyPr>
          <a:lstStyle/>
          <a:p>
            <a:pPr marL="12700">
              <a:lnSpc>
                <a:spcPct val="100000"/>
              </a:lnSpc>
              <a:spcBef>
                <a:spcPts val="100"/>
              </a:spcBef>
            </a:pPr>
            <a:r>
              <a:rPr lang="es-ES" sz="1200" b="1" dirty="0">
                <a:solidFill>
                  <a:srgbClr val="020302"/>
                </a:solidFill>
                <a:latin typeface="Adobe Clean"/>
                <a:cs typeface="Adobe Clean"/>
              </a:rPr>
              <a:t>Gobernanza de AEM as a Cloud </a:t>
            </a:r>
            <a:r>
              <a:rPr lang="es-ES" sz="1200" b="1" dirty="0" err="1">
                <a:solidFill>
                  <a:srgbClr val="020302"/>
                </a:solidFill>
                <a:latin typeface="Adobe Clean"/>
                <a:cs typeface="Adobe Clean"/>
              </a:rPr>
              <a:t>Service</a:t>
            </a:r>
            <a:endParaRPr lang="es-ES" sz="1200" b="1" dirty="0">
              <a:solidFill>
                <a:srgbClr val="020302"/>
              </a:solidFill>
              <a:latin typeface="Adobe Clean"/>
              <a:cs typeface="Adobe Clean"/>
            </a:endParaRPr>
          </a:p>
        </p:txBody>
      </p:sp>
      <p:pic>
        <p:nvPicPr>
          <p:cNvPr id="151" name="Graphic 150" descr="Director's Chair outline">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334282"/>
          </a:xfrm>
          <a:prstGeom prst="rect">
            <a:avLst/>
          </a:prstGeom>
        </p:spPr>
      </p:pic>
      <p:pic>
        <p:nvPicPr>
          <p:cNvPr id="153" name="Graphic 152" descr="Rating 3 Star with solid fill">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568246" cy="197490"/>
          </a:xfrm>
          <a:prstGeom prst="rect">
            <a:avLst/>
          </a:prstGeom>
        </p:spPr>
        <p:txBody>
          <a:bodyPr vert="horz" wrap="square" lIns="0" tIns="12700" rIns="0" bIns="0" rtlCol="0">
            <a:spAutoFit/>
          </a:bodyPr>
          <a:lstStyle/>
          <a:p>
            <a:pPr marL="12700">
              <a:lnSpc>
                <a:spcPct val="100000"/>
              </a:lnSpc>
              <a:spcBef>
                <a:spcPts val="100"/>
              </a:spcBef>
            </a:pPr>
            <a:r>
              <a:rPr lang="es-ES" sz="1200" b="1" dirty="0">
                <a:solidFill>
                  <a:srgbClr val="020302"/>
                </a:solidFill>
                <a:latin typeface="Adobe Clean"/>
                <a:cs typeface="Adobe Clean"/>
              </a:rPr>
              <a:t>Reseñas de casos</a:t>
            </a:r>
          </a:p>
        </p:txBody>
      </p:sp>
      <p:pic>
        <p:nvPicPr>
          <p:cNvPr id="5" name="Graphic 4" descr="Customer review outline">
            <a:extLst>
              <a:ext uri="{FF2B5EF4-FFF2-40B4-BE49-F238E27FC236}">
                <a16:creationId xmlns:a16="http://schemas.microsoft.com/office/drawing/2014/main" id="{8CCEB8E9-4EDC-FD45-900B-6151B8F604B7}"/>
              </a:ext>
            </a:extLst>
          </p:cNvPr>
          <p:cNvPicPr>
            <a:picLocks/>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0832" y="1015953"/>
            <a:ext cx="309247"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843821"/>
          </a:xfrm>
          <a:prstGeom prst="rect">
            <a:avLst/>
          </a:prstGeom>
        </p:spPr>
        <p:txBody>
          <a:bodyPr vert="horz" wrap="square" lIns="0" tIns="12700" rIns="0" bIns="0" rtlCol="0">
            <a:spAutoFit/>
          </a:bodyPr>
          <a:lstStyle/>
          <a:p>
            <a:pPr marL="12700">
              <a:lnSpc>
                <a:spcPct val="100000"/>
              </a:lnSpc>
              <a:spcBef>
                <a:spcPts val="100"/>
              </a:spcBef>
            </a:pPr>
            <a:r>
              <a:rPr lang="es-ES" sz="900" dirty="0">
                <a:solidFill>
                  <a:srgbClr val="4B4B4B"/>
                </a:solidFill>
                <a:latin typeface="Adobe Clean Light" panose="020B0303020404020204" pitchFamily="34" charset="0"/>
              </a:rPr>
              <a:t>Revisión programada periódica de las solicitudes de soporte abiertas, lo que garantiza la alineación del cliente en la descripción de casos, el impacto empresarial, el estado, la prioridad y el acuerdo en cuanto a los siguientes pasos necesarios para garantizar una solución adecuada.</a:t>
            </a: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es-ES" sz="1400" b="1">
                <a:solidFill>
                  <a:srgbClr val="020302"/>
                </a:solidFill>
                <a:latin typeface="Adobe Clean"/>
                <a:cs typeface="Adobe Clean"/>
              </a:rPr>
              <a:t>Actividades de soporte en la nube - AEM</a:t>
            </a: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3014004"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Syncing cloud outline">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471614" y="3892352"/>
            <a:ext cx="461665" cy="461665"/>
          </a:xfrm>
          <a:prstGeom prst="rect">
            <a:avLst/>
          </a:prstGeom>
        </p:spPr>
      </p:pic>
      <p:pic>
        <p:nvPicPr>
          <p:cNvPr id="67" name="Graphic 66" descr="Speaker phone outline">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446537"/>
            <a:ext cx="411480" cy="411480"/>
          </a:xfrm>
          <a:prstGeom prst="rect">
            <a:avLst/>
          </a:prstGeom>
        </p:spPr>
      </p:pic>
      <p:pic>
        <p:nvPicPr>
          <p:cNvPr id="70" name="Graphic 69" descr="Remote learning language outline">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376241"/>
            <a:ext cx="411480" cy="411480"/>
          </a:xfrm>
          <a:prstGeom prst="rect">
            <a:avLst/>
          </a:prstGeom>
        </p:spPr>
      </p:pic>
      <p:pic>
        <p:nvPicPr>
          <p:cNvPr id="72" name="Graphic 71" descr="Customer review outline">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407869"/>
            <a:ext cx="411480" cy="411480"/>
          </a:xfrm>
          <a:prstGeom prst="rect">
            <a:avLst/>
          </a:prstGeom>
        </p:spPr>
      </p:pic>
      <p:pic>
        <p:nvPicPr>
          <p:cNvPr id="73" name="Graphic 72" descr="Signpost outline">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396059"/>
            <a:ext cx="411480" cy="411480"/>
          </a:xfrm>
          <a:prstGeom prst="rect">
            <a:avLst/>
          </a:prstGeom>
        </p:spPr>
      </p:pic>
      <p:pic>
        <p:nvPicPr>
          <p:cNvPr id="76" name="Graphic 75" descr="Internet outline">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376241"/>
            <a:ext cx="411480" cy="411480"/>
          </a:xfrm>
          <a:prstGeom prst="rect">
            <a:avLst/>
          </a:prstGeom>
        </p:spPr>
      </p:pic>
      <p:pic>
        <p:nvPicPr>
          <p:cNvPr id="77" name="Graphic 76" descr="Chat bubble outline">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376241"/>
            <a:ext cx="411480" cy="411480"/>
          </a:xfrm>
          <a:prstGeom prst="rect">
            <a:avLst/>
          </a:prstGeom>
        </p:spPr>
      </p:pic>
      <p:pic>
        <p:nvPicPr>
          <p:cNvPr id="78" name="Graphic 77" descr="Playbook outline">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27546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785463"/>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785463"/>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789835"/>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7854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es-ES" sz="800">
                <a:solidFill>
                  <a:srgbClr val="6D6D6D"/>
                </a:solidFill>
                <a:latin typeface="Adobe Clean"/>
                <a:cs typeface="Adobe Clean"/>
              </a:rPr>
              <a:t>©2021 Adobe. All Rights Reserved. Adobe Confidential.</a:t>
            </a:r>
          </a:p>
        </p:txBody>
      </p:sp>
      <p:sp>
        <p:nvSpPr>
          <p:cNvPr id="8" name="object 8"/>
          <p:cNvSpPr/>
          <p:nvPr/>
        </p:nvSpPr>
        <p:spPr>
          <a:xfrm>
            <a:off x="4290125" y="911370"/>
            <a:ext cx="2478476" cy="46551"/>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290125" y="592854"/>
            <a:ext cx="2648012" cy="228268"/>
          </a:xfrm>
          <a:prstGeom prst="rect">
            <a:avLst/>
          </a:prstGeom>
        </p:spPr>
        <p:txBody>
          <a:bodyPr vert="horz" wrap="square" lIns="0" tIns="12700" rIns="0" bIns="0" rtlCol="0" anchor="t">
            <a:spAutoFit/>
          </a:bodyPr>
          <a:lstStyle/>
          <a:p>
            <a:pPr marL="12700">
              <a:spcBef>
                <a:spcPts val="100"/>
              </a:spcBef>
            </a:pPr>
            <a:r>
              <a:rPr lang="es-ES" sz="1400" b="1" dirty="0">
                <a:solidFill>
                  <a:srgbClr val="020302"/>
                </a:solidFill>
                <a:latin typeface="Adobe Clean"/>
                <a:cs typeface="Adobe Clean"/>
              </a:rPr>
              <a:t>Actividades del servicio de campo</a:t>
            </a:r>
          </a:p>
        </p:txBody>
      </p:sp>
      <p:sp>
        <p:nvSpPr>
          <p:cNvPr id="22" name="object 22"/>
          <p:cNvSpPr txBox="1"/>
          <p:nvPr/>
        </p:nvSpPr>
        <p:spPr>
          <a:xfrm>
            <a:off x="1148729" y="614782"/>
            <a:ext cx="1321735" cy="228268"/>
          </a:xfrm>
          <a:prstGeom prst="rect">
            <a:avLst/>
          </a:prstGeom>
        </p:spPr>
        <p:txBody>
          <a:bodyPr vert="horz" wrap="square" lIns="0" tIns="12700" rIns="0" bIns="0" rtlCol="0">
            <a:spAutoFit/>
          </a:bodyPr>
          <a:lstStyle/>
          <a:p>
            <a:pPr marL="12700">
              <a:lnSpc>
                <a:spcPct val="100000"/>
              </a:lnSpc>
              <a:spcBef>
                <a:spcPts val="100"/>
              </a:spcBef>
            </a:pPr>
            <a:r>
              <a:rPr lang="es-ES" sz="1400" b="1" dirty="0" err="1">
                <a:solidFill>
                  <a:srgbClr val="020302"/>
                </a:solidFill>
                <a:latin typeface="Adobe Clean"/>
                <a:cs typeface="Adobe Clean"/>
              </a:rPr>
              <a:t>Launch</a:t>
            </a:r>
            <a:r>
              <a:rPr lang="es-ES" sz="1400" b="1" dirty="0">
                <a:solidFill>
                  <a:srgbClr val="020302"/>
                </a:solidFill>
                <a:latin typeface="Adobe Clean"/>
                <a:cs typeface="Adobe Clean"/>
              </a:rPr>
              <a:t> </a:t>
            </a:r>
            <a:r>
              <a:rPr lang="es-ES" sz="1400" b="1" dirty="0" err="1">
                <a:solidFill>
                  <a:srgbClr val="020302"/>
                </a:solidFill>
                <a:latin typeface="Adobe Clean"/>
                <a:cs typeface="Adobe Clean"/>
              </a:rPr>
              <a:t>Advisory</a:t>
            </a:r>
            <a:r>
              <a:rPr lang="es-ES" sz="1400" b="1" dirty="0">
                <a:solidFill>
                  <a:srgbClr val="020302"/>
                </a:solidFill>
                <a:latin typeface="Adobe Clean"/>
                <a:cs typeface="Adobe Clean"/>
              </a:rPr>
              <a:t> </a:t>
            </a:r>
          </a:p>
        </p:txBody>
      </p:sp>
      <p:sp>
        <p:nvSpPr>
          <p:cNvPr id="23" name="object 23"/>
          <p:cNvSpPr txBox="1"/>
          <p:nvPr/>
        </p:nvSpPr>
        <p:spPr>
          <a:xfrm>
            <a:off x="242187" y="1225804"/>
            <a:ext cx="3134821" cy="782265"/>
          </a:xfrm>
          <a:prstGeom prst="rect">
            <a:avLst/>
          </a:prstGeom>
        </p:spPr>
        <p:txBody>
          <a:bodyPr vert="horz" wrap="square" lIns="0" tIns="12700" rIns="0" bIns="0" rtlCol="0">
            <a:spAutoFit/>
          </a:bodyPr>
          <a:lstStyle/>
          <a:p>
            <a:pPr marL="12700" marR="5080">
              <a:spcBef>
                <a:spcPts val="100"/>
              </a:spcBef>
            </a:pPr>
            <a:r>
              <a:rPr lang="es-ES" sz="1000" dirty="0">
                <a:solidFill>
                  <a:srgbClr val="1F1F1F"/>
                </a:solidFill>
                <a:latin typeface="AdobeClean-Light"/>
                <a:cs typeface="AdobeClean-Light"/>
              </a:rPr>
              <a:t>Para los clientes que implementan una </a:t>
            </a:r>
            <a:r>
              <a:rPr lang="es-ES" sz="1000" b="1" dirty="0">
                <a:solidFill>
                  <a:srgbClr val="1F1F1F"/>
                </a:solidFill>
                <a:latin typeface="Adobe Clean"/>
                <a:cs typeface="Adobe Clean"/>
              </a:rPr>
              <a:t>nueva solución </a:t>
            </a:r>
            <a:br>
              <a:rPr lang="es-ES" sz="1000" b="1" dirty="0">
                <a:solidFill>
                  <a:srgbClr val="1F1F1F"/>
                </a:solidFill>
                <a:latin typeface="Adobe Clean"/>
                <a:cs typeface="Adobe Clean"/>
              </a:rPr>
            </a:br>
            <a:r>
              <a:rPr lang="es-ES" sz="1000" b="1" dirty="0">
                <a:solidFill>
                  <a:srgbClr val="1F1F1F"/>
                </a:solidFill>
                <a:latin typeface="Adobe Clean"/>
                <a:cs typeface="Adobe Clean"/>
              </a:rPr>
              <a:t>de Adobe </a:t>
            </a:r>
            <a:r>
              <a:rPr lang="es-ES" sz="1000" b="1" dirty="0" err="1">
                <a:solidFill>
                  <a:srgbClr val="1F1F1F"/>
                </a:solidFill>
                <a:latin typeface="Adobe Clean"/>
                <a:cs typeface="Adobe Clean"/>
              </a:rPr>
              <a:t>Experience</a:t>
            </a:r>
            <a:r>
              <a:rPr lang="es-ES" sz="1000" b="1" dirty="0">
                <a:solidFill>
                  <a:srgbClr val="1F1F1F"/>
                </a:solidFill>
                <a:latin typeface="Adobe Clean"/>
                <a:cs typeface="Adobe Clean"/>
              </a:rPr>
              <a:t> Cloud, </a:t>
            </a:r>
            <a:r>
              <a:rPr lang="es-ES" sz="1000" dirty="0" err="1">
                <a:latin typeface="Adobe Clean Light" charset="0"/>
                <a:ea typeface="Adobe Clean Light" charset="0"/>
                <a:cs typeface="Adobe Clean Light" charset="0"/>
              </a:rPr>
              <a:t>Launch</a:t>
            </a:r>
            <a:r>
              <a:rPr lang="es-ES" sz="1000" dirty="0">
                <a:latin typeface="Adobe Clean Light" charset="0"/>
                <a:ea typeface="Adobe Clean Light" charset="0"/>
                <a:cs typeface="Adobe Clean Light" charset="0"/>
              </a:rPr>
              <a:t> </a:t>
            </a:r>
            <a:r>
              <a:rPr lang="es-ES" sz="1000" dirty="0" err="1">
                <a:latin typeface="Adobe Clean Light" charset="0"/>
                <a:ea typeface="Adobe Clean Light" charset="0"/>
                <a:cs typeface="Adobe Clean Light" charset="0"/>
              </a:rPr>
              <a:t>Advisory</a:t>
            </a:r>
            <a:r>
              <a:rPr lang="es-ES" sz="1000" dirty="0">
                <a:latin typeface="Adobe Clean Light" charset="0"/>
                <a:ea typeface="Adobe Clean Light" charset="0"/>
                <a:cs typeface="Adobe Clean Light" charset="0"/>
              </a:rPr>
              <a:t> </a:t>
            </a:r>
            <a:br>
              <a:rPr lang="es-ES" sz="1000" dirty="0">
                <a:latin typeface="Adobe Clean Light" charset="0"/>
                <a:ea typeface="Adobe Clean Light" charset="0"/>
                <a:cs typeface="Adobe Clean Light" charset="0"/>
              </a:rPr>
            </a:br>
            <a:r>
              <a:rPr lang="es-ES" sz="1000" dirty="0">
                <a:solidFill>
                  <a:srgbClr val="000000"/>
                </a:solidFill>
                <a:latin typeface="Adobe Clean SemiLight" panose="020B0403020404020204" pitchFamily="34" charset="0"/>
              </a:rPr>
              <a:t>es un </a:t>
            </a:r>
            <a:r>
              <a:rPr lang="es-ES" sz="1000" b="1" dirty="0">
                <a:solidFill>
                  <a:srgbClr val="000000"/>
                </a:solidFill>
                <a:latin typeface="Adobe Clean SemiLight" panose="020B0403020404020204" pitchFamily="34" charset="0"/>
              </a:rPr>
              <a:t>conjunto clave de servicios de asesoría </a:t>
            </a:r>
            <a:br>
              <a:rPr lang="es-ES" sz="1000" b="1" dirty="0">
                <a:solidFill>
                  <a:srgbClr val="000000"/>
                </a:solidFill>
                <a:latin typeface="Adobe Clean SemiLight" panose="020B0403020404020204" pitchFamily="34" charset="0"/>
              </a:rPr>
            </a:br>
            <a:r>
              <a:rPr lang="es-ES" sz="1000" dirty="0">
                <a:latin typeface="Adobe Clean Light" charset="0"/>
                <a:ea typeface="Adobe Clean Light" charset="0"/>
                <a:cs typeface="Adobe Clean Light" charset="0"/>
              </a:rPr>
              <a:t>y recomendaciones para </a:t>
            </a:r>
            <a:r>
              <a:rPr lang="es-ES" sz="1000" b="1" dirty="0">
                <a:latin typeface="Adobe Clean Light" charset="0"/>
                <a:ea typeface="Adobe Clean Light" charset="0"/>
                <a:cs typeface="Adobe Clean Light" charset="0"/>
              </a:rPr>
              <a:t>conseguir implementaciones </a:t>
            </a:r>
            <a:r>
              <a:rPr lang="es-ES" sz="1000" b="1" dirty="0" err="1">
                <a:latin typeface="Adobe Clean Light" charset="0"/>
                <a:ea typeface="Adobe Clean Light" charset="0"/>
                <a:cs typeface="Adobe Clean Light" charset="0"/>
              </a:rPr>
              <a:t>adecuadas</a:t>
            </a:r>
            <a:r>
              <a:rPr lang="es-ES" sz="1000" dirty="0" err="1">
                <a:latin typeface="Adobe Clean Light" charset="0"/>
                <a:ea typeface="Adobe Clean Light" charset="0"/>
                <a:cs typeface="Adobe Clean Light" charset="0"/>
              </a:rPr>
              <a:t>y</a:t>
            </a:r>
            <a:r>
              <a:rPr lang="es-ES" sz="1000" dirty="0">
                <a:latin typeface="Adobe Clean Light" charset="0"/>
                <a:ea typeface="Adobe Clean Light" charset="0"/>
                <a:cs typeface="Adobe Clean Light" charset="0"/>
              </a:rPr>
              <a:t> </a:t>
            </a:r>
            <a:r>
              <a:rPr lang="es-ES" sz="1000" b="1" dirty="0">
                <a:latin typeface="Adobe Clean Light" charset="0"/>
                <a:ea typeface="Adobe Clean Light" charset="0"/>
                <a:cs typeface="Adobe Clean Light" charset="0"/>
              </a:rPr>
              <a:t>agilizan la obtención de rentabilidad</a:t>
            </a:r>
            <a:r>
              <a:rPr lang="es-ES" sz="1000" dirty="0">
                <a:latin typeface="Adobe Clean Light" charset="0"/>
                <a:ea typeface="Adobe Clean Light" charset="0"/>
                <a:cs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1013098"/>
          </a:xfrm>
          <a:prstGeom prst="rect">
            <a:avLst/>
          </a:prstGeom>
        </p:spPr>
        <p:txBody>
          <a:bodyPr vert="horz" wrap="square" lIns="0" tIns="12700" rIns="0" bIns="0" rtlCol="0">
            <a:spAutoFit/>
          </a:bodyPr>
          <a:lstStyle/>
          <a:p>
            <a:pPr marL="24130" marR="5080">
              <a:spcBef>
                <a:spcPts val="600"/>
              </a:spcBef>
            </a:pPr>
            <a:r>
              <a:rPr lang="es-ES" sz="1000" dirty="0">
                <a:solidFill>
                  <a:srgbClr val="4B4B4B"/>
                </a:solidFill>
                <a:latin typeface="Adobe Clean Light" panose="020B0303020404020204" pitchFamily="34" charset="0"/>
              </a:rPr>
              <a:t>Los servicios de campo se utilizan para</a:t>
            </a:r>
            <a:r>
              <a:rPr lang="es-ES" sz="1000" b="1" dirty="0">
                <a:solidFill>
                  <a:srgbClr val="4B4B4B"/>
                </a:solidFill>
                <a:latin typeface="Adobe Clean" panose="020B0503020404020204" pitchFamily="34" charset="0"/>
              </a:rPr>
              <a:t> fines de resolución rápida</a:t>
            </a:r>
            <a:r>
              <a:rPr lang="es-ES" sz="1000" dirty="0">
                <a:solidFill>
                  <a:srgbClr val="4B4B4B"/>
                </a:solidFill>
                <a:latin typeface="Adobe Clean Light" panose="020B0303020404020204" pitchFamily="34" charset="0"/>
              </a:rPr>
              <a:t>, éxito centrado en el cliente y</a:t>
            </a:r>
            <a:r>
              <a:rPr lang="es-ES" sz="1000" dirty="0">
                <a:solidFill>
                  <a:srgbClr val="4B4B4B"/>
                </a:solidFill>
              </a:rPr>
              <a:t> </a:t>
            </a:r>
            <a:r>
              <a:rPr lang="es-ES" sz="1000" b="1" dirty="0">
                <a:solidFill>
                  <a:srgbClr val="4B4B4B"/>
                </a:solidFill>
                <a:latin typeface="Adobe Clean" panose="020B0503020404020204" pitchFamily="34" charset="0"/>
              </a:rPr>
              <a:t>una obtención de rentabilidad más rápida</a:t>
            </a:r>
            <a:r>
              <a:rPr lang="es-ES" sz="1000" dirty="0">
                <a:solidFill>
                  <a:srgbClr val="4B4B4B"/>
                </a:solidFill>
                <a:latin typeface="Adobe Clean Light" panose="020B0303020404020204" pitchFamily="34" charset="0"/>
              </a:rPr>
              <a:t>. Si </a:t>
            </a:r>
            <a:r>
              <a:rPr lang="es-ES" sz="1000" dirty="0" err="1">
                <a:solidFill>
                  <a:srgbClr val="4B4B4B"/>
                </a:solidFill>
                <a:latin typeface="Adobe Clean Light" panose="020B0303020404020204" pitchFamily="34" charset="0"/>
              </a:rPr>
              <a:t>Launch</a:t>
            </a:r>
            <a:r>
              <a:rPr lang="es-ES" sz="1000" dirty="0">
                <a:solidFill>
                  <a:srgbClr val="4B4B4B"/>
                </a:solidFill>
                <a:latin typeface="Adobe Clean Light" panose="020B0303020404020204" pitchFamily="34" charset="0"/>
              </a:rPr>
              <a:t> </a:t>
            </a:r>
            <a:r>
              <a:rPr lang="es-ES" sz="1000" dirty="0" err="1">
                <a:solidFill>
                  <a:srgbClr val="4B4B4B"/>
                </a:solidFill>
                <a:latin typeface="Adobe Clean Light" panose="020B0303020404020204" pitchFamily="34" charset="0"/>
              </a:rPr>
              <a:t>Advisory</a:t>
            </a:r>
            <a:r>
              <a:rPr lang="es-ES" sz="1000" dirty="0">
                <a:solidFill>
                  <a:srgbClr val="4B4B4B"/>
                </a:solidFill>
                <a:latin typeface="Adobe Clean Light" panose="020B0303020404020204" pitchFamily="34" charset="0"/>
              </a:rPr>
              <a:t> está activado,</a:t>
            </a:r>
            <a:r>
              <a:rPr lang="es-ES" sz="1000" b="1" dirty="0">
                <a:solidFill>
                  <a:srgbClr val="4B4B4B"/>
                </a:solidFill>
                <a:latin typeface="Adobe Clean" panose="020B0503020404020204" pitchFamily="34" charset="0"/>
              </a:rPr>
              <a:t> no habrá ningún servicio </a:t>
            </a:r>
            <a:br>
              <a:rPr lang="es-ES" sz="1000" b="1" dirty="0">
                <a:solidFill>
                  <a:srgbClr val="4B4B4B"/>
                </a:solidFill>
                <a:latin typeface="Adobe Clean" panose="020B0503020404020204" pitchFamily="34" charset="0"/>
              </a:rPr>
            </a:br>
            <a:r>
              <a:rPr lang="es-ES" sz="1000" b="1" dirty="0">
                <a:solidFill>
                  <a:srgbClr val="4B4B4B"/>
                </a:solidFill>
                <a:latin typeface="Adobe Clean" panose="020B0503020404020204" pitchFamily="34" charset="0"/>
              </a:rPr>
              <a:t>de campo en el año 1</a:t>
            </a:r>
            <a:r>
              <a:rPr lang="es-ES" sz="1000" dirty="0">
                <a:solidFill>
                  <a:srgbClr val="4B4B4B"/>
                </a:solidFill>
                <a:latin typeface="Adobe Clean Light" panose="020B0303020404020204" pitchFamily="34" charset="0"/>
              </a:rPr>
              <a:t> para ningún producto de solución cubierto por un contrato de soporte de Adobe. </a:t>
            </a:r>
          </a:p>
          <a:p>
            <a:pPr marL="24130" marR="5080">
              <a:spcBef>
                <a:spcPts val="600"/>
              </a:spcBef>
            </a:pPr>
            <a:endParaRPr lang="en-US" sz="1000" b="1" dirty="0">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1153129" y="868337"/>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753399"/>
            <a:ext cx="3525469" cy="2798202"/>
          </a:xfrm>
          <a:prstGeom prst="rect">
            <a:avLst/>
          </a:prstGeom>
        </p:spPr>
        <p:txBody>
          <a:bodyPr wrap="square">
            <a:spAutoFit/>
          </a:bodyPr>
          <a:lstStyle/>
          <a:p>
            <a:pPr marL="12700" marR="5080">
              <a:spcBef>
                <a:spcPts val="100"/>
              </a:spcBef>
            </a:pPr>
            <a:r>
              <a:rPr lang="es-ES" sz="1000" dirty="0">
                <a:latin typeface="Adobe Clean Light" charset="0"/>
              </a:rPr>
              <a:t>Los expertos en soluciones de Adobe ayudan a validar los requisitos, la arquitectura, el proceso de desarrollo y las revisiones de la preparación de los lanzamientos</a:t>
            </a:r>
            <a:r>
              <a:rPr lang="es-ES" sz="1000" dirty="0"/>
              <a:t> </a:t>
            </a:r>
            <a:r>
              <a:rPr lang="es-ES" sz="1000" dirty="0">
                <a:solidFill>
                  <a:srgbClr val="000000"/>
                </a:solidFill>
                <a:latin typeface="Adobe Clean SemiLight" panose="020B0403020404020204" pitchFamily="34" charset="0"/>
              </a:rPr>
              <a:t>con </a:t>
            </a:r>
            <a:r>
              <a:rPr lang="es-ES" sz="1000" b="1" dirty="0">
                <a:solidFill>
                  <a:srgbClr val="000000"/>
                </a:solidFill>
                <a:latin typeface="Adobe Clean SemiLight" panose="020B0403020404020204" pitchFamily="34" charset="0"/>
              </a:rPr>
              <a:t>directrices basadas </a:t>
            </a:r>
            <a:br>
              <a:rPr lang="es-ES" sz="1000" b="1" dirty="0">
                <a:solidFill>
                  <a:srgbClr val="000000"/>
                </a:solidFill>
                <a:latin typeface="Adobe Clean SemiLight" panose="020B0403020404020204" pitchFamily="34" charset="0"/>
              </a:rPr>
            </a:br>
            <a:r>
              <a:rPr lang="es-ES" sz="1000" b="1" dirty="0">
                <a:solidFill>
                  <a:srgbClr val="000000"/>
                </a:solidFill>
                <a:latin typeface="Adobe Clean SemiLight" panose="020B0403020404020204" pitchFamily="34" charset="0"/>
              </a:rPr>
              <a:t>en las prácticas recomendadas</a:t>
            </a:r>
            <a:r>
              <a:rPr lang="es-ES" sz="1000" dirty="0">
                <a:solidFill>
                  <a:srgbClr val="000000"/>
                </a:solidFill>
                <a:latin typeface="Adobe Clean SemiLight" panose="020B0403020404020204" pitchFamily="34" charset="0"/>
              </a:rPr>
              <a:t> para los clientes y los socios </a:t>
            </a:r>
            <a:br>
              <a:rPr lang="es-ES" sz="1000" dirty="0">
                <a:solidFill>
                  <a:srgbClr val="000000"/>
                </a:solidFill>
                <a:latin typeface="Adobe Clean SemiLight" panose="020B0403020404020204" pitchFamily="34" charset="0"/>
              </a:rPr>
            </a:br>
            <a:r>
              <a:rPr lang="es-ES" sz="1000" dirty="0">
                <a:solidFill>
                  <a:srgbClr val="000000"/>
                </a:solidFill>
                <a:latin typeface="Adobe Clean SemiLight" panose="020B0403020404020204" pitchFamily="34" charset="0"/>
              </a:rPr>
              <a:t>de implementación.</a:t>
            </a:r>
          </a:p>
          <a:p>
            <a:pPr marL="12700" marR="5080">
              <a:spcBef>
                <a:spcPts val="100"/>
              </a:spcBef>
            </a:pPr>
            <a:endParaRPr lang="en-US" sz="1000" dirty="0">
              <a:solidFill>
                <a:srgbClr val="1F1F1F"/>
              </a:solidFill>
              <a:latin typeface="Adobe Clean"/>
              <a:cs typeface="Adobe Clean"/>
            </a:endParaRPr>
          </a:p>
          <a:p>
            <a:pPr marL="12700" marR="5080">
              <a:spcBef>
                <a:spcPts val="100"/>
              </a:spcBef>
            </a:pPr>
            <a:r>
              <a:rPr lang="es-ES" sz="1000" dirty="0" err="1">
                <a:latin typeface="Adobe Clean Light" charset="0"/>
              </a:rPr>
              <a:t>Launch</a:t>
            </a:r>
            <a:r>
              <a:rPr lang="es-ES" sz="1000" dirty="0">
                <a:latin typeface="Adobe Clean Light" charset="0"/>
              </a:rPr>
              <a:t> </a:t>
            </a:r>
            <a:r>
              <a:rPr lang="es-ES" sz="1000" dirty="0" err="1">
                <a:latin typeface="Adobe Clean Light" charset="0"/>
              </a:rPr>
              <a:t>Advisory</a:t>
            </a:r>
            <a:r>
              <a:rPr lang="es-ES" sz="1000" dirty="0">
                <a:latin typeface="Adobe Clean Light" charset="0"/>
              </a:rPr>
              <a:t> se alineará con la programación de su proyecto </a:t>
            </a:r>
            <a:br>
              <a:rPr lang="es-ES" sz="1000" dirty="0">
                <a:latin typeface="Adobe Clean Light" charset="0"/>
              </a:rPr>
            </a:br>
            <a:r>
              <a:rPr lang="es-ES" sz="1000" dirty="0">
                <a:latin typeface="Adobe Clean Light" charset="0"/>
              </a:rPr>
              <a:t>a través de hitos comunes (</a:t>
            </a:r>
            <a:r>
              <a:rPr lang="es-ES" sz="1000" b="1" dirty="0">
                <a:latin typeface="Adobe Clean Light" charset="0"/>
              </a:rPr>
              <a:t>Empezar, Definir, Diseñar, Puesta </a:t>
            </a:r>
            <a:br>
              <a:rPr lang="es-ES" sz="1000" b="1" dirty="0">
                <a:latin typeface="Adobe Clean Light" charset="0"/>
              </a:rPr>
            </a:br>
            <a:r>
              <a:rPr lang="es-ES" sz="1000" b="1" dirty="0">
                <a:latin typeface="Adobe Clean Light" charset="0"/>
              </a:rPr>
              <a:t>en marcha y Después del lanzamiento</a:t>
            </a:r>
            <a:r>
              <a:rPr lang="es-ES" sz="1000" dirty="0">
                <a:latin typeface="Adobe Clean Light" charset="0"/>
              </a:rPr>
              <a:t>) para guiar, validar, evaluar y hacer recomendaciones.</a:t>
            </a:r>
          </a:p>
          <a:p>
            <a:pPr marL="12700" marR="5080">
              <a:spcBef>
                <a:spcPts val="100"/>
              </a:spcBef>
            </a:pPr>
            <a:endParaRPr lang="en-US" sz="1000" dirty="0">
              <a:latin typeface="Adobe Clean Light" charset="0"/>
            </a:endParaRPr>
          </a:p>
          <a:p>
            <a:pPr marL="12700" marR="5080">
              <a:spcBef>
                <a:spcPts val="100"/>
              </a:spcBef>
            </a:pPr>
            <a:r>
              <a:rPr lang="es-ES" sz="1000" dirty="0">
                <a:latin typeface="Adobe Clean Light" charset="0"/>
              </a:rPr>
              <a:t>Entre los entregables clave se incluyen:</a:t>
            </a:r>
          </a:p>
          <a:p>
            <a:pPr marL="184150" marR="5080" indent="-171450">
              <a:spcBef>
                <a:spcPts val="700"/>
              </a:spcBef>
              <a:buFont typeface="Arial" panose="020B0604020202020204" pitchFamily="34" charset="0"/>
              <a:buChar char="•"/>
            </a:pPr>
            <a:r>
              <a:rPr lang="es-ES" sz="1000" dirty="0"/>
              <a:t>Plan de lanzamiento (incluido el plan </a:t>
            </a:r>
            <a:br>
              <a:rPr lang="es-ES" sz="1000" dirty="0"/>
            </a:br>
            <a:r>
              <a:rPr lang="es-ES" sz="1000" dirty="0"/>
              <a:t>de colaboración del proyecto)</a:t>
            </a:r>
          </a:p>
          <a:p>
            <a:pPr marL="184150" marR="5080" indent="-171450">
              <a:spcBef>
                <a:spcPts val="400"/>
              </a:spcBef>
              <a:buFont typeface="Arial" panose="020B0604020202020204" pitchFamily="34" charset="0"/>
              <a:buChar char="•"/>
            </a:pPr>
            <a:r>
              <a:rPr lang="es-ES" sz="1000" dirty="0"/>
              <a:t>Documentos de evaluación y recomendaciones</a:t>
            </a:r>
          </a:p>
          <a:p>
            <a:pPr marL="184150" marR="5080" indent="-171450">
              <a:spcBef>
                <a:spcPts val="400"/>
              </a:spcBef>
              <a:buFont typeface="Arial" panose="020B0604020202020204" pitchFamily="34" charset="0"/>
              <a:buChar char="•"/>
            </a:pPr>
            <a:r>
              <a:rPr lang="es-ES" sz="1000" dirty="0"/>
              <a:t>Resumen de la participación</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3028240"/>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a:t>Ejecutar y operar</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785462"/>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3028240"/>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a:t>Implementación</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308941"/>
            <a:ext cx="933111" cy="376450"/>
          </a:xfrm>
          <a:prstGeom prst="rect">
            <a:avLst/>
          </a:prstGeom>
          <a:noFill/>
        </p:spPr>
        <p:txBody>
          <a:bodyPr wrap="square" rtlCol="0">
            <a:spAutoFit/>
          </a:bodyPr>
          <a:lstStyle/>
          <a:p>
            <a:pPr algn="ctr">
              <a:lnSpc>
                <a:spcPts val="1100"/>
              </a:lnSpc>
            </a:pPr>
            <a:r>
              <a:rPr lang="es-ES" sz="1100"/>
              <a:t>Después del lanzamiento</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36106" y="6619189"/>
            <a:ext cx="3093589"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355746"/>
            <a:ext cx="3525469" cy="2618666"/>
          </a:xfrm>
          <a:prstGeom prst="rect">
            <a:avLst/>
          </a:prstGeom>
        </p:spPr>
        <p:txBody>
          <a:bodyPr wrap="square" lIns="91440" tIns="45720" rIns="91440" bIns="45720" anchor="t">
            <a:spAutoFit/>
          </a:bodyPr>
          <a:lstStyle/>
          <a:p>
            <a:pPr marL="12700" marR="5080">
              <a:spcBef>
                <a:spcPts val="100"/>
              </a:spcBef>
            </a:pPr>
            <a:r>
              <a:rPr lang="es-ES" sz="1000" b="1" dirty="0">
                <a:solidFill>
                  <a:srgbClr val="000000"/>
                </a:solidFill>
                <a:latin typeface="+mj-lt"/>
              </a:rPr>
              <a:t>Las actividades de seguimiento técnicas</a:t>
            </a:r>
            <a:r>
              <a:rPr lang="es-ES" sz="1000" dirty="0">
                <a:solidFill>
                  <a:srgbClr val="000000"/>
                </a:solidFill>
                <a:latin typeface="Adobe Clean Light"/>
              </a:rPr>
              <a:t> garantizan que los clientes cuenten con formación técnica y maximicen la adopción de sus herramientas. Específicamente, estos tipos de actividades incluyen soporte y recomendaciones relacionadas con configuraciones de plataforma, integraciones y resolución </a:t>
            </a:r>
            <a:br>
              <a:rPr lang="es-ES" sz="1000" dirty="0">
                <a:solidFill>
                  <a:srgbClr val="000000"/>
                </a:solidFill>
                <a:latin typeface="Adobe Clean Light"/>
              </a:rPr>
            </a:br>
            <a:r>
              <a:rPr lang="es-ES" sz="1000" dirty="0">
                <a:solidFill>
                  <a:srgbClr val="000000"/>
                </a:solidFill>
                <a:latin typeface="Adobe Clean Light"/>
              </a:rPr>
              <a:t>de problemas.</a:t>
            </a:r>
          </a:p>
          <a:p>
            <a:pPr marL="12700" marR="5080">
              <a:spcBef>
                <a:spcPts val="100"/>
              </a:spcBef>
            </a:pPr>
            <a:endParaRPr lang="en-US" sz="1000" dirty="0">
              <a:latin typeface="Adobe Clean Light" charset="0"/>
            </a:endParaRPr>
          </a:p>
          <a:p>
            <a:pPr marL="12700" marR="5080">
              <a:spcBef>
                <a:spcPts val="100"/>
              </a:spcBef>
            </a:pPr>
            <a:r>
              <a:rPr lang="es-ES" sz="1000" dirty="0">
                <a:latin typeface="Adobe Clean Light"/>
              </a:rPr>
              <a:t>Tipos de actividades técnicas disponibles:</a:t>
            </a:r>
          </a:p>
          <a:p>
            <a:pPr marL="184150" marR="5080" indent="-171450">
              <a:spcBef>
                <a:spcPts val="700"/>
              </a:spcBef>
              <a:buClr>
                <a:srgbClr val="FA0E00"/>
              </a:buClr>
              <a:buFont typeface="Wingdings" pitchFamily="2" charset="2"/>
              <a:buChar char="ü"/>
            </a:pPr>
            <a:r>
              <a:rPr lang="es-ES" sz="1000" dirty="0"/>
              <a:t>Auditoría de estado</a:t>
            </a:r>
          </a:p>
          <a:p>
            <a:pPr marL="184150" marR="5080" indent="-171450">
              <a:spcBef>
                <a:spcPts val="400"/>
              </a:spcBef>
              <a:buClr>
                <a:srgbClr val="FA0E00"/>
              </a:buClr>
              <a:buFont typeface="Wingdings" pitchFamily="2" charset="2"/>
              <a:buChar char="ü"/>
            </a:pPr>
            <a:r>
              <a:rPr lang="es-ES" sz="1000" dirty="0"/>
              <a:t>Auditoría de plataforma</a:t>
            </a:r>
          </a:p>
          <a:p>
            <a:pPr marL="184150" marR="5080" indent="-171450">
              <a:spcBef>
                <a:spcPts val="400"/>
              </a:spcBef>
              <a:buClr>
                <a:srgbClr val="FA0E00"/>
              </a:buClr>
              <a:buFont typeface="Wingdings" pitchFamily="2" charset="2"/>
              <a:buChar char="ü"/>
            </a:pPr>
            <a:r>
              <a:rPr lang="es-ES" sz="1000" dirty="0"/>
              <a:t>Habilitación del conjunto de funciones</a:t>
            </a:r>
          </a:p>
          <a:p>
            <a:pPr marL="184150" marR="5080" indent="-171450">
              <a:spcBef>
                <a:spcPts val="400"/>
              </a:spcBef>
              <a:buClr>
                <a:srgbClr val="FA0E00"/>
              </a:buClr>
              <a:buFont typeface="Wingdings" pitchFamily="2" charset="2"/>
              <a:buChar char="ü"/>
            </a:pPr>
            <a:r>
              <a:rPr lang="es-ES" sz="1000" dirty="0"/>
              <a:t>Integraciones y configuraciones básicas</a:t>
            </a:r>
          </a:p>
          <a:p>
            <a:pPr marL="184150" marR="5080" indent="-171450">
              <a:spcBef>
                <a:spcPts val="400"/>
              </a:spcBef>
              <a:buClr>
                <a:srgbClr val="FA0E00"/>
              </a:buClr>
              <a:buFont typeface="Wingdings" pitchFamily="2" charset="2"/>
              <a:buChar char="ü"/>
            </a:pPr>
            <a:r>
              <a:rPr lang="es-ES" sz="1000" dirty="0"/>
              <a:t>Solución de problemas del cliente</a:t>
            </a:r>
          </a:p>
          <a:p>
            <a:pPr marL="184150" marR="5080" indent="-171450">
              <a:spcBef>
                <a:spcPts val="400"/>
              </a:spcBef>
              <a:buClr>
                <a:srgbClr val="FA0E00"/>
              </a:buClr>
              <a:buFont typeface="Wingdings" pitchFamily="2" charset="2"/>
              <a:buChar char="ü"/>
            </a:pPr>
            <a:r>
              <a:rPr lang="es-ES" sz="1000" dirty="0"/>
              <a:t>Soporte del servicio en la nube</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019794"/>
            <a:ext cx="3322833" cy="2208297"/>
          </a:xfrm>
          <a:prstGeom prst="rect">
            <a:avLst/>
          </a:prstGeom>
        </p:spPr>
        <p:txBody>
          <a:bodyPr wrap="square" lIns="91440" tIns="45720" rIns="91440" bIns="45720" anchor="t">
            <a:spAutoFit/>
          </a:bodyPr>
          <a:lstStyle/>
          <a:p>
            <a:pPr marL="12700" marR="5080">
              <a:spcBef>
                <a:spcPts val="100"/>
              </a:spcBef>
            </a:pPr>
            <a:r>
              <a:rPr lang="es-ES" sz="1000" b="1" dirty="0">
                <a:solidFill>
                  <a:srgbClr val="000000"/>
                </a:solidFill>
                <a:latin typeface="+mj-lt"/>
              </a:rPr>
              <a:t>Las actividades de seguimiento estratégicas</a:t>
            </a:r>
            <a:r>
              <a:rPr lang="es-ES" sz="1000" dirty="0">
                <a:solidFill>
                  <a:srgbClr val="000000"/>
                </a:solidFill>
                <a:latin typeface="Adobe Clean Light"/>
              </a:rPr>
              <a:t> localizan oportunidades para garantizar que las soluciones </a:t>
            </a:r>
            <a:br>
              <a:rPr lang="es-ES" sz="1000" dirty="0">
                <a:solidFill>
                  <a:srgbClr val="000000"/>
                </a:solidFill>
                <a:latin typeface="Adobe Clean Light"/>
              </a:rPr>
            </a:br>
            <a:r>
              <a:rPr lang="es-ES" sz="1000" dirty="0">
                <a:solidFill>
                  <a:srgbClr val="000000"/>
                </a:solidFill>
                <a:latin typeface="Adobe Clean Light"/>
              </a:rPr>
              <a:t>de Adobe de un cliente estén obteniendo valor. Incluyen recomendaciones de soporte relacionadas con la estrategia, </a:t>
            </a:r>
            <a:br>
              <a:rPr lang="es-ES" sz="1000" dirty="0">
                <a:solidFill>
                  <a:srgbClr val="000000"/>
                </a:solidFill>
                <a:latin typeface="Adobe Clean Light"/>
              </a:rPr>
            </a:br>
            <a:r>
              <a:rPr lang="es-ES" sz="1000" dirty="0">
                <a:solidFill>
                  <a:srgbClr val="000000"/>
                </a:solidFill>
                <a:latin typeface="Adobe Clean Light"/>
              </a:rPr>
              <a:t>la medición y la madurez para impulsar la realización de valor en una o más soluciones de Adobe.</a:t>
            </a:r>
          </a:p>
          <a:p>
            <a:pPr marL="12700" marR="5080">
              <a:spcBef>
                <a:spcPts val="100"/>
              </a:spcBef>
            </a:pPr>
            <a:endParaRPr lang="en-US" sz="1000" dirty="0">
              <a:latin typeface="Adobe Clean Light" charset="0"/>
            </a:endParaRPr>
          </a:p>
          <a:p>
            <a:pPr marL="12700" marR="5080">
              <a:spcBef>
                <a:spcPts val="100"/>
              </a:spcBef>
            </a:pPr>
            <a:r>
              <a:rPr lang="es-ES" sz="1000" dirty="0">
                <a:latin typeface="Adobe Clean Light"/>
              </a:rPr>
              <a:t>Tipos de actividades estratégicas disponibles:</a:t>
            </a:r>
          </a:p>
          <a:p>
            <a:pPr marL="241300" marR="5080" indent="-228600">
              <a:spcBef>
                <a:spcPts val="700"/>
              </a:spcBef>
              <a:buClr>
                <a:srgbClr val="FA0E00"/>
              </a:buClr>
              <a:buFont typeface="Wingdings" pitchFamily="2" charset="2"/>
              <a:buChar char="ü"/>
            </a:pPr>
            <a:r>
              <a:rPr lang="es-ES" sz="1000" dirty="0"/>
              <a:t>Plan de madurez</a:t>
            </a:r>
          </a:p>
          <a:p>
            <a:pPr marL="241300" marR="5080" indent="-228600">
              <a:spcBef>
                <a:spcPts val="400"/>
              </a:spcBef>
              <a:buClr>
                <a:srgbClr val="FA0E00"/>
              </a:buClr>
              <a:buFont typeface="Wingdings" pitchFamily="2" charset="2"/>
              <a:buChar char="ü"/>
            </a:pPr>
            <a:r>
              <a:rPr lang="es-ES" sz="1000" dirty="0"/>
              <a:t>Medición y desarrollo de casos de uso</a:t>
            </a:r>
          </a:p>
          <a:p>
            <a:pPr marL="241300" marR="5080" indent="-228600">
              <a:spcBef>
                <a:spcPts val="400"/>
              </a:spcBef>
              <a:buClr>
                <a:srgbClr val="FA0E00"/>
              </a:buClr>
              <a:buFont typeface="Wingdings" pitchFamily="2" charset="2"/>
              <a:buChar char="ü"/>
            </a:pPr>
            <a:r>
              <a:rPr lang="es-ES" sz="1000" dirty="0"/>
              <a:t>Informes y análisis</a:t>
            </a:r>
          </a:p>
          <a:p>
            <a:pPr marL="241300" marR="5080" indent="-228600">
              <a:spcBef>
                <a:spcPts val="400"/>
              </a:spcBef>
              <a:buClr>
                <a:srgbClr val="FA0E00"/>
              </a:buClr>
              <a:buFont typeface="Wingdings" pitchFamily="2" charset="2"/>
              <a:buChar char="ü"/>
            </a:pPr>
            <a:r>
              <a:rPr lang="es-ES" sz="1000" dirty="0"/>
              <a:t>Habilitación de prácticas recomendadas</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777099"/>
            <a:ext cx="3525468" cy="430887"/>
          </a:xfrm>
          <a:prstGeom prst="rect">
            <a:avLst/>
          </a:prstGeom>
          <a:noFill/>
        </p:spPr>
        <p:txBody>
          <a:bodyPr wrap="square" rtlCol="0">
            <a:spAutoFit/>
          </a:bodyPr>
          <a:lstStyle/>
          <a:p>
            <a:pPr marL="12700" marR="5080" lvl="0">
              <a:spcBef>
                <a:spcPts val="100"/>
              </a:spcBef>
            </a:pPr>
            <a:r>
              <a:rPr lang="es-ES" sz="1000" dirty="0">
                <a:solidFill>
                  <a:srgbClr val="1F1F1F"/>
                </a:solidFill>
                <a:latin typeface="Adobe Clean" panose="020B0503020404020204" pitchFamily="34" charset="0"/>
                <a:cs typeface="AdobeClean-Light"/>
              </a:rPr>
              <a:t>Como cliente Enterprise, puede optar a</a:t>
            </a:r>
            <a:r>
              <a:rPr lang="es-ES" sz="1200" b="1" u="sng" dirty="0">
                <a:solidFill>
                  <a:srgbClr val="1F1F1F"/>
                </a:solidFill>
                <a:latin typeface="Adobe Clean" panose="020B0503020404020204" pitchFamily="34" charset="0"/>
                <a:cs typeface="AdobeClean-Light"/>
              </a:rPr>
              <a:t> 2 </a:t>
            </a:r>
            <a:r>
              <a:rPr lang="es-ES" sz="1000" b="1" u="sng" dirty="0">
                <a:solidFill>
                  <a:srgbClr val="1F1F1F"/>
                </a:solidFill>
                <a:latin typeface="Adobe Clean" panose="020B0503020404020204" pitchFamily="34" charset="0"/>
                <a:cs typeface="AdobeClean-Light"/>
              </a:rPr>
              <a:t>actividades al año</a:t>
            </a:r>
            <a:br>
              <a:rPr lang="es-ES" sz="1000" b="1" u="sng" dirty="0">
                <a:solidFill>
                  <a:srgbClr val="1F1F1F"/>
                </a:solidFill>
                <a:latin typeface="Adobe Clean" panose="020B0503020404020204" pitchFamily="34" charset="0"/>
                <a:cs typeface="AdobeClean-Light"/>
              </a:rPr>
            </a:br>
            <a:r>
              <a:rPr lang="es-ES" sz="1000" dirty="0">
                <a:solidFill>
                  <a:srgbClr val="1F1F1F"/>
                </a:solidFill>
                <a:latin typeface="Adobe Clean" panose="020B0503020404020204" pitchFamily="34" charset="0"/>
                <a:cs typeface="AdobeClean-Light"/>
              </a:rPr>
              <a:t>en los dos ámbitos siguientes:</a:t>
            </a:r>
            <a:r>
              <a:rPr lang="es-ES" sz="1000" b="1" dirty="0">
                <a:solidFill>
                  <a:srgbClr val="1F1F1F"/>
                </a:solidFill>
                <a:latin typeface="Adobe Clean" panose="020B0503020404020204" pitchFamily="34" charset="0"/>
                <a:cs typeface="AdobeClean-Light"/>
              </a:rPr>
              <a:t> Técnico</a:t>
            </a:r>
            <a:r>
              <a:rPr lang="es-ES" sz="1000" dirty="0">
                <a:solidFill>
                  <a:srgbClr val="1F1F1F"/>
                </a:solidFill>
                <a:latin typeface="Adobe Clean" panose="020B0503020404020204" pitchFamily="34" charset="0"/>
                <a:cs typeface="AdobeClean-Light"/>
              </a:rPr>
              <a:t> o </a:t>
            </a:r>
            <a:r>
              <a:rPr lang="es-ES" sz="1000" b="1" dirty="0">
                <a:solidFill>
                  <a:srgbClr val="1F1F1F"/>
                </a:solidFill>
                <a:latin typeface="Adobe Clean" panose="020B0503020404020204" pitchFamily="34" charset="0"/>
                <a:cs typeface="AdobeClean-Light"/>
              </a:rPr>
              <a:t>Estratégico</a:t>
            </a:r>
            <a:r>
              <a:rPr lang="es-ES" sz="1000" dirty="0">
                <a:solidFill>
                  <a:srgbClr val="1F1F1F"/>
                </a:solidFill>
                <a:latin typeface="Adobe Clean Light" panose="020B0303020404020204" pitchFamily="34" charset="0"/>
                <a:cs typeface="AdobeClean-Light"/>
              </a:rPr>
              <a:t>.</a:t>
            </a: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308941"/>
            <a:ext cx="826006" cy="376450"/>
          </a:xfrm>
          <a:prstGeom prst="rect">
            <a:avLst/>
          </a:prstGeom>
          <a:noFill/>
        </p:spPr>
        <p:txBody>
          <a:bodyPr wrap="square" rtlCol="0">
            <a:spAutoFit/>
          </a:bodyPr>
          <a:lstStyle/>
          <a:p>
            <a:pPr algn="ctr">
              <a:lnSpc>
                <a:spcPts val="1100"/>
              </a:lnSpc>
            </a:pPr>
            <a:r>
              <a:rPr lang="es-ES" sz="1100" dirty="0"/>
              <a:t>Puesta en marcha</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427559"/>
            <a:ext cx="826006" cy="261610"/>
          </a:xfrm>
          <a:prstGeom prst="rect">
            <a:avLst/>
          </a:prstGeom>
          <a:noFill/>
        </p:spPr>
        <p:txBody>
          <a:bodyPr wrap="square" rtlCol="0">
            <a:spAutoFit/>
          </a:bodyPr>
          <a:lstStyle/>
          <a:p>
            <a:pPr algn="ctr"/>
            <a:r>
              <a:rPr lang="es-ES" sz="1100"/>
              <a:t>Definir</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437359"/>
            <a:ext cx="826006" cy="261610"/>
          </a:xfrm>
          <a:prstGeom prst="rect">
            <a:avLst/>
          </a:prstGeom>
          <a:noFill/>
        </p:spPr>
        <p:txBody>
          <a:bodyPr wrap="square" rtlCol="0">
            <a:spAutoFit/>
          </a:bodyPr>
          <a:lstStyle/>
          <a:p>
            <a:pPr algn="ctr"/>
            <a:r>
              <a:rPr lang="es-ES" sz="1100"/>
              <a:t>Empezar</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427559"/>
            <a:ext cx="826006" cy="261610"/>
          </a:xfrm>
          <a:prstGeom prst="rect">
            <a:avLst/>
          </a:prstGeom>
          <a:noFill/>
        </p:spPr>
        <p:txBody>
          <a:bodyPr wrap="square" rtlCol="0">
            <a:spAutoFit/>
          </a:bodyPr>
          <a:lstStyle/>
          <a:p>
            <a:pPr algn="ctr"/>
            <a:r>
              <a:rPr lang="es-ES" sz="1100"/>
              <a:t>Diseñar</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656358"/>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accent1">
                    <a:lumMod val="50000"/>
                  </a:schemeClr>
                </a:solidFill>
              </a:rPr>
              <a:t>2 actividades al año</a:t>
            </a:r>
          </a:p>
        </p:txBody>
      </p:sp>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es-ES"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es-ES"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es-ES" sz="1400" b="1">
                <a:solidFill>
                  <a:srgbClr val="020302"/>
                </a:solidFill>
                <a:latin typeface="Adobe Clean"/>
                <a:cs typeface="Adobe Clean"/>
              </a:rPr>
              <a:t>Recursos</a:t>
            </a:r>
          </a:p>
        </p:txBody>
      </p:sp>
      <p:sp>
        <p:nvSpPr>
          <p:cNvPr id="24" name="object 24"/>
          <p:cNvSpPr txBox="1"/>
          <p:nvPr/>
        </p:nvSpPr>
        <p:spPr>
          <a:xfrm>
            <a:off x="6754821" y="9283729"/>
            <a:ext cx="1017579" cy="662305"/>
          </a:xfrm>
          <a:prstGeom prst="rect">
            <a:avLst/>
          </a:prstGeom>
        </p:spPr>
        <p:txBody>
          <a:bodyPr vert="horz" wrap="square" lIns="0" tIns="12065" rIns="0" bIns="0" rtlCol="0">
            <a:spAutoFit/>
          </a:bodyPr>
          <a:lstStyle/>
          <a:p>
            <a:pPr marL="12700">
              <a:lnSpc>
                <a:spcPts val="930"/>
              </a:lnSpc>
              <a:spcBef>
                <a:spcPts val="95"/>
              </a:spcBef>
            </a:pPr>
            <a:r>
              <a:rPr lang="es-ES" sz="800" dirty="0">
                <a:solidFill>
                  <a:srgbClr val="777879"/>
                </a:solidFill>
                <a:latin typeface="Adobe Clean"/>
                <a:cs typeface="Adobe Clean"/>
              </a:rPr>
              <a:t>Adobe</a:t>
            </a:r>
          </a:p>
          <a:p>
            <a:pPr marL="12700">
              <a:lnSpc>
                <a:spcPts val="915"/>
              </a:lnSpc>
            </a:pPr>
            <a:r>
              <a:rPr lang="es-ES" sz="800" dirty="0">
                <a:solidFill>
                  <a:srgbClr val="777879"/>
                </a:solidFill>
                <a:latin typeface="Adobe Clean"/>
                <a:cs typeface="Adobe Clean"/>
              </a:rPr>
              <a:t>345 Park Avenue</a:t>
            </a:r>
          </a:p>
          <a:p>
            <a:pPr marL="12700">
              <a:lnSpc>
                <a:spcPts val="944"/>
              </a:lnSpc>
            </a:pPr>
            <a:r>
              <a:rPr lang="es-ES" sz="800" dirty="0">
                <a:solidFill>
                  <a:srgbClr val="777879"/>
                </a:solidFill>
                <a:latin typeface="Adobe Clean"/>
                <a:cs typeface="Adobe Clean"/>
              </a:rPr>
              <a:t>San José, CA95110-2704</a:t>
            </a:r>
          </a:p>
          <a:p>
            <a:pPr marL="12700">
              <a:lnSpc>
                <a:spcPct val="100000"/>
              </a:lnSpc>
              <a:spcBef>
                <a:spcPts val="45"/>
              </a:spcBef>
            </a:pPr>
            <a:r>
              <a:rPr lang="es-ES" sz="800" dirty="0">
                <a:solidFill>
                  <a:srgbClr val="777879"/>
                </a:solidFill>
                <a:latin typeface="Adobe Clean"/>
                <a:cs typeface="Adobe Clean"/>
              </a:rPr>
              <a:t>EE. UU.</a:t>
            </a:r>
          </a:p>
          <a:p>
            <a:pPr marL="12700">
              <a:lnSpc>
                <a:spcPct val="100000"/>
              </a:lnSpc>
              <a:spcBef>
                <a:spcPts val="265"/>
              </a:spcBef>
            </a:pPr>
            <a:r>
              <a:rPr lang="es-ES" sz="800" u="sng" dirty="0">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109463" cy="570865"/>
          </a:xfrm>
          <a:prstGeom prst="rect">
            <a:avLst/>
          </a:prstGeom>
        </p:spPr>
        <p:txBody>
          <a:bodyPr vert="horz" wrap="square" lIns="0" tIns="29845" rIns="0" bIns="0" rtlCol="0" anchor="t">
            <a:spAutoFit/>
          </a:bodyPr>
          <a:lstStyle/>
          <a:p>
            <a:pPr marL="12700" marR="5080" indent="-635">
              <a:lnSpc>
                <a:spcPts val="1200"/>
              </a:lnSpc>
              <a:spcBef>
                <a:spcPts val="235"/>
              </a:spcBef>
            </a:pPr>
            <a:r>
              <a:rPr lang="es-ES" sz="1100" i="1" dirty="0">
                <a:solidFill>
                  <a:srgbClr val="777879"/>
                </a:solidFill>
                <a:latin typeface="AdobeClean-LightIt"/>
                <a:cs typeface="AdobeClean-LightIt"/>
              </a:rPr>
              <a:t>Para saber más sobre las ofertas de asistencia de Adobe y el nivel adecuado para usted, póngase en contacto con su administrador de cuentas (NAM) o con su </a:t>
            </a:r>
            <a:r>
              <a:rPr lang="es-ES" sz="1100" i="1" dirty="0" err="1">
                <a:solidFill>
                  <a:srgbClr val="777879"/>
                </a:solidFill>
                <a:latin typeface="AdobeClean-LightIt"/>
                <a:cs typeface="AdobeClean-LightIt"/>
              </a:rPr>
              <a:t>Customer</a:t>
            </a:r>
            <a:r>
              <a:rPr lang="es-ES" sz="1100" i="1" dirty="0">
                <a:solidFill>
                  <a:srgbClr val="777879"/>
                </a:solidFill>
                <a:latin typeface="AdobeClean-LightIt"/>
                <a:cs typeface="AdobeClean-LightIt"/>
              </a:rPr>
              <a:t> </a:t>
            </a:r>
            <a:r>
              <a:rPr lang="es-ES" sz="1100" i="1" dirty="0" err="1">
                <a:solidFill>
                  <a:srgbClr val="777879"/>
                </a:solidFill>
                <a:latin typeface="AdobeClean-LightIt"/>
                <a:cs typeface="AdobeClean-LightIt"/>
              </a:rPr>
              <a:t>Success</a:t>
            </a:r>
            <a:r>
              <a:rPr lang="es-ES" sz="1100" i="1" dirty="0">
                <a:solidFill>
                  <a:srgbClr val="777879"/>
                </a:solidFill>
                <a:latin typeface="AdobeClean-LightIt"/>
                <a:cs typeface="AdobeClean-LightIt"/>
              </a:rPr>
              <a:t> Manager (CSM)</a:t>
            </a:r>
          </a:p>
          <a:p>
            <a:pPr marL="34290">
              <a:lnSpc>
                <a:spcPct val="100000"/>
              </a:lnSpc>
              <a:spcBef>
                <a:spcPts val="795"/>
              </a:spcBef>
            </a:pPr>
            <a:r>
              <a:rPr lang="es-ES" sz="800" dirty="0">
                <a:solidFill>
                  <a:srgbClr val="6D6D6D"/>
                </a:solidFill>
                <a:latin typeface="Adobe Clean"/>
                <a:cs typeface="Adobe Clean"/>
              </a:rPr>
              <a:t>©2021 Adobe. </a:t>
            </a:r>
            <a:r>
              <a:rPr lang="es-ES" sz="800" dirty="0" err="1">
                <a:solidFill>
                  <a:srgbClr val="6D6D6D"/>
                </a:solidFill>
                <a:latin typeface="Adobe Clean"/>
                <a:cs typeface="Adobe Clean"/>
              </a:rPr>
              <a:t>All</a:t>
            </a:r>
            <a:r>
              <a:rPr lang="es-ES" sz="800" dirty="0">
                <a:solidFill>
                  <a:srgbClr val="6D6D6D"/>
                </a:solidFill>
                <a:latin typeface="Adobe Clean"/>
                <a:cs typeface="Adobe Clean"/>
              </a:rPr>
              <a:t> </a:t>
            </a:r>
            <a:r>
              <a:rPr lang="es-ES" sz="800" dirty="0" err="1">
                <a:solidFill>
                  <a:srgbClr val="6D6D6D"/>
                </a:solidFill>
                <a:latin typeface="Adobe Clean"/>
                <a:cs typeface="Adobe Clean"/>
              </a:rPr>
              <a:t>Rights</a:t>
            </a:r>
            <a:r>
              <a:rPr lang="es-ES" sz="800" dirty="0">
                <a:solidFill>
                  <a:srgbClr val="6D6D6D"/>
                </a:solidFill>
                <a:latin typeface="Adobe Clean"/>
                <a:cs typeface="Adobe Clean"/>
              </a:rPr>
              <a:t> </a:t>
            </a:r>
            <a:r>
              <a:rPr lang="es-ES" sz="800" dirty="0" err="1">
                <a:solidFill>
                  <a:srgbClr val="6D6D6D"/>
                </a:solidFill>
                <a:latin typeface="Adobe Clean"/>
                <a:cs typeface="Adobe Clean"/>
              </a:rPr>
              <a:t>Reserved</a:t>
            </a:r>
            <a:r>
              <a:rPr lang="es-ES" sz="800" dirty="0">
                <a:solidFill>
                  <a:srgbClr val="6D6D6D"/>
                </a:solidFill>
                <a:latin typeface="Adobe Clean"/>
                <a:cs typeface="Adobe Clean"/>
              </a:rPr>
              <a:t>. Adobe </a:t>
            </a:r>
            <a:r>
              <a:rPr lang="es-ES" sz="800" dirty="0" err="1">
                <a:solidFill>
                  <a:srgbClr val="6D6D6D"/>
                </a:solidFill>
                <a:latin typeface="Adobe Clean"/>
                <a:cs typeface="Adobe Clean"/>
              </a:rPr>
              <a:t>Confidential</a:t>
            </a:r>
            <a:r>
              <a:rPr lang="es-ES" sz="800" dirty="0">
                <a:solidFill>
                  <a:srgbClr val="6D6D6D"/>
                </a:solidFill>
                <a:latin typeface="Adobe Clean"/>
                <a:cs typeface="Adobe Clean"/>
              </a:rPr>
              <a:t>.</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0706" y="4913781"/>
            <a:ext cx="7242603" cy="755976"/>
          </a:xfrm>
          <a:prstGeom prst="rect">
            <a:avLst/>
          </a:prstGeom>
        </p:spPr>
        <p:txBody>
          <a:bodyPr vert="horz" wrap="square" lIns="0" tIns="116205" rIns="0" bIns="0" rtlCol="0" anchor="t">
            <a:spAutoFit/>
          </a:bodyPr>
          <a:lstStyle/>
          <a:p>
            <a:pPr>
              <a:spcBef>
                <a:spcPts val="915"/>
              </a:spcBef>
            </a:pPr>
            <a:r>
              <a:rPr lang="es-ES" sz="1400" b="1" dirty="0">
                <a:solidFill>
                  <a:srgbClr val="020302"/>
                </a:solidFill>
                <a:latin typeface="Adobe Clean"/>
                <a:cs typeface="Adobe Clean"/>
              </a:rPr>
              <a:t>Alcance regional del Soporte de Adobe, horas locales de trabajo y compatibilidad de idioma</a:t>
            </a:r>
          </a:p>
          <a:p>
            <a:pPr>
              <a:spcBef>
                <a:spcPts val="915"/>
              </a:spcBef>
            </a:pPr>
            <a:r>
              <a:rPr lang="es-ES" sz="1000" dirty="0">
                <a:solidFill>
                  <a:srgbClr val="1F1F1F"/>
                </a:solidFill>
                <a:latin typeface="AdobeClean-Light"/>
              </a:rPr>
              <a:t>El alcance regional del Soporte de Adobe se establece asignando la dirección de facturación del cliente (mediante la orden de venta </a:t>
            </a:r>
            <a:br>
              <a:rPr lang="es-ES" sz="1000" dirty="0">
                <a:solidFill>
                  <a:srgbClr val="1F1F1F"/>
                </a:solidFill>
                <a:latin typeface="AdobeClean-Light"/>
              </a:rPr>
            </a:br>
            <a:r>
              <a:rPr lang="es-ES" sz="1000" dirty="0">
                <a:solidFill>
                  <a:srgbClr val="1F1F1F"/>
                </a:solidFill>
                <a:latin typeface="AdobeClean-Light"/>
              </a:rPr>
              <a:t>o el documento de compra de Soporte de Adobe) con una de estas regiones:</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382342231"/>
              </p:ext>
            </p:extLst>
          </p:nvPr>
        </p:nvGraphicFramePr>
        <p:xfrm>
          <a:off x="171128" y="5907213"/>
          <a:ext cx="7391400" cy="13919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s-ES" sz="1100">
                          <a:solidFill>
                            <a:schemeClr val="tx1"/>
                          </a:solidFill>
                          <a:latin typeface="Adobe Clean"/>
                        </a:rPr>
                        <a:t>América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dirty="0">
                          <a:solidFill>
                            <a:schemeClr val="tx1"/>
                          </a:solidFill>
                          <a:latin typeface="Adobe Clean"/>
                        </a:rPr>
                        <a:t>Europa, Oriente Medio </a:t>
                      </a:r>
                      <a:br>
                        <a:rPr lang="es-ES" sz="1100" dirty="0">
                          <a:solidFill>
                            <a:schemeClr val="tx1"/>
                          </a:solidFill>
                          <a:latin typeface="Adobe Clean"/>
                        </a:rPr>
                      </a:br>
                      <a:r>
                        <a:rPr lang="es-ES" sz="1100" dirty="0">
                          <a:solidFill>
                            <a:schemeClr val="tx1"/>
                          </a:solidFill>
                          <a:latin typeface="Adobe Clean"/>
                        </a:rPr>
                        <a:t>y África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Asia-Pacífico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Japón </a:t>
                      </a:r>
                      <a:r>
                        <a:rPr lang="es-ES"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s-ES" sz="1100">
                          <a:solidFill>
                            <a:schemeClr val="tx1"/>
                          </a:solidFill>
                          <a:latin typeface="Adobe Clean"/>
                        </a:rPr>
                        <a:t>06:00 h - 17:30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09:00 h - 17:30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es-ES" sz="1100" b="0" i="0" u="none" strike="noStrike" noProof="0" dirty="0"/>
                        <a:t>Compatibilidad de idioma solo disponible en inglés y japonés</a:t>
                      </a:r>
                    </a:p>
                    <a:p>
                      <a:pPr lvl="0" algn="l" rtl="0">
                        <a:lnSpc>
                          <a:spcPct val="100000"/>
                        </a:lnSpc>
                        <a:spcBef>
                          <a:spcPts val="0"/>
                        </a:spcBef>
                        <a:spcAft>
                          <a:spcPts val="0"/>
                        </a:spcAft>
                        <a:buNone/>
                      </a:pPr>
                      <a:endParaRPr lang="en-US" sz="1100" b="0" i="0" u="none" strike="noStrike" noProof="0" dirty="0"/>
                    </a:p>
                    <a:p>
                      <a:pPr lvl="0" algn="ctr">
                        <a:lnSpc>
                          <a:spcPct val="100000"/>
                        </a:lnSpc>
                        <a:spcBef>
                          <a:spcPts val="0"/>
                        </a:spcBef>
                        <a:spcAft>
                          <a:spcPts val="0"/>
                        </a:spcAft>
                        <a:buNone/>
                      </a:pPr>
                      <a:r>
                        <a:rPr lang="es-ES" sz="1100" b="0" i="0" u="none" strike="noStrike" noProof="0" dirty="0"/>
                        <a:t> </a:t>
                      </a:r>
                      <a:r>
                        <a:rPr lang="es-ES" sz="1100" b="0" i="0" u="none" strike="noStrike" baseline="30000" noProof="0" dirty="0"/>
                        <a:t>1 </a:t>
                      </a:r>
                      <a:r>
                        <a:rPr lang="es-ES" sz="1100" b="0" i="0" u="none" strike="noStrike" noProof="0" dirty="0"/>
                        <a:t>Los casos de P2, P3, P4 se limitan únicamente al horario laboral en Japón.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es-ES" sz="1200" b="1">
                <a:solidFill>
                  <a:srgbClr val="FFFFFF"/>
                </a:solidFill>
                <a:latin typeface="Adobe Clean"/>
                <a:cs typeface="Adobe Clean"/>
              </a:rPr>
              <a:t>Experiencia sin igual</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s-ES" sz="1200" b="1" dirty="0">
                <a:solidFill>
                  <a:srgbClr val="FFFFFF"/>
                </a:solidFill>
                <a:latin typeface="Adobe Clean"/>
                <a:cs typeface="Adobe Clean"/>
              </a:rPr>
              <a:t>Asistencia ágil</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50330" y="8543943"/>
            <a:ext cx="858118" cy="385445"/>
          </a:xfrm>
          <a:prstGeom prst="rect">
            <a:avLst/>
          </a:prstGeom>
        </p:spPr>
        <p:txBody>
          <a:bodyPr vert="horz" wrap="square" lIns="0" tIns="23495" rIns="0" bIns="0" rtlCol="0">
            <a:spAutoFit/>
          </a:bodyPr>
          <a:lstStyle/>
          <a:p>
            <a:pPr marL="50800" marR="5080" indent="-51435" algn="ctr">
              <a:lnSpc>
                <a:spcPts val="1390"/>
              </a:lnSpc>
              <a:spcBef>
                <a:spcPts val="185"/>
              </a:spcBef>
            </a:pPr>
            <a:r>
              <a:rPr lang="es-ES" sz="1200" b="1" dirty="0">
                <a:solidFill>
                  <a:srgbClr val="FFFFFF"/>
                </a:solidFill>
                <a:latin typeface="Adobe Clean"/>
                <a:cs typeface="Adobe Clean"/>
              </a:rPr>
              <a:t>Asesoría estratégica</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3448206595"/>
              </p:ext>
            </p:extLst>
          </p:nvPr>
        </p:nvGraphicFramePr>
        <p:xfrm>
          <a:off x="194237" y="1272353"/>
          <a:ext cx="7368291" cy="33883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s-ES" sz="1100" b="0">
                          <a:solidFill>
                            <a:schemeClr val="tx1"/>
                          </a:solidFill>
                          <a:latin typeface="Adobe Clean"/>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s-ES" sz="1000" b="0" dirty="0" err="1">
                          <a:solidFill>
                            <a:srgbClr val="000000"/>
                          </a:solidFill>
                          <a:latin typeface="Adobe Clean Light"/>
                          <a:ea typeface="+mn-ea"/>
                          <a:cs typeface="+mn-cs"/>
                        </a:rPr>
                        <a:t>Experience</a:t>
                      </a:r>
                      <a:r>
                        <a:rPr lang="es-ES" sz="1000" b="0" dirty="0">
                          <a:solidFill>
                            <a:srgbClr val="000000"/>
                          </a:solidFill>
                          <a:latin typeface="Adobe Clean Light"/>
                          <a:ea typeface="+mn-ea"/>
                          <a:cs typeface="+mn-cs"/>
                        </a:rPr>
                        <a:t> League permite a Adobe ayudar a las empresas a alcanzar el valor que esperan de su inversión en Adobe. Es el lugar unificado </a:t>
                      </a:r>
                      <a:br>
                        <a:rPr lang="es-ES" sz="1000" b="0" dirty="0">
                          <a:solidFill>
                            <a:srgbClr val="000000"/>
                          </a:solidFill>
                          <a:latin typeface="Adobe Clean Light"/>
                          <a:ea typeface="+mn-ea"/>
                          <a:cs typeface="+mn-cs"/>
                        </a:rPr>
                      </a:br>
                      <a:r>
                        <a:rPr lang="es-ES" sz="1000" b="0" dirty="0">
                          <a:solidFill>
                            <a:srgbClr val="000000"/>
                          </a:solidFill>
                          <a:latin typeface="Adobe Clean Light"/>
                          <a:ea typeface="+mn-ea"/>
                          <a:cs typeface="+mn-cs"/>
                        </a:rPr>
                        <a:t>en el que los clientes pueden aprender, dialogar y crecer siguiendo </a:t>
                      </a:r>
                      <a:br>
                        <a:rPr lang="es-ES" sz="1000" b="0" dirty="0">
                          <a:solidFill>
                            <a:srgbClr val="000000"/>
                          </a:solidFill>
                          <a:latin typeface="Adobe Clean Light"/>
                          <a:ea typeface="+mn-ea"/>
                          <a:cs typeface="+mn-cs"/>
                        </a:rPr>
                      </a:br>
                      <a:r>
                        <a:rPr lang="es-ES" sz="1000" b="0" dirty="0">
                          <a:solidFill>
                            <a:srgbClr val="000000"/>
                          </a:solidFill>
                          <a:latin typeface="Adobe Clean Light"/>
                          <a:ea typeface="+mn-ea"/>
                          <a:cs typeface="+mn-cs"/>
                        </a:rPr>
                        <a:t>un camino personalizado hacia el éxito que incluye tutoriales </a:t>
                      </a:r>
                      <a:br>
                        <a:rPr lang="es-ES" sz="1000" b="0" dirty="0">
                          <a:solidFill>
                            <a:srgbClr val="000000"/>
                          </a:solidFill>
                          <a:latin typeface="Adobe Clean Light"/>
                          <a:ea typeface="+mn-ea"/>
                          <a:cs typeface="+mn-cs"/>
                        </a:rPr>
                      </a:br>
                      <a:r>
                        <a:rPr lang="es-ES" sz="1000" b="0" dirty="0">
                          <a:solidFill>
                            <a:srgbClr val="000000"/>
                          </a:solidFill>
                          <a:latin typeface="Adobe Clean Light"/>
                          <a:ea typeface="+mn-ea"/>
                          <a:cs typeface="+mn-cs"/>
                        </a:rPr>
                        <a:t>de autoayuda, documentación de productos, formación dirigida </a:t>
                      </a:r>
                      <a:br>
                        <a:rPr lang="es-ES" sz="1000" b="0" dirty="0">
                          <a:solidFill>
                            <a:srgbClr val="000000"/>
                          </a:solidFill>
                          <a:latin typeface="Adobe Clean Light"/>
                          <a:ea typeface="+mn-ea"/>
                          <a:cs typeface="+mn-cs"/>
                        </a:rPr>
                      </a:br>
                      <a:r>
                        <a:rPr lang="es-ES" sz="1000" b="0" dirty="0">
                          <a:solidFill>
                            <a:srgbClr val="000000"/>
                          </a:solidFill>
                          <a:latin typeface="Adobe Clean Light"/>
                          <a:ea typeface="+mn-ea"/>
                          <a:cs typeface="+mn-cs"/>
                        </a:rPr>
                        <a:t>por instructores, y asistencia técnica y comunitaria.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a:solidFill>
                            <a:schemeClr val="dk1"/>
                          </a:solidFill>
                          <a:latin typeface="Adobe Clean"/>
                          <a:ea typeface="+mn-ea"/>
                          <a:cs typeface="+mn-cs"/>
                          <a:hlinkClick r:id="rId8"/>
                        </a:rPr>
                        <a:t>Formación</a:t>
                      </a:r>
                      <a:r>
                        <a:rPr lang="es-ES" sz="1100">
                          <a:solidFill>
                            <a:schemeClr val="dk1"/>
                          </a:solidFill>
                          <a:latin typeface="Adobe Clean"/>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a:solidFill>
                            <a:srgbClr val="000000"/>
                          </a:solidFill>
                          <a:latin typeface="Adobe Clean Light"/>
                          <a:ea typeface="+mn-ea"/>
                          <a:cs typeface="+mn-cs"/>
                        </a:rPr>
                        <a:t>Puede acceder a los cursos de Adobe Digital Learning Services desde Experience League. Los cursos de formación incluyen desde lecciones bajo demanda hasta lecciones impartidas por instructores.  Aquí puede aprender habilidades con valor de mercado reconocido para impulsar el éxito en su organización.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a:solidFill>
                            <a:schemeClr val="tx1"/>
                          </a:solidFill>
                          <a:latin typeface="Adobe Clean"/>
                          <a:ea typeface="+mn-ea"/>
                          <a:cs typeface="+mn-cs"/>
                          <a:hlinkClick r:id="rId9"/>
                        </a:rPr>
                        <a:t>Problemas de producción e interrupciones del sistema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s-ES" sz="1000">
                          <a:solidFill>
                            <a:srgbClr val="000000"/>
                          </a:solidFill>
                          <a:latin typeface="Adobe Clean Light"/>
                          <a:ea typeface="+mn-ea"/>
                          <a:cs typeface="+mn-cs"/>
                        </a:rPr>
                        <a:t>Status.adobe.com transmite la información de estado de todos los productos y servicios de Adobe implementados en entornos de varios inquilinos. Los clientes pueden elegir sus preferencias de suscripción para recibir notificaciones por correo electrónico cada vez que Adobe cree, actualice o resuelva un evento de producto. Esto puede incluir problemas de mantenimiento o servicio programados de diversos niveles de gravedad.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a:solidFill>
                            <a:schemeClr val="tx1"/>
                          </a:solidFill>
                          <a:latin typeface="Adobe Clean"/>
                          <a:ea typeface="+mn-ea"/>
                          <a:cs typeface="+mn-cs"/>
                          <a:hlinkClick r:id="rId10"/>
                        </a:rPr>
                        <a:t>Términos y condiciones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s-ES" sz="1000" dirty="0">
                          <a:solidFill>
                            <a:srgbClr val="000000"/>
                          </a:solidFill>
                          <a:latin typeface="Adobe Clean Light"/>
                          <a:ea typeface="+mn-ea"/>
                          <a:cs typeface="+mn-cs"/>
                        </a:rPr>
                        <a:t>Términos y condiciones de las ofertas de los servicios de soporte.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1989CE-20BB-4A6A-A33F-71A1AE469C3E}">
  <ds:schemaRefs>
    <ds:schemaRef ds:uri="http://schemas.microsoft.com/sharepoint/v3/contenttype/forms"/>
  </ds:schemaRefs>
</ds:datastoreItem>
</file>

<file path=customXml/itemProps2.xml><?xml version="1.0" encoding="utf-8"?>
<ds:datastoreItem xmlns:ds="http://schemas.openxmlformats.org/officeDocument/2006/customXml" ds:itemID="{ED4099BE-EDEC-4FF1-8378-446617236015}">
  <ds:schemaRefs>
    <ds:schemaRef ds:uri="6c8368ec-3776-49b5-a5bb-90648cf9530f"/>
    <ds:schemaRef ds:uri="8a053bff-88be-49e4-9a87-e748e18b8b6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18</TotalTime>
  <Words>1946</Words>
  <Application>Microsoft Office PowerPoint</Application>
  <PresentationFormat>Custom</PresentationFormat>
  <Paragraphs>180</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PLANES DE SOPORTE DE ADOBE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Lubomir Michniak</cp:lastModifiedBy>
  <cp:revision>27</cp:revision>
  <dcterms:created xsi:type="dcterms:W3CDTF">2021-05-05T02:01:37Z</dcterms:created>
  <dcterms:modified xsi:type="dcterms:W3CDTF">2021-11-11T15:36:48Z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