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2"/>
    <p:restoredTop sz="94796"/>
  </p:normalViewPr>
  <p:slideViewPr>
    <p:cSldViewPr>
      <p:cViewPr>
        <p:scale>
          <a:sx n="125" d="100"/>
          <a:sy n="125" d="100"/>
        </p:scale>
        <p:origin x="1770" y="-333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11-Nov-21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11-Nov-21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11-Nov-21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11-Nov-21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010400"/>
            <a:ext cx="5772150" cy="227626"/>
          </a:xfrm>
          <a:prstGeom prst="rect">
            <a:avLst/>
          </a:prstGeom>
        </p:spPr>
        <p:txBody>
          <a:bodyPr vert="horz" wrap="square" lIns="0" tIns="12065" rIns="0" bIns="0" rtlCol="0" anchor="t">
            <a:spAutoFit/>
          </a:bodyPr>
          <a:lstStyle/>
          <a:p>
            <a:pPr marL="12700">
              <a:spcBef>
                <a:spcPts val="95"/>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649984"/>
            <a:ext cx="6035427" cy="1089529"/>
          </a:xfrm>
          <a:prstGeom prst="rect">
            <a:avLst/>
          </a:prstGeom>
        </p:spPr>
        <p:txBody>
          <a:bodyPr vert="horz" wrap="square" lIns="0" tIns="24130" rIns="0" bIns="0" rtlCol="0" anchor="t">
            <a:spAutoFit/>
          </a:bodyPr>
          <a:lstStyle/>
          <a:p>
            <a:pPr marL="12700" marR="5080">
              <a:lnSpc>
                <a:spcPts val="1200"/>
              </a:lnSpc>
              <a:spcBef>
                <a:spcPts val="240"/>
              </a:spcBef>
            </a:pPr>
            <a:r>
              <a:rPr lang="es-ES" sz="1200" b="1" dirty="0">
                <a:solidFill>
                  <a:schemeClr val="bg1"/>
                </a:solidFill>
              </a:rPr>
              <a:t>Online</a:t>
            </a:r>
            <a:r>
              <a:rPr lang="es-ES" sz="1200" dirty="0">
                <a:solidFill>
                  <a:schemeClr val="bg1"/>
                </a:solidFill>
                <a:latin typeface="Adobe Clean Light"/>
              </a:rPr>
              <a:t> | Business | Enterprise | Elite</a:t>
            </a:r>
            <a:br>
              <a:rPr lang="es-ES" sz="900" dirty="0">
                <a:solidFill>
                  <a:schemeClr val="bg1"/>
                </a:solidFill>
                <a:latin typeface="Adobe Clean Light" panose="020B0303020404020204" pitchFamily="34" charset="0"/>
              </a:rPr>
            </a:br>
            <a:r>
              <a:rPr lang="es-ES" sz="900" dirty="0">
                <a:solidFill>
                  <a:schemeClr val="bg1"/>
                </a:solidFill>
                <a:latin typeface="Adobe Clean SemiLight" panose="020B0403020404020204" pitchFamily="34" charset="0"/>
              </a:rPr>
              <a:t>Adobe ofrece una amplia variedad de recursos técnicos para ayudar a su negocio, incluidos como parte de su suscripción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de licencia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a:t>
            </a:r>
            <a:r>
              <a:rPr lang="es-ES" sz="900" dirty="0">
                <a:solidFill>
                  <a:schemeClr val="bg1"/>
                </a:solidFill>
                <a:latin typeface="Adobe Clean SemiLight"/>
              </a:rPr>
              <a:t> El paquete ONLINE incluye acceso a rutas de aprendizaje personalizadas y foros de la comunidad monitorizados a través de Adobe </a:t>
            </a:r>
            <a:r>
              <a:rPr lang="es-ES" sz="900" dirty="0" err="1">
                <a:solidFill>
                  <a:schemeClr val="bg1"/>
                </a:solidFill>
                <a:latin typeface="Adobe Clean SemiLight"/>
              </a:rPr>
              <a:t>Experience</a:t>
            </a:r>
            <a:r>
              <a:rPr lang="es-ES" sz="900" dirty="0">
                <a:solidFill>
                  <a:schemeClr val="bg1"/>
                </a:solidFill>
                <a:latin typeface="Adobe Clean SemiLight"/>
              </a:rPr>
              <a:t> League. Puede encontrar documentación técnica completa y detallada sobre productos y notas de la versión actual en </a:t>
            </a:r>
            <a:r>
              <a:rPr lang="es-ES"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es-ES" sz="900" dirty="0">
                <a:solidFill>
                  <a:schemeClr val="bg1"/>
                </a:solidFill>
                <a:latin typeface="Adobe Clean SemiLight"/>
              </a:rPr>
              <a:t>.</a:t>
            </a:r>
            <a:r>
              <a:rPr lang="es-ES"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 </a:t>
            </a:r>
            <a:r>
              <a:rPr lang="es-ES" sz="900" dirty="0">
                <a:solidFill>
                  <a:schemeClr val="bg1"/>
                </a:solidFill>
                <a:latin typeface="Adobe Clean SemiLight"/>
              </a:rPr>
              <a:t>Nuestro paquete ONLINE también incluye el acceso a nuestros equipos de soporte técnico para problemas de producto de prioridad 1 por vía telefónica para proteger su negocio en los momentos más importantes. Además, podrá registrar solicitudes de prioridad más baja a través del portal de soporte web.</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915036950"/>
              </p:ext>
            </p:extLst>
          </p:nvPr>
        </p:nvGraphicFramePr>
        <p:xfrm>
          <a:off x="0" y="2060798"/>
          <a:ext cx="7736108" cy="4873395"/>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3074421">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55172">
                  <a:extLst>
                    <a:ext uri="{9D8B030D-6E8A-4147-A177-3AD203B41FA5}">
                      <a16:colId xmlns:a16="http://schemas.microsoft.com/office/drawing/2014/main" val="20003"/>
                    </a:ext>
                  </a:extLst>
                </a:gridCol>
                <a:gridCol w="208280">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371981">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es-ES" sz="900">
                          <a:solidFill>
                            <a:srgbClr val="404040"/>
                          </a:solidFill>
                          <a:latin typeface="Adobe Clean"/>
                          <a:cs typeface="Adobe Clean"/>
                        </a:rPr>
                        <a:t>Soporte Online</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Business</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es-ES" sz="900" dirty="0">
                          <a:solidFill>
                            <a:srgbClr val="FFFFFF"/>
                          </a:solidFill>
                          <a:latin typeface="Adobe Clean"/>
                          <a:cs typeface="Adobe Clean"/>
                        </a:rPr>
                        <a:t>Soporte Enterprise</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es-ES" sz="900" dirty="0">
                          <a:solidFill>
                            <a:srgbClr val="FFFFFF"/>
                          </a:solidFill>
                          <a:latin typeface="Adobe Clean"/>
                          <a:cs typeface="Adobe Clean"/>
                        </a:rPr>
                        <a:t>Soporte Enterprise</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es-ES" sz="900">
                          <a:solidFill>
                            <a:srgbClr val="FFFFFF"/>
                          </a:solidFill>
                          <a:latin typeface="Adobe Clean"/>
                          <a:cs typeface="Adobe Clean"/>
                        </a:rPr>
                        <a:t>Soporte Elite</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371981">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es-ES" sz="800" i="1">
                          <a:solidFill>
                            <a:srgbClr val="FFFFFF"/>
                          </a:solidFill>
                          <a:latin typeface="Adobe Clean"/>
                          <a:cs typeface="Adobe Clean"/>
                        </a:rPr>
                        <a:t>Niveles de soporte de pago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lnT w="76200" cap="flat" cmpd="sng" algn="ctr">
                      <a:solidFill>
                        <a:srgbClr val="2E8FFF"/>
                      </a:solidFill>
                      <a:prstDash val="solid"/>
                      <a:round/>
                      <a:headEnd type="none" w="med" len="med"/>
                      <a:tailEnd type="none" w="med" len="med"/>
                    </a:lnT>
                  </a:tcPr>
                </a:tc>
                <a:tc hMerge="1">
                  <a:txBody>
                    <a:bodyPr/>
                    <a:lstStyle/>
                    <a:p>
                      <a:endParaRPr/>
                    </a:p>
                  </a:txBody>
                  <a:tcPr marL="0" marR="0" marT="0" marB="0">
                    <a:lnT w="76200" cap="flat" cmpd="sng" algn="ctr">
                      <a:solidFill>
                        <a:srgbClr val="2E8FFF"/>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1"/>
                  </a:ext>
                </a:extLst>
              </a:tr>
              <a:tr h="237689">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tc>
                <a:tc>
                  <a:txBody>
                    <a:bodyPr/>
                    <a:lstStyle/>
                    <a:p>
                      <a:pPr algn="l" rtl="0">
                        <a:lnSpc>
                          <a:spcPct val="100000"/>
                        </a:lnSpc>
                      </a:pPr>
                      <a:endParaRPr sz="900" spc="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3768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es-ES" sz="900">
                          <a:solidFill>
                            <a:srgbClr val="020302"/>
                          </a:solidFill>
                          <a:latin typeface="Wingdings"/>
                          <a:cs typeface="Wingdings"/>
                        </a:rPr>
                        <a:t></a:t>
                      </a:r>
                    </a:p>
                  </a:txBody>
                  <a:tcPr marL="0" marR="0" marT="59055" marB="0"/>
                </a:tc>
                <a:tc>
                  <a:txBody>
                    <a:bodyPr/>
                    <a:lstStyle/>
                    <a:p>
                      <a:pPr algn="ctr">
                        <a:lnSpc>
                          <a:spcPct val="100000"/>
                        </a:lnSpc>
                        <a:spcBef>
                          <a:spcPts val="465"/>
                        </a:spcBef>
                      </a:pPr>
                      <a:r>
                        <a:rPr lang="es-ES"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37689">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505"/>
                        </a:spcBef>
                      </a:pPr>
                      <a:r>
                        <a:rPr lang="es-ES" sz="900">
                          <a:solidFill>
                            <a:srgbClr val="020302"/>
                          </a:solidFill>
                          <a:latin typeface="Wingdings"/>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37689">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800">
                          <a:solidFill>
                            <a:srgbClr val="020302"/>
                          </a:solidFill>
                          <a:latin typeface="AdobeClean-Light"/>
                          <a:cs typeface="AdobeClean-Light"/>
                        </a:rPr>
                        <a:t>Horario de trabajo</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es-ES" sz="800">
                          <a:solidFill>
                            <a:srgbClr val="020302"/>
                          </a:solidFill>
                          <a:latin typeface="AdobeClean-Light"/>
                          <a:cs typeface="AdobeClean-Light"/>
                        </a:rPr>
                        <a:t>Horario de trabajo</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es-ES" sz="800">
                          <a:solidFill>
                            <a:srgbClr val="020302"/>
                          </a:solidFill>
                          <a:latin typeface="AdobeClean-Light"/>
                          <a:cs typeface="AdobeClean-Light"/>
                        </a:rPr>
                        <a:t>24x5</a:t>
                      </a: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es-ES" sz="800">
                          <a:solidFill>
                            <a:srgbClr val="020302"/>
                          </a:solidFill>
                          <a:latin typeface="AdobeClean-Light"/>
                          <a:cs typeface="AdobeClean-Light"/>
                        </a:rPr>
                        <a:t>24x5</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3768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3768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es-ES" sz="900">
                          <a:solidFill>
                            <a:srgbClr val="020302"/>
                          </a:solidFill>
                          <a:latin typeface="AdobeClean-Light"/>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es-ES" sz="900">
                          <a:solidFill>
                            <a:srgbClr val="020302"/>
                          </a:solidFill>
                          <a:latin typeface="AdobeClean-Light"/>
                          <a:cs typeface="AdobeClean-Light"/>
                        </a:rPr>
                        <a:t>10</a:t>
                      </a:r>
                    </a:p>
                  </a:txBody>
                  <a:tcPr marL="0" marR="0" marT="57785" marB="0"/>
                </a:tc>
                <a:tc>
                  <a:txBody>
                    <a:bodyPr/>
                    <a:lstStyle/>
                    <a:p>
                      <a:pPr algn="ctr">
                        <a:lnSpc>
                          <a:spcPct val="100000"/>
                        </a:lnSpc>
                        <a:spcBef>
                          <a:spcPts val="455"/>
                        </a:spcBef>
                      </a:pPr>
                      <a:r>
                        <a:rPr lang="es-ES"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37689">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3768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37689">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es-ES" sz="900">
                          <a:solidFill>
                            <a:srgbClr val="020302"/>
                          </a:solidFill>
                          <a:latin typeface="AdobeClean-Light"/>
                          <a:cs typeface="AdobeClean-Light"/>
                        </a:rPr>
                        <a:t>2</a:t>
                      </a:r>
                    </a:p>
                  </a:txBody>
                  <a:tcPr marL="0" marR="0" marT="57150" marB="0"/>
                </a:tc>
                <a:tc>
                  <a:txBody>
                    <a:bodyPr/>
                    <a:lstStyle/>
                    <a:p>
                      <a:pPr algn="ctr">
                        <a:lnSpc>
                          <a:spcPct val="100000"/>
                        </a:lnSpc>
                        <a:spcBef>
                          <a:spcPts val="450"/>
                        </a:spcBef>
                      </a:pPr>
                      <a:r>
                        <a:rPr lang="es-ES"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37689">
                <a:tc vMerge="1">
                  <a:txBody>
                    <a:bodyPr/>
                    <a:lstStyle/>
                    <a:p>
                      <a:endParaRPr lang="en-US"/>
                    </a:p>
                  </a:txBody>
                  <a:tcPr/>
                </a:tc>
                <a:tc>
                  <a:txBody>
                    <a:bodyPr/>
                    <a:lstStyle/>
                    <a:p>
                      <a:pPr marL="5080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es-ES" sz="900">
                          <a:latin typeface="AdobeClean-Light"/>
                          <a:cs typeface="AdobeClean-Light"/>
                        </a:rPr>
                        <a:t>2</a:t>
                      </a:r>
                    </a:p>
                  </a:txBody>
                  <a:tcPr marL="0" marR="0" marT="57150" marB="0"/>
                </a:tc>
                <a:tc>
                  <a:txBody>
                    <a:bodyPr/>
                    <a:lstStyle/>
                    <a:p>
                      <a:pPr algn="ctr">
                        <a:lnSpc>
                          <a:spcPct val="100000"/>
                        </a:lnSpc>
                        <a:spcBef>
                          <a:spcPts val="450"/>
                        </a:spcBef>
                      </a:pPr>
                      <a:r>
                        <a:rPr lang="es-ES"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37689">
                <a:tc vMerge="1">
                  <a:txBody>
                    <a:bodyPr/>
                    <a:lstStyle/>
                    <a:p>
                      <a:endParaRPr lang="en-US"/>
                    </a:p>
                  </a:txBody>
                  <a:tcPr/>
                </a:tc>
                <a:tc>
                  <a:txBody>
                    <a:bodyPr/>
                    <a:lstStyle/>
                    <a:p>
                      <a:pPr marL="5080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s-ES" sz="9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s-ES"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37689">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es-ES"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37689">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es-ES"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343566">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es-ES" sz="900" dirty="0">
                          <a:solidFill>
                            <a:srgbClr val="020302"/>
                          </a:solidFill>
                          <a:latin typeface="AdobeClean-Light"/>
                          <a:cs typeface="AdobeClean-Light"/>
                        </a:rPr>
                        <a:t>Lanzamiento, migración, actualización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es-ES"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515">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es-ES" sz="900">
                          <a:solidFill>
                            <a:srgbClr val="020302"/>
                          </a:solidFill>
                          <a:latin typeface="Wingdings"/>
                          <a:cs typeface="Wingdings"/>
                        </a:rPr>
                        <a:t></a:t>
                      </a:r>
                    </a:p>
                  </a:txBody>
                  <a:tcPr marL="0" marR="0" marT="6223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es-ES" sz="90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37689">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es-ES" sz="900">
                          <a:solidFill>
                            <a:srgbClr val="020302"/>
                          </a:solidFill>
                          <a:latin typeface="AdobeClean-Light"/>
                          <a:cs typeface="AdobeClean-Light"/>
                        </a:rPr>
                        <a:t>Servicios de Launch Advisory: primer año de la nueva solución</a:t>
                      </a:r>
                    </a:p>
                    <a:p>
                      <a:pPr marL="48260">
                        <a:lnSpc>
                          <a:spcPct val="100000"/>
                        </a:lnSpc>
                        <a:spcBef>
                          <a:spcPts val="830"/>
                        </a:spcBef>
                      </a:pPr>
                      <a:r>
                        <a:rPr lang="es-ES" sz="900">
                          <a:latin typeface="AdobeClean-Light"/>
                          <a:cs typeface="AdobeClean-Light"/>
                        </a:rPr>
                        <a:t>Actividades del servicio de campo</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es-ES" sz="900">
                          <a:solidFill>
                            <a:srgbClr val="020302"/>
                          </a:solidFill>
                          <a:latin typeface="Wingdings"/>
                          <a:cs typeface="Wingdings"/>
                        </a:rPr>
                        <a:t></a:t>
                      </a:r>
                    </a:p>
                  </a:txBody>
                  <a:tcPr marL="0" marR="0" marT="5651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es-ES" sz="900">
                          <a:solidFill>
                            <a:srgbClr val="020302"/>
                          </a:solidFill>
                          <a:latin typeface="Wingdings"/>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193706">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es-ES" sz="900">
                          <a:solidFill>
                            <a:srgbClr val="020302"/>
                          </a:solidFill>
                          <a:latin typeface="AdobeClean-Light"/>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es-ES"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2990007209"/>
              </p:ext>
            </p:extLst>
          </p:nvPr>
        </p:nvGraphicFramePr>
        <p:xfrm>
          <a:off x="33527" y="7314233"/>
          <a:ext cx="7705343" cy="2398045"/>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es-ES" sz="900">
                          <a:solidFill>
                            <a:srgbClr val="020302"/>
                          </a:solidFill>
                          <a:latin typeface="Adobe Clean"/>
                          <a:cs typeface="Adobe Clean"/>
                        </a:rPr>
                        <a:t>Prioridad</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s-ES" sz="900">
                          <a:solidFill>
                            <a:srgbClr val="020302"/>
                          </a:solidFill>
                          <a:latin typeface="Adobe Clean"/>
                          <a:cs typeface="Adobe Clean"/>
                        </a:rPr>
                        <a:t>Soporte Online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es-ES" sz="900">
                          <a:solidFill>
                            <a:srgbClr val="FFFFFF"/>
                          </a:solidFill>
                          <a:latin typeface="Adobe Clean"/>
                          <a:cs typeface="Adobe Clean"/>
                        </a:rPr>
                        <a:t>Soporte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ct val="100000"/>
                        </a:lnSpc>
                        <a:spcBef>
                          <a:spcPts val="60"/>
                        </a:spcBef>
                      </a:pPr>
                      <a:r>
                        <a:rPr lang="es-ES" sz="900">
                          <a:solidFill>
                            <a:srgbClr val="FFFFFF"/>
                          </a:solidFill>
                          <a:latin typeface="Adobe Clean"/>
                          <a:cs typeface="Adobe Clean"/>
                        </a:rPr>
                        <a:t>Soporte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es-ES" sz="900">
                          <a:solidFill>
                            <a:srgbClr val="FFFFFF"/>
                          </a:solidFill>
                          <a:latin typeface="Adobe Clean"/>
                          <a:cs typeface="Adobe Clean"/>
                        </a:rPr>
                        <a:t>Soporte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641049">
                <a:tc>
                  <a:txBody>
                    <a:bodyPr/>
                    <a:lstStyle/>
                    <a:p>
                      <a:pPr marL="50800">
                        <a:lnSpc>
                          <a:spcPct val="100000"/>
                        </a:lnSpc>
                        <a:spcBef>
                          <a:spcPts val="30"/>
                        </a:spcBef>
                      </a:pPr>
                      <a:r>
                        <a:rPr lang="es-ES" sz="850" b="1" dirty="0">
                          <a:solidFill>
                            <a:srgbClr val="020302"/>
                          </a:solidFill>
                          <a:latin typeface="Adobe Clean"/>
                          <a:cs typeface="Adobe Clean"/>
                        </a:rPr>
                        <a:t>PRIORIDAD 1</a:t>
                      </a:r>
                    </a:p>
                    <a:p>
                      <a:pPr marL="50800" marR="387985">
                        <a:lnSpc>
                          <a:spcPts val="1000"/>
                        </a:lnSpc>
                        <a:spcBef>
                          <a:spcPts val="420"/>
                        </a:spcBef>
                      </a:pPr>
                      <a:r>
                        <a:rPr lang="es-ES" sz="850" b="0" i="0" dirty="0">
                          <a:solidFill>
                            <a:srgbClr val="000000"/>
                          </a:solidFill>
                          <a:latin typeface="Adobe Clean Light" panose="020B0303020404020204" pitchFamily="34" charset="0"/>
                        </a:rPr>
                        <a:t>Las funciones empresariales de producción del cliente no están activadas </a:t>
                      </a:r>
                      <a:br>
                        <a:rPr lang="es-ES" sz="850" b="0" i="0" dirty="0">
                          <a:solidFill>
                            <a:srgbClr val="000000"/>
                          </a:solidFill>
                          <a:latin typeface="Adobe Clean Light" panose="020B0303020404020204" pitchFamily="34" charset="0"/>
                        </a:rPr>
                      </a:br>
                      <a:r>
                        <a:rPr lang="es-ES" sz="850" b="0" i="0" dirty="0">
                          <a:solidFill>
                            <a:srgbClr val="000000"/>
                          </a:solidFill>
                          <a:latin typeface="Adobe Clean Light" panose="020B0303020404020204" pitchFamily="34" charset="0"/>
                        </a:rPr>
                        <a:t>o pierden datos o presentan una degradación del servicio significativa, por lo que se requiere atención inmediata para restaurar la funcionalidad y facilidad de uso.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24x7 / 1 hora</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24x7 / 1 hora</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24x7 / 30 minutos</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24x7 / 15 minutos</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s-ES" sz="850" b="1" dirty="0">
                          <a:solidFill>
                            <a:srgbClr val="020302"/>
                          </a:solidFill>
                          <a:latin typeface="Adobe Clean"/>
                          <a:cs typeface="Adobe Clean"/>
                        </a:rPr>
                        <a:t>PRIORIDAD 2</a:t>
                      </a:r>
                    </a:p>
                    <a:p>
                      <a:pPr marL="50165" marR="203200" indent="0" defTabSz="914400" eaLnBrk="1" fontAlgn="auto" latinLnBrk="0" hangingPunct="1">
                        <a:lnSpc>
                          <a:spcPts val="1000"/>
                        </a:lnSpc>
                        <a:spcBef>
                          <a:spcPts val="415"/>
                        </a:spcBef>
                        <a:spcAft>
                          <a:spcPts val="0"/>
                        </a:spcAft>
                        <a:buClrTx/>
                        <a:buSzTx/>
                        <a:buFontTx/>
                        <a:buNone/>
                        <a:tabLst/>
                        <a:defRPr/>
                      </a:pPr>
                      <a:r>
                        <a:rPr lang="es-ES" sz="850" b="0" i="0" dirty="0">
                          <a:solidFill>
                            <a:srgbClr val="000000"/>
                          </a:solidFill>
                          <a:latin typeface="Adobe Clean Light" panose="020B0303020404020204" pitchFamily="34" charset="0"/>
                        </a:rPr>
                        <a:t>Las funciones empresariales del cliente presentan una importante degradación </a:t>
                      </a:r>
                      <a:br>
                        <a:rPr lang="es-ES" sz="850" b="0" i="0" dirty="0">
                          <a:solidFill>
                            <a:srgbClr val="000000"/>
                          </a:solidFill>
                          <a:latin typeface="Adobe Clean Light" panose="020B0303020404020204" pitchFamily="34" charset="0"/>
                        </a:rPr>
                      </a:br>
                      <a:r>
                        <a:rPr lang="es-ES" sz="850" b="0" i="0" dirty="0">
                          <a:solidFill>
                            <a:srgbClr val="000000"/>
                          </a:solidFill>
                          <a:latin typeface="Adobe Clean Light" panose="020B0303020404020204" pitchFamily="34" charset="0"/>
                        </a:rPr>
                        <a:t>del servicio o hay una posible pérdida de datos, o una función clave se está </a:t>
                      </a:r>
                      <a:br>
                        <a:rPr lang="es-ES" sz="850" b="0" i="0" dirty="0">
                          <a:solidFill>
                            <a:srgbClr val="000000"/>
                          </a:solidFill>
                          <a:latin typeface="Adobe Clean Light" panose="020B0303020404020204" pitchFamily="34" charset="0"/>
                        </a:rPr>
                      </a:br>
                      <a:r>
                        <a:rPr lang="es-ES" sz="850" b="0" i="0" dirty="0">
                          <a:solidFill>
                            <a:srgbClr val="000000"/>
                          </a:solidFill>
                          <a:latin typeface="Adobe Clean Light" panose="020B0303020404020204" pitchFamily="34" charset="0"/>
                        </a:rPr>
                        <a:t>viendo afectada.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Horario de trabajo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4 horas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Horario de trabajo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2 horas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24x5 / 1 hora</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24x5 / 30 minutos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s-ES" sz="850" b="1">
                          <a:solidFill>
                            <a:srgbClr val="020302"/>
                          </a:solidFill>
                          <a:latin typeface="Adobe Clean"/>
                          <a:cs typeface="Adobe Clean"/>
                        </a:rPr>
                        <a:t>PRIORIDAD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es-ES" sz="850" b="0" i="0" u="none" strike="noStrike" cap="none" normalizeH="0" baseline="0" noProof="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con normalidad.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Horario de trabajo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6 horas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Horario de trabajo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4 horas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Horario de trabajo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2 horas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24x5 / 1 hora</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s-ES" sz="850" b="1">
                          <a:solidFill>
                            <a:srgbClr val="020302"/>
                          </a:solidFill>
                          <a:latin typeface="Adobe Clean"/>
                          <a:cs typeface="Adobe Clean"/>
                        </a:rPr>
                        <a:t>PRIORIDAD 4</a:t>
                      </a:r>
                    </a:p>
                    <a:p>
                      <a:pPr marL="48895" marR="0" indent="0" defTabSz="914400" eaLnBrk="1" fontAlgn="auto" latinLnBrk="0" hangingPunct="1">
                        <a:lnSpc>
                          <a:spcPct val="100000"/>
                        </a:lnSpc>
                        <a:spcBef>
                          <a:spcPts val="300"/>
                        </a:spcBef>
                        <a:spcAft>
                          <a:spcPts val="0"/>
                        </a:spcAft>
                        <a:buClrTx/>
                        <a:buSzTx/>
                        <a:buFontTx/>
                        <a:buNone/>
                        <a:tabLst/>
                        <a:defRPr/>
                      </a:pPr>
                      <a:r>
                        <a:rPr lang="es-ES" sz="850" b="0" i="0">
                          <a:solidFill>
                            <a:srgbClr val="000000"/>
                          </a:solidFill>
                          <a:latin typeface="Adobe Clean Light" panose="020B0303020404020204" pitchFamily="34" charset="0"/>
                        </a:rPr>
                        <a:t>Pregunta general sobre la funcionalidad actual del producto o una solicitud de mejora.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Días laborables / </a:t>
                      </a:r>
                      <a:br>
                        <a:rPr lang="es-ES" sz="850" b="0" i="0" u="none" strike="noStrike" dirty="0">
                          <a:solidFill>
                            <a:srgbClr val="020302"/>
                          </a:solidFill>
                          <a:latin typeface="AdobeClean-Light" panose="020B0503020404020204" pitchFamily="34" charset="0"/>
                        </a:rPr>
                      </a:br>
                      <a:r>
                        <a:rPr lang="es-ES" sz="850" b="0" i="0" u="none" strike="noStrike" dirty="0">
                          <a:solidFill>
                            <a:srgbClr val="020302"/>
                          </a:solidFill>
                          <a:latin typeface="AdobeClean-Light" panose="020B0503020404020204" pitchFamily="34" charset="0"/>
                        </a:rPr>
                        <a:t>3 días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Día laborables / 1 día</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a:solidFill>
                            <a:srgbClr val="020302"/>
                          </a:solidFill>
                          <a:latin typeface="AdobeClean-Light" panose="020B0503020404020204" pitchFamily="34" charset="0"/>
                        </a:rPr>
                        <a:t>Día laborables / 1 día</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s-ES" sz="850" b="0" i="0" u="none" strike="noStrike" dirty="0">
                          <a:solidFill>
                            <a:srgbClr val="020302"/>
                          </a:solidFill>
                          <a:latin typeface="AdobeClean-Light" panose="020B0503020404020204" pitchFamily="34" charset="0"/>
                        </a:rPr>
                        <a:t>Día laborables / 1 día</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es-ES" sz="2300">
                <a:latin typeface="Adobe Clean"/>
              </a:rPr>
              <a:t>PLANES DE SOPORTE DE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s-E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es-ES" sz="1000" dirty="0">
                <a:solidFill>
                  <a:srgbClr val="020302"/>
                </a:solidFill>
                <a:latin typeface="AdobeClean-Light"/>
                <a:cs typeface="AdobeClean-Light"/>
              </a:rPr>
              <a:t>El servicio de asistencia al cliente de Adobe ofrece acceso a recursos en línea para documentación, participación con otros expertos y clientes en prácticas recomendadas y series de seminarios web (horario de oficina) para obtener sugerencias y ver trucos para solucionar problemas. También hay varios canales disponibles</a:t>
            </a:r>
            <a:r>
              <a:rPr lang="es-ES" sz="1000" dirty="0">
                <a:latin typeface="AdobeClean-Light"/>
                <a:cs typeface="AdobeClean-Light"/>
              </a:rPr>
              <a:t> </a:t>
            </a:r>
            <a:r>
              <a:rPr lang="es-ES" sz="1000" dirty="0">
                <a:solidFill>
                  <a:srgbClr val="020302"/>
                </a:solidFill>
                <a:latin typeface="AdobeClean-Light"/>
                <a:cs typeface="AdobeClean-Light"/>
              </a:rPr>
              <a:t>para formular preguntas y enviar casos.</a:t>
            </a:r>
          </a:p>
        </p:txBody>
      </p:sp>
      <p:sp>
        <p:nvSpPr>
          <p:cNvPr id="46" name="object 46"/>
          <p:cNvSpPr txBox="1"/>
          <p:nvPr/>
        </p:nvSpPr>
        <p:spPr>
          <a:xfrm>
            <a:off x="206585" y="8494028"/>
            <a:ext cx="2917615" cy="579646"/>
          </a:xfrm>
          <a:prstGeom prst="rect">
            <a:avLst/>
          </a:prstGeom>
        </p:spPr>
        <p:txBody>
          <a:bodyPr vert="horz" wrap="square" lIns="0" tIns="12700" rIns="0" bIns="0" rtlCol="0" anchor="t">
            <a:spAutoFit/>
          </a:bodyPr>
          <a:lstStyle/>
          <a:p>
            <a:pPr marL="33020" marR="159385">
              <a:spcBef>
                <a:spcPts val="100"/>
              </a:spcBef>
              <a:tabLst>
                <a:tab pos="1786889" algn="l"/>
              </a:tabLst>
            </a:pPr>
            <a:r>
              <a:rPr lang="es-ES" sz="9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900" i="1" dirty="0">
                <a:solidFill>
                  <a:srgbClr val="7A7A7A"/>
                </a:solidFill>
                <a:latin typeface="AdobeClean-LightIt"/>
                <a:cs typeface="AdobeClean-LightIt"/>
              </a:rPr>
              <a:t>* No todos los productos ofrecen la opción de disfrutar </a:t>
            </a:r>
            <a:br>
              <a:rPr lang="es-ES" sz="900" i="1" dirty="0">
                <a:solidFill>
                  <a:srgbClr val="7A7A7A"/>
                </a:solidFill>
                <a:latin typeface="AdobeClean-LightIt"/>
                <a:cs typeface="AdobeClean-LightIt"/>
              </a:rPr>
            </a:br>
            <a:r>
              <a:rPr lang="es-ES" sz="900" i="1" dirty="0">
                <a:solidFill>
                  <a:srgbClr val="7A7A7A"/>
                </a:solidFill>
                <a:latin typeface="AdobeClean-LightIt"/>
                <a:cs typeface="AdobeClean-LightIt"/>
              </a:rPr>
              <a:t>de asistencia mediante chat en directo.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es-ES" sz="1400" b="1" dirty="0">
                <a:solidFill>
                  <a:srgbClr val="020302"/>
                </a:solidFill>
                <a:latin typeface="Adobe Clean"/>
                <a:cs typeface="Adobe Clean"/>
              </a:rPr>
              <a:t>Soporte Online</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es-ES" sz="1000">
                <a:solidFill>
                  <a:srgbClr val="000000"/>
                </a:solidFill>
                <a:latin typeface="Adobe Clean Light" panose="020B0303020404020204" pitchFamily="34" charset="0"/>
              </a:rPr>
              <a:t>Acceso continuo en línea a una base 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959237"/>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Los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a:t>
            </a:r>
            <a:r>
              <a:rPr lang="es-ES" sz="1000" dirty="0" err="1">
                <a:solidFill>
                  <a:srgbClr val="000000"/>
                </a:solidFill>
                <a:latin typeface="Adobe Clean Light" panose="020B0303020404020204" pitchFamily="34" charset="0"/>
              </a:rPr>
              <a:t>makers</a:t>
            </a:r>
            <a:r>
              <a:rPr lang="es-ES" sz="1000" dirty="0">
                <a:solidFill>
                  <a:srgbClr val="000000"/>
                </a:solidFill>
                <a:latin typeface="Adobe Clean Light" panose="020B0303020404020204" pitchFamily="34" charset="0"/>
              </a:rPr>
              <a:t> se realizan con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League.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Los clientes pueden aplicar sus conocimientos de administración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de la experiencia del cliente con aprendizaje personalizado para desarrollar habilidades, interactuar con la comunidad internacional de compañeros y obtener reconocimiento en su trayectoria profesional.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Horario de oficina</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276600" cy="805349"/>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En el horario de oficina del equipo de asistencia al cliente de Adobe se incluyen sesiones diseñadas para informar y ayudar a los participantes a solucionar problemas, así como para proporcionar consejos y trucos para que los participantes logren el éxito con las soluciones de Adobe.</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a:solidFill>
                  <a:srgbClr val="000000"/>
                </a:solidFill>
              </a:rPr>
              <a:t>Portales de autoayuda</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651460"/>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al portal de asistencia de autoayuda en línea previa solicitud para enviar solicitudes de asistencia, revisar el estado de los casos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y examinar otros recursos, como la base de conocimiento, noticias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y alertas, sugerencias destacadas, y mucho más.</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Asistencia mediante chat en directo*</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24x7x365 en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es-ES" sz="1000" dirty="0">
                <a:solidFill>
                  <a:srgbClr val="020302"/>
                </a:solidFill>
                <a:latin typeface="AdobeClean-Light"/>
              </a:rPr>
              <a:t>Los usuarios autorizados o los contactos de soporte particulares</a:t>
            </a:r>
            <a:r>
              <a:rPr lang="es-ES" sz="1000" dirty="0">
                <a:latin typeface="Adobe Clean Light" panose="020B0303020404020204" pitchFamily="34" charset="0"/>
              </a:rPr>
              <a:t> pueden enviar problemas a través de todos los canales disponibles (incluido el teléfono en el caso de los problemas P1) y hablar con nuestro equipo de asistencia en nombre de su empresa.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1017579" cy="643125"/>
          </a:xfrm>
          <a:prstGeom prst="rect">
            <a:avLst/>
          </a:prstGeom>
        </p:spPr>
        <p:txBody>
          <a:bodyPr vert="horz" wrap="square" lIns="0" tIns="12065" rIns="0" bIns="0" rtlCol="0" anchor="t">
            <a:spAutoFit/>
          </a:bodyPr>
          <a:lstStyle/>
          <a:p>
            <a:pPr marL="12700">
              <a:lnSpc>
                <a:spcPts val="930"/>
              </a:lnSpc>
              <a:spcBef>
                <a:spcPts val="95"/>
              </a:spcBef>
            </a:pPr>
            <a:r>
              <a:rPr lang="es-ES" sz="800" dirty="0">
                <a:solidFill>
                  <a:srgbClr val="777879"/>
                </a:solidFill>
                <a:latin typeface="Adobe Clean"/>
                <a:cs typeface="Adobe Clean"/>
              </a:rPr>
              <a:t>Adobe</a:t>
            </a:r>
          </a:p>
          <a:p>
            <a:pPr marL="12700">
              <a:lnSpc>
                <a:spcPts val="915"/>
              </a:lnSpc>
            </a:pPr>
            <a:r>
              <a:rPr lang="es-ES" sz="800" dirty="0">
                <a:solidFill>
                  <a:srgbClr val="777879"/>
                </a:solidFill>
                <a:latin typeface="Adobe Clean"/>
                <a:cs typeface="Adobe Clean"/>
              </a:rPr>
              <a:t>345 Park Avenue</a:t>
            </a:r>
          </a:p>
          <a:p>
            <a:pPr marL="12700">
              <a:lnSpc>
                <a:spcPts val="944"/>
              </a:lnSpc>
            </a:pPr>
            <a:r>
              <a:rPr lang="es-ES" sz="800" dirty="0">
                <a:solidFill>
                  <a:srgbClr val="777879"/>
                </a:solidFill>
                <a:latin typeface="Adobe Clean"/>
                <a:cs typeface="Adobe Clean"/>
              </a:rPr>
              <a:t>San José, CA95110-2704</a:t>
            </a:r>
          </a:p>
          <a:p>
            <a:pPr marL="12700">
              <a:lnSpc>
                <a:spcPct val="100000"/>
              </a:lnSpc>
              <a:spcBef>
                <a:spcPts val="45"/>
              </a:spcBef>
            </a:pPr>
            <a:r>
              <a:rPr lang="es-ES" sz="800" dirty="0">
                <a:solidFill>
                  <a:srgbClr val="777879"/>
                </a:solidFill>
                <a:latin typeface="Adobe Clean"/>
                <a:cs typeface="Adobe Clean"/>
              </a:rPr>
              <a:t>EE. UU.</a:t>
            </a:r>
          </a:p>
          <a:p>
            <a:pPr marL="12700">
              <a:lnSpc>
                <a:spcPct val="100000"/>
              </a:lnSpc>
              <a:spcBef>
                <a:spcPts val="265"/>
              </a:spcBef>
            </a:pPr>
            <a:r>
              <a:rPr lang="es-ES"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10565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7391398"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6917839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Europa, Oriente Medio </a:t>
                      </a:r>
                      <a:br>
                        <a:rPr lang="es-ES" sz="1100" dirty="0">
                          <a:solidFill>
                            <a:schemeClr val="tx1"/>
                          </a:solidFill>
                          <a:latin typeface="Adobe Clean" panose="020B0503020404020204" pitchFamily="34" charset="0"/>
                        </a:rPr>
                      </a:br>
                      <a:r>
                        <a:rPr lang="es-ES" sz="1100" dirty="0">
                          <a:solidFill>
                            <a:schemeClr val="tx1"/>
                          </a:solidFill>
                          <a:latin typeface="Adobe Clean" panose="020B0503020404020204" pitchFamily="34" charset="0"/>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dirty="0">
                          <a:solidFill>
                            <a:schemeClr val="tx1"/>
                          </a:solidFill>
                          <a:latin typeface="Adobe Clean"/>
                        </a:rPr>
                        <a:t>Compatibilidad de idioma solo disponible en inglés y japonés</a:t>
                      </a:r>
                    </a:p>
                    <a:p>
                      <a:pPr marL="0" marR="0" lvl="0" indent="0" algn="ctr" defTabSz="914400" eaLnBrk="1" fontAlgn="auto" latinLnBrk="0" hangingPunct="1">
                        <a:lnSpc>
                          <a:spcPct val="100000"/>
                        </a:lnSpc>
                        <a:spcBef>
                          <a:spcPts val="0"/>
                        </a:spcBef>
                        <a:spcAft>
                          <a:spcPts val="0"/>
                        </a:spcAft>
                        <a:buClrTx/>
                        <a:buSzTx/>
                        <a:buFontTx/>
                        <a:buNone/>
                        <a:tabLst/>
                        <a:defRPr/>
                      </a:pPr>
                      <a:r>
                        <a:rPr lang="es-ES" sz="1100" i="1" dirty="0">
                          <a:solidFill>
                            <a:schemeClr val="tx1"/>
                          </a:solidFill>
                          <a:latin typeface="Adobe Clean"/>
                        </a:rPr>
                        <a:t>*Adobe Commerce no incluye soporte en japonés.</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04778"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41061375"/>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en el que los clientes pueden aprender, dialogar y crecer siguiendo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un camino personalizado hacia el éxito que incluye tutoriales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de autoayuda, documentación de productos, formación dirigida </a:t>
                      </a:r>
                      <a:br>
                        <a:rPr lang="es-ES"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27620</TotalTime>
  <Words>1340</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Lyubomir Atanasov</cp:lastModifiedBy>
  <cp:revision>120</cp:revision>
  <dcterms:created xsi:type="dcterms:W3CDTF">2020-11-03T06:32:09Z</dcterms:created>
  <dcterms:modified xsi:type="dcterms:W3CDTF">2021-11-11T12:45:22Z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