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50" d="100"/>
          <a:sy n="150" d="100"/>
        </p:scale>
        <p:origin x="1378" y="-461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nkita Sood" userId="c93a62e3-2a47-429d-82c6-c2a8fd110ae7" providerId="ADAL" clId="{EADEB940-4844-7941-8DD1-C0A7CBA2737C}"/>
    <pc:docChg chg="modSld">
      <pc:chgData name="Ankita Sood" userId="c93a62e3-2a47-429d-82c6-c2a8fd110ae7" providerId="ADAL" clId="{EADEB940-4844-7941-8DD1-C0A7CBA2737C}" dt="2022-01-20T19:38:27.531" v="31" actId="20577"/>
      <pc:docMkLst>
        <pc:docMk/>
      </pc:docMkLst>
      <pc:sldChg chg="modSp mod">
        <pc:chgData name="Ankita Sood" userId="c93a62e3-2a47-429d-82c6-c2a8fd110ae7" providerId="ADAL" clId="{EADEB940-4844-7941-8DD1-C0A7CBA2737C}" dt="2022-01-20T19:38:22.046" v="23" actId="20577"/>
        <pc:sldMkLst>
          <pc:docMk/>
          <pc:sldMk cId="0" sldId="256"/>
        </pc:sldMkLst>
        <pc:spChg chg="mod">
          <ac:chgData name="Ankita Sood" userId="c93a62e3-2a47-429d-82c6-c2a8fd110ae7" providerId="ADAL" clId="{EADEB940-4844-7941-8DD1-C0A7CBA2737C}" dt="2022-01-20T19:38:07.964" v="7" actId="20577"/>
          <ac:spMkLst>
            <pc:docMk/>
            <pc:sldMk cId="0" sldId="256"/>
            <ac:spMk id="5" creationId="{00000000-0000-0000-0000-000000000000}"/>
          </ac:spMkLst>
        </pc:spChg>
        <pc:graphicFrameChg chg="modGraphic">
          <ac:chgData name="Ankita Sood" userId="c93a62e3-2a47-429d-82c6-c2a8fd110ae7" providerId="ADAL" clId="{EADEB940-4844-7941-8DD1-C0A7CBA2737C}" dt="2022-01-20T19:38:22.046" v="23" actId="20577"/>
          <ac:graphicFrameMkLst>
            <pc:docMk/>
            <pc:sldMk cId="0" sldId="256"/>
            <ac:graphicFrameMk id="9" creationId="{00000000-0000-0000-0000-000000000000}"/>
          </ac:graphicFrameMkLst>
        </pc:graphicFrameChg>
        <pc:graphicFrameChg chg="modGraphic">
          <ac:chgData name="Ankita Sood" userId="c93a62e3-2a47-429d-82c6-c2a8fd110ae7" providerId="ADAL" clId="{EADEB940-4844-7941-8DD1-C0A7CBA2737C}" dt="2022-01-20T19:38:16.769" v="15" actId="20577"/>
          <ac:graphicFrameMkLst>
            <pc:docMk/>
            <pc:sldMk cId="0" sldId="256"/>
            <ac:graphicFrameMk id="11" creationId="{3AC7AEA2-E7A4-BD48-80EA-856168E207F6}"/>
          </ac:graphicFrameMkLst>
        </pc:graphicFrameChg>
      </pc:sldChg>
      <pc:sldChg chg="modSp mod">
        <pc:chgData name="Ankita Sood" userId="c93a62e3-2a47-429d-82c6-c2a8fd110ae7" providerId="ADAL" clId="{EADEB940-4844-7941-8DD1-C0A7CBA2737C}" dt="2022-01-20T19:38:27.531" v="31" actId="20577"/>
        <pc:sldMkLst>
          <pc:docMk/>
          <pc:sldMk cId="0" sldId="257"/>
        </pc:sldMkLst>
        <pc:spChg chg="mod">
          <ac:chgData name="Ankita Sood" userId="c93a62e3-2a47-429d-82c6-c2a8fd110ae7" providerId="ADAL" clId="{EADEB940-4844-7941-8DD1-C0A7CBA2737C}" dt="2022-01-20T19:38:27.531" v="31" actId="20577"/>
          <ac:spMkLst>
            <pc:docMk/>
            <pc:sldMk cId="0" sldId="257"/>
            <ac:spMk id="44" creationId="{147009FB-1B8D-6D4F-87DF-41B5DE49EFE5}"/>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fr#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fr/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fr/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065843"/>
            <a:ext cx="4647275" cy="227626"/>
          </a:xfrm>
          <a:prstGeom prst="rect">
            <a:avLst/>
          </a:prstGeom>
        </p:spPr>
        <p:txBody>
          <a:bodyPr vert="horz" wrap="square" lIns="0" tIns="12065" rIns="0" bIns="0" rtlCol="0">
            <a:spAutoFit/>
          </a:bodyPr>
          <a:lstStyle/>
          <a:p>
            <a:pPr marL="12700">
              <a:lnSpc>
                <a:spcPct val="100000"/>
              </a:lnSpc>
              <a:spcBef>
                <a:spcPts val="95"/>
              </a:spcBef>
            </a:pPr>
            <a:r>
              <a:rPr lang="fr-FR" sz="1400" b="1" u="heavy" dirty="0">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fr-FR" sz="2300">
                <a:latin typeface="Adobe Clean"/>
              </a:rPr>
              <a:t>PLANS D’ASSISTANCE ADOBE</a:t>
            </a:r>
          </a:p>
        </p:txBody>
      </p:sp>
      <p:sp>
        <p:nvSpPr>
          <p:cNvPr id="5" name="object 5"/>
          <p:cNvSpPr txBox="1"/>
          <p:nvPr/>
        </p:nvSpPr>
        <p:spPr>
          <a:xfrm>
            <a:off x="121146" y="531160"/>
            <a:ext cx="6025653" cy="1422441"/>
          </a:xfrm>
          <a:prstGeom prst="rect">
            <a:avLst/>
          </a:prstGeom>
        </p:spPr>
        <p:txBody>
          <a:bodyPr vert="horz" wrap="square" lIns="0" tIns="24130" rIns="0" bIns="0" rtlCol="0">
            <a:spAutoFit/>
          </a:bodyPr>
          <a:lstStyle/>
          <a:p>
            <a:pPr marL="12700" marR="5080">
              <a:lnSpc>
                <a:spcPts val="1200"/>
              </a:lnSpc>
              <a:spcBef>
                <a:spcPts val="240"/>
              </a:spcBef>
            </a:pPr>
            <a:r>
              <a:rPr lang="fr-FR" sz="900" dirty="0">
                <a:solidFill>
                  <a:schemeClr val="bg1"/>
                </a:solidFill>
                <a:latin typeface="Adobe Clean Light" panose="020B0303020404020204" pitchFamily="34" charset="0"/>
              </a:rPr>
              <a:t>Standard | </a:t>
            </a:r>
            <a:r>
              <a:rPr lang="fr-FR" sz="900" b="1" dirty="0">
                <a:solidFill>
                  <a:schemeClr val="bg1"/>
                </a:solidFill>
                <a:latin typeface="Adobe Clean" panose="020B0503020404020204" pitchFamily="34" charset="0"/>
              </a:rPr>
              <a:t>Commerciale</a:t>
            </a:r>
            <a:r>
              <a:rPr lang="fr-FR" sz="900" dirty="0">
                <a:solidFill>
                  <a:schemeClr val="bg1"/>
                </a:solidFill>
                <a:latin typeface="Adobe Clean Light" panose="020B0303020404020204" pitchFamily="34" charset="0"/>
              </a:rPr>
              <a:t> | Entreprise | Elite</a:t>
            </a:r>
          </a:p>
          <a:p>
            <a:pPr marL="12700" marR="5080">
              <a:lnSpc>
                <a:spcPts val="1200"/>
              </a:lnSpc>
              <a:spcBef>
                <a:spcPts val="240"/>
              </a:spcBef>
            </a:pPr>
            <a:r>
              <a:rPr lang="fr-FR" sz="800" dirty="0">
                <a:solidFill>
                  <a:schemeClr val="bg1"/>
                </a:solidFill>
                <a:latin typeface="Adobe Clean SemiLight" panose="020B0403020404020204" pitchFamily="34" charset="0"/>
              </a:rPr>
              <a:t>Adobe offre une gamme complète de ressources techniques afin d’appuyer votre entreprise. Elles sont comprises dans votre abonnement à la licence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sont améliorées dans le pack d’assistance COMMERCIALE. L’assistance COMMERCIALE comprend un accès à des parcours de formation personnalisés et à des forums communautaires surveillés au travers d’</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League d’Adobe. Vous pouvez également tirer profit de notre documentation technique détaillée et approfondie sur les produits, ainsi que de nos notes de mise à jour actuelles. Les clients de COMMERCIALE bénéficient également d’un accès à nos équipes d’assistance technique pour toute requête concernant un produit. Cette requête peut être effectuée par téléphone ou via le portail web de l’assistance et permet de protéger votre entreprise aux moments les plus critiques. Les clients de COMMERCIALE recevront régulièrement des informations et des mises à jour de la part de leur assistance principale du compte en plus d’une aide de gestion des remontées de cas en ce qui concerne les requêtes d’assistance les plus critiques.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4753481" y="9862966"/>
            <a:ext cx="2926080"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3517357214"/>
              </p:ext>
            </p:extLst>
          </p:nvPr>
        </p:nvGraphicFramePr>
        <p:xfrm>
          <a:off x="118872" y="7379465"/>
          <a:ext cx="7498851" cy="2455555"/>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fr-FR" sz="900" dirty="0">
                          <a:solidFill>
                            <a:srgbClr val="020302"/>
                          </a:solidFill>
                          <a:latin typeface="Adobe Clean"/>
                          <a:cs typeface="Adobe Clean"/>
                        </a:rPr>
                        <a:t>Priorité</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fr-FR" sz="900">
                          <a:solidFill>
                            <a:srgbClr val="020302"/>
                          </a:solidFill>
                          <a:latin typeface="Adobe Clean"/>
                          <a:cs typeface="Adobe Clean"/>
                        </a:rPr>
                        <a:t>Assistance Standard</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indent="0" algn="ctr">
                        <a:lnSpc>
                          <a:spcPct val="100000"/>
                        </a:lnSpc>
                        <a:spcBef>
                          <a:spcPts val="60"/>
                        </a:spcBef>
                      </a:pPr>
                      <a:r>
                        <a:rPr lang="fr-FR" sz="900" dirty="0">
                          <a:solidFill>
                            <a:srgbClr val="FFFFFF"/>
                          </a:solidFill>
                          <a:latin typeface="Adobe Clean"/>
                          <a:cs typeface="Adobe Clean"/>
                        </a:rPr>
                        <a:t>Assistance commerciale</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lang="fr-FR" sz="900" b="1" dirty="0">
                          <a:solidFill>
                            <a:srgbClr val="020302"/>
                          </a:solidFill>
                          <a:latin typeface="Adobe Clean"/>
                          <a:cs typeface="Adobe Clean"/>
                        </a:rPr>
                        <a:t>PRIORITÉ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fr-FR" sz="85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fr-FR" sz="850" dirty="0">
                          <a:solidFill>
                            <a:srgbClr val="020302"/>
                          </a:solidFill>
                          <a:latin typeface="AdobeClean-Light"/>
                          <a:cs typeface="AdobeClean-Light"/>
                        </a:rPr>
                        <a:t>24x7 / 1 heure</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fr-FR" sz="850">
                          <a:solidFill>
                            <a:srgbClr val="020302"/>
                          </a:solidFill>
                          <a:latin typeface="AdobeClean-Light"/>
                          <a:cs typeface="AdobeClean-Light"/>
                        </a:rPr>
                        <a:t>24x7 / 1 heure</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fr-FR" sz="900" b="1" dirty="0">
                          <a:solidFill>
                            <a:srgbClr val="020302"/>
                          </a:solidFill>
                          <a:latin typeface="Adobe Clean"/>
                          <a:cs typeface="Adobe Clean"/>
                        </a:rPr>
                        <a:t>PRIORITÉ 2</a:t>
                      </a:r>
                    </a:p>
                    <a:p>
                      <a:pPr marL="50165" marR="203200">
                        <a:lnSpc>
                          <a:spcPts val="1000"/>
                        </a:lnSpc>
                        <a:spcBef>
                          <a:spcPts val="415"/>
                        </a:spcBef>
                      </a:pPr>
                      <a:r>
                        <a:rPr lang="fr-FR" sz="850" b="0" i="0" dirty="0">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fr-FR" sz="850" dirty="0">
                          <a:solidFill>
                            <a:srgbClr val="020302"/>
                          </a:solidFill>
                          <a:latin typeface="AdobeClean-Light"/>
                          <a:cs typeface="AdobeClean-Light"/>
                        </a:rPr>
                        <a:t>Heures d’ouverture / 4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fr-FR" sz="850" dirty="0">
                          <a:solidFill>
                            <a:srgbClr val="020302"/>
                          </a:solidFill>
                          <a:latin typeface="AdobeClean-Light"/>
                          <a:cs typeface="AdobeClean-Light"/>
                        </a:rPr>
                        <a:t>    Heures d’ouverture / 2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lang="fr-FR" sz="900" b="1" dirty="0">
                          <a:solidFill>
                            <a:srgbClr val="020302"/>
                          </a:solidFill>
                          <a:latin typeface="Adobe Clean"/>
                          <a:cs typeface="Adobe Clean"/>
                        </a:rPr>
                        <a:t>PRIORITÉ 3</a:t>
                      </a:r>
                    </a:p>
                    <a:p>
                      <a:pPr marL="49530" marR="212090" indent="-2540">
                        <a:lnSpc>
                          <a:spcPts val="1000"/>
                        </a:lnSpc>
                        <a:spcBef>
                          <a:spcPts val="415"/>
                        </a:spcBef>
                      </a:pPr>
                      <a:r>
                        <a:rPr kumimoji="0" lang="fr-FR" sz="85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fr-FR" sz="850" dirty="0">
                          <a:solidFill>
                            <a:srgbClr val="020302"/>
                          </a:solidFill>
                          <a:latin typeface="AdobeClean-Light"/>
                          <a:cs typeface="AdobeClean-Light"/>
                        </a:rPr>
                        <a:t>   Heures d’ouverture / 6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fr-FR" sz="850" dirty="0">
                          <a:solidFill>
                            <a:srgbClr val="020302"/>
                          </a:solidFill>
                          <a:latin typeface="AdobeClean-Light"/>
                          <a:cs typeface="AdobeClean-Light"/>
                        </a:rPr>
                        <a:t>Heures d’ouverture / 4 heures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fr-FR" sz="900" b="1" dirty="0">
                          <a:solidFill>
                            <a:srgbClr val="020302"/>
                          </a:solidFill>
                          <a:latin typeface="Adobe Clean"/>
                          <a:cs typeface="Adobe Clean"/>
                        </a:rPr>
                        <a:t>PRIORITÉ 4</a:t>
                      </a:r>
                    </a:p>
                    <a:p>
                      <a:pPr marL="48895" marR="0" lvl="0" indent="0" defTabSz="914400" eaLnBrk="1" fontAlgn="auto" latinLnBrk="0" hangingPunct="1">
                        <a:lnSpc>
                          <a:spcPct val="100000"/>
                        </a:lnSpc>
                        <a:spcBef>
                          <a:spcPts val="300"/>
                        </a:spcBef>
                        <a:spcAft>
                          <a:spcPts val="0"/>
                        </a:spcAft>
                        <a:buClrTx/>
                        <a:buSzTx/>
                        <a:buFontTx/>
                        <a:buNone/>
                        <a:tabLst/>
                        <a:defRPr/>
                      </a:pPr>
                      <a:r>
                        <a:rPr lang="fr-FR" sz="900" b="0" i="0" dirty="0">
                          <a:solidFill>
                            <a:srgbClr val="000000"/>
                          </a:solidFill>
                          <a:latin typeface="Adobe Clean Light" panose="020B0303020404020204" pitchFamily="34" charset="0"/>
                        </a:rPr>
                        <a:t>Question générale concernant les fonctionnalités actuelles du produit ou une demande d’amélioration</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fr-FR" sz="850">
                          <a:solidFill>
                            <a:srgbClr val="020302"/>
                          </a:solidFill>
                          <a:latin typeface="AdobeClean-Light"/>
                          <a:cs typeface="AdobeClean-Light"/>
                        </a:rPr>
                        <a:t>  Jours ouvrables / 3 jours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fr-FR" sz="850" dirty="0">
                          <a:solidFill>
                            <a:srgbClr val="020302"/>
                          </a:solidFill>
                          <a:latin typeface="AdobeClean-Light"/>
                          <a:cs typeface="AdobeClean-Light"/>
                        </a:rPr>
                        <a:t>Jours ouvrables / 1 jour</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2910209"/>
              </p:ext>
            </p:extLst>
          </p:nvPr>
        </p:nvGraphicFramePr>
        <p:xfrm>
          <a:off x="121147" y="2120949"/>
          <a:ext cx="7498851" cy="481555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commerciale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dirty="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dirty="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fr-FR" sz="900" dirty="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fr-FR" sz="900" dirty="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dirty="0">
                          <a:solidFill>
                            <a:srgbClr val="020302"/>
                          </a:solidFill>
                          <a:latin typeface="AdobeClean-Light"/>
                          <a:cs typeface="AdobeClean-Light"/>
                        </a:rPr>
                        <a:t>Version, migration, mise à niveau et examen 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p>
                      <a:pPr marL="48260" hangingPunct="0">
                        <a:lnSpc>
                          <a:spcPct val="100000"/>
                        </a:lnSpc>
                        <a:spcBef>
                          <a:spcPts val="830"/>
                        </a:spcBef>
                      </a:pPr>
                      <a:r>
                        <a:rPr lang="fr-FR" sz="900">
                          <a:latin typeface="AdobeClean-Light"/>
                          <a:cs typeface="AdobeClean-Light"/>
                        </a:rPr>
                        <a:t>Activités du service de terrain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fr-FR"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636345"/>
          </a:xfrm>
          <a:prstGeom prst="rect">
            <a:avLst/>
          </a:prstGeom>
        </p:spPr>
        <p:txBody>
          <a:bodyPr vert="horz" wrap="square" lIns="0" tIns="35560" rIns="0" bIns="0" rtlCol="0">
            <a:spAutoFit/>
          </a:bodyPr>
          <a:lstStyle/>
          <a:p>
            <a:pPr marL="12700" marR="5080">
              <a:lnSpc>
                <a:spcPts val="1400"/>
              </a:lnSpc>
              <a:spcBef>
                <a:spcPts val="60"/>
              </a:spcBef>
            </a:pPr>
            <a:r>
              <a:rPr lang="fr-FR" sz="900" dirty="0">
                <a:solidFill>
                  <a:srgbClr val="000000"/>
                </a:solidFill>
                <a:latin typeface="Adobe Clean Light" panose="020B0303020404020204" pitchFamily="34" charset="0"/>
              </a:rPr>
              <a:t>Il s’agit d’une assistance principale de compte désignée permettant de surveiller de manière proactive les cas, de favoriser la collaboration entre les équipes, de diffuser des webinaires d’intégration, de conduire des rapports de service, de fournir une assistance non technique et d’agir comme porte-parole de remontée des informations et comme ambassadeur interne au sein du service d’assistance d’Adobe.</a:t>
            </a:r>
          </a:p>
        </p:txBody>
      </p:sp>
      <p:sp>
        <p:nvSpPr>
          <p:cNvPr id="46" name="object 46"/>
          <p:cNvSpPr txBox="1"/>
          <p:nvPr/>
        </p:nvSpPr>
        <p:spPr>
          <a:xfrm>
            <a:off x="2836967" y="8618616"/>
            <a:ext cx="2286000" cy="718145"/>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Commencez une session de conversation pour obtenir des réponses et de l’aide lors de l’envoi du cas.</a:t>
            </a:r>
          </a:p>
          <a:p>
            <a:pPr marL="33020" marR="159385">
              <a:spcBef>
                <a:spcPts val="100"/>
              </a:spcBef>
              <a:tabLst>
                <a:tab pos="1786889" algn="l"/>
              </a:tabLst>
            </a:pPr>
            <a:r>
              <a:rPr lang="fr-FR" sz="900" i="1" dirty="0">
                <a:solidFill>
                  <a:srgbClr val="7A7A7A"/>
                </a:solidFill>
                <a:latin typeface="AdobeClean-LightIt"/>
                <a:cs typeface="AdobeClean-LightIt"/>
              </a:rPr>
              <a:t>*Tous les produits ne bénéficient pas de l’assistance de messagerie instantanée.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199" y="6046398"/>
            <a:ext cx="1848207"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1376994"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66904"/>
          </a:xfrm>
          <a:prstGeom prst="rect">
            <a:avLst/>
          </a:prstGeom>
        </p:spPr>
        <p:txBody>
          <a:bodyPr vert="horz" wrap="square" lIns="0" tIns="35560" rIns="0" bIns="0" rtlCol="0">
            <a:spAutoFit/>
          </a:bodyPr>
          <a:lstStyle/>
          <a:p>
            <a:r>
              <a:rPr lang="fr-FR" sz="900" dirty="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Des milliers de clients peuvent entrer en contact pour partager les bonnes pratiques et les leçons apprises.</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1005403"/>
          </a:xfrm>
          <a:prstGeom prst="rect">
            <a:avLst/>
          </a:prstGeom>
        </p:spPr>
        <p:txBody>
          <a:bodyPr vert="horz" wrap="square" lIns="0" tIns="35560" rIns="0" bIns="0" rtlCol="0">
            <a:spAutoFit/>
          </a:bodyPr>
          <a:lstStyle/>
          <a:p>
            <a:r>
              <a:rPr lang="fr-FR" sz="900">
                <a:solidFill>
                  <a:srgbClr val="000000"/>
                </a:solidFill>
                <a:latin typeface="Adobe Clean Light" panose="020B0303020404020204" pitchFamily="34" charset="0"/>
              </a:rPr>
              <a:t>Les Experience Makers sont créées à l’aide d’Experience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48541"/>
            <a:ext cx="2113147"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Assistance de messagerie instantanée*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66904"/>
          </a:xfrm>
          <a:prstGeom prst="rect">
            <a:avLst/>
          </a:prstGeom>
        </p:spPr>
        <p:txBody>
          <a:bodyPr vert="horz" wrap="square" lIns="0" tIns="35560" rIns="0" bIns="0" rtlCol="0">
            <a:spAutoFit/>
          </a:bodyPr>
          <a:lstStyle/>
          <a:p>
            <a:r>
              <a:rPr lang="fr-FR" sz="900" dirty="0">
                <a:solidFill>
                  <a:srgbClr val="020302"/>
                </a:solidFill>
                <a:latin typeface="AdobeClean-Light"/>
              </a:rPr>
              <a:t>Les utilisateurs autorisés ou les contacts d’assistance nommés </a:t>
            </a:r>
            <a:r>
              <a:rPr lang="fr-FR" sz="900" dirty="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847015" y="9862966"/>
            <a:ext cx="2926080"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33275"/>
            <a:ext cx="1726164" cy="184666"/>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Assistance principale du compte</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Caractéristiques de l’assistance Standard</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Fonctionnalités d’assistance commerciale</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636345"/>
          </a:xfrm>
          <a:prstGeom prst="rect">
            <a:avLst/>
          </a:prstGeom>
        </p:spPr>
        <p:txBody>
          <a:bodyPr vert="horz" wrap="square" lIns="0" tIns="35560" rIns="0" bIns="0" rtlCol="0">
            <a:spAutoFit/>
          </a:bodyPr>
          <a:lstStyle/>
          <a:p>
            <a:pPr marL="12700" marR="5080">
              <a:lnSpc>
                <a:spcPts val="1400"/>
              </a:lnSpc>
              <a:spcBef>
                <a:spcPts val="60"/>
              </a:spcBef>
            </a:pPr>
            <a:r>
              <a:rPr lang="fr-FR" sz="900">
                <a:latin typeface="Adobe Clean Light" panose="020B0303020404020204" pitchFamily="34" charset="0"/>
              </a:rPr>
              <a:t>Les clients peuvent envoyer des cas d’assistance par téléphone pour tous les problèmes P2, P3 et P4 pendant les heures d’assistance régionales. Vous pouvez appeler l’assistance autant de fois que cela est nécessaire. Les clients peuvent également demander à l’assistance de les rappeler ou demander une réunion pour démontrer ou résoudre un problème au cours d’une session de bureau distant partagée.</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17395"/>
            <a:ext cx="1976242" cy="184666"/>
          </a:xfrm>
          <a:prstGeom prst="rect">
            <a:avLst/>
          </a:prstGeom>
        </p:spPr>
        <p:txBody>
          <a:bodyPr wrap="square" lIns="0" tIns="0" rIns="0" bIns="0">
            <a:spAutoFit/>
          </a:bodyPr>
          <a:lstStyle/>
          <a:p>
            <a:pPr>
              <a:spcBef>
                <a:spcPts val="600"/>
              </a:spcBef>
              <a:spcAft>
                <a:spcPts val="600"/>
              </a:spcAft>
            </a:pPr>
            <a:r>
              <a:rPr lang="fr-FR" sz="1200" b="1">
                <a:solidFill>
                  <a:srgbClr val="020302"/>
                </a:solidFill>
                <a:latin typeface="+mj-lt"/>
              </a:rPr>
              <a:t>Assistance téléphonique en direct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66904"/>
          </a:xfrm>
          <a:prstGeom prst="rect">
            <a:avLst/>
          </a:prstGeom>
        </p:spPr>
        <p:txBody>
          <a:bodyPr vert="horz" wrap="square" lIns="0" tIns="35560" rIns="0" bIns="0" rtlCol="0">
            <a:spAutoFit/>
          </a:bodyPr>
          <a:lstStyle/>
          <a:p>
            <a:pPr marL="12700">
              <a:lnSpc>
                <a:spcPct val="100000"/>
              </a:lnSpc>
              <a:spcBef>
                <a:spcPts val="100"/>
              </a:spcBef>
            </a:pPr>
            <a:r>
              <a:rPr lang="fr-FR" sz="900">
                <a:solidFill>
                  <a:srgbClr val="4B4B4B"/>
                </a:solidFill>
                <a:latin typeface="Adobe Clean Light" panose="020B0303020404020204" pitchFamily="34" charset="0"/>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19612"/>
            <a:ext cx="1608472" cy="184666"/>
          </a:xfrm>
          <a:prstGeom prst="rect">
            <a:avLst/>
          </a:prstGeom>
        </p:spPr>
        <p:txBody>
          <a:bodyPr wrap="square" lIns="0" tIns="0" rIns="0" bIns="0">
            <a:spAutoFit/>
          </a:bodyPr>
          <a:lstStyle/>
          <a:p>
            <a:pPr>
              <a:spcBef>
                <a:spcPts val="600"/>
              </a:spcBef>
              <a:spcAft>
                <a:spcPts val="600"/>
              </a:spcAft>
            </a:pPr>
            <a:r>
              <a:rPr lang="fr-FR" sz="1200" b="1">
                <a:solidFill>
                  <a:srgbClr val="020302"/>
                </a:solidFill>
                <a:latin typeface="+mj-lt"/>
              </a:rPr>
              <a:t>Gestion des remontées d’informations</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866904"/>
          </a:xfrm>
          <a:prstGeom prst="rect">
            <a:avLst/>
          </a:prstGeom>
        </p:spPr>
        <p:txBody>
          <a:bodyPr vert="horz" wrap="square" lIns="0" tIns="35560" rIns="0" bIns="0" rtlCol="0">
            <a:spAutoFit/>
          </a:bodyPr>
          <a:lstStyle/>
          <a:p>
            <a:r>
              <a:rPr lang="fr-FR" sz="900" dirty="0">
                <a:solidFill>
                  <a:srgbClr val="000000"/>
                </a:solidFill>
                <a:latin typeface="Adobe Clean Light" panose="020B0303020404020204" pitchFamily="34" charset="0"/>
              </a:rPr>
              <a:t>« Office </a:t>
            </a:r>
            <a:r>
              <a:rPr lang="fr-FR" sz="900" dirty="0" err="1">
                <a:solidFill>
                  <a:srgbClr val="000000"/>
                </a:solidFill>
                <a:latin typeface="Adobe Clean Light" panose="020B0303020404020204" pitchFamily="34" charset="0"/>
              </a:rPr>
              <a:t>Hours</a:t>
            </a:r>
            <a:r>
              <a:rPr lang="fr-FR" sz="900" dirty="0">
                <a:solidFill>
                  <a:srgbClr val="000000"/>
                </a:solidFill>
                <a:latin typeface="Adobe Clean Light" panose="020B0303020404020204" pitchFamily="34" charset="0"/>
              </a:rPr>
              <a:t> » est une initiative menée par l’équipe du service clientèle d’Adobe. Ces sessions sont conçues pour informer les participants des problèmes et les aider à les résoudre. Elles fournissent des conseils et des astuces pour bien utiliser Adobe </a:t>
            </a:r>
            <a:r>
              <a:rPr lang="fr-FR" sz="900" dirty="0" err="1">
                <a:solidFill>
                  <a:srgbClr val="000000"/>
                </a:solidFill>
                <a:latin typeface="Adobe Clean Light" panose="020B0303020404020204" pitchFamily="34" charset="0"/>
              </a:rPr>
              <a:t>Experience</a:t>
            </a:r>
            <a:r>
              <a:rPr lang="fr-FR" sz="900" dirty="0">
                <a:solidFill>
                  <a:srgbClr val="000000"/>
                </a:solidFill>
                <a:latin typeface="Adobe Clean Light" panose="020B0303020404020204" pitchFamily="34" charset="0"/>
              </a:rPr>
              <a:t>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66904"/>
          </a:xfrm>
          <a:prstGeom prst="rect">
            <a:avLst/>
          </a:prstGeom>
        </p:spPr>
        <p:txBody>
          <a:bodyPr vert="horz" wrap="square" lIns="0" tIns="35560" rIns="0" bIns="0" rtlCol="0">
            <a:spAutoFit/>
          </a:bodyPr>
          <a:lstStyle/>
          <a:p>
            <a:r>
              <a:rPr lang="fr-FR" sz="900">
                <a:solidFill>
                  <a:srgbClr val="000000"/>
                </a:solidFill>
                <a:latin typeface="Adobe Clean Light" panose="020B0303020404020204" pitchFamily="34" charset="0"/>
              </a:rPr>
              <a:t>Accès à la demande au portail </a:t>
            </a:r>
            <a:br>
              <a:rPr lang="fr-FR" sz="900">
                <a:solidFill>
                  <a:srgbClr val="000000"/>
                </a:solidFill>
                <a:latin typeface="Adobe Clean Light" panose="020B0303020404020204" pitchFamily="34" charset="0"/>
              </a:rPr>
            </a:br>
            <a:r>
              <a:rPr lang="fr-FR" sz="900">
                <a:solidFill>
                  <a:srgbClr val="000000"/>
                </a:solidFill>
                <a:latin typeface="Adobe Clean Light" panose="020B0303020404020204" pitchFamily="34" charset="0"/>
              </a:rPr>
              <a:t>d’assistance d’aide automatique en ligne pour envoyer des demandes d’assistance, examiner le statut des cas et parcourir d’autres ressources, telles que notre base de connaissances, les actualités et les alertes, les conseils présentés, etc.</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4" y="3499700"/>
            <a:ext cx="1928775" cy="285247"/>
          </a:xfrm>
          <a:prstGeom prst="rect">
            <a:avLst/>
          </a:prstGeom>
          <a:noFill/>
        </p:spPr>
        <p:txBody>
          <a:bodyPr wrap="square" rtlCol="0">
            <a:spAutoFit/>
          </a:bodyPr>
          <a:lstStyle/>
          <a:p>
            <a:r>
              <a:rPr lang="fr-FR" sz="1200" b="1" dirty="0">
                <a:latin typeface="+mj-lt"/>
              </a:rPr>
              <a:t>Services commerciaux</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fr-FR" sz="900" dirty="0">
                <a:latin typeface="Adobe Clean Light" panose="020B0303020404020204" pitchFamily="34" charset="0"/>
              </a:rPr>
              <a:t>Une assistance de compte principale hébergera des webinaires présentant un aperçu des services d’assistance commerciale.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Portail d’aide automatique</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1642495"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dirty="0">
                <a:solidFill>
                  <a:srgbClr val="777879"/>
                </a:solidFill>
                <a:latin typeface="Adobe Clean"/>
                <a:cs typeface="Adobe Clean"/>
              </a:rPr>
              <a:t>Adobe</a:t>
            </a:r>
          </a:p>
          <a:p>
            <a:pPr marL="12700">
              <a:lnSpc>
                <a:spcPts val="915"/>
              </a:lnSpc>
            </a:pPr>
            <a:r>
              <a:rPr lang="fr-FR" sz="800" dirty="0">
                <a:solidFill>
                  <a:srgbClr val="777879"/>
                </a:solidFill>
                <a:latin typeface="Adobe Clean"/>
                <a:cs typeface="Adobe Clean"/>
              </a:rPr>
              <a:t>345 Park Avenue</a:t>
            </a:r>
          </a:p>
          <a:p>
            <a:pPr marL="12700">
              <a:lnSpc>
                <a:spcPts val="944"/>
              </a:lnSpc>
            </a:pPr>
            <a:r>
              <a:rPr lang="fr-FR" sz="800" dirty="0">
                <a:solidFill>
                  <a:srgbClr val="777879"/>
                </a:solidFill>
                <a:latin typeface="Adobe Clean"/>
                <a:cs typeface="Adobe Clean"/>
              </a:rPr>
              <a:t>San Jose, CA95110-2704</a:t>
            </a:r>
          </a:p>
          <a:p>
            <a:pPr marL="12700">
              <a:lnSpc>
                <a:spcPct val="100000"/>
              </a:lnSpc>
              <a:spcBef>
                <a:spcPts val="45"/>
              </a:spcBef>
            </a:pPr>
            <a:r>
              <a:rPr lang="fr-FR" sz="800" dirty="0">
                <a:solidFill>
                  <a:srgbClr val="777879"/>
                </a:solidFill>
                <a:latin typeface="Adobe Clean"/>
                <a:cs typeface="Adobe Clean"/>
              </a:rPr>
              <a:t>États-Unis</a:t>
            </a:r>
          </a:p>
          <a:p>
            <a:pPr marL="12700">
              <a:lnSpc>
                <a:spcPct val="100000"/>
              </a:lnSpc>
              <a:spcBef>
                <a:spcPts val="265"/>
              </a:spcBef>
            </a:pPr>
            <a:r>
              <a:rPr lang="fr-FR" sz="800" u="sng" dirty="0">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Succès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2" y="5031270"/>
            <a:ext cx="7112887"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03471551"/>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a:rPr>
                        <a:t>Europe, Moyen-Orient </a:t>
                      </a:r>
                      <a:br>
                        <a:rPr lang="fr-FR" sz="1100" dirty="0">
                          <a:solidFill>
                            <a:schemeClr val="tx1"/>
                          </a:solidFill>
                          <a:latin typeface="Adobe Clean"/>
                        </a:rPr>
                      </a:br>
                      <a:r>
                        <a:rPr lang="fr-FR" sz="1100" dirty="0">
                          <a:solidFill>
                            <a:schemeClr val="tx1"/>
                          </a:solidFill>
                          <a:latin typeface="Adobe Clean"/>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dirty="0">
                          <a:solidFill>
                            <a:schemeClr val="tx1"/>
                          </a:solidFill>
                          <a:latin typeface="Adobe Clean"/>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b="1" i="0" u="none" strike="noStrike" cap="none" normalizeH="0" baseline="30000" noProof="0" dirty="0">
                          <a:ln>
                            <a:noFill/>
                          </a:ln>
                          <a:uLnTx/>
                          <a:uFillTx/>
                          <a:latin typeface="Adobe Clean"/>
                          <a:ea typeface="+mn-ea"/>
                          <a:cs typeface="+mn-cs"/>
                        </a:rPr>
                        <a:t> </a:t>
                      </a:r>
                      <a:r>
                        <a:rPr lang="fr-FR" sz="1100" dirty="0">
                          <a:solidFill>
                            <a:schemeClr val="tx1"/>
                          </a:solidFill>
                          <a:latin typeface="Adobe Clean"/>
                          <a:ea typeface="+mn-ea"/>
                          <a:cs typeface="+mn-cs"/>
                        </a:rPr>
                        <a:t>L’assistance linguistique est uniquement disponible en anglais et en japonais.</a:t>
                      </a:r>
                    </a:p>
                    <a:p>
                      <a:pPr marL="0" marR="0" lvl="0" indent="0" algn="ctr">
                        <a:lnSpc>
                          <a:spcPct val="100000"/>
                        </a:lnSpc>
                        <a:spcBef>
                          <a:spcPts val="0"/>
                        </a:spcBef>
                        <a:spcAft>
                          <a:spcPts val="0"/>
                        </a:spcAft>
                        <a:buClrTx/>
                        <a:buSzTx/>
                        <a:buFontTx/>
                        <a:buNone/>
                      </a:pPr>
                      <a:r>
                        <a:rPr lang="fr-FR" sz="1100" i="1" dirty="0">
                          <a:solidFill>
                            <a:schemeClr val="tx1"/>
                          </a:solidFill>
                          <a:latin typeface="Adobe Clean"/>
                        </a:rPr>
                        <a:t>*Adobe Commerce exclut l’assistance linguistique japonaise.</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dirty="0">
                          <a:solidFill>
                            <a:schemeClr val="tx1"/>
                          </a:solidFill>
                          <a:latin typeface="Adobe Clean"/>
                        </a:rPr>
                        <a:t> </a:t>
                      </a:r>
                      <a:r>
                        <a:rPr lang="fr-FR" sz="1100" i="0" baseline="30000" dirty="0">
                          <a:solidFill>
                            <a:schemeClr val="tx1"/>
                          </a:solidFill>
                          <a:latin typeface="Adobe Clean"/>
                        </a:rPr>
                        <a:t>1 </a:t>
                      </a:r>
                      <a:r>
                        <a:rPr lang="fr-FR" sz="1100" i="0" dirty="0">
                          <a:solidFill>
                            <a:schemeClr val="tx1"/>
                          </a:solidFill>
                          <a:latin typeface="Adobe Clean"/>
                        </a:rPr>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79911" y="8528519"/>
            <a:ext cx="984369"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070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0804"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346275787"/>
              </p:ext>
            </p:extLst>
          </p:nvPr>
        </p:nvGraphicFramePr>
        <p:xfrm>
          <a:off x="194236" y="1059345"/>
          <a:ext cx="7368291" cy="348488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000" b="0" dirty="0" err="1">
                          <a:solidFill>
                            <a:schemeClr val="tx1"/>
                          </a:solidFill>
                          <a:latin typeface="Adobe Clean"/>
                          <a:ea typeface="+mn-ea"/>
                          <a:cs typeface="+mn-cs"/>
                          <a:hlinkClick r:id="rId7"/>
                        </a:rPr>
                        <a:t>Experience</a:t>
                      </a:r>
                      <a:r>
                        <a:rPr lang="fr-FR" sz="1000" b="0" dirty="0">
                          <a:solidFill>
                            <a:schemeClr val="tx1"/>
                          </a:solidFill>
                          <a:latin typeface="Adobe Clean"/>
                          <a:ea typeface="+mn-ea"/>
                          <a:cs typeface="+mn-cs"/>
                          <a:hlinkClick r:id="rId7"/>
                        </a:rPr>
                        <a:t>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900" b="0" dirty="0" err="1">
                          <a:solidFill>
                            <a:srgbClr val="000000"/>
                          </a:solidFill>
                          <a:latin typeface="Adobe Clean Light"/>
                          <a:ea typeface="+mn-ea"/>
                          <a:cs typeface="+mn-cs"/>
                        </a:rPr>
                        <a:t>Experience</a:t>
                      </a:r>
                      <a:r>
                        <a:rPr lang="fr-FR" sz="900" b="0" dirty="0">
                          <a:solidFill>
                            <a:srgbClr val="000000"/>
                          </a:solidFill>
                          <a:latin typeface="Adobe Clean Light"/>
                          <a:ea typeface="+mn-ea"/>
                          <a:cs typeface="+mn-cs"/>
                        </a:rPr>
                        <a:t>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chemeClr val="dk1"/>
                          </a:solidFill>
                          <a:latin typeface="Adobe Clean"/>
                          <a:ea typeface="+mn-ea"/>
                          <a:cs typeface="+mn-cs"/>
                          <a:hlinkClick r:id="rId8"/>
                        </a:rPr>
                        <a:t>Formation</a:t>
                      </a:r>
                      <a:r>
                        <a:rPr lang="fr-FR" sz="1000" dirty="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900" dirty="0">
                          <a:solidFill>
                            <a:srgbClr val="000000"/>
                          </a:solidFill>
                          <a:latin typeface="Adobe Clean Light"/>
                          <a:ea typeface="+mn-ea"/>
                          <a:cs typeface="+mn-cs"/>
                        </a:rPr>
                        <a:t>Les cours sur les services de formation numérique d’Adobe sont accessibles depuis </a:t>
                      </a:r>
                      <a:r>
                        <a:rPr lang="fr-FR" sz="900" dirty="0" err="1">
                          <a:solidFill>
                            <a:srgbClr val="000000"/>
                          </a:solidFill>
                          <a:latin typeface="Adobe Clean Light"/>
                          <a:ea typeface="+mn-ea"/>
                          <a:cs typeface="+mn-cs"/>
                        </a:rPr>
                        <a:t>Experience</a:t>
                      </a:r>
                      <a:r>
                        <a:rPr lang="fr-FR" sz="900" dirty="0">
                          <a:solidFill>
                            <a:srgbClr val="000000"/>
                          </a:solidFill>
                          <a:latin typeface="Adobe Clean Light"/>
                          <a:ea typeface="+mn-ea"/>
                          <a:cs typeface="+mn-cs"/>
                        </a:rPr>
                        <a:t>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chemeClr val="tx1"/>
                          </a:solidFill>
                          <a:latin typeface="Adobe Clean"/>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900" dirty="0">
                          <a:solidFill>
                            <a:srgbClr val="000000"/>
                          </a:solidFill>
                          <a:latin typeface="Adobe Clean Light"/>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i="0" dirty="0">
                          <a:solidFill>
                            <a:schemeClr val="dk1"/>
                          </a:solidFill>
                          <a:latin typeface="Adobe Clean"/>
                          <a:ea typeface="+mn-ea"/>
                          <a:cs typeface="+mn-cs"/>
                          <a:hlinkClick r:id="rId10" tooltip="https://helpx.adobe.com/fr/support/programs/enterprise-support-programs/premier-support-business.html"/>
                        </a:rPr>
                        <a:t>Site Web de l’assistance commerciale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900" dirty="0">
                          <a:solidFill>
                            <a:srgbClr val="000000"/>
                          </a:solidFill>
                          <a:latin typeface="Adobe Clean Light"/>
                          <a:ea typeface="+mn-ea"/>
                          <a:cs typeface="+mn-cs"/>
                        </a:rPr>
                        <a:t>Site Web d’assistance commerciale d’Adobe.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chemeClr val="tx1"/>
                          </a:solidFill>
                          <a:latin typeface="Adobe Clean"/>
                          <a:ea typeface="+mn-ea"/>
                          <a:cs typeface="+mn-cs"/>
                          <a:hlinkClick r:id="rId11"/>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900" dirty="0">
                          <a:solidFill>
                            <a:srgbClr val="000000"/>
                          </a:solidFill>
                          <a:latin typeface="Adobe Clean Light"/>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6c8368ec-3776-49b5-a5bb-90648cf9530f"/>
    <ds:schemaRef ds:uri="http://purl.org/dc/elements/1.1/"/>
    <ds:schemaRef ds:uri="http://schemas.openxmlformats.org/package/2006/metadata/core-properties"/>
    <ds:schemaRef ds:uri="8a053bff-88be-49e4-9a87-e748e18b8b62"/>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TotalTime>
  <Words>1458</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Loc Dai</cp:lastModifiedBy>
  <cp:revision>2</cp:revision>
  <dcterms:created xsi:type="dcterms:W3CDTF">2020-11-03T06:32:09Z</dcterms:created>
  <dcterms:modified xsi:type="dcterms:W3CDTF">2022-02-15T05:30:46Z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