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B2740-C02D-6848-8C88-402A980B28DC}" v="27" dt="2022-01-20T17:33:40.3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25" d="100"/>
          <a:sy n="125" d="100"/>
        </p:scale>
        <p:origin x="1987" y="-30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2fa3aa60-0c9c-4d06-bae2-795983241227" providerId="ADAL" clId="{4F9F8D59-37FF-0B43-9EF5-31D48C73FC8D}"/>
    <pc:docChg chg="modSld">
      <pc:chgData name="Akilah Johnson" userId="2fa3aa60-0c9c-4d06-bae2-795983241227" providerId="ADAL" clId="{4F9F8D59-37FF-0B43-9EF5-31D48C73FC8D}" dt="2021-11-24T00:07:01.857" v="8" actId="20577"/>
      <pc:docMkLst>
        <pc:docMk/>
      </pc:docMkLst>
      <pc:sldChg chg="modSp mod">
        <pc:chgData name="Akilah Johnson" userId="2fa3aa60-0c9c-4d06-bae2-795983241227" providerId="ADAL" clId="{4F9F8D59-37FF-0B43-9EF5-31D48C73FC8D}" dt="2021-11-24T00:07:01.857" v="8" actId="20577"/>
        <pc:sldMkLst>
          <pc:docMk/>
          <pc:sldMk cId="0" sldId="256"/>
        </pc:sldMkLst>
        <pc:graphicFrameChg chg="modGraphic">
          <ac:chgData name="Akilah Johnson" userId="2fa3aa60-0c9c-4d06-bae2-795983241227" providerId="ADAL" clId="{4F9F8D59-37FF-0B43-9EF5-31D48C73FC8D}" dt="2021-11-24T00:07:01.857" v="8" actId="20577"/>
          <ac:graphicFrameMkLst>
            <pc:docMk/>
            <pc:sldMk cId="0" sldId="256"/>
            <ac:graphicFrameMk id="7" creationId="{00000000-0000-0000-0000-000000000000}"/>
          </ac:graphicFrameMkLst>
        </pc:graphicFrameChg>
      </pc:sldChg>
    </pc:docChg>
  </pc:docChgLst>
  <pc:docChgLst>
    <pc:chgData name="Akilah Johnson" userId="S::akjohnso@adobe.com::2fa3aa60-0c9c-4d06-bae2-795983241227" providerId="AD" clId="Web-{6321287A-37E3-E99F-4766-DFF993179103}"/>
    <pc:docChg chg="modSld">
      <pc:chgData name="Akilah Johnson" userId="S::akjohnso@adobe.com::2fa3aa60-0c9c-4d06-bae2-795983241227" providerId="AD" clId="Web-{6321287A-37E3-E99F-4766-DFF993179103}" dt="2021-11-24T00:05:14.840" v="5"/>
      <pc:docMkLst>
        <pc:docMk/>
      </pc:docMkLst>
      <pc:sldChg chg="modSp">
        <pc:chgData name="Akilah Johnson" userId="S::akjohnso@adobe.com::2fa3aa60-0c9c-4d06-bae2-795983241227" providerId="AD" clId="Web-{6321287A-37E3-E99F-4766-DFF993179103}" dt="2021-11-24T00:05:14.840" v="5"/>
        <pc:sldMkLst>
          <pc:docMk/>
          <pc:sldMk cId="0" sldId="256"/>
        </pc:sldMkLst>
        <pc:graphicFrameChg chg="mod modGraphic">
          <ac:chgData name="Akilah Johnson" userId="S::akjohnso@adobe.com::2fa3aa60-0c9c-4d06-bae2-795983241227" providerId="AD" clId="Web-{6321287A-37E3-E99F-4766-DFF993179103}" dt="2021-11-24T00:05:14.840" v="5"/>
          <ac:graphicFrameMkLst>
            <pc:docMk/>
            <pc:sldMk cId="0" sldId="256"/>
            <ac:graphicFrameMk id="7" creationId="{00000000-0000-0000-0000-000000000000}"/>
          </ac:graphicFrameMkLst>
        </pc:graphicFrameChg>
      </pc:sldChg>
    </pc:docChg>
  </pc:docChgLst>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docChgLst>
    <pc:chgData name="Ankita Sood" userId="c93a62e3-2a47-429d-82c6-c2a8fd110ae7" providerId="ADAL" clId="{1E4B2740-C02D-6848-8C88-402A980B28DC}"/>
    <pc:docChg chg="modSld">
      <pc:chgData name="Ankita Sood" userId="c93a62e3-2a47-429d-82c6-c2a8fd110ae7" providerId="ADAL" clId="{1E4B2740-C02D-6848-8C88-402A980B28DC}" dt="2022-01-20T19:39:05.294" v="34" actId="20577"/>
      <pc:docMkLst>
        <pc:docMk/>
      </pc:docMkLst>
      <pc:sldChg chg="modSp mod">
        <pc:chgData name="Ankita Sood" userId="c93a62e3-2a47-429d-82c6-c2a8fd110ae7" providerId="ADAL" clId="{1E4B2740-C02D-6848-8C88-402A980B28DC}" dt="2022-01-20T19:39:05.294" v="34" actId="20577"/>
        <pc:sldMkLst>
          <pc:docMk/>
          <pc:sldMk cId="0" sldId="256"/>
        </pc:sldMkLst>
        <pc:spChg chg="mod">
          <ac:chgData name="Ankita Sood" userId="c93a62e3-2a47-429d-82c6-c2a8fd110ae7" providerId="ADAL" clId="{1E4B2740-C02D-6848-8C88-402A980B28DC}" dt="2022-01-20T19:39:05.294" v="34" actId="20577"/>
          <ac:spMkLst>
            <pc:docMk/>
            <pc:sldMk cId="0" sldId="256"/>
            <ac:spMk id="3" creationId="{00000000-0000-0000-0000-000000000000}"/>
          </ac:spMkLst>
        </pc:spChg>
        <pc:graphicFrameChg chg="modGraphic">
          <ac:chgData name="Ankita Sood" userId="c93a62e3-2a47-429d-82c6-c2a8fd110ae7" providerId="ADAL" clId="{1E4B2740-C02D-6848-8C88-402A980B28DC}" dt="2022-01-20T17:33:31.472" v="18" actId="20577"/>
          <ac:graphicFrameMkLst>
            <pc:docMk/>
            <pc:sldMk cId="0" sldId="256"/>
            <ac:graphicFrameMk id="7" creationId="{00000000-0000-0000-0000-000000000000}"/>
          </ac:graphicFrameMkLst>
        </pc:graphicFrameChg>
        <pc:graphicFrameChg chg="modGraphic">
          <ac:chgData name="Ankita Sood" userId="c93a62e3-2a47-429d-82c6-c2a8fd110ae7" providerId="ADAL" clId="{1E4B2740-C02D-6848-8C88-402A980B28DC}" dt="2022-01-20T17:33:27.794" v="10" actId="20577"/>
          <ac:graphicFrameMkLst>
            <pc:docMk/>
            <pc:sldMk cId="0" sldId="256"/>
            <ac:graphicFrameMk id="13" creationId="{8FC06D05-42C7-D14C-86E4-0F01711669B9}"/>
          </ac:graphicFrameMkLst>
        </pc:graphicFrameChg>
      </pc:sldChg>
      <pc:sldChg chg="modSp mod">
        <pc:chgData name="Ankita Sood" userId="c93a62e3-2a47-429d-82c6-c2a8fd110ae7" providerId="ADAL" clId="{1E4B2740-C02D-6848-8C88-402A980B28DC}" dt="2022-01-20T17:33:40.355" v="26" actId="20577"/>
        <pc:sldMkLst>
          <pc:docMk/>
          <pc:sldMk cId="3982262141" sldId="262"/>
        </pc:sldMkLst>
        <pc:spChg chg="mod">
          <ac:chgData name="Ankita Sood" userId="c93a62e3-2a47-429d-82c6-c2a8fd110ae7" providerId="ADAL" clId="{1E4B2740-C02D-6848-8C88-402A980B28DC}" dt="2022-01-20T17:33:40.355" v="26" actId="20577"/>
          <ac:spMkLst>
            <pc:docMk/>
            <pc:sldMk cId="3982262141" sldId="262"/>
            <ac:spMk id="81" creationId="{68CE4601-87A9-E645-841C-EE142932AE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fr#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lang="fr-FR" sz="2300"/>
              <a:t>PLANS D’ASSISTANCE ADOBE</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fr-FR" sz="1100" dirty="0">
                <a:solidFill>
                  <a:srgbClr val="FFFFFF"/>
                </a:solidFill>
                <a:latin typeface="AdobeClean-Light"/>
                <a:cs typeface="AdobeClean-Light"/>
              </a:rPr>
              <a:t>Standard | Entreprise | </a:t>
            </a:r>
            <a:r>
              <a:rPr lang="fr-FR" sz="1100" b="1" dirty="0">
                <a:solidFill>
                  <a:srgbClr val="FFFFFF"/>
                </a:solidFill>
                <a:latin typeface="Arial"/>
                <a:cs typeface="Arial"/>
              </a:rPr>
              <a:t>Elite</a:t>
            </a:r>
          </a:p>
          <a:p>
            <a:pPr marL="12700" marR="1076325">
              <a:spcBef>
                <a:spcPts val="235"/>
              </a:spcBef>
            </a:pPr>
            <a:r>
              <a:rPr lang="fr-FR" sz="800" dirty="0">
                <a:solidFill>
                  <a:schemeClr val="bg1"/>
                </a:solidFill>
                <a:latin typeface="Adobe Clean SemiLight" panose="020B0403020404020204" pitchFamily="34" charset="0"/>
              </a:rPr>
              <a:t>Adobe offre une gamme complète de ressources techniques afin d’appuyer votre entreprise. Elles sont comprises dans votre abonnement à la licence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sont davantage améliorées dans le pack d’assistance ELITE. L’assistance ELITE comprend un accès à des parcours de formation personnalisés et à des forums communautaires surveillés au travers d’</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League d’Adobe. Vous pouvez également tirer profit de notre documentation technique détaillée et approfondie sur les produits, ainsi que de nos notes de mise à jour actuelles. Les clients ELITE auront également accès à un ingénieur d’assistance nommé, ainsi qu’à un gestionnaire de compte technique qui s’associent et travaillent en collaboration avec vous afin de vous offrir la meilleure assistance proactive et réactive de sa catégorie. Parallèlement, ils jouent le rôle de contacts techniques désignés dans l’équipe d’assistance d’Adobe. Grâce à sa grande expérience dans vos solutions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votre équipe d’assistance travaille dans le but de s’assurer que, peu importe la complexité de vos besoins en matière d’assistance, l’équipe d’assistance d’Adobe sera à vos côtés du début à la fin. Elle s’assurera ainsi que vous maximisiez votre investissement dans les solutions Adobe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vous permettra d’éviter tout problème avant même qu’il ne survienne.</a:t>
            </a:r>
          </a:p>
        </p:txBody>
      </p:sp>
      <p:sp>
        <p:nvSpPr>
          <p:cNvPr id="4" name="object 4"/>
          <p:cNvSpPr txBox="1"/>
          <p:nvPr/>
        </p:nvSpPr>
        <p:spPr>
          <a:xfrm>
            <a:off x="168564" y="7162800"/>
            <a:ext cx="4174836" cy="228268"/>
          </a:xfrm>
          <a:prstGeom prst="rect">
            <a:avLst/>
          </a:prstGeom>
        </p:spPr>
        <p:txBody>
          <a:bodyPr vert="horz" wrap="square" lIns="0" tIns="12700" rIns="0" bIns="0" rtlCol="0">
            <a:spAutoFit/>
          </a:bodyPr>
          <a:lstStyle/>
          <a:p>
            <a:pPr marL="12700">
              <a:lnSpc>
                <a:spcPct val="100000"/>
              </a:lnSpc>
              <a:spcBef>
                <a:spcPts val="100"/>
              </a:spcBef>
            </a:pPr>
            <a:r>
              <a:rPr lang="fr-FR" sz="1400" b="1" u="heavy" dirty="0">
                <a:solidFill>
                  <a:srgbClr val="020302"/>
                </a:solidFill>
                <a:uFill>
                  <a:solidFill>
                    <a:srgbClr val="020302"/>
                  </a:solidFill>
                </a:uFill>
                <a:latin typeface="Adobe Clean"/>
                <a:cs typeface="Adobe Clean"/>
              </a:rPr>
              <a:t>Cibles du niveau de service : Réponse initiale</a:t>
            </a:r>
          </a:p>
        </p:txBody>
      </p:sp>
      <p:graphicFrame>
        <p:nvGraphicFramePr>
          <p:cNvPr id="7" name="object 7"/>
          <p:cNvGraphicFramePr>
            <a:graphicFrameLocks noGrp="1"/>
          </p:cNvGraphicFramePr>
          <p:nvPr>
            <p:extLst>
              <p:ext uri="{D42A27DB-BD31-4B8C-83A1-F6EECF244321}">
                <p14:modId xmlns:p14="http://schemas.microsoft.com/office/powerpoint/2010/main" val="3175766581"/>
              </p:ext>
            </p:extLst>
          </p:nvPr>
        </p:nvGraphicFramePr>
        <p:xfrm>
          <a:off x="145668" y="7473158"/>
          <a:ext cx="7409815" cy="242140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fr-FR" sz="850" dirty="0">
                          <a:solidFill>
                            <a:srgbClr val="020302"/>
                          </a:solidFill>
                          <a:latin typeface="Adobe Clean"/>
                          <a:cs typeface="Adobe Clean"/>
                        </a:rPr>
                        <a:t>Priorité</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fr-FR" sz="850" dirty="0">
                          <a:solidFill>
                            <a:srgbClr val="020302"/>
                          </a:solidFill>
                          <a:latin typeface="Adobe Clean"/>
                          <a:cs typeface="Adobe Clean"/>
                        </a:rPr>
                        <a:t>Assistance Standard</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fr-FR" sz="850" dirty="0">
                          <a:solidFill>
                            <a:srgbClr val="FFFFFF"/>
                          </a:solidFill>
                          <a:latin typeface="Adobe Clean"/>
                          <a:cs typeface="Adobe Clean"/>
                        </a:rPr>
                        <a:t>Assistance Elite</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fr-FR" sz="850" b="1" dirty="0">
                          <a:solidFill>
                            <a:srgbClr val="020302"/>
                          </a:solidFill>
                          <a:latin typeface="Adobe Clean"/>
                          <a:cs typeface="Adobe Clean"/>
                        </a:rPr>
                        <a:t>PRIORITÉ 1</a:t>
                      </a:r>
                    </a:p>
                    <a:p>
                      <a:pPr marL="50165" marR="495300" algn="l">
                        <a:lnSpc>
                          <a:spcPts val="1010"/>
                        </a:lnSpc>
                        <a:spcBef>
                          <a:spcPts val="405"/>
                        </a:spcBef>
                      </a:pPr>
                      <a:r>
                        <a:rPr lang="fr-FR" sz="850" b="0" i="0" u="none" strike="noStrike" dirty="0">
                          <a:solidFill>
                            <a:srgbClr val="000000"/>
                          </a:solidFill>
                          <a:latin typeface="Adobe Clean Light"/>
                        </a:rPr>
                        <a:t>Les fonctions commerciales de production du client sont en panne ou présentent une perte de données ou une dégradation importante du service. Une attention immédiate est requise afin de restaurer les fonctionnalités et l’accessibilité</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5750" marR="492125" indent="0" algn="ctr">
                        <a:lnSpc>
                          <a:spcPct val="102200"/>
                        </a:lnSpc>
                      </a:pPr>
                      <a:r>
                        <a:rPr lang="fr-FR" sz="850" dirty="0">
                          <a:solidFill>
                            <a:srgbClr val="020302"/>
                          </a:solidFill>
                          <a:latin typeface="AdobeClean-Light"/>
                          <a:cs typeface="AdobeClean-Light"/>
                        </a:rPr>
                        <a:t>24x7 / 1 heure</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fr-FR" sz="850" dirty="0">
                          <a:solidFill>
                            <a:srgbClr val="020302"/>
                          </a:solidFill>
                          <a:latin typeface="AdobeClean-Light"/>
                          <a:cs typeface="AdobeClean-Light"/>
                        </a:rPr>
                        <a:t>24x7 / 15 minutes</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fr-FR" sz="850" b="1" dirty="0">
                          <a:solidFill>
                            <a:srgbClr val="020302"/>
                          </a:solidFill>
                          <a:latin typeface="Adobe Clean"/>
                          <a:cs typeface="Adobe Clean"/>
                        </a:rPr>
                        <a:t>PRIORITÉ 2</a:t>
                      </a:r>
                    </a:p>
                    <a:p>
                      <a:pPr marL="49530" marR="719455" algn="l">
                        <a:lnSpc>
                          <a:spcPts val="1010"/>
                        </a:lnSpc>
                        <a:spcBef>
                          <a:spcPts val="405"/>
                        </a:spcBef>
                      </a:pPr>
                      <a:r>
                        <a:rPr lang="fr-FR" sz="850" b="0" i="0" u="none" strike="noStrike" dirty="0">
                          <a:solidFill>
                            <a:srgbClr val="000000"/>
                          </a:solidFill>
                          <a:latin typeface="Adobe Clean Light"/>
                        </a:rPr>
                        <a:t>Les fonctions commerciales du client présentent une dégradation importante du service ou une perte potentielle de données. Il est également possible qu’une fonctionnalité majeure soit affectée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171450" marR="343535" indent="0" algn="ctr">
                        <a:lnSpc>
                          <a:spcPct val="102200"/>
                        </a:lnSpc>
                      </a:pPr>
                      <a:r>
                        <a:rPr lang="fr-FR" sz="850" dirty="0">
                          <a:solidFill>
                            <a:srgbClr val="020302"/>
                          </a:solidFill>
                          <a:latin typeface="AdobeClean-Light"/>
                          <a:cs typeface="AdobeClean-Light"/>
                        </a:rPr>
                        <a:t>Heures ouvrables / </a:t>
                      </a:r>
                      <a:br>
                        <a:rPr lang="fr-FR" sz="850" dirty="0">
                          <a:solidFill>
                            <a:srgbClr val="020302"/>
                          </a:solidFill>
                          <a:latin typeface="AdobeClean-Light"/>
                          <a:cs typeface="AdobeClean-Light"/>
                        </a:rPr>
                      </a:br>
                      <a:r>
                        <a:rPr lang="fr-FR" sz="850" dirty="0">
                          <a:solidFill>
                            <a:srgbClr val="020302"/>
                          </a:solidFill>
                          <a:latin typeface="AdobeClean-Light"/>
                          <a:cs typeface="AdobeClean-Light"/>
                        </a:rPr>
                        <a:t>4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lang="fr-FR" sz="850" dirty="0">
                          <a:solidFill>
                            <a:srgbClr val="020302"/>
                          </a:solidFill>
                          <a:latin typeface="AdobeClean-Light"/>
                          <a:cs typeface="AdobeClean-Light"/>
                        </a:rPr>
                        <a:t>24x5 / 30 minutes</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fr-FR" sz="850" b="1" dirty="0">
                          <a:solidFill>
                            <a:srgbClr val="020302"/>
                          </a:solidFill>
                          <a:latin typeface="Adobe Clean"/>
                          <a:cs typeface="Adobe Clean"/>
                        </a:rPr>
                        <a:t>PRIORITÉ 3</a:t>
                      </a:r>
                    </a:p>
                    <a:p>
                      <a:pPr marL="48895" marR="387985" indent="-2540" algn="l">
                        <a:lnSpc>
                          <a:spcPts val="980"/>
                        </a:lnSpc>
                        <a:spcBef>
                          <a:spcPts val="450"/>
                        </a:spcBef>
                      </a:pPr>
                      <a:r>
                        <a:rPr lang="fr-FR" sz="850" b="0" i="0" u="none" strike="noStrike" dirty="0">
                          <a:solidFill>
                            <a:srgbClr val="000000"/>
                          </a:solidFill>
                          <a:latin typeface="Adobe Clean Light"/>
                        </a:rPr>
                        <a:t>Les fonctions commerciales du client présentent une dégradation mineure, voire inexistante, du service, mais il existe une solution/un moyen permettant aux fonctions commerciales de continuer de fonctionner normalement.</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171450" marR="343535" indent="0" algn="ctr">
                        <a:lnSpc>
                          <a:spcPct val="102200"/>
                        </a:lnSpc>
                      </a:pPr>
                      <a:r>
                        <a:rPr lang="fr-FR" sz="850" dirty="0">
                          <a:solidFill>
                            <a:srgbClr val="020302"/>
                          </a:solidFill>
                          <a:latin typeface="AdobeClean-Light"/>
                          <a:cs typeface="AdobeClean-Light"/>
                        </a:rPr>
                        <a:t>Heures ouvrables / </a:t>
                      </a:r>
                      <a:br>
                        <a:rPr lang="fr-FR" sz="850" dirty="0">
                          <a:solidFill>
                            <a:srgbClr val="020302"/>
                          </a:solidFill>
                          <a:latin typeface="AdobeClean-Light"/>
                          <a:cs typeface="AdobeClean-Light"/>
                        </a:rPr>
                      </a:br>
                      <a:r>
                        <a:rPr lang="fr-FR" sz="850" dirty="0">
                          <a:solidFill>
                            <a:srgbClr val="020302"/>
                          </a:solidFill>
                          <a:latin typeface="AdobeClean-Light"/>
                          <a:cs typeface="AdobeClean-Light"/>
                        </a:rPr>
                        <a:t>6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fr-FR" sz="850" dirty="0">
                          <a:solidFill>
                            <a:srgbClr val="020302"/>
                          </a:solidFill>
                          <a:latin typeface="AdobeClean-Light"/>
                          <a:ea typeface="+mn-ea"/>
                          <a:cs typeface="Times New Roman"/>
                        </a:rPr>
                        <a:t>2</a:t>
                      </a:r>
                      <a:r>
                        <a:rPr lang="fr-FR" sz="850" dirty="0">
                          <a:solidFill>
                            <a:srgbClr val="020302"/>
                          </a:solidFill>
                          <a:latin typeface="AdobeClean-Light"/>
                          <a:ea typeface="+mn-ea"/>
                          <a:cs typeface="AdobeClean-Light"/>
                        </a:rPr>
                        <a:t>4x5 / 1 heure</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fr-FR" sz="850" b="1" dirty="0">
                          <a:solidFill>
                            <a:srgbClr val="020302"/>
                          </a:solidFill>
                          <a:latin typeface="Adobe Clean"/>
                          <a:cs typeface="Adobe Clean"/>
                        </a:rPr>
                        <a:t>PRIORITÉ 4</a:t>
                      </a:r>
                    </a:p>
                    <a:p>
                      <a:pPr marL="62230" algn="l">
                        <a:lnSpc>
                          <a:spcPct val="100000"/>
                        </a:lnSpc>
                        <a:spcBef>
                          <a:spcPts val="315"/>
                        </a:spcBef>
                      </a:pPr>
                      <a:r>
                        <a:rPr lang="fr-FR" sz="850" b="0" i="0" u="none" strike="noStrike" dirty="0">
                          <a:solidFill>
                            <a:srgbClr val="000000"/>
                          </a:solidFill>
                          <a:latin typeface="Adobe Clean Light"/>
                        </a:rPr>
                        <a:t>Question générale concernant les fonctionnalités actuelles du produit ou une demande d’amélioration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31775" marR="343535" indent="0" algn="ctr">
                        <a:lnSpc>
                          <a:spcPct val="102200"/>
                        </a:lnSpc>
                      </a:pPr>
                      <a:r>
                        <a:rPr lang="fr-FR" sz="850" dirty="0">
                          <a:solidFill>
                            <a:srgbClr val="020302"/>
                          </a:solidFill>
                          <a:latin typeface="AdobeClean-Light"/>
                          <a:cs typeface="AdobeClean-Light"/>
                        </a:rPr>
                        <a:t>Jours ouvrables / </a:t>
                      </a:r>
                      <a:br>
                        <a:rPr lang="fr-FR" sz="850" dirty="0">
                          <a:solidFill>
                            <a:srgbClr val="020302"/>
                          </a:solidFill>
                          <a:latin typeface="AdobeClean-Light"/>
                          <a:cs typeface="AdobeClean-Light"/>
                        </a:rPr>
                      </a:br>
                      <a:r>
                        <a:rPr lang="fr-FR" sz="850" dirty="0">
                          <a:solidFill>
                            <a:srgbClr val="020302"/>
                          </a:solidFill>
                          <a:latin typeface="AdobeClean-Light"/>
                          <a:cs typeface="AdobeClean-Light"/>
                        </a:rPr>
                        <a:t>3 jours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12763" marR="343535" indent="-241300" algn="l">
                        <a:lnSpc>
                          <a:spcPct val="102200"/>
                        </a:lnSpc>
                      </a:pPr>
                      <a:r>
                        <a:rPr lang="fr-FR" sz="850" dirty="0">
                          <a:solidFill>
                            <a:srgbClr val="020302"/>
                          </a:solidFill>
                          <a:latin typeface="AdobeClean-Light"/>
                          <a:cs typeface="AdobeClean-Light"/>
                        </a:rPr>
                        <a:t>Jours ouvrables / </a:t>
                      </a:r>
                      <a:br>
                        <a:rPr lang="fr-FR" sz="850" dirty="0">
                          <a:solidFill>
                            <a:srgbClr val="020302"/>
                          </a:solidFill>
                          <a:latin typeface="AdobeClean-Light"/>
                          <a:cs typeface="AdobeClean-Light"/>
                        </a:rPr>
                      </a:br>
                      <a:r>
                        <a:rPr lang="fr-FR" sz="850" dirty="0">
                          <a:solidFill>
                            <a:srgbClr val="020302"/>
                          </a:solidFill>
                          <a:latin typeface="AdobeClean-Light"/>
                          <a:cs typeface="AdobeClean-Light"/>
                        </a:rPr>
                        <a:t>1 jour</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926080" cy="149860"/>
          </a:xfrm>
          <a:prstGeom prst="rect">
            <a:avLst/>
          </a:prstGeom>
        </p:spPr>
        <p:txBody>
          <a:bodyPr vert="horz" wrap="square" lIns="0" tIns="10160" rIns="0" bIns="0" rtlCol="0">
            <a:spAutoFit/>
          </a:bodyPr>
          <a:lstStyle/>
          <a:p>
            <a:pPr marL="12700">
              <a:lnSpc>
                <a:spcPct val="100000"/>
              </a:lnSpc>
              <a:spcBef>
                <a:spcPts val="80"/>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fr-FR"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3776091159"/>
              </p:ext>
            </p:extLst>
          </p:nvPr>
        </p:nvGraphicFramePr>
        <p:xfrm>
          <a:off x="273550" y="2258474"/>
          <a:ext cx="7281935" cy="4727822"/>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850" dirty="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85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85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850" dirty="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85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850" dirty="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85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fr-FR" sz="10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85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85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850">
                          <a:solidFill>
                            <a:srgbClr val="020302"/>
                          </a:solidFill>
                          <a:latin typeface="AdobeClean-Light"/>
                          <a:cs typeface="AdobeClean-Light"/>
                        </a:rPr>
                        <a:t>24x5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850" dirty="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85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85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850" dirty="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85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85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850" dirty="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85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85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850" dirty="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85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85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85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85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fr-FR" sz="850" dirty="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85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fr-FR" sz="850" dirty="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85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850" dirty="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850" dirty="0">
                          <a:solidFill>
                            <a:srgbClr val="020302"/>
                          </a:solidFill>
                          <a:latin typeface="AdobeClean-Light"/>
                          <a:cs typeface="AdobeClean-Light"/>
                        </a:rPr>
                        <a:t>Version, migration, mise à niveau et examen 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850" dirty="0">
                          <a:latin typeface="AdobeClean-Light"/>
                          <a:cs typeface="AdobeClean-Light"/>
                        </a:rPr>
                        <a:t>Activités d’assistance dans le Cloud - </a:t>
                      </a:r>
                      <a:r>
                        <a:rPr lang="fr-FR" sz="850" dirty="0" err="1">
                          <a:latin typeface="AdobeClean-Light"/>
                          <a:cs typeface="AdobeClean-Light"/>
                        </a:rPr>
                        <a:t>Experience</a:t>
                      </a:r>
                      <a:r>
                        <a:rPr lang="fr-FR" sz="850" dirty="0">
                          <a:latin typeface="AdobeClean-Light"/>
                          <a:cs typeface="AdobeClean-Light"/>
                        </a:rPr>
                        <a:t>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85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fr-FR" sz="850" dirty="0">
                          <a:solidFill>
                            <a:srgbClr val="020302"/>
                          </a:solidFill>
                          <a:latin typeface="AdobeClean-Light"/>
                          <a:cs typeface="AdobeClean-Light"/>
                        </a:rPr>
                        <a:t>Services Launch Advisory - Première année de la nouvelle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85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5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fr-FR" sz="850" dirty="0">
                          <a:latin typeface="AdobeClean-Light"/>
                          <a:cs typeface="AdobeClean-Light"/>
                        </a:rPr>
                        <a:t>Activités du service de terrain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sz="850"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fr-FR" sz="85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995461"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Fonctionnalités de l’assistance Elite</a:t>
            </a:r>
          </a:p>
        </p:txBody>
      </p:sp>
      <p:sp>
        <p:nvSpPr>
          <p:cNvPr id="32" name="object 32"/>
          <p:cNvSpPr txBox="1"/>
          <p:nvPr/>
        </p:nvSpPr>
        <p:spPr>
          <a:xfrm>
            <a:off x="2868167" y="1433668"/>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fr-FR" sz="900">
                <a:solidFill>
                  <a:srgbClr val="4B4B4B"/>
                </a:solidFill>
                <a:latin typeface="AdobeClean-Light"/>
                <a:cs typeface="AdobeClean-Light"/>
              </a:rPr>
              <a:t>L’ingénieur d’assistance désigné se familiarisera avec votre environnement de solution et vos objectifs commerciaux. L’ingénieur d’assistance nommé est un ingénieur d’assistance expérimenté qui vous aide à coordonner votre expérience d’assistance aux entreprises.</a:t>
            </a: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82320"/>
          </a:xfrm>
          <a:prstGeom prst="rect">
            <a:avLst/>
          </a:prstGeom>
        </p:spPr>
        <p:txBody>
          <a:bodyPr vert="horz" wrap="square" lIns="0" tIns="12700" rIns="0" bIns="0" rtlCol="0">
            <a:spAutoFit/>
          </a:bodyPr>
          <a:lstStyle/>
          <a:p>
            <a:pPr marL="55244" marR="114935">
              <a:lnSpc>
                <a:spcPct val="100000"/>
              </a:lnSpc>
              <a:spcBef>
                <a:spcPts val="965"/>
              </a:spcBef>
            </a:pPr>
            <a:r>
              <a:rPr lang="fr-FR" sz="900">
                <a:solidFill>
                  <a:srgbClr val="4B4B4B"/>
                </a:solidFill>
                <a:latin typeface="AdobeClean-Light"/>
                <a:cs typeface="AdobeClean-Light"/>
              </a:rPr>
              <a:t>Il s’agit d’un examen planifié régulier des demandes d’assistance ouvertes, assurant l’alignement des clients avec la description des cas, l’impact sur l’entreprise, le statut, la priorité et l’accord concernant les prochaines étapes nécessaires pour garantir une résolution rapide.</a:t>
            </a: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843821"/>
          </a:xfrm>
          <a:prstGeom prst="rect">
            <a:avLst/>
          </a:prstGeom>
        </p:spPr>
        <p:txBody>
          <a:bodyPr vert="horz" wrap="square" lIns="0" tIns="12700" rIns="0" bIns="0" rtlCol="0">
            <a:spAutoFit/>
          </a:bodyPr>
          <a:lstStyle/>
          <a:p>
            <a:pPr marL="12700" marR="74295" indent="1270">
              <a:lnSpc>
                <a:spcPct val="100000"/>
              </a:lnSpc>
              <a:spcBef>
                <a:spcPts val="100"/>
              </a:spcBef>
            </a:pPr>
            <a:r>
              <a:rPr lang="fr-FR" sz="900" dirty="0">
                <a:solidFill>
                  <a:srgbClr val="020302"/>
                </a:solidFill>
                <a:latin typeface="AdobeClean-Light"/>
                <a:cs typeface="AdobeClean-Light"/>
              </a:rPr>
              <a:t>Le gestionnaire de compte technique désigné supervise votre expérience Elite, coordonne les engagements d’assistance et de services sur le terrain et fournit des services proactifs afin de maximiser la valeur de votre entreprise.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fr-FR" sz="1100" b="1" dirty="0">
                <a:solidFill>
                  <a:srgbClr val="020302"/>
                </a:solidFill>
                <a:latin typeface="Adobe Clean" panose="020B0503020404020204" pitchFamily="34" charset="0"/>
                <a:cs typeface="Arial"/>
              </a:rPr>
              <a:t>Gestionnaire de compte technique</a:t>
            </a: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606128"/>
          </a:xfrm>
          <a:prstGeom prst="rect">
            <a:avLst/>
          </a:prstGeom>
        </p:spPr>
        <p:txBody>
          <a:bodyPr vert="horz" wrap="square" lIns="0" tIns="0" rIns="0" bIns="0" rtlCol="0">
            <a:spAutoFit/>
          </a:bodyPr>
          <a:lstStyle/>
          <a:p>
            <a:pPr marL="12700" marR="5080">
              <a:lnSpc>
                <a:spcPct val="110700"/>
              </a:lnSpc>
              <a:spcBef>
                <a:spcPts val="409"/>
              </a:spcBef>
            </a:pPr>
            <a:r>
              <a:rPr lang="fr-FR" sz="900" dirty="0">
                <a:solidFill>
                  <a:srgbClr val="020302"/>
                </a:solidFill>
                <a:latin typeface="AdobeClean-Light"/>
                <a:cs typeface="AdobeClean-Light"/>
              </a:rPr>
              <a:t>Il s’agit d’un transfert continu des connaissances de l’équipe d’assistance d’Adobe visant à fournir les bonnes pratiques relatives à l’utilisation des solutions.</a:t>
            </a:r>
          </a:p>
        </p:txBody>
      </p:sp>
      <p:sp>
        <p:nvSpPr>
          <p:cNvPr id="49" name="object 49"/>
          <p:cNvSpPr txBox="1"/>
          <p:nvPr/>
        </p:nvSpPr>
        <p:spPr>
          <a:xfrm>
            <a:off x="5265661" y="5243920"/>
            <a:ext cx="2194560" cy="759888"/>
          </a:xfrm>
          <a:prstGeom prst="rect">
            <a:avLst/>
          </a:prstGeom>
        </p:spPr>
        <p:txBody>
          <a:bodyPr vert="horz" wrap="square" lIns="0" tIns="0" rIns="0" bIns="0" rtlCol="0">
            <a:spAutoFit/>
          </a:bodyPr>
          <a:lstStyle/>
          <a:p>
            <a:pPr marL="12700" marR="5080">
              <a:lnSpc>
                <a:spcPct val="110700"/>
              </a:lnSpc>
              <a:spcBef>
                <a:spcPts val="409"/>
              </a:spcBef>
            </a:pPr>
            <a:r>
              <a:rPr lang="fr-FR" sz="900" dirty="0">
                <a:solidFill>
                  <a:srgbClr val="020302"/>
                </a:solidFill>
                <a:latin typeface="AdobeClean-Light"/>
                <a:cs typeface="AdobeClean-Light"/>
              </a:rPr>
              <a:t>Gérez des événements importants afin de vous assurer que vous disposez du niveau d’assistance, de couverture et d’un plan d’atténuation appropriés au cours de ces jalons clés de l’entreprise et du projet.</a:t>
            </a:r>
          </a:p>
        </p:txBody>
      </p:sp>
      <p:sp>
        <p:nvSpPr>
          <p:cNvPr id="50" name="object 50"/>
          <p:cNvSpPr txBox="1"/>
          <p:nvPr/>
        </p:nvSpPr>
        <p:spPr>
          <a:xfrm>
            <a:off x="324341" y="5262204"/>
            <a:ext cx="2194560" cy="792781"/>
          </a:xfrm>
          <a:prstGeom prst="rect">
            <a:avLst/>
          </a:prstGeom>
        </p:spPr>
        <p:txBody>
          <a:bodyPr vert="horz" wrap="square" lIns="0" tIns="0" rIns="0" bIns="0" rtlCol="0">
            <a:spAutoFit/>
          </a:bodyPr>
          <a:lstStyle/>
          <a:p>
            <a:pPr marL="12700" marR="5080" indent="97790">
              <a:lnSpc>
                <a:spcPct val="116199"/>
              </a:lnSpc>
              <a:spcBef>
                <a:spcPts val="259"/>
              </a:spcBef>
            </a:pPr>
            <a:r>
              <a:rPr lang="fr-FR" sz="900" dirty="0">
                <a:solidFill>
                  <a:srgbClr val="020302"/>
                </a:solidFill>
                <a:latin typeface="AdobeClean-Light"/>
                <a:cs typeface="AdobeClean-Light"/>
              </a:rPr>
              <a:t>Bénéficiez de conseils personnalisés sur les nouvelles fonctionnalités des produits afin de tirer parti des dernières innovations et demandez à des experts Adobe d’examiner la version et le plan de mise à niveau.</a:t>
            </a:r>
          </a:p>
        </p:txBody>
      </p:sp>
      <p:sp>
        <p:nvSpPr>
          <p:cNvPr id="54" name="object 54"/>
          <p:cNvSpPr txBox="1"/>
          <p:nvPr/>
        </p:nvSpPr>
        <p:spPr>
          <a:xfrm>
            <a:off x="97787" y="9888626"/>
            <a:ext cx="3017520" cy="149860"/>
          </a:xfrm>
          <a:prstGeom prst="rect">
            <a:avLst/>
          </a:prstGeom>
        </p:spPr>
        <p:txBody>
          <a:bodyPr vert="horz" wrap="square" lIns="0" tIns="10160" rIns="0" bIns="0" rtlCol="0">
            <a:spAutoFit/>
          </a:bodyPr>
          <a:lstStyle/>
          <a:p>
            <a:pPr marL="12700">
              <a:lnSpc>
                <a:spcPct val="100000"/>
              </a:lnSpc>
              <a:spcBef>
                <a:spcPts val="80"/>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Commencez une session de conversation pour obtenir des réponses et de l’aide lors de l’envoi du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*Tous les produits ne bénéficient pas de l’assistance de messagerie instantanée.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73736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1188720"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005403"/>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Accès en ligne permanent à une base de données croissante de solutions techniques, de documentation sur les produits, de questions fréquentes, etc. Communiquez avec des professionnels et d’autres clients de la communauté Adobe pour partager les bonnes pratiques et les leçons apprises.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005403"/>
          </a:xfrm>
          <a:prstGeom prst="rect">
            <a:avLst/>
          </a:prstGeom>
        </p:spPr>
        <p:txBody>
          <a:bodyPr vert="horz" wrap="square" lIns="0" tIns="35560" rIns="0" bIns="0" rtlCol="0">
            <a:spAutoFit/>
          </a:bodyPr>
          <a:lstStyle/>
          <a:p>
            <a:r>
              <a:rPr lang="fr-FR" sz="900">
                <a:solidFill>
                  <a:srgbClr val="4B4B4B"/>
                </a:solidFill>
                <a:latin typeface="Adobe Clean Light" panose="020B0303020404020204" pitchFamily="34" charset="0"/>
              </a:rPr>
              <a:t>Les Experience Makers sont créées à l’aide d’Experience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3" y="8529750"/>
            <a:ext cx="173736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messagerie instantanée*</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851177"/>
            <a:ext cx="840166"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de conversation</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1005403"/>
          </a:xfrm>
          <a:prstGeom prst="rect">
            <a:avLst/>
          </a:prstGeom>
        </p:spPr>
        <p:txBody>
          <a:bodyPr vert="horz" wrap="square" lIns="0" tIns="35560" rIns="0" bIns="0" rtlCol="0">
            <a:spAutoFit/>
          </a:bodyPr>
          <a:lstStyle/>
          <a:p>
            <a:r>
              <a:rPr lang="fr-FR" sz="900" dirty="0">
                <a:solidFill>
                  <a:srgbClr val="020302"/>
                </a:solidFill>
                <a:latin typeface="AdobeClean-Light"/>
              </a:rPr>
              <a:t>Les utilisateurs autorisés ou les </a:t>
            </a:r>
            <a:r>
              <a:rPr lang="fr-FR" sz="900" b="1" dirty="0">
                <a:solidFill>
                  <a:srgbClr val="020302"/>
                </a:solidFill>
                <a:latin typeface="AdobeClean-Light"/>
              </a:rPr>
              <a:t>contacts d’assistance nommés </a:t>
            </a:r>
            <a:r>
              <a:rPr lang="fr-FR" sz="900" dirty="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320276"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 Office </a:t>
            </a:r>
            <a:r>
              <a:rPr lang="fr-FR" sz="900" dirty="0" err="1">
                <a:solidFill>
                  <a:srgbClr val="4B4B4B"/>
                </a:solidFill>
                <a:latin typeface="Adobe Clean Light" panose="020B0303020404020204" pitchFamily="34" charset="0"/>
              </a:rPr>
              <a:t>Hours</a:t>
            </a:r>
            <a:r>
              <a:rPr lang="fr-FR" sz="900" dirty="0">
                <a:solidFill>
                  <a:srgbClr val="4B4B4B"/>
                </a:solidFill>
                <a:latin typeface="Adobe Clean Light" panose="020B0303020404020204" pitchFamily="34" charset="0"/>
              </a:rPr>
              <a:t> », l’initiative menée par l’équipe du service clientèle Adobe, comprend des sessions conçues pour informer les participants et les aider à résoudre leurs problèmes. Elle offre également des conseils et astuces pour réussir au mieux l’intégration des solutions Adobe.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64592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dirty="0">
                <a:solidFill>
                  <a:srgbClr val="000000"/>
                </a:solidFill>
              </a:rPr>
              <a:t>Portail d’aide automatique</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1005403"/>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Accès à la demande au portail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d’assistance d’aide automatique en ligne pour envoyer des demandes d’assistance, examiner le statut des cas et parcourir d’autres ressources, telles que notre base de connaissances, les actualités et les alertes, les conseils présentés, etc.</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2107308"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Caractéristiques de l’assistance Standard</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606128"/>
          </a:xfrm>
          <a:prstGeom prst="rect">
            <a:avLst/>
          </a:prstGeom>
        </p:spPr>
        <p:txBody>
          <a:bodyPr lIns="0" tIns="0" rIns="0" bIns="0">
            <a:spAutoFit/>
          </a:bodyPr>
          <a:lstStyle/>
          <a:p>
            <a:pPr marL="18415" marR="262255" lvl="0">
              <a:lnSpc>
                <a:spcPct val="110700"/>
              </a:lnSpc>
              <a:spcBef>
                <a:spcPts val="315"/>
              </a:spcBef>
            </a:pPr>
            <a:r>
              <a:rPr lang="fr-FR" sz="900" dirty="0">
                <a:solidFill>
                  <a:srgbClr val="020302"/>
                </a:solidFill>
                <a:latin typeface="AdobeClean-Light"/>
                <a:cs typeface="AdobeClean-Light"/>
              </a:rPr>
              <a:t>Il s’agit d’un examen proactif du déploiement, de la configuration et de l’architecture globale de votre solution, notamment les intégrations.</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590483"/>
          </a:xfrm>
          <a:prstGeom prst="rect">
            <a:avLst/>
          </a:prstGeom>
        </p:spPr>
        <p:txBody>
          <a:bodyPr lIns="0" tIns="0" rIns="0" bIns="0">
            <a:spAutoFit/>
          </a:bodyPr>
          <a:lstStyle/>
          <a:p>
            <a:pPr marL="13970" marR="5080" lvl="0" indent="-1905">
              <a:lnSpc>
                <a:spcPct val="108000"/>
              </a:lnSpc>
              <a:spcBef>
                <a:spcPts val="585"/>
              </a:spcBef>
            </a:pPr>
            <a:r>
              <a:rPr lang="fr-FR" sz="900" dirty="0">
                <a:solidFill>
                  <a:srgbClr val="020302"/>
                </a:solidFill>
                <a:latin typeface="AdobeClean-Light"/>
                <a:cs typeface="AdobeClean-Light"/>
              </a:rPr>
              <a:t>Bénéficiez des bonnes pratiques de maintenance et des corrections les plus récentes (SP, MR, correctifs, FP) afin de rester à jour sur tous les contrôles de maintenance.</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553998"/>
          </a:xfrm>
          <a:prstGeom prst="rect">
            <a:avLst/>
          </a:prstGeom>
        </p:spPr>
        <p:txBody>
          <a:bodyPr lIns="0" tIns="0" rIns="0" bIns="0">
            <a:spAutoFit/>
          </a:bodyPr>
          <a:lstStyle/>
          <a:p>
            <a:pPr marL="12700" marR="254000" lvl="0">
              <a:spcBef>
                <a:spcPts val="660"/>
              </a:spcBef>
            </a:pPr>
            <a:r>
              <a:rPr lang="fr-FR" sz="900" dirty="0">
                <a:solidFill>
                  <a:srgbClr val="4B4B4B"/>
                </a:solidFill>
                <a:latin typeface="AdobeClean-Light"/>
                <a:cs typeface="AdobeClean-Light"/>
              </a:rPr>
              <a:t>Il s’agit d’un examen régulier des services du programme Elite, des mesures d’assistance et des livrables, y compris un plan prospectif.</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92497"/>
          </a:xfrm>
          <a:prstGeom prst="rect">
            <a:avLst/>
          </a:prstGeom>
        </p:spPr>
        <p:txBody>
          <a:bodyPr lIns="0" tIns="0" rIns="0" bIns="0">
            <a:spAutoFit/>
          </a:bodyPr>
          <a:lstStyle/>
          <a:p>
            <a:pPr marL="12700" marR="267335" lvl="0">
              <a:spcBef>
                <a:spcPts val="440"/>
              </a:spcBef>
            </a:pPr>
            <a:r>
              <a:rPr lang="fr-FR" sz="900">
                <a:solidFill>
                  <a:srgbClr val="4B4B4B"/>
                </a:solidFill>
                <a:latin typeface="AdobeClean-Light"/>
                <a:cs typeface="AdobeClean-Light"/>
              </a:rPr>
              <a:t>Il s’agit d’une session de 60 minutes consacrée à une fonctionnalité de produit spécifique et à son utilisation pour résoudre des problèmes d’entreprise courants.</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830997"/>
          </a:xfrm>
          <a:prstGeom prst="rect">
            <a:avLst/>
          </a:prstGeom>
        </p:spPr>
        <p:txBody>
          <a:bodyPr lIns="0" tIns="0" rIns="0" bIns="0">
            <a:spAutoFit/>
          </a:bodyPr>
          <a:lstStyle/>
          <a:p>
            <a:pPr marL="32384" marR="5080" lvl="0">
              <a:spcBef>
                <a:spcPts val="440"/>
              </a:spcBef>
            </a:pPr>
            <a:r>
              <a:rPr lang="fr-FR" sz="900" dirty="0">
                <a:solidFill>
                  <a:srgbClr val="4B4B4B"/>
                </a:solidFill>
                <a:latin typeface="AdobeClean-Light"/>
                <a:cs typeface="AdobeClean-Light"/>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fr-FR" sz="1100" b="1">
                <a:solidFill>
                  <a:srgbClr val="020302"/>
                </a:solidFill>
                <a:latin typeface="Adobe Clean" panose="020B0503020404020204" pitchFamily="34" charset="0"/>
                <a:cs typeface="Arial"/>
              </a:rPr>
              <a:t>Ingénieur d’assistance nommé</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fr-FR" sz="1100" b="1">
                <a:solidFill>
                  <a:srgbClr val="020302"/>
                </a:solidFill>
                <a:latin typeface="Adobe Clean" panose="020B0503020404020204" pitchFamily="34" charset="0"/>
                <a:cs typeface="Arial"/>
              </a:rPr>
              <a:t>Examens de cas</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fr-FR" sz="1100" b="1">
                <a:solidFill>
                  <a:srgbClr val="020302"/>
                </a:solidFill>
                <a:latin typeface="Adobe Clean" panose="020B0503020404020204" pitchFamily="34" charset="0"/>
                <a:cs typeface="Adobe Clean"/>
              </a:rPr>
              <a:t>Maintenance et surveillance</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11933"/>
            <a:ext cx="2194560" cy="338554"/>
          </a:xfrm>
          <a:prstGeom prst="rect">
            <a:avLst/>
          </a:prstGeom>
        </p:spPr>
        <p:txBody>
          <a:bodyPr vert="horz" wrap="square" lIns="0" tIns="0" rIns="0" bIns="0" rtlCol="0">
            <a:spAutoFit/>
          </a:bodyPr>
          <a:lstStyle/>
          <a:p>
            <a:pPr marL="56515" lvl="0">
              <a:spcBef>
                <a:spcPts val="665"/>
              </a:spcBef>
            </a:pPr>
            <a:r>
              <a:rPr lang="fr-FR" sz="1100" b="1" dirty="0">
                <a:solidFill>
                  <a:srgbClr val="020302"/>
                </a:solidFill>
                <a:latin typeface="Adobe Clean" panose="020B0503020404020204" pitchFamily="34" charset="0"/>
                <a:cs typeface="Adobe Clean"/>
              </a:rPr>
              <a:t>Examen de la feuille de route </a:t>
            </a:r>
            <a:br>
              <a:rPr lang="fr-FR" sz="1100" b="1" dirty="0">
                <a:solidFill>
                  <a:srgbClr val="020302"/>
                </a:solidFill>
                <a:latin typeface="Adobe Clean" panose="020B0503020404020204" pitchFamily="34" charset="0"/>
                <a:cs typeface="Adobe Clean"/>
              </a:rPr>
            </a:br>
            <a:r>
              <a:rPr lang="fr-FR" sz="1100" b="1" dirty="0">
                <a:solidFill>
                  <a:srgbClr val="020302"/>
                </a:solidFill>
                <a:latin typeface="Adobe Clean" panose="020B0503020404020204" pitchFamily="34" charset="0"/>
                <a:cs typeface="Adobe Clean"/>
              </a:rPr>
              <a:t>de la solution</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Examen de l’environnement</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50871"/>
            <a:ext cx="2194560" cy="169277"/>
          </a:xfrm>
          <a:prstGeom prst="rect">
            <a:avLst/>
          </a:prstGeom>
        </p:spPr>
        <p:txBody>
          <a:bodyPr vert="horz" wrap="square" lIns="0" tIns="0" rIns="0" bIns="0" rtlCol="0">
            <a:spAutoFit/>
          </a:bodyPr>
          <a:lstStyle/>
          <a:p>
            <a:pPr lvl="0">
              <a:spcBef>
                <a:spcPts val="880"/>
              </a:spcBef>
            </a:pPr>
            <a:r>
              <a:rPr lang="fr-FR" sz="1100" b="1" dirty="0">
                <a:solidFill>
                  <a:srgbClr val="020302"/>
                </a:solidFill>
                <a:latin typeface="Adobe Clean" panose="020B0503020404020204" pitchFamily="34" charset="0"/>
                <a:cs typeface="Adobe Clean"/>
              </a:rPr>
              <a:t>Gestion des remontées d’informations</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fr-FR" sz="1100" b="1">
                <a:solidFill>
                  <a:srgbClr val="020302"/>
                </a:solidFill>
                <a:latin typeface="Adobe Clean" panose="020B0503020404020204" pitchFamily="34" charset="0"/>
                <a:cs typeface="Adobe Clean"/>
              </a:rPr>
              <a:t>Examens de service</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fr-FR" sz="1100" b="1">
                <a:solidFill>
                  <a:srgbClr val="020302"/>
                </a:solidFill>
                <a:latin typeface="Adobe Clean" panose="020B0503020404020204" pitchFamily="34" charset="0"/>
                <a:cs typeface="Adobe Clean"/>
              </a:rPr>
              <a:t>Sessions d’experts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86413"/>
            <a:ext cx="2194560" cy="338554"/>
          </a:xfrm>
          <a:prstGeom prst="rect">
            <a:avLst/>
          </a:prstGeom>
        </p:spPr>
        <p:txBody>
          <a:bodyPr vert="horz" wrap="square" lIns="0" tIns="0" rIns="0" bIns="0" rtlCol="0">
            <a:spAutoFit/>
          </a:bodyPr>
          <a:lstStyle/>
          <a:p>
            <a:pPr lvl="0">
              <a:spcBef>
                <a:spcPts val="185"/>
              </a:spcBef>
            </a:pPr>
            <a:r>
              <a:rPr lang="fr-FR" sz="1100" b="1" dirty="0">
                <a:solidFill>
                  <a:srgbClr val="020302"/>
                </a:solidFill>
                <a:latin typeface="Adobe Clean" panose="020B0503020404020204" pitchFamily="34" charset="0"/>
                <a:cs typeface="Adobe Clean"/>
              </a:rPr>
              <a:t>Préparation et examen de </a:t>
            </a:r>
            <a:br>
              <a:rPr lang="fr-FR" sz="1100" b="1" dirty="0">
                <a:solidFill>
                  <a:srgbClr val="020302"/>
                </a:solidFill>
                <a:latin typeface="Adobe Clean" panose="020B0503020404020204" pitchFamily="34" charset="0"/>
                <a:cs typeface="Adobe Clean"/>
              </a:rPr>
            </a:br>
            <a:r>
              <a:rPr lang="fr-FR" sz="1100" b="1" dirty="0">
                <a:solidFill>
                  <a:srgbClr val="020302"/>
                </a:solidFill>
                <a:latin typeface="Adobe Clean" panose="020B0503020404020204" pitchFamily="34" charset="0"/>
                <a:cs typeface="Adobe Clean"/>
              </a:rPr>
              <a:t>la version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fr-FR" sz="1100" b="1">
                <a:solidFill>
                  <a:srgbClr val="020302"/>
                </a:solidFill>
                <a:latin typeface="Adobe Clean" panose="020B0503020404020204" pitchFamily="34" charset="0"/>
                <a:cs typeface="Adobe Clean"/>
              </a:rPr>
              <a:t>Transfert de connaissances</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fr-FR" sz="1100" b="1">
                <a:solidFill>
                  <a:srgbClr val="020302"/>
                </a:solidFill>
                <a:latin typeface="Adobe Clean" panose="020B0503020404020204" pitchFamily="34" charset="0"/>
                <a:cs typeface="Adobe Clean"/>
              </a:rPr>
              <a:t>Gestion des événements</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98360"/>
          </a:xfrm>
          <a:prstGeom prst="rect">
            <a:avLst/>
          </a:prstGeom>
        </p:spPr>
        <p:txBody>
          <a:bodyPr wrap="square" lIns="0" tIns="0" rIns="0" bIns="0">
            <a:spAutoFit/>
          </a:bodyPr>
          <a:lstStyle/>
          <a:p>
            <a:pPr marL="18415" marR="262255">
              <a:lnSpc>
                <a:spcPct val="110700"/>
              </a:lnSpc>
              <a:spcBef>
                <a:spcPts val="315"/>
              </a:spcBef>
            </a:pPr>
            <a:r>
              <a:rPr lang="fr-FR" sz="900" dirty="0">
                <a:solidFill>
                  <a:srgbClr val="020302"/>
                </a:solidFill>
                <a:latin typeface="AdobeClean-Light"/>
                <a:cs typeface="AdobeClean-Light"/>
              </a:rPr>
              <a:t>Il permet de comparer et d’aligner la feuille de route de la solution Adobe avec la feuille de route de votre projet afin de réduire les risques et de préparer l’avenir.</a:t>
            </a:r>
          </a:p>
          <a:p>
            <a:pPr marL="18415" marR="262255" lvl="0">
              <a:lnSpc>
                <a:spcPct val="110700"/>
              </a:lnSpc>
              <a:spcBef>
                <a:spcPts val="315"/>
              </a:spcBef>
            </a:pPr>
            <a:r>
              <a:rPr lang="fr-FR" sz="9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556756" y="2329688"/>
            <a:ext cx="2374831"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Activités du service de terrain</a:t>
            </a:r>
          </a:p>
        </p:txBody>
      </p:sp>
      <p:sp>
        <p:nvSpPr>
          <p:cNvPr id="13" name="object 13"/>
          <p:cNvSpPr txBox="1"/>
          <p:nvPr/>
        </p:nvSpPr>
        <p:spPr>
          <a:xfrm>
            <a:off x="914421" y="2342312"/>
            <a:ext cx="1548361"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Launch Advisory</a:t>
            </a:r>
          </a:p>
        </p:txBody>
      </p:sp>
      <p:sp>
        <p:nvSpPr>
          <p:cNvPr id="14" name="object 14"/>
          <p:cNvSpPr txBox="1"/>
          <p:nvPr/>
        </p:nvSpPr>
        <p:spPr>
          <a:xfrm>
            <a:off x="242187" y="2787904"/>
            <a:ext cx="3004185" cy="782265"/>
          </a:xfrm>
          <a:prstGeom prst="rect">
            <a:avLst/>
          </a:prstGeom>
        </p:spPr>
        <p:txBody>
          <a:bodyPr vert="horz" wrap="square" lIns="0" tIns="12700" rIns="0" bIns="0" rtlCol="0">
            <a:spAutoFit/>
          </a:bodyPr>
          <a:lstStyle/>
          <a:p>
            <a:pPr marL="12700" marR="5080">
              <a:lnSpc>
                <a:spcPct val="100000"/>
              </a:lnSpc>
              <a:spcBef>
                <a:spcPts val="100"/>
              </a:spcBef>
            </a:pPr>
            <a:r>
              <a:rPr lang="fr-FR" sz="1000" dirty="0">
                <a:solidFill>
                  <a:srgbClr val="1F1F1F"/>
                </a:solidFill>
                <a:latin typeface="AdobeClean-Light"/>
                <a:cs typeface="AdobeClean-Light"/>
              </a:rPr>
              <a:t>Pour les clients qui implémentent une </a:t>
            </a:r>
            <a:r>
              <a:rPr lang="fr-FR" sz="1000" b="1" dirty="0">
                <a:solidFill>
                  <a:srgbClr val="1F1F1F"/>
                </a:solidFill>
                <a:latin typeface="Adobe Clean"/>
                <a:cs typeface="Adobe Clean"/>
              </a:rPr>
              <a:t>nouvelle solution Adobe </a:t>
            </a:r>
            <a:r>
              <a:rPr lang="fr-FR" sz="1000" b="1" dirty="0" err="1">
                <a:solidFill>
                  <a:srgbClr val="1F1F1F"/>
                </a:solidFill>
                <a:latin typeface="Adobe Clean"/>
                <a:cs typeface="Adobe Clean"/>
              </a:rPr>
              <a:t>Experience</a:t>
            </a:r>
            <a:r>
              <a:rPr lang="fr-FR" sz="1000" b="1" dirty="0">
                <a:solidFill>
                  <a:srgbClr val="1F1F1F"/>
                </a:solidFill>
                <a:latin typeface="Adobe Clean"/>
                <a:cs typeface="Adobe Clean"/>
              </a:rPr>
              <a:t> Cloud, </a:t>
            </a:r>
            <a:r>
              <a:rPr lang="fr-FR" sz="1000" dirty="0">
                <a:latin typeface="AdobeClean-Light"/>
                <a:cs typeface="AdobeClean-Light"/>
              </a:rPr>
              <a:t>Launch Advisory</a:t>
            </a:r>
            <a:r>
              <a:rPr lang="fr-FR" sz="1000" dirty="0">
                <a:latin typeface="AdobeClean-SemiLight"/>
                <a:cs typeface="AdobeClean-SemiLight"/>
              </a:rPr>
              <a:t> est un </a:t>
            </a:r>
            <a:r>
              <a:rPr lang="fr-FR" sz="950" dirty="0">
                <a:latin typeface="AdobeClean-SemiLight"/>
                <a:cs typeface="AdobeClean-SemiLight"/>
              </a:rPr>
              <a:t>ensemble de base de services de conseil </a:t>
            </a:r>
            <a:r>
              <a:rPr lang="fr-FR" sz="1000" dirty="0">
                <a:latin typeface="AdobeClean-Light"/>
                <a:cs typeface="AdobeClean-Light"/>
              </a:rPr>
              <a:t>et de recommandations qui s’avèrent prendre en charge </a:t>
            </a:r>
            <a:r>
              <a:rPr lang="fr-FR" sz="950" dirty="0">
                <a:latin typeface="AdobeClean-Light"/>
                <a:cs typeface="AdobeClean-Light"/>
              </a:rPr>
              <a:t>les déploiements réussis </a:t>
            </a:r>
            <a:r>
              <a:rPr lang="fr-FR" sz="1000" dirty="0">
                <a:latin typeface="AdobeClean-Light"/>
                <a:cs typeface="AdobeClean-Light"/>
              </a:rPr>
              <a:t>et </a:t>
            </a:r>
            <a:r>
              <a:rPr lang="fr-FR" sz="950" dirty="0">
                <a:latin typeface="AdobeClean-Light"/>
                <a:cs typeface="AdobeClean-Light"/>
              </a:rPr>
              <a:t>accélérer la rentabilité</a:t>
            </a:r>
            <a:r>
              <a:rPr lang="fr-FR"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fr-FR" sz="1000" dirty="0">
                <a:solidFill>
                  <a:srgbClr val="4B4B4B"/>
                </a:solidFill>
                <a:latin typeface="AdobeClean-Light"/>
                <a:cs typeface="AdobeClean-Light"/>
              </a:rPr>
              <a:t>Les services de terrain servent à la </a:t>
            </a:r>
            <a:r>
              <a:rPr lang="fr-FR" sz="1000" b="1" dirty="0">
                <a:solidFill>
                  <a:srgbClr val="4B4B4B"/>
                </a:solidFill>
                <a:latin typeface="Adobe Clean"/>
                <a:cs typeface="Adobe Clean"/>
              </a:rPr>
              <a:t>résolution rapide</a:t>
            </a:r>
            <a:r>
              <a:rPr lang="fr-FR" sz="1000" dirty="0">
                <a:solidFill>
                  <a:srgbClr val="4B4B4B"/>
                </a:solidFill>
                <a:latin typeface="AdobeClean-Light"/>
                <a:cs typeface="AdobeClean-Light"/>
              </a:rPr>
              <a:t>, au succès ciblé du client et à l’</a:t>
            </a:r>
            <a:r>
              <a:rPr lang="fr-FR" sz="1000" b="1" dirty="0">
                <a:solidFill>
                  <a:srgbClr val="4B4B4B"/>
                </a:solidFill>
                <a:latin typeface="Adobe Clean"/>
                <a:cs typeface="Adobe Clean"/>
              </a:rPr>
              <a:t>accélération de la rentabilité</a:t>
            </a:r>
            <a:r>
              <a:rPr lang="fr-FR" sz="1000" dirty="0">
                <a:solidFill>
                  <a:srgbClr val="4B4B4B"/>
                </a:solidFill>
                <a:latin typeface="AdobeClean-Light"/>
                <a:cs typeface="AdobeClean-Light"/>
              </a:rPr>
              <a:t>. Si Launch Advisory est actif, il n’y aura </a:t>
            </a:r>
            <a:r>
              <a:rPr lang="fr-FR" sz="1000" b="1" dirty="0">
                <a:solidFill>
                  <a:srgbClr val="4B4B4B"/>
                </a:solidFill>
                <a:latin typeface="Adobe Clean"/>
                <a:cs typeface="Adobe Clean"/>
              </a:rPr>
              <a:t>aucun service sur le terrain au cours de la première année </a:t>
            </a:r>
            <a:r>
              <a:rPr lang="fr-FR" sz="1000" dirty="0">
                <a:solidFill>
                  <a:srgbClr val="4B4B4B"/>
                </a:solidFill>
                <a:latin typeface="AdobeClean-Light"/>
                <a:cs typeface="AdobeClean-Light"/>
              </a:rPr>
              <a:t>pour tout produit de solution couvert par un contrat d’assistance Adobe.</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12156"/>
            <a:ext cx="3114040" cy="597599"/>
          </a:xfrm>
          <a:prstGeom prst="rect">
            <a:avLst/>
          </a:prstGeom>
        </p:spPr>
        <p:txBody>
          <a:bodyPr vert="horz" wrap="square" lIns="0" tIns="12700" rIns="0" bIns="0" rtlCol="0">
            <a:spAutoFit/>
          </a:bodyPr>
          <a:lstStyle/>
          <a:p>
            <a:pPr marL="12700" marR="5080">
              <a:lnSpc>
                <a:spcPct val="100000"/>
              </a:lnSpc>
              <a:spcBef>
                <a:spcPts val="100"/>
              </a:spcBef>
            </a:pPr>
            <a:r>
              <a:rPr lang="fr-FR" sz="950" dirty="0">
                <a:latin typeface="AdobeClean-Light"/>
                <a:cs typeface="AdobeClean-Light"/>
              </a:rPr>
              <a:t>Launch Advisory s’alignera sur le calendrier de votre projet via des jalons communs (lancement, définition, conception, activation et post-lancement) pour guider, valider, évaluer et faire des recommandations.</a:t>
            </a:r>
          </a:p>
        </p:txBody>
      </p:sp>
      <p:sp>
        <p:nvSpPr>
          <p:cNvPr id="22" name="object 22"/>
          <p:cNvSpPr txBox="1"/>
          <p:nvPr/>
        </p:nvSpPr>
        <p:spPr>
          <a:xfrm>
            <a:off x="263464" y="5946139"/>
            <a:ext cx="2103120" cy="305212"/>
          </a:xfrm>
          <a:prstGeom prst="rect">
            <a:avLst/>
          </a:prstGeom>
        </p:spPr>
        <p:txBody>
          <a:bodyPr vert="horz" wrap="square" lIns="0" tIns="12700" rIns="0" bIns="0" rtlCol="0">
            <a:spAutoFit/>
          </a:bodyPr>
          <a:lstStyle/>
          <a:p>
            <a:pPr marL="12700">
              <a:lnSpc>
                <a:spcPct val="100000"/>
              </a:lnSpc>
              <a:spcBef>
                <a:spcPts val="100"/>
              </a:spcBef>
            </a:pPr>
            <a:r>
              <a:rPr lang="fr-FR" sz="950" dirty="0">
                <a:latin typeface="AdobeClean-Light"/>
                <a:cs typeface="AdobeClean-Light"/>
              </a:rPr>
              <a:t>Les principaux éléments livrables sont les suivants :</a:t>
            </a:r>
          </a:p>
        </p:txBody>
      </p:sp>
      <p:sp>
        <p:nvSpPr>
          <p:cNvPr id="23" name="object 23"/>
          <p:cNvSpPr txBox="1"/>
          <p:nvPr/>
        </p:nvSpPr>
        <p:spPr>
          <a:xfrm>
            <a:off x="205422" y="6271723"/>
            <a:ext cx="3257106" cy="715581"/>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fr-FR" sz="950" dirty="0">
                <a:solidFill>
                  <a:prstClr val="black"/>
                </a:solidFill>
              </a:rPr>
              <a:t>Plateforme de lancement (y compris le plan de collaboration du projet)</a:t>
            </a:r>
          </a:p>
          <a:p>
            <a:pPr marL="184150" marR="5080" lvl="0" indent="-171450">
              <a:spcBef>
                <a:spcPts val="400"/>
              </a:spcBef>
              <a:buFont typeface="Arial" panose="020B0604020202020204" pitchFamily="34" charset="0"/>
              <a:buChar char="•"/>
            </a:pPr>
            <a:r>
              <a:rPr lang="fr-FR" sz="950" dirty="0">
                <a:solidFill>
                  <a:prstClr val="black"/>
                </a:solidFill>
              </a:rPr>
              <a:t>Document(s) d’évaluation et de recommandations</a:t>
            </a:r>
          </a:p>
          <a:p>
            <a:pPr marL="184150" marR="5080" lvl="0" indent="-171450">
              <a:spcBef>
                <a:spcPts val="400"/>
              </a:spcBef>
              <a:buFont typeface="Arial" panose="020B0604020202020204" pitchFamily="34" charset="0"/>
              <a:buChar char="•"/>
            </a:pPr>
            <a:r>
              <a:rPr lang="fr-FR" sz="950" dirty="0">
                <a:solidFill>
                  <a:prstClr val="black"/>
                </a:solidFill>
              </a:rPr>
              <a:t>Résumé des engagements</a:t>
            </a:r>
          </a:p>
        </p:txBody>
      </p:sp>
      <p:sp>
        <p:nvSpPr>
          <p:cNvPr id="24" name="object 24"/>
          <p:cNvSpPr txBox="1"/>
          <p:nvPr/>
        </p:nvSpPr>
        <p:spPr>
          <a:xfrm>
            <a:off x="263464" y="4200143"/>
            <a:ext cx="3141980" cy="1082348"/>
          </a:xfrm>
          <a:prstGeom prst="rect">
            <a:avLst/>
          </a:prstGeom>
        </p:spPr>
        <p:txBody>
          <a:bodyPr vert="horz" wrap="square" lIns="0" tIns="12700" rIns="0" bIns="0" rtlCol="0">
            <a:spAutoFit/>
          </a:bodyPr>
          <a:lstStyle/>
          <a:p>
            <a:pPr marL="1021715">
              <a:lnSpc>
                <a:spcPct val="100000"/>
              </a:lnSpc>
              <a:spcBef>
                <a:spcPts val="100"/>
              </a:spcBef>
            </a:pPr>
            <a:r>
              <a:rPr lang="fr-FR" sz="950" dirty="0">
                <a:solidFill>
                  <a:srgbClr val="FFFFFF"/>
                </a:solidFill>
                <a:latin typeface="Arial"/>
                <a:cs typeface="Arial"/>
              </a:rPr>
              <a:t>Implémentation</a:t>
            </a:r>
          </a:p>
          <a:p>
            <a:pPr marL="12700" marR="5080">
              <a:lnSpc>
                <a:spcPct val="100000"/>
              </a:lnSpc>
              <a:spcBef>
                <a:spcPts val="1505"/>
              </a:spcBef>
            </a:pPr>
            <a:r>
              <a:rPr lang="fr-FR" sz="950" dirty="0">
                <a:latin typeface="AdobeClean-Light"/>
                <a:cs typeface="AdobeClean-Light"/>
              </a:rPr>
              <a:t>Les experts en solutions Adobe aident à valider les exigences, l’architecture, les processus de développement et les examens de préparation au lancement </a:t>
            </a:r>
            <a:r>
              <a:rPr lang="fr-FR" sz="950" dirty="0">
                <a:latin typeface="AdobeClean-SemiLight"/>
                <a:cs typeface="AdobeClean-SemiLight"/>
              </a:rPr>
              <a:t>avec des conseils basés sur les bonnes pratiques à l’intention des clients et des partenaires de mise en œuvre.</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363328" y="7028522"/>
            <a:ext cx="3053821" cy="2818911"/>
          </a:xfrm>
          <a:prstGeom prst="rect">
            <a:avLst/>
          </a:prstGeom>
        </p:spPr>
      </p:pic>
      <p:sp>
        <p:nvSpPr>
          <p:cNvPr id="27" name="object 27"/>
          <p:cNvSpPr txBox="1"/>
          <p:nvPr/>
        </p:nvSpPr>
        <p:spPr>
          <a:xfrm>
            <a:off x="3947346" y="5327396"/>
            <a:ext cx="3335020" cy="766748"/>
          </a:xfrm>
          <a:prstGeom prst="rect">
            <a:avLst/>
          </a:prstGeom>
        </p:spPr>
        <p:txBody>
          <a:bodyPr vert="horz" wrap="square" lIns="0" tIns="20320" rIns="0" bIns="0" rtlCol="0">
            <a:spAutoFit/>
          </a:bodyPr>
          <a:lstStyle/>
          <a:p>
            <a:pPr marL="12700" marR="5080">
              <a:lnSpc>
                <a:spcPct val="102699"/>
              </a:lnSpc>
              <a:spcBef>
                <a:spcPts val="160"/>
              </a:spcBef>
            </a:pPr>
            <a:r>
              <a:rPr lang="fr-FR" sz="950" b="1" dirty="0">
                <a:latin typeface="Arial"/>
                <a:cs typeface="Arial"/>
              </a:rPr>
              <a:t>Les activités de suivi technique </a:t>
            </a:r>
            <a:r>
              <a:rPr lang="fr-FR" sz="950" dirty="0">
                <a:latin typeface="AdobeClean-Light"/>
                <a:cs typeface="AdobeClean-Light"/>
              </a:rPr>
              <a:t>s’assurent que les clients sont techniquement sûrs et maximisent l’adoption de leurs outils. Pour être plus précis, ces types d’activités incluent la prise en charge et les recommandations liées aux configurations de plateforme, aux intégrations et à la résolution des problèmes.</a:t>
            </a:r>
          </a:p>
        </p:txBody>
      </p:sp>
      <p:sp>
        <p:nvSpPr>
          <p:cNvPr id="28" name="object 28"/>
          <p:cNvSpPr txBox="1"/>
          <p:nvPr/>
        </p:nvSpPr>
        <p:spPr>
          <a:xfrm>
            <a:off x="3947345" y="6138164"/>
            <a:ext cx="3429519" cy="1436291"/>
          </a:xfrm>
          <a:prstGeom prst="rect">
            <a:avLst/>
          </a:prstGeom>
        </p:spPr>
        <p:txBody>
          <a:bodyPr vert="horz" wrap="square" lIns="0" tIns="12700" rIns="0" bIns="0" rtlCol="0">
            <a:spAutoFit/>
          </a:bodyPr>
          <a:lstStyle/>
          <a:p>
            <a:pPr marL="12700">
              <a:lnSpc>
                <a:spcPct val="100000"/>
              </a:lnSpc>
              <a:spcBef>
                <a:spcPts val="100"/>
              </a:spcBef>
            </a:pPr>
            <a:r>
              <a:rPr lang="fr-FR" sz="950" dirty="0">
                <a:latin typeface="AdobeClean-Light"/>
                <a:cs typeface="AdobeClean-Light"/>
              </a:rPr>
              <a:t>Les types d’activités techniques disponibles sont les suivantes :</a:t>
            </a:r>
          </a:p>
          <a:p>
            <a:pPr marL="184150" marR="5080" lvl="0" indent="-171450">
              <a:spcBef>
                <a:spcPts val="700"/>
              </a:spcBef>
              <a:buClr>
                <a:srgbClr val="FA0E00"/>
              </a:buClr>
              <a:buFont typeface="Wingdings" pitchFamily="2" charset="2"/>
              <a:buChar char="ü"/>
            </a:pPr>
            <a:r>
              <a:rPr lang="fr-FR" sz="950" dirty="0">
                <a:solidFill>
                  <a:prstClr val="black"/>
                </a:solidFill>
              </a:rPr>
              <a:t>Vérification de l’intégrité</a:t>
            </a:r>
          </a:p>
          <a:p>
            <a:pPr marL="184150" marR="5080" lvl="0" indent="-171450">
              <a:spcBef>
                <a:spcPts val="400"/>
              </a:spcBef>
              <a:buClr>
                <a:srgbClr val="FA0E00"/>
              </a:buClr>
              <a:buFont typeface="Wingdings" pitchFamily="2" charset="2"/>
              <a:buChar char="ü"/>
            </a:pPr>
            <a:r>
              <a:rPr lang="fr-FR" sz="950" dirty="0">
                <a:solidFill>
                  <a:prstClr val="black"/>
                </a:solidFill>
              </a:rPr>
              <a:t>Vérification de la plateforme</a:t>
            </a:r>
          </a:p>
          <a:p>
            <a:pPr marL="184150" marR="5080" lvl="0" indent="-171450">
              <a:spcBef>
                <a:spcPts val="400"/>
              </a:spcBef>
              <a:buClr>
                <a:srgbClr val="FA0E00"/>
              </a:buClr>
              <a:buFont typeface="Wingdings" pitchFamily="2" charset="2"/>
              <a:buChar char="ü"/>
            </a:pPr>
            <a:r>
              <a:rPr lang="fr-FR" sz="950" dirty="0">
                <a:solidFill>
                  <a:prstClr val="black"/>
                </a:solidFill>
              </a:rPr>
              <a:t>Activation de l’ensemble de fonctionnalités</a:t>
            </a:r>
          </a:p>
          <a:p>
            <a:pPr marL="184150" marR="5080" lvl="0" indent="-171450">
              <a:spcBef>
                <a:spcPts val="400"/>
              </a:spcBef>
              <a:buClr>
                <a:srgbClr val="FA0E00"/>
              </a:buClr>
              <a:buFont typeface="Wingdings" pitchFamily="2" charset="2"/>
              <a:buChar char="ü"/>
            </a:pPr>
            <a:r>
              <a:rPr lang="fr-FR" sz="950" dirty="0">
                <a:solidFill>
                  <a:prstClr val="black"/>
                </a:solidFill>
              </a:rPr>
              <a:t>Intégrations et configurations de base</a:t>
            </a:r>
          </a:p>
          <a:p>
            <a:pPr marL="184150" marR="5080" lvl="0" indent="-171450">
              <a:spcBef>
                <a:spcPts val="400"/>
              </a:spcBef>
              <a:buClr>
                <a:srgbClr val="FA0E00"/>
              </a:buClr>
              <a:buFont typeface="Wingdings" pitchFamily="2" charset="2"/>
              <a:buChar char="ü"/>
            </a:pPr>
            <a:r>
              <a:rPr lang="fr-FR" sz="950" dirty="0">
                <a:solidFill>
                  <a:prstClr val="black"/>
                </a:solidFill>
              </a:rPr>
              <a:t>Résolution des problèmes liés aux solutions client</a:t>
            </a:r>
          </a:p>
          <a:p>
            <a:pPr marL="184150" marR="5080" lvl="0" indent="-171450">
              <a:spcBef>
                <a:spcPts val="400"/>
              </a:spcBef>
              <a:buClr>
                <a:srgbClr val="FA0E00"/>
              </a:buClr>
              <a:buFont typeface="Wingdings" pitchFamily="2" charset="2"/>
              <a:buChar char="ü"/>
            </a:pPr>
            <a:r>
              <a:rPr lang="fr-FR" sz="950" dirty="0">
                <a:solidFill>
                  <a:prstClr val="black"/>
                </a:solidFill>
              </a:rPr>
              <a:t>Assistance du service Cloud</a:t>
            </a:r>
          </a:p>
        </p:txBody>
      </p:sp>
      <p:sp>
        <p:nvSpPr>
          <p:cNvPr id="29" name="object 29"/>
          <p:cNvSpPr txBox="1"/>
          <p:nvPr/>
        </p:nvSpPr>
        <p:spPr>
          <a:xfrm>
            <a:off x="3942774" y="7680452"/>
            <a:ext cx="3208655" cy="1888337"/>
          </a:xfrm>
          <a:prstGeom prst="rect">
            <a:avLst/>
          </a:prstGeom>
        </p:spPr>
        <p:txBody>
          <a:bodyPr vert="horz" wrap="square" lIns="0" tIns="21590" rIns="0" bIns="0" rtlCol="0">
            <a:spAutoFit/>
          </a:bodyPr>
          <a:lstStyle/>
          <a:p>
            <a:pPr marL="12700" marR="5080">
              <a:lnSpc>
                <a:spcPct val="102000"/>
              </a:lnSpc>
              <a:spcBef>
                <a:spcPts val="170"/>
              </a:spcBef>
            </a:pPr>
            <a:r>
              <a:rPr lang="fr-FR" sz="950" b="1" dirty="0">
                <a:latin typeface="Arial"/>
                <a:cs typeface="Arial"/>
              </a:rPr>
              <a:t>Les activités de suivi stratégique </a:t>
            </a:r>
            <a:r>
              <a:rPr lang="fr-FR" sz="950" dirty="0">
                <a:latin typeface="AdobeClean-Light"/>
                <a:cs typeface="AdobeClean-Light"/>
              </a:rPr>
              <a:t>localisent des opportunités pour s’assurer que les solutions Adobe d’un client génèrent de la valeur. Elles comprennent des recommandations d’assistance liées à la stratégie, à la mesure et à la maturité afin de générer de la valeur pour une ou plusieurs solutions Adobe.</a:t>
            </a:r>
          </a:p>
          <a:p>
            <a:pPr>
              <a:lnSpc>
                <a:spcPct val="100000"/>
              </a:lnSpc>
              <a:spcBef>
                <a:spcPts val="40"/>
              </a:spcBef>
            </a:pPr>
            <a:endParaRPr sz="950" dirty="0">
              <a:latin typeface="AdobeClean-Light"/>
              <a:cs typeface="AdobeClean-Light"/>
            </a:endParaRPr>
          </a:p>
          <a:p>
            <a:pPr marL="12700">
              <a:lnSpc>
                <a:spcPct val="100000"/>
              </a:lnSpc>
            </a:pPr>
            <a:r>
              <a:rPr lang="fr-FR" sz="950" dirty="0">
                <a:latin typeface="AdobeClean-Light"/>
                <a:cs typeface="AdobeClean-Light"/>
              </a:rPr>
              <a:t>Les types d’activités stratégiques disponibles sont les suivantes :</a:t>
            </a:r>
          </a:p>
          <a:p>
            <a:pPr marL="241300" marR="5080" lvl="0" indent="-228600">
              <a:spcBef>
                <a:spcPts val="700"/>
              </a:spcBef>
              <a:buClr>
                <a:srgbClr val="FA0E00"/>
              </a:buClr>
              <a:buFont typeface="Wingdings" pitchFamily="2" charset="2"/>
              <a:buChar char="ü"/>
            </a:pPr>
            <a:r>
              <a:rPr lang="fr-FR" sz="950" dirty="0">
                <a:solidFill>
                  <a:prstClr val="black"/>
                </a:solidFill>
              </a:rPr>
              <a:t>Feuille de route de maturité</a:t>
            </a:r>
          </a:p>
          <a:p>
            <a:pPr marL="241300" marR="5080" lvl="0" indent="-228600">
              <a:spcBef>
                <a:spcPts val="400"/>
              </a:spcBef>
              <a:buClr>
                <a:srgbClr val="FA0E00"/>
              </a:buClr>
              <a:buFont typeface="Wingdings" pitchFamily="2" charset="2"/>
              <a:buChar char="ü"/>
            </a:pPr>
            <a:r>
              <a:rPr lang="fr-FR" sz="950" dirty="0">
                <a:solidFill>
                  <a:prstClr val="black"/>
                </a:solidFill>
              </a:rPr>
              <a:t>Développement/mesure des cas d’utilisation</a:t>
            </a:r>
          </a:p>
          <a:p>
            <a:pPr marL="241300" marR="5080" lvl="0" indent="-228600">
              <a:spcBef>
                <a:spcPts val="400"/>
              </a:spcBef>
              <a:buClr>
                <a:srgbClr val="FA0E00"/>
              </a:buClr>
              <a:buFont typeface="Wingdings" pitchFamily="2" charset="2"/>
              <a:buChar char="ü"/>
            </a:pPr>
            <a:r>
              <a:rPr lang="fr-FR" sz="950" dirty="0">
                <a:solidFill>
                  <a:prstClr val="black"/>
                </a:solidFill>
              </a:rPr>
              <a:t>Rapports et analyses</a:t>
            </a:r>
          </a:p>
          <a:p>
            <a:pPr marL="241300" marR="5080" lvl="0" indent="-228600">
              <a:spcBef>
                <a:spcPts val="400"/>
              </a:spcBef>
              <a:buClr>
                <a:srgbClr val="FA0E00"/>
              </a:buClr>
              <a:buFont typeface="Wingdings" pitchFamily="2" charset="2"/>
              <a:buChar char="ü"/>
            </a:pPr>
            <a:r>
              <a:rPr lang="fr-FR" sz="950" dirty="0">
                <a:solidFill>
                  <a:prstClr val="black"/>
                </a:solidFill>
              </a:rPr>
              <a:t>Activation des bonnes pratiques</a:t>
            </a:r>
          </a:p>
        </p:txBody>
      </p:sp>
      <p:sp>
        <p:nvSpPr>
          <p:cNvPr id="30" name="object 30"/>
          <p:cNvSpPr txBox="1"/>
          <p:nvPr/>
        </p:nvSpPr>
        <p:spPr>
          <a:xfrm>
            <a:off x="3942773" y="4206239"/>
            <a:ext cx="3275329" cy="802784"/>
          </a:xfrm>
          <a:prstGeom prst="rect">
            <a:avLst/>
          </a:prstGeom>
        </p:spPr>
        <p:txBody>
          <a:bodyPr vert="horz" wrap="square" lIns="0" tIns="12700" rIns="0" bIns="0" rtlCol="0" anchor="t">
            <a:spAutoFit/>
          </a:bodyPr>
          <a:lstStyle/>
          <a:p>
            <a:pPr marL="908685">
              <a:lnSpc>
                <a:spcPct val="100000"/>
              </a:lnSpc>
              <a:spcBef>
                <a:spcPts val="100"/>
              </a:spcBef>
            </a:pPr>
            <a:r>
              <a:rPr lang="fr-FR" sz="950" dirty="0">
                <a:solidFill>
                  <a:srgbClr val="FFFFFF"/>
                </a:solidFill>
                <a:latin typeface="Arial"/>
                <a:cs typeface="Arial"/>
              </a:rPr>
              <a:t>Exécuter et faire fonctionner</a:t>
            </a:r>
          </a:p>
          <a:p>
            <a:pPr marL="12700">
              <a:spcBef>
                <a:spcPts val="1595"/>
              </a:spcBef>
            </a:pPr>
            <a:r>
              <a:rPr lang="fr-FR" sz="950" dirty="0">
                <a:solidFill>
                  <a:srgbClr val="1F1F1F"/>
                </a:solidFill>
                <a:latin typeface="Adobe Clean"/>
                <a:cs typeface="Adobe Clean"/>
              </a:rPr>
              <a:t>En tant que client Elite, vous êtes éligible pour participer à</a:t>
            </a:r>
            <a:r>
              <a:rPr lang="fr-FR" sz="950" dirty="0">
                <a:solidFill>
                  <a:srgbClr val="1F1F1F"/>
                </a:solidFill>
                <a:uFill>
                  <a:solidFill>
                    <a:srgbClr val="1F1F1F"/>
                  </a:solidFill>
                </a:uFill>
                <a:latin typeface="Times New Roman"/>
                <a:cs typeface="Times New Roman"/>
              </a:rPr>
              <a:t> </a:t>
            </a:r>
            <a:r>
              <a:rPr lang="fr-FR" sz="950" u="sng" dirty="0">
                <a:solidFill>
                  <a:srgbClr val="1F1F1F"/>
                </a:solidFill>
                <a:uFill>
                  <a:solidFill>
                    <a:srgbClr val="1F1F1F"/>
                  </a:solidFill>
                </a:uFill>
                <a:latin typeface="Times New Roman"/>
                <a:cs typeface="Times New Roman"/>
              </a:rPr>
              <a:t>4</a:t>
            </a:r>
            <a:r>
              <a:rPr lang="fr-FR" sz="950" b="1" dirty="0">
                <a:solidFill>
                  <a:srgbClr val="1F1F1F"/>
                </a:solidFill>
                <a:latin typeface="Arial"/>
                <a:cs typeface="Arial"/>
              </a:rPr>
              <a:t> activités par an </a:t>
            </a:r>
            <a:r>
              <a:rPr lang="fr-FR" sz="950" dirty="0">
                <a:solidFill>
                  <a:srgbClr val="1F1F1F"/>
                </a:solidFill>
                <a:latin typeface="Adobe Clean"/>
                <a:cs typeface="Arial"/>
              </a:rPr>
              <a:t>à</a:t>
            </a:r>
            <a:r>
              <a:rPr lang="fr-FR" sz="950" dirty="0">
                <a:solidFill>
                  <a:srgbClr val="1F1F1F"/>
                </a:solidFill>
                <a:latin typeface="Adobe Clean"/>
                <a:cs typeface="Adobe Clean"/>
              </a:rPr>
              <a:t> partir de ces deux suivis : </a:t>
            </a:r>
            <a:r>
              <a:rPr lang="fr-FR" sz="950" b="1" dirty="0">
                <a:solidFill>
                  <a:srgbClr val="1F1F1F"/>
                </a:solidFill>
                <a:latin typeface="Arial"/>
                <a:cs typeface="Arial"/>
              </a:rPr>
              <a:t>technique </a:t>
            </a:r>
            <a:r>
              <a:rPr lang="fr-FR" sz="950" dirty="0">
                <a:solidFill>
                  <a:srgbClr val="1F1F1F"/>
                </a:solidFill>
                <a:latin typeface="Adobe Clean"/>
                <a:cs typeface="Adobe Clean"/>
              </a:rPr>
              <a:t>et/ou </a:t>
            </a:r>
            <a:r>
              <a:rPr lang="fr-FR" sz="950" b="1" dirty="0">
                <a:solidFill>
                  <a:srgbClr val="1F1F1F"/>
                </a:solidFill>
                <a:latin typeface="Arial"/>
                <a:cs typeface="Arial"/>
              </a:rPr>
              <a:t>stratégique</a:t>
            </a:r>
            <a:r>
              <a:rPr lang="fr-FR" sz="950" b="1" dirty="0">
                <a:solidFill>
                  <a:srgbClr val="1F1F1F"/>
                </a:solidFill>
                <a:latin typeface="AdobeClean-Light"/>
                <a:cs typeface="Arial"/>
              </a:rPr>
              <a:t>.</a:t>
            </a:r>
          </a:p>
        </p:txBody>
      </p:sp>
      <p:sp>
        <p:nvSpPr>
          <p:cNvPr id="34" name="object 34"/>
          <p:cNvSpPr txBox="1"/>
          <p:nvPr/>
        </p:nvSpPr>
        <p:spPr>
          <a:xfrm>
            <a:off x="923023" y="538480"/>
            <a:ext cx="4258577"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Activités d’assistance dans le Cloud - AEM</a:t>
            </a: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6" y="9861194"/>
            <a:ext cx="2926080" cy="149859"/>
          </a:xfrm>
          <a:prstGeom prst="rect">
            <a:avLst/>
          </a:prstGeom>
        </p:spPr>
        <p:txBody>
          <a:bodyPr vert="horz" wrap="square" lIns="0" tIns="10160" rIns="0" bIns="0" rtlCol="0">
            <a:spAutoFit/>
          </a:bodyPr>
          <a:lstStyle/>
          <a:p>
            <a:pPr marL="12700">
              <a:lnSpc>
                <a:spcPct val="100000"/>
              </a:lnSpc>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Exécuter et faire fonctionner</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Implémentation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887806" y="3586760"/>
            <a:ext cx="1111168" cy="261610"/>
          </a:xfrm>
          <a:prstGeom prst="rect">
            <a:avLst/>
          </a:prstGeom>
          <a:noFill/>
        </p:spPr>
        <p:txBody>
          <a:bodyPr wrap="square" rtlCol="0">
            <a:spAutoFit/>
          </a:bodyPr>
          <a:lstStyle/>
          <a:p>
            <a:pPr algn="ctr"/>
            <a:r>
              <a:rPr lang="fr-FR" sz="1100" dirty="0"/>
              <a:t>Post-lancement</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fr-FR" sz="1100"/>
              <a:t>Activation</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fr-FR" sz="1100"/>
              <a:t>Définition</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fr-FR" sz="1100"/>
              <a:t>Lancement</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fr-FR" sz="1100"/>
              <a:t>Conception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solidFill>
                  <a:schemeClr val="accent1">
                    <a:lumMod val="50000"/>
                  </a:schemeClr>
                </a:solidFill>
              </a:rPr>
              <a:t>4 activités par an</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fr-FR" sz="1000" dirty="0">
                <a:solidFill>
                  <a:srgbClr val="4B4B4B"/>
                </a:solidFill>
                <a:latin typeface="Adobe Clean Light" panose="020B0303020404020204" pitchFamily="34" charset="0"/>
              </a:rPr>
              <a:t>Encouragez l’adoption des bonnes pratiques de personnalisation et des composants principaux dans AEM as 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fr-FR" sz="1000">
                <a:solidFill>
                  <a:srgbClr val="4B4B4B"/>
                </a:solidFill>
                <a:latin typeface="Adobe Clean Light" panose="020B0303020404020204" pitchFamily="34" charset="0"/>
              </a:rPr>
              <a:t>Identifiez, examinez et fournissez des recommandations sur les domaines d’adoption de solutions personnalisées qui offrent des opportunités d’optimisation.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fr-FR" sz="1000">
                <a:solidFill>
                  <a:srgbClr val="4B4B4B"/>
                </a:solidFill>
                <a:latin typeface="Adobe Clean Light" panose="020B0303020404020204" pitchFamily="34" charset="0"/>
              </a:rPr>
              <a:t>Gouvernance technique et opérationnelle permettant d’aider les clients d’AEM as a Cloud Service à respecter les normes du secteur et les bonnes pratiques d’AEM as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Bonnes pratiques de personnalisation d’AEM as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Services de valeur ajoutée d’AEM as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fr-FR" sz="1200" b="1" dirty="0">
                <a:solidFill>
                  <a:srgbClr val="020302"/>
                </a:solidFill>
                <a:latin typeface="Adobe Clean"/>
                <a:cs typeface="Adobe Clean"/>
              </a:rPr>
              <a:t>Gouvernance d’AEM as a Cloud Service</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09358"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069050802"/>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panose="020B0503020404020204" pitchFamily="34" charset="0"/>
                        </a:rPr>
                        <a:t>Europe, Moyen-Orient </a:t>
                      </a:r>
                      <a:br>
                        <a:rPr lang="fr-FR" sz="1100" dirty="0">
                          <a:solidFill>
                            <a:schemeClr val="tx1"/>
                          </a:solidFill>
                          <a:latin typeface="Adobe Clean" panose="020B0503020404020204" pitchFamily="34" charset="0"/>
                        </a:rPr>
                      </a:br>
                      <a:r>
                        <a:rPr lang="fr-FR" sz="1100" dirty="0">
                          <a:solidFill>
                            <a:schemeClr val="tx1"/>
                          </a:solidFill>
                          <a:latin typeface="Adobe Clean" panose="020B0503020404020204" pitchFamily="34" charset="0"/>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r>
                        <a:rPr lang="fr-FR"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dirty="0">
                          <a:solidFill>
                            <a:schemeClr val="tx1"/>
                          </a:solidFill>
                          <a:latin typeface="Adobe Clean"/>
                        </a:rPr>
                        <a:t>L’assistance linguistique est uniquement disponible en anglais et en japonais.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04295" y="8528519"/>
            <a:ext cx="94474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514653" y="8543943"/>
            <a:ext cx="757874"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3870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dirty="0" err="1">
                          <a:solidFill>
                            <a:schemeClr val="tx1"/>
                          </a:solidFill>
                          <a:latin typeface="Adobe Clean" panose="020B0503020404020204" pitchFamily="34" charset="0"/>
                          <a:ea typeface="+mn-ea"/>
                          <a:cs typeface="+mn-cs"/>
                          <a:hlinkClick r:id="rId7"/>
                        </a:rPr>
                        <a:t>Experience</a:t>
                      </a:r>
                      <a:r>
                        <a:rPr lang="fr-FR" sz="1100" b="0" dirty="0">
                          <a:solidFill>
                            <a:schemeClr val="tx1"/>
                          </a:solidFill>
                          <a:latin typeface="Adobe Clean" panose="020B0503020404020204" pitchFamily="34" charset="0"/>
                          <a:ea typeface="+mn-ea"/>
                          <a:cs typeface="+mn-cs"/>
                          <a:hlinkClick r:id="rId7"/>
                        </a:rPr>
                        <a:t>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dirty="0" err="1">
                          <a:solidFill>
                            <a:srgbClr val="000000"/>
                          </a:solidFill>
                          <a:latin typeface="Adobe Clean Light" panose="020B0303020404020204" pitchFamily="34" charset="0"/>
                          <a:ea typeface="+mn-ea"/>
                          <a:cs typeface="+mn-cs"/>
                        </a:rPr>
                        <a:t>Experience</a:t>
                      </a:r>
                      <a:r>
                        <a:rPr lang="fr-FR" sz="1000" b="0" dirty="0">
                          <a:solidFill>
                            <a:srgbClr val="000000"/>
                          </a:solidFill>
                          <a:latin typeface="Adobe Clean Light" panose="020B0303020404020204" pitchFamily="34" charset="0"/>
                          <a:ea typeface="+mn-ea"/>
                          <a:cs typeface="+mn-cs"/>
                        </a:rPr>
                        <a:t>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rgbClr val="000000"/>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TotalTime>
  <Words>2255</Words>
  <Application>Microsoft Office PowerPoint</Application>
  <PresentationFormat>Custom</PresentationFormat>
  <Paragraphs>195</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PLANS D’ASSISTANCE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Loc Dai</cp:lastModifiedBy>
  <cp:revision>2</cp:revision>
  <dcterms:created xsi:type="dcterms:W3CDTF">2021-08-02T18:14:51Z</dcterms:created>
  <dcterms:modified xsi:type="dcterms:W3CDTF">2022-02-15T05:42:36Z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