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67" r:id="rId5"/>
    <p:sldId id="259" r:id="rId6"/>
    <p:sldId id="266" r:id="rId7"/>
    <p:sldId id="261" r:id="rId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8" clrIdx="0">
    <p:extLst>
      <p:ext uri="{19B8F6BF-5375-455C-9EA6-DF929625EA0E}">
        <p15:presenceInfo xmlns:p15="http://schemas.microsoft.com/office/powerpoint/2012/main" userId="S::akjohnso@adobe.com::2fa3aa60-0c9c-4d06-bae2-7959832412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E3"/>
    <a:srgbClr val="2E8FFF"/>
    <a:srgbClr val="585959"/>
    <a:srgbClr val="FA0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05"/>
  </p:normalViewPr>
  <p:slideViewPr>
    <p:cSldViewPr snapToGrid="0">
      <p:cViewPr>
        <p:scale>
          <a:sx n="150" d="100"/>
          <a:sy n="150" d="100"/>
        </p:scale>
        <p:origin x="1378" y="-462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ita Sood" userId="S::asood@adobe.com::c93a62e3-2a47-429d-82c6-c2a8fd110ae7" providerId="AD" clId="Web-{5EA87E00-148E-AB9F-558F-52E0C44EDC93}"/>
    <pc:docChg chg="modSld">
      <pc:chgData name="Ankita Sood" userId="S::asood@adobe.com::c93a62e3-2a47-429d-82c6-c2a8fd110ae7" providerId="AD" clId="Web-{5EA87E00-148E-AB9F-558F-52E0C44EDC93}" dt="2022-01-13T18:29:42.444" v="16" actId="20577"/>
      <pc:docMkLst>
        <pc:docMk/>
      </pc:docMkLst>
      <pc:sldChg chg="modSp">
        <pc:chgData name="Ankita Sood" userId="S::asood@adobe.com::c93a62e3-2a47-429d-82c6-c2a8fd110ae7" providerId="AD" clId="Web-{5EA87E00-148E-AB9F-558F-52E0C44EDC93}" dt="2022-01-13T18:29:22.131" v="3" actId="20577"/>
        <pc:sldMkLst>
          <pc:docMk/>
          <pc:sldMk cId="5960377" sldId="259"/>
        </pc:sldMkLst>
        <pc:spChg chg="mod">
          <ac:chgData name="Ankita Sood" userId="S::asood@adobe.com::c93a62e3-2a47-429d-82c6-c2a8fd110ae7" providerId="AD" clId="Web-{5EA87E00-148E-AB9F-558F-52E0C44EDC93}" dt="2022-01-13T18:29:22.131" v="3" actId="20577"/>
          <ac:spMkLst>
            <pc:docMk/>
            <pc:sldMk cId="5960377" sldId="259"/>
            <ac:spMk id="94" creationId="{361FB899-EBCA-A144-BC72-6D65DDDA1D5D}"/>
          </ac:spMkLst>
        </pc:spChg>
      </pc:sldChg>
      <pc:sldChg chg="modSp">
        <pc:chgData name="Ankita Sood" userId="S::asood@adobe.com::c93a62e3-2a47-429d-82c6-c2a8fd110ae7" providerId="AD" clId="Web-{5EA87E00-148E-AB9F-558F-52E0C44EDC93}" dt="2022-01-13T18:29:42.444" v="16" actId="20577"/>
        <pc:sldMkLst>
          <pc:docMk/>
          <pc:sldMk cId="2161849182" sldId="267"/>
        </pc:sldMkLst>
        <pc:spChg chg="mod">
          <ac:chgData name="Ankita Sood" userId="S::asood@adobe.com::c93a62e3-2a47-429d-82c6-c2a8fd110ae7" providerId="AD" clId="Web-{5EA87E00-148E-AB9F-558F-52E0C44EDC93}" dt="2022-01-13T18:29:42.444" v="16" actId="20577"/>
          <ac:spMkLst>
            <pc:docMk/>
            <pc:sldMk cId="2161849182" sldId="267"/>
            <ac:spMk id="12" creationId="{B5B9BF51-8921-A94B-954A-82B5B5874814}"/>
          </ac:spMkLst>
        </pc:spChg>
        <pc:graphicFrameChg chg="mod modGraphic">
          <ac:chgData name="Ankita Sood" userId="S::asood@adobe.com::c93a62e3-2a47-429d-82c6-c2a8fd110ae7" providerId="AD" clId="Web-{5EA87E00-148E-AB9F-558F-52E0C44EDC93}" dt="2022-01-13T18:29:37.693" v="15"/>
          <ac:graphicFrameMkLst>
            <pc:docMk/>
            <pc:sldMk cId="2161849182" sldId="267"/>
            <ac:graphicFrameMk id="9" creationId="{00000000-0000-0000-0000-000000000000}"/>
          </ac:graphicFrameMkLst>
        </pc:graphicFrameChg>
        <pc:graphicFrameChg chg="mod modGraphic">
          <ac:chgData name="Ankita Sood" userId="S::asood@adobe.com::c93a62e3-2a47-429d-82c6-c2a8fd110ae7" providerId="AD" clId="Web-{5EA87E00-148E-AB9F-558F-52E0C44EDC93}" dt="2022-01-13T18:29:31.787" v="5"/>
          <ac:graphicFrameMkLst>
            <pc:docMk/>
            <pc:sldMk cId="2161849182" sldId="267"/>
            <ac:graphicFrameMk id="13" creationId="{63DBC3ED-EEDC-974A-82A2-F5182CF12546}"/>
          </ac:graphicFrameMkLst>
        </pc:graphicFrameChg>
      </pc:sldChg>
    </pc:docChg>
  </pc:docChgLst>
  <pc:docChgLst>
    <pc:chgData name="Akilah Johnson" userId="S::akjohnso@adobe.com::2fa3aa60-0c9c-4d06-bae2-795983241227" providerId="AD" clId="Web-{112231ED-4F38-A856-2EFF-9D0F88AC9BDF}"/>
    <pc:docChg chg="modSld">
      <pc:chgData name="Akilah Johnson" userId="S::akjohnso@adobe.com::2fa3aa60-0c9c-4d06-bae2-795983241227" providerId="AD" clId="Web-{112231ED-4F38-A856-2EFF-9D0F88AC9BDF}" dt="2021-09-22T19:11:31.474" v="2" actId="1076"/>
      <pc:docMkLst>
        <pc:docMk/>
      </pc:docMkLst>
      <pc:sldChg chg="modSp">
        <pc:chgData name="Akilah Johnson" userId="S::akjohnso@adobe.com::2fa3aa60-0c9c-4d06-bae2-795983241227" providerId="AD" clId="Web-{112231ED-4F38-A856-2EFF-9D0F88AC9BDF}" dt="2021-09-22T19:11:31.474" v="2" actId="1076"/>
        <pc:sldMkLst>
          <pc:docMk/>
          <pc:sldMk cId="1050037809" sldId="261"/>
        </pc:sldMkLst>
        <pc:spChg chg="mod">
          <ac:chgData name="Akilah Johnson" userId="S::akjohnso@adobe.com::2fa3aa60-0c9c-4d06-bae2-795983241227" providerId="AD" clId="Web-{112231ED-4F38-A856-2EFF-9D0F88AC9BDF}" dt="2021-09-22T19:11:31.474" v="2" actId="1076"/>
          <ac:spMkLst>
            <pc:docMk/>
            <pc:sldMk cId="1050037809" sldId="261"/>
            <ac:spMk id="23" creationId="{00000000-0000-0000-0000-000000000000}"/>
          </ac:spMkLst>
        </pc:spChg>
        <pc:spChg chg="mod">
          <ac:chgData name="Akilah Johnson" userId="S::akjohnso@adobe.com::2fa3aa60-0c9c-4d06-bae2-795983241227" providerId="AD" clId="Web-{112231ED-4F38-A856-2EFF-9D0F88AC9BDF}" dt="2021-09-22T19:08:28.879" v="0" actId="1076"/>
          <ac:spMkLst>
            <pc:docMk/>
            <pc:sldMk cId="1050037809" sldId="261"/>
            <ac:spMk id="64" creationId="{41467BDC-3D83-D844-B922-CD07E94E5AAB}"/>
          </ac:spMkLst>
        </pc:spChg>
      </pc:sldChg>
    </pc:docChg>
  </pc:docChgLst>
  <pc:docChgLst>
    <pc:chgData name="Akilah Johnson" userId="S::akjohnso@adobe.com::2fa3aa60-0c9c-4d06-bae2-795983241227" providerId="AD" clId="Web-{A40C3D7D-993B-38B2-2DDA-C562505A1054}"/>
    <pc:docChg chg="modSld">
      <pc:chgData name="Akilah Johnson" userId="S::akjohnso@adobe.com::2fa3aa60-0c9c-4d06-bae2-795983241227" providerId="AD" clId="Web-{A40C3D7D-993B-38B2-2DDA-C562505A1054}" dt="2021-09-22T23:00:46.860" v="3"/>
      <pc:docMkLst>
        <pc:docMk/>
      </pc:docMkLst>
      <pc:sldChg chg="modSp">
        <pc:chgData name="Akilah Johnson" userId="S::akjohnso@adobe.com::2fa3aa60-0c9c-4d06-bae2-795983241227" providerId="AD" clId="Web-{A40C3D7D-993B-38B2-2DDA-C562505A1054}" dt="2021-09-22T23:00:46.860" v="3"/>
        <pc:sldMkLst>
          <pc:docMk/>
          <pc:sldMk cId="1050037809" sldId="261"/>
        </pc:sldMkLst>
        <pc:graphicFrameChg chg="mod modGraphic">
          <ac:chgData name="Akilah Johnson" userId="S::akjohnso@adobe.com::2fa3aa60-0c9c-4d06-bae2-795983241227" providerId="AD" clId="Web-{A40C3D7D-993B-38B2-2DDA-C562505A1054}" dt="2021-09-22T23:00:46.860" v="3"/>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0AC6A3A1-0788-C69A-5EFD-279F3FA2CF0F}"/>
    <pc:docChg chg="modSld">
      <pc:chgData name="Akilah Johnson" userId="S::akjohnso@adobe.com::2fa3aa60-0c9c-4d06-bae2-795983241227" providerId="AD" clId="Web-{0AC6A3A1-0788-C69A-5EFD-279F3FA2CF0F}" dt="2021-09-22T18:56:17.553" v="29"/>
      <pc:docMkLst>
        <pc:docMk/>
      </pc:docMkLst>
      <pc:sldChg chg="modSp delCm">
        <pc:chgData name="Akilah Johnson" userId="S::akjohnso@adobe.com::2fa3aa60-0c9c-4d06-bae2-795983241227" providerId="AD" clId="Web-{0AC6A3A1-0788-C69A-5EFD-279F3FA2CF0F}" dt="2021-09-22T18:56:17.553" v="29"/>
        <pc:sldMkLst>
          <pc:docMk/>
          <pc:sldMk cId="1050037809" sldId="261"/>
        </pc:sldMkLst>
        <pc:spChg chg="mod">
          <ac:chgData name="Akilah Johnson" userId="S::akjohnso@adobe.com::2fa3aa60-0c9c-4d06-bae2-795983241227" providerId="AD" clId="Web-{0AC6A3A1-0788-C69A-5EFD-279F3FA2CF0F}" dt="2021-09-22T18:55:46.585" v="16" actId="20577"/>
          <ac:spMkLst>
            <pc:docMk/>
            <pc:sldMk cId="1050037809" sldId="261"/>
            <ac:spMk id="64" creationId="{41467BDC-3D83-D844-B922-CD07E94E5AAB}"/>
          </ac:spMkLst>
        </pc:spChg>
        <pc:graphicFrameChg chg="mod modGraphic">
          <ac:chgData name="Akilah Johnson" userId="S::akjohnso@adobe.com::2fa3aa60-0c9c-4d06-bae2-795983241227" providerId="AD" clId="Web-{0AC6A3A1-0788-C69A-5EFD-279F3FA2CF0F}" dt="2021-09-22T18:55:59.928" v="28"/>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DC554207-FA81-638A-220E-C39F63BF408A}"/>
    <pc:docChg chg="modSld">
      <pc:chgData name="Akilah Johnson" userId="S::akjohnso@adobe.com::2fa3aa60-0c9c-4d06-bae2-795983241227" providerId="AD" clId="Web-{DC554207-FA81-638A-220E-C39F63BF408A}" dt="2021-11-23T23:50:17.249" v="7"/>
      <pc:docMkLst>
        <pc:docMk/>
      </pc:docMkLst>
      <pc:sldChg chg="modSp">
        <pc:chgData name="Akilah Johnson" userId="S::akjohnso@adobe.com::2fa3aa60-0c9c-4d06-bae2-795983241227" providerId="AD" clId="Web-{DC554207-FA81-638A-220E-C39F63BF408A}" dt="2021-11-23T23:50:17.249" v="7"/>
        <pc:sldMkLst>
          <pc:docMk/>
          <pc:sldMk cId="2161849182" sldId="267"/>
        </pc:sldMkLst>
        <pc:graphicFrameChg chg="mod modGraphic">
          <ac:chgData name="Akilah Johnson" userId="S::akjohnso@adobe.com::2fa3aa60-0c9c-4d06-bae2-795983241227" providerId="AD" clId="Web-{DC554207-FA81-638A-220E-C39F63BF408A}" dt="2021-11-23T23:50:17.249" v="7"/>
          <ac:graphicFrameMkLst>
            <pc:docMk/>
            <pc:sldMk cId="2161849182" sldId="267"/>
            <ac:graphicFrameMk id="9" creationId="{00000000-0000-0000-0000-000000000000}"/>
          </ac:graphicFrameMkLst>
        </pc:graphicFrameChg>
      </pc:sldChg>
    </pc:docChg>
  </pc:docChgLst>
  <pc:docChgLst>
    <pc:chgData name="Akilah Johnson" userId="S::akjohnso@adobe.com::2fa3aa60-0c9c-4d06-bae2-795983241227" providerId="AD" clId="Web-{D02E726A-82A5-CF13-9EBE-9B674D878D37}"/>
    <pc:docChg chg="modSld">
      <pc:chgData name="Akilah Johnson" userId="S::akjohnso@adobe.com::2fa3aa60-0c9c-4d06-bae2-795983241227" providerId="AD" clId="Web-{D02E726A-82A5-CF13-9EBE-9B674D878D37}" dt="2021-10-12T19:51:27.470" v="10"/>
      <pc:docMkLst>
        <pc:docMk/>
      </pc:docMkLst>
      <pc:sldChg chg="modSp delCm">
        <pc:chgData name="Akilah Johnson" userId="S::akjohnso@adobe.com::2fa3aa60-0c9c-4d06-bae2-795983241227" providerId="AD" clId="Web-{D02E726A-82A5-CF13-9EBE-9B674D878D37}" dt="2021-10-12T19:51:27.470" v="10"/>
        <pc:sldMkLst>
          <pc:docMk/>
          <pc:sldMk cId="2161849182" sldId="267"/>
        </pc:sldMkLst>
        <pc:spChg chg="mod">
          <ac:chgData name="Akilah Johnson" userId="S::akjohnso@adobe.com::2fa3aa60-0c9c-4d06-bae2-795983241227" providerId="AD" clId="Web-{D02E726A-82A5-CF13-9EBE-9B674D878D37}" dt="2021-10-12T19:51:04.127" v="8" actId="20577"/>
          <ac:spMkLst>
            <pc:docMk/>
            <pc:sldMk cId="2161849182" sldId="267"/>
            <ac:spMk id="2" creationId="{00000000-0000-0000-0000-000000000000}"/>
          </ac:spMkLst>
        </pc:spChg>
      </pc:sldChg>
    </pc:docChg>
  </pc:docChgLst>
  <pc:docChgLst>
    <pc:chgData name="Lauren Schutte" userId="6e08b2d3-447a-4d66-86be-444d50df187f" providerId="ADAL" clId="{51054313-E3E9-A543-B651-B15A687DE6AB}"/>
    <pc:docChg chg="custSel modSld">
      <pc:chgData name="Lauren Schutte" userId="6e08b2d3-447a-4d66-86be-444d50df187f" providerId="ADAL" clId="{51054313-E3E9-A543-B651-B15A687DE6AB}" dt="2021-12-06T17:05:18.742" v="125" actId="20577"/>
      <pc:docMkLst>
        <pc:docMk/>
      </pc:docMkLst>
      <pc:sldChg chg="modSp mod">
        <pc:chgData name="Lauren Schutte" userId="6e08b2d3-447a-4d66-86be-444d50df187f" providerId="ADAL" clId="{51054313-E3E9-A543-B651-B15A687DE6AB}" dt="2021-12-06T17:05:18.742" v="125" actId="20577"/>
        <pc:sldMkLst>
          <pc:docMk/>
          <pc:sldMk cId="2161849182" sldId="267"/>
        </pc:sldMkLst>
        <pc:graphicFrameChg chg="mod modGraphic">
          <ac:chgData name="Lauren Schutte" userId="6e08b2d3-447a-4d66-86be-444d50df187f" providerId="ADAL" clId="{51054313-E3E9-A543-B651-B15A687DE6AB}" dt="2021-12-06T17:05:18.742" v="125" actId="20577"/>
          <ac:graphicFrameMkLst>
            <pc:docMk/>
            <pc:sldMk cId="2161849182" sldId="267"/>
            <ac:graphicFrameMk id="9" creationId="{00000000-0000-0000-0000-000000000000}"/>
          </ac:graphicFrameMkLst>
        </pc:graphicFrameChg>
      </pc:sldChg>
    </pc:docChg>
  </pc:docChgLst>
  <pc:docChgLst>
    <pc:chgData name="Ankita Sood" userId="c93a62e3-2a47-429d-82c6-c2a8fd110ae7" providerId="ADAL" clId="{F52CA613-E759-D441-AA53-CD1E38E4D602}"/>
    <pc:docChg chg="modSld">
      <pc:chgData name="Ankita Sood" userId="c93a62e3-2a47-429d-82c6-c2a8fd110ae7" providerId="ADAL" clId="{F52CA613-E759-D441-AA53-CD1E38E4D602}" dt="2022-01-20T17:29:41.146" v="3" actId="20577"/>
      <pc:docMkLst>
        <pc:docMk/>
      </pc:docMkLst>
      <pc:sldChg chg="modSp mod">
        <pc:chgData name="Ankita Sood" userId="c93a62e3-2a47-429d-82c6-c2a8fd110ae7" providerId="ADAL" clId="{F52CA613-E759-D441-AA53-CD1E38E4D602}" dt="2022-01-20T17:29:41.146" v="3" actId="20577"/>
        <pc:sldMkLst>
          <pc:docMk/>
          <pc:sldMk cId="2161849182" sldId="267"/>
        </pc:sldMkLst>
        <pc:spChg chg="mod">
          <ac:chgData name="Ankita Sood" userId="c93a62e3-2a47-429d-82c6-c2a8fd110ae7" providerId="ADAL" clId="{F52CA613-E759-D441-AA53-CD1E38E4D602}" dt="2022-01-20T17:27:01.168" v="2" actId="20577"/>
          <ac:spMkLst>
            <pc:docMk/>
            <pc:sldMk cId="2161849182" sldId="267"/>
            <ac:spMk id="12" creationId="{B5B9BF51-8921-A94B-954A-82B5B5874814}"/>
          </ac:spMkLst>
        </pc:spChg>
        <pc:graphicFrameChg chg="modGraphic">
          <ac:chgData name="Ankita Sood" userId="c93a62e3-2a47-429d-82c6-c2a8fd110ae7" providerId="ADAL" clId="{F52CA613-E759-D441-AA53-CD1E38E4D602}" dt="2022-01-20T17:29:41.146" v="3" actId="20577"/>
          <ac:graphicFrameMkLst>
            <pc:docMk/>
            <pc:sldMk cId="2161849182" sldId="267"/>
            <ac:graphicFrameMk id="13" creationId="{63DBC3ED-EEDC-974A-82A2-F5182CF12546}"/>
          </ac:graphicFrameMkLst>
        </pc:graphicFrameChg>
      </pc:sldChg>
    </pc:docChg>
  </pc:docChgLst>
  <pc:docChgLst>
    <pc:chgData name="Akilah Johnson" userId="S::akjohnso@adobe.com::2fa3aa60-0c9c-4d06-bae2-795983241227" providerId="AD" clId="Web-{0AB2EF93-BE08-D205-D43E-3B568BB37DAA}"/>
    <pc:docChg chg="modSld">
      <pc:chgData name="Akilah Johnson" userId="S::akjohnso@adobe.com::2fa3aa60-0c9c-4d06-bae2-795983241227" providerId="AD" clId="Web-{0AB2EF93-BE08-D205-D43E-3B568BB37DAA}" dt="2021-09-22T23:01:45.877" v="13"/>
      <pc:docMkLst>
        <pc:docMk/>
      </pc:docMkLst>
      <pc:sldChg chg="modSp">
        <pc:chgData name="Akilah Johnson" userId="S::akjohnso@adobe.com::2fa3aa60-0c9c-4d06-bae2-795983241227" providerId="AD" clId="Web-{0AB2EF93-BE08-D205-D43E-3B568BB37DAA}" dt="2021-09-22T23:01:45.877" v="13"/>
        <pc:sldMkLst>
          <pc:docMk/>
          <pc:sldMk cId="1050037809" sldId="261"/>
        </pc:sldMkLst>
        <pc:graphicFrameChg chg="mod modGraphic">
          <ac:chgData name="Akilah Johnson" userId="S::akjohnso@adobe.com::2fa3aa60-0c9c-4d06-bae2-795983241227" providerId="AD" clId="Web-{0AB2EF93-BE08-D205-D43E-3B568BB37DAA}" dt="2021-09-22T23:01:45.877" v="13"/>
          <ac:graphicFrameMkLst>
            <pc:docMk/>
            <pc:sldMk cId="1050037809" sldId="261"/>
            <ac:graphicFrameMk id="25" creationId="{3A91F5B0-3974-A14D-A146-FB590F2AAD18}"/>
          </ac:graphicFrameMkLst>
        </pc:graphicFrameChg>
      </pc:sldChg>
    </pc:docChg>
  </pc:docChgLst>
  <pc:docChgLst>
    <pc:chgData name="Andy Witt" userId="S::awitt@adobe.com::e9157bdf-53b2-40e4-9459-936793d75696" providerId="AD" clId="Web-{3F02B349-0406-AE51-D438-E7A0BE890230}"/>
    <pc:docChg chg="modSld">
      <pc:chgData name="Andy Witt" userId="S::awitt@adobe.com::e9157bdf-53b2-40e4-9459-936793d75696" providerId="AD" clId="Web-{3F02B349-0406-AE51-D438-E7A0BE890230}" dt="2021-08-25T18:45:07.550" v="11"/>
      <pc:docMkLst>
        <pc:docMk/>
      </pc:docMkLst>
      <pc:sldChg chg="modSp">
        <pc:chgData name="Andy Witt" userId="S::awitt@adobe.com::e9157bdf-53b2-40e4-9459-936793d75696" providerId="AD" clId="Web-{3F02B349-0406-AE51-D438-E7A0BE890230}" dt="2021-08-25T18:45:07.550" v="11"/>
        <pc:sldMkLst>
          <pc:docMk/>
          <pc:sldMk cId="1050037809" sldId="261"/>
        </pc:sldMkLst>
        <pc:graphicFrameChg chg="mod modGraphic">
          <ac:chgData name="Andy Witt" userId="S::awitt@adobe.com::e9157bdf-53b2-40e4-9459-936793d75696" providerId="AD" clId="Web-{3F02B349-0406-AE51-D438-E7A0BE890230}" dt="2021-08-25T18:45:07.550" v="11"/>
          <ac:graphicFrameMkLst>
            <pc:docMk/>
            <pc:sldMk cId="1050037809" sldId="261"/>
            <ac:graphicFrameMk id="25" creationId="{3A91F5B0-3974-A14D-A146-FB590F2AAD18}"/>
          </ac:graphicFrameMkLst>
        </pc:graphicFrameChg>
      </pc:sldChg>
    </pc:docChg>
  </pc:docChgLst>
  <pc:docChgLst>
    <pc:chgData name="Akilah Johnson" userId="2fa3aa60-0c9c-4d06-bae2-795983241227" providerId="ADAL" clId="{7598C71F-6B67-2947-B18A-AD3AFAF83B9E}"/>
    <pc:docChg chg="modSld">
      <pc:chgData name="Akilah Johnson" userId="2fa3aa60-0c9c-4d06-bae2-795983241227" providerId="ADAL" clId="{7598C71F-6B67-2947-B18A-AD3AFAF83B9E}" dt="2021-11-24T00:03:04.956" v="14" actId="20577"/>
      <pc:docMkLst>
        <pc:docMk/>
      </pc:docMkLst>
      <pc:sldChg chg="modSp mod">
        <pc:chgData name="Akilah Johnson" userId="2fa3aa60-0c9c-4d06-bae2-795983241227" providerId="ADAL" clId="{7598C71F-6B67-2947-B18A-AD3AFAF83B9E}" dt="2021-11-24T00:03:04.956" v="14" actId="20577"/>
        <pc:sldMkLst>
          <pc:docMk/>
          <pc:sldMk cId="2161849182" sldId="267"/>
        </pc:sldMkLst>
        <pc:graphicFrameChg chg="modGraphic">
          <ac:chgData name="Akilah Johnson" userId="2fa3aa60-0c9c-4d06-bae2-795983241227" providerId="ADAL" clId="{7598C71F-6B67-2947-B18A-AD3AFAF83B9E}" dt="2021-11-24T00:03:04.956" v="14" actId="20577"/>
          <ac:graphicFrameMkLst>
            <pc:docMk/>
            <pc:sldMk cId="2161849182" sldId="267"/>
            <ac:graphicFrameMk id="9" creationId="{00000000-0000-0000-0000-000000000000}"/>
          </ac:graphicFrameMkLst>
        </pc:graphicFrameChg>
      </pc:sldChg>
    </pc:docChg>
  </pc:docChgLst>
  <pc:docChgLst>
    <pc:chgData name="Lauren Schutte" userId="6e08b2d3-447a-4d66-86be-444d50df187f" providerId="ADAL" clId="{1A3D389F-0E00-444F-BDF7-5C174E20EEC2}"/>
    <pc:docChg chg="undo custSel modSld">
      <pc:chgData name="Lauren Schutte" userId="6e08b2d3-447a-4d66-86be-444d50df187f" providerId="ADAL" clId="{1A3D389F-0E00-444F-BDF7-5C174E20EEC2}" dt="2021-10-13T19:40:59.066" v="67" actId="20577"/>
      <pc:docMkLst>
        <pc:docMk/>
      </pc:docMkLst>
      <pc:sldChg chg="delSp modSp mod">
        <pc:chgData name="Lauren Schutte" userId="6e08b2d3-447a-4d66-86be-444d50df187f" providerId="ADAL" clId="{1A3D389F-0E00-444F-BDF7-5C174E20EEC2}" dt="2021-10-13T19:40:25.578" v="61" actId="478"/>
        <pc:sldMkLst>
          <pc:docMk/>
          <pc:sldMk cId="5960377" sldId="259"/>
        </pc:sldMkLst>
        <pc:spChg chg="mod">
          <ac:chgData name="Lauren Schutte" userId="6e08b2d3-447a-4d66-86be-444d50df187f" providerId="ADAL" clId="{1A3D389F-0E00-444F-BDF7-5C174E20EEC2}" dt="2021-10-13T19:33:45.182" v="59" actId="20577"/>
          <ac:spMkLst>
            <pc:docMk/>
            <pc:sldMk cId="5960377" sldId="259"/>
            <ac:spMk id="127" creationId="{BB896A03-8E7E-344F-BDE1-37C49461FF04}"/>
          </ac:spMkLst>
        </pc:spChg>
        <pc:grpChg chg="del mod">
          <ac:chgData name="Lauren Schutte" userId="6e08b2d3-447a-4d66-86be-444d50df187f" providerId="ADAL" clId="{1A3D389F-0E00-444F-BDF7-5C174E20EEC2}" dt="2021-10-13T19:40:25.578" v="61" actId="478"/>
          <ac:grpSpMkLst>
            <pc:docMk/>
            <pc:sldMk cId="5960377" sldId="259"/>
            <ac:grpSpMk id="62" creationId="{C539739D-1D3E-204D-9819-C44D9AE36DE8}"/>
          </ac:grpSpMkLst>
        </pc:grpChg>
      </pc:sldChg>
      <pc:sldChg chg="modSp mod">
        <pc:chgData name="Lauren Schutte" userId="6e08b2d3-447a-4d66-86be-444d50df187f" providerId="ADAL" clId="{1A3D389F-0E00-444F-BDF7-5C174E20EEC2}" dt="2021-10-13T19:40:59.066" v="67" actId="20577"/>
        <pc:sldMkLst>
          <pc:docMk/>
          <pc:sldMk cId="2161849182" sldId="267"/>
        </pc:sldMkLst>
        <pc:spChg chg="mod">
          <ac:chgData name="Lauren Schutte" userId="6e08b2d3-447a-4d66-86be-444d50df187f" providerId="ADAL" clId="{1A3D389F-0E00-444F-BDF7-5C174E20EEC2}" dt="2021-10-13T19:40:59.066" v="67" actId="20577"/>
          <ac:spMkLst>
            <pc:docMk/>
            <pc:sldMk cId="2161849182" sldId="267"/>
            <ac:spMk id="2" creationId="{00000000-0000-0000-0000-000000000000}"/>
          </ac:spMkLst>
        </pc:spChg>
        <pc:graphicFrameChg chg="mod modGraphic">
          <ac:chgData name="Lauren Schutte" userId="6e08b2d3-447a-4d66-86be-444d50df187f" providerId="ADAL" clId="{1A3D389F-0E00-444F-BDF7-5C174E20EEC2}" dt="2021-10-13T19:33:05.183" v="58"/>
          <ac:graphicFrameMkLst>
            <pc:docMk/>
            <pc:sldMk cId="2161849182" sldId="267"/>
            <ac:graphicFrameMk id="9" creationId="{00000000-0000-0000-0000-000000000000}"/>
          </ac:graphicFrameMkLst>
        </pc:graphicFrameChg>
      </pc:sldChg>
    </pc:docChg>
  </pc:docChgLst>
  <pc:docChgLst>
    <pc:chgData name="Akilah Johnson" userId="S::akjohnso@adobe.com::2fa3aa60-0c9c-4d06-bae2-795983241227" providerId="AD" clId="Web-{3CA2F123-FAC9-2CDD-7937-C83283BA7837}"/>
    <pc:docChg chg="modSld">
      <pc:chgData name="Akilah Johnson" userId="S::akjohnso@adobe.com::2fa3aa60-0c9c-4d06-bae2-795983241227" providerId="AD" clId="Web-{3CA2F123-FAC9-2CDD-7937-C83283BA7837}" dt="2021-09-16T20:58:19.458" v="0" actId="1076"/>
      <pc:docMkLst>
        <pc:docMk/>
      </pc:docMkLst>
      <pc:sldChg chg="modSp">
        <pc:chgData name="Akilah Johnson" userId="S::akjohnso@adobe.com::2fa3aa60-0c9c-4d06-bae2-795983241227" providerId="AD" clId="Web-{3CA2F123-FAC9-2CDD-7937-C83283BA7837}" dt="2021-09-16T20:58:19.458" v="0" actId="1076"/>
        <pc:sldMkLst>
          <pc:docMk/>
          <pc:sldMk cId="717026355" sldId="266"/>
        </pc:sldMkLst>
        <pc:spChg chg="mod">
          <ac:chgData name="Akilah Johnson" userId="S::akjohnso@adobe.com::2fa3aa60-0c9c-4d06-bae2-795983241227" providerId="AD" clId="Web-{3CA2F123-FAC9-2CDD-7937-C83283BA7837}" dt="2021-09-16T20:58:19.458" v="0" actId="1076"/>
          <ac:spMkLst>
            <pc:docMk/>
            <pc:sldMk cId="717026355" sldId="266"/>
            <ac:spMk id="83" creationId="{BB34E685-A734-974B-A33A-BE51D1A8BC0D}"/>
          </ac:spMkLst>
        </pc:spChg>
      </pc:sldChg>
    </pc:docChg>
  </pc:docChgLst>
  <pc:docChgLst>
    <pc:chgData name="Akilah Johnson" userId="S::akjohnso@adobe.com::2fa3aa60-0c9c-4d06-bae2-795983241227" providerId="AD" clId="Web-{19826C17-B3F5-53A1-AAFF-C7771804C7A7}"/>
    <pc:docChg chg="modSld">
      <pc:chgData name="Akilah Johnson" userId="S::akjohnso@adobe.com::2fa3aa60-0c9c-4d06-bae2-795983241227" providerId="AD" clId="Web-{19826C17-B3F5-53A1-AAFF-C7771804C7A7}" dt="2021-10-13T18:50:21.160" v="67"/>
      <pc:docMkLst>
        <pc:docMk/>
      </pc:docMkLst>
      <pc:sldChg chg="modSp">
        <pc:chgData name="Akilah Johnson" userId="S::akjohnso@adobe.com::2fa3aa60-0c9c-4d06-bae2-795983241227" providerId="AD" clId="Web-{19826C17-B3F5-53A1-AAFF-C7771804C7A7}" dt="2021-10-13T18:38:26.810" v="9" actId="20577"/>
        <pc:sldMkLst>
          <pc:docMk/>
          <pc:sldMk cId="5960377" sldId="259"/>
        </pc:sldMkLst>
        <pc:spChg chg="mod">
          <ac:chgData name="Akilah Johnson" userId="S::akjohnso@adobe.com::2fa3aa60-0c9c-4d06-bae2-795983241227" providerId="AD" clId="Web-{19826C17-B3F5-53A1-AAFF-C7771804C7A7}" dt="2021-10-13T18:38:26.810" v="9" actId="20577"/>
          <ac:spMkLst>
            <pc:docMk/>
            <pc:sldMk cId="5960377" sldId="259"/>
            <ac:spMk id="75" creationId="{4602CC83-B0C7-8445-9007-87E67CDDD9D0}"/>
          </ac:spMkLst>
        </pc:spChg>
        <pc:spChg chg="mod">
          <ac:chgData name="Akilah Johnson" userId="S::akjohnso@adobe.com::2fa3aa60-0c9c-4d06-bae2-795983241227" providerId="AD" clId="Web-{19826C17-B3F5-53A1-AAFF-C7771804C7A7}" dt="2021-10-13T18:38:17.716" v="5" actId="20577"/>
          <ac:spMkLst>
            <pc:docMk/>
            <pc:sldMk cId="5960377" sldId="259"/>
            <ac:spMk id="83" creationId="{7A016ADC-2A30-8A4B-BE07-A9AB6C1898A7}"/>
          </ac:spMkLst>
        </pc:spChg>
        <pc:spChg chg="mod">
          <ac:chgData name="Akilah Johnson" userId="S::akjohnso@adobe.com::2fa3aa60-0c9c-4d06-bae2-795983241227" providerId="AD" clId="Web-{19826C17-B3F5-53A1-AAFF-C7771804C7A7}" dt="2021-10-13T18:38:19.654" v="6" actId="20577"/>
          <ac:spMkLst>
            <pc:docMk/>
            <pc:sldMk cId="5960377" sldId="259"/>
            <ac:spMk id="87" creationId="{57C0C871-6516-F145-97DA-27A143E6185C}"/>
          </ac:spMkLst>
        </pc:spChg>
        <pc:spChg chg="mod">
          <ac:chgData name="Akilah Johnson" userId="S::akjohnso@adobe.com::2fa3aa60-0c9c-4d06-bae2-795983241227" providerId="AD" clId="Web-{19826C17-B3F5-53A1-AAFF-C7771804C7A7}" dt="2021-10-13T18:38:14.044" v="4" actId="20577"/>
          <ac:spMkLst>
            <pc:docMk/>
            <pc:sldMk cId="5960377" sldId="259"/>
            <ac:spMk id="124" creationId="{14AAF776-9013-4C40-92F9-FFFE22C4038F}"/>
          </ac:spMkLst>
        </pc:spChg>
        <pc:spChg chg="mod">
          <ac:chgData name="Akilah Johnson" userId="S::akjohnso@adobe.com::2fa3aa60-0c9c-4d06-bae2-795983241227" providerId="AD" clId="Web-{19826C17-B3F5-53A1-AAFF-C7771804C7A7}" dt="2021-10-13T18:38:10.013" v="2" actId="20577"/>
          <ac:spMkLst>
            <pc:docMk/>
            <pc:sldMk cId="5960377" sldId="259"/>
            <ac:spMk id="125" creationId="{AF4EBBF5-5438-A043-B9AA-3822381D52EE}"/>
          </ac:spMkLst>
        </pc:spChg>
        <pc:spChg chg="mod">
          <ac:chgData name="Akilah Johnson" userId="S::akjohnso@adobe.com::2fa3aa60-0c9c-4d06-bae2-795983241227" providerId="AD" clId="Web-{19826C17-B3F5-53A1-AAFF-C7771804C7A7}" dt="2021-10-13T18:38:12.263" v="3" actId="20577"/>
          <ac:spMkLst>
            <pc:docMk/>
            <pc:sldMk cId="5960377" sldId="259"/>
            <ac:spMk id="126" creationId="{7F65676D-32E4-7B4B-BB85-4D504B5882BD}"/>
          </ac:spMkLst>
        </pc:spChg>
      </pc:sldChg>
      <pc:sldChg chg="modSp">
        <pc:chgData name="Akilah Johnson" userId="S::akjohnso@adobe.com::2fa3aa60-0c9c-4d06-bae2-795983241227" providerId="AD" clId="Web-{19826C17-B3F5-53A1-AAFF-C7771804C7A7}" dt="2021-10-13T18:40:23.717" v="19" actId="20577"/>
        <pc:sldMkLst>
          <pc:docMk/>
          <pc:sldMk cId="1050037809" sldId="261"/>
        </pc:sldMkLst>
        <pc:spChg chg="mod">
          <ac:chgData name="Akilah Johnson" userId="S::akjohnso@adobe.com::2fa3aa60-0c9c-4d06-bae2-795983241227" providerId="AD" clId="Web-{19826C17-B3F5-53A1-AAFF-C7771804C7A7}" dt="2021-10-13T18:40:23.717" v="19" actId="20577"/>
          <ac:spMkLst>
            <pc:docMk/>
            <pc:sldMk cId="1050037809" sldId="261"/>
            <ac:spMk id="56" creationId="{00000000-0000-0000-0000-000000000000}"/>
          </ac:spMkLst>
        </pc:spChg>
        <pc:graphicFrameChg chg="mod modGraphic">
          <ac:chgData name="Akilah Johnson" userId="S::akjohnso@adobe.com::2fa3aa60-0c9c-4d06-bae2-795983241227" providerId="AD" clId="Web-{19826C17-B3F5-53A1-AAFF-C7771804C7A7}" dt="2021-10-13T18:39:38.154" v="17"/>
          <ac:graphicFrameMkLst>
            <pc:docMk/>
            <pc:sldMk cId="1050037809" sldId="261"/>
            <ac:graphicFrameMk id="111" creationId="{D8653CEC-4213-DE40-9BAF-D1E3318FF89C}"/>
          </ac:graphicFrameMkLst>
        </pc:graphicFrameChg>
      </pc:sldChg>
      <pc:sldChg chg="modSp">
        <pc:chgData name="Akilah Johnson" userId="S::akjohnso@adobe.com::2fa3aa60-0c9c-4d06-bae2-795983241227" providerId="AD" clId="Web-{19826C17-B3F5-53A1-AAFF-C7771804C7A7}" dt="2021-10-13T18:39:10.373" v="15" actId="20577"/>
        <pc:sldMkLst>
          <pc:docMk/>
          <pc:sldMk cId="717026355" sldId="266"/>
        </pc:sldMkLst>
        <pc:spChg chg="mod">
          <ac:chgData name="Akilah Johnson" userId="S::akjohnso@adobe.com::2fa3aa60-0c9c-4d06-bae2-795983241227" providerId="AD" clId="Web-{19826C17-B3F5-53A1-AAFF-C7771804C7A7}" dt="2021-10-13T18:39:10.373" v="15" actId="20577"/>
          <ac:spMkLst>
            <pc:docMk/>
            <pc:sldMk cId="717026355" sldId="266"/>
            <ac:spMk id="9" creationId="{00000000-0000-0000-0000-000000000000}"/>
          </ac:spMkLst>
        </pc:spChg>
        <pc:spChg chg="mod">
          <ac:chgData name="Akilah Johnson" userId="S::akjohnso@adobe.com::2fa3aa60-0c9c-4d06-bae2-795983241227" providerId="AD" clId="Web-{19826C17-B3F5-53A1-AAFF-C7771804C7A7}" dt="2021-10-13T18:38:44.029" v="11" actId="20577"/>
          <ac:spMkLst>
            <pc:docMk/>
            <pc:sldMk cId="717026355" sldId="266"/>
            <ac:spMk id="82" creationId="{F6061E8D-9723-464D-AA49-7A3A3A02BE92}"/>
          </ac:spMkLst>
        </pc:spChg>
        <pc:spChg chg="mod">
          <ac:chgData name="Akilah Johnson" userId="S::akjohnso@adobe.com::2fa3aa60-0c9c-4d06-bae2-795983241227" providerId="AD" clId="Web-{19826C17-B3F5-53A1-AAFF-C7771804C7A7}" dt="2021-10-13T18:39:00.638" v="13" actId="20577"/>
          <ac:spMkLst>
            <pc:docMk/>
            <pc:sldMk cId="717026355" sldId="266"/>
            <ac:spMk id="83" creationId="{BB34E685-A734-974B-A33A-BE51D1A8BC0D}"/>
          </ac:spMkLst>
        </pc:spChg>
      </pc:sldChg>
      <pc:sldChg chg="modSp">
        <pc:chgData name="Akilah Johnson" userId="S::akjohnso@adobe.com::2fa3aa60-0c9c-4d06-bae2-795983241227" providerId="AD" clId="Web-{19826C17-B3F5-53A1-AAFF-C7771804C7A7}" dt="2021-10-13T18:50:21.160" v="67"/>
        <pc:sldMkLst>
          <pc:docMk/>
          <pc:sldMk cId="2161849182" sldId="267"/>
        </pc:sldMkLst>
        <pc:graphicFrameChg chg="mod modGraphic">
          <ac:chgData name="Akilah Johnson" userId="S::akjohnso@adobe.com::2fa3aa60-0c9c-4d06-bae2-795983241227" providerId="AD" clId="Web-{19826C17-B3F5-53A1-AAFF-C7771804C7A7}" dt="2021-10-13T18:50:21.160" v="67"/>
          <ac:graphicFrameMkLst>
            <pc:docMk/>
            <pc:sldMk cId="2161849182" sldId="267"/>
            <ac:graphicFrameMk id="9" creationId="{00000000-0000-0000-0000-000000000000}"/>
          </ac:graphicFrameMkLst>
        </pc:graphicFrame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8-04T14:53:07.049" idx="6">
    <p:pos x="10" y="10"/>
    <p:text>Please remove black, red, blue circles</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CB2A597-803A-C244-97E2-A01066125D19}" type="datetimeFigureOut">
              <a:rPr lang="en-US" smtClean="0"/>
              <a:t>2/15/2022</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7DA1E84E-BC3F-7D4F-A7DC-121CE042C070}" type="slidenum">
              <a:rPr lang="en-US" smtClean="0"/>
              <a:t>‹#›</a:t>
            </a:fld>
            <a:endParaRPr lang="en-US"/>
          </a:p>
        </p:txBody>
      </p:sp>
    </p:spTree>
    <p:extLst>
      <p:ext uri="{BB962C8B-B14F-4D97-AF65-F5344CB8AC3E}">
        <p14:creationId xmlns:p14="http://schemas.microsoft.com/office/powerpoint/2010/main" val="4105387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1</a:t>
            </a:fld>
            <a:endParaRPr lang="en-US"/>
          </a:p>
        </p:txBody>
      </p:sp>
    </p:spTree>
    <p:extLst>
      <p:ext uri="{BB962C8B-B14F-4D97-AF65-F5344CB8AC3E}">
        <p14:creationId xmlns:p14="http://schemas.microsoft.com/office/powerpoint/2010/main" val="3699447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2</a:t>
            </a:fld>
            <a:endParaRPr lang="en-US"/>
          </a:p>
        </p:txBody>
      </p:sp>
    </p:spTree>
    <p:extLst>
      <p:ext uri="{BB962C8B-B14F-4D97-AF65-F5344CB8AC3E}">
        <p14:creationId xmlns:p14="http://schemas.microsoft.com/office/powerpoint/2010/main" val="4282367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772311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6"/>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7" y="468883"/>
            <a:ext cx="6794504"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97788" y="9888626"/>
            <a:ext cx="2245360"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2/15/2022</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26" Type="http://schemas.openxmlformats.org/officeDocument/2006/relationships/comments" Target="../comments/comment1.xml"/><Relationship Id="rId3" Type="http://schemas.openxmlformats.org/officeDocument/2006/relationships/image" Target="../media/image3.jp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svg"/><Relationship Id="rId2" Type="http://schemas.openxmlformats.org/officeDocument/2006/relationships/notesSlide" Target="../notesSlides/notesSlide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pn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sv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32.pn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amp;lang=fr#support" TargetMode="External"/><Relationship Id="rId12" Type="http://schemas.openxmlformats.org/officeDocument/2006/relationships/image" Target="../media/image31.svg"/><Relationship Id="rId2" Type="http://schemas.openxmlformats.org/officeDocument/2006/relationships/notesSlide" Target="../notesSlides/notesSlide4.xml"/><Relationship Id="rId16" Type="http://schemas.openxmlformats.org/officeDocument/2006/relationships/image" Target="../media/image35.svg"/><Relationship Id="rId1" Type="http://schemas.openxmlformats.org/officeDocument/2006/relationships/slideLayout" Target="../slideLayouts/slideLayout5.xml"/><Relationship Id="rId6" Type="http://schemas.openxmlformats.org/officeDocument/2006/relationships/image" Target="../media/image29.jpg"/><Relationship Id="rId11" Type="http://schemas.openxmlformats.org/officeDocument/2006/relationships/image" Target="../media/image30.png"/><Relationship Id="rId5" Type="http://schemas.openxmlformats.org/officeDocument/2006/relationships/image" Target="../media/image28.png"/><Relationship Id="rId15" Type="http://schemas.openxmlformats.org/officeDocument/2006/relationships/image" Target="../media/image34.png"/><Relationship Id="rId10" Type="http://schemas.openxmlformats.org/officeDocument/2006/relationships/hyperlink" Target="https://helpx.adobe.com/fr/support/programs/support-policies-terms-conditions.html" TargetMode="External"/><Relationship Id="rId4" Type="http://schemas.openxmlformats.org/officeDocument/2006/relationships/image" Target="../media/image3.jpg"/><Relationship Id="rId9" Type="http://schemas.openxmlformats.org/officeDocument/2006/relationships/hyperlink" Target="https://status.adobe.com/" TargetMode="External"/><Relationship Id="rId14" Type="http://schemas.openxmlformats.org/officeDocument/2006/relationships/image" Target="../media/image3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044" y="85417"/>
            <a:ext cx="5534275" cy="366767"/>
          </a:xfrm>
          <a:prstGeom prst="rect">
            <a:avLst/>
          </a:prstGeom>
        </p:spPr>
        <p:txBody>
          <a:bodyPr vert="horz" wrap="square" lIns="0" tIns="12700" rIns="0" bIns="0" rtlCol="0" anchor="t">
            <a:spAutoFit/>
          </a:bodyPr>
          <a:lstStyle/>
          <a:p>
            <a:pPr marL="12700">
              <a:spcBef>
                <a:spcPts val="100"/>
              </a:spcBef>
            </a:pPr>
            <a:r>
              <a:rPr lang="fr-FR" sz="2300">
                <a:latin typeface="Adobe Clean"/>
              </a:rPr>
              <a:t>PLANS D’ASSISTANCE ADOBE</a:t>
            </a:r>
          </a:p>
        </p:txBody>
      </p:sp>
      <p:sp>
        <p:nvSpPr>
          <p:cNvPr id="4" name="object 4"/>
          <p:cNvSpPr txBox="1"/>
          <p:nvPr/>
        </p:nvSpPr>
        <p:spPr>
          <a:xfrm>
            <a:off x="125148" y="7013546"/>
            <a:ext cx="4172532" cy="228268"/>
          </a:xfrm>
          <a:prstGeom prst="rect">
            <a:avLst/>
          </a:prstGeom>
        </p:spPr>
        <p:txBody>
          <a:bodyPr vert="horz" wrap="square" lIns="0" tIns="12700" rIns="0" bIns="0" rtlCol="0">
            <a:spAutoFit/>
          </a:bodyPr>
          <a:lstStyle/>
          <a:p>
            <a:pPr marL="12700">
              <a:lnSpc>
                <a:spcPct val="100000"/>
              </a:lnSpc>
              <a:spcBef>
                <a:spcPts val="100"/>
              </a:spcBef>
            </a:pPr>
            <a:r>
              <a:rPr lang="fr-FR" sz="1400" b="1" u="sng" dirty="0">
                <a:solidFill>
                  <a:srgbClr val="020302"/>
                </a:solidFill>
                <a:uFill>
                  <a:solidFill>
                    <a:srgbClr val="020302"/>
                  </a:solidFill>
                </a:uFill>
                <a:latin typeface="Adobe Clean"/>
                <a:cs typeface="Adobe Clean"/>
              </a:rPr>
              <a:t>Cibles du niveau de service : Réponse initiale</a:t>
            </a:r>
          </a:p>
        </p:txBody>
      </p:sp>
      <p:graphicFrame>
        <p:nvGraphicFramePr>
          <p:cNvPr id="9" name="object 9"/>
          <p:cNvGraphicFramePr>
            <a:graphicFrameLocks noGrp="1"/>
          </p:cNvGraphicFramePr>
          <p:nvPr>
            <p:extLst>
              <p:ext uri="{D42A27DB-BD31-4B8C-83A1-F6EECF244321}">
                <p14:modId xmlns:p14="http://schemas.microsoft.com/office/powerpoint/2010/main" val="1991477455"/>
              </p:ext>
            </p:extLst>
          </p:nvPr>
        </p:nvGraphicFramePr>
        <p:xfrm>
          <a:off x="146919" y="7473158"/>
          <a:ext cx="7477080" cy="2323047"/>
        </p:xfrm>
        <a:graphic>
          <a:graphicData uri="http://schemas.openxmlformats.org/drawingml/2006/table">
            <a:tbl>
              <a:tblPr firstRow="1" bandRow="1">
                <a:tableStyleId>{2D5ABB26-0587-4C30-8999-92F81FD0307C}</a:tableStyleId>
              </a:tblPr>
              <a:tblGrid>
                <a:gridCol w="4653681">
                  <a:extLst>
                    <a:ext uri="{9D8B030D-6E8A-4147-A177-3AD203B41FA5}">
                      <a16:colId xmlns:a16="http://schemas.microsoft.com/office/drawing/2014/main" val="20000"/>
                    </a:ext>
                  </a:extLst>
                </a:gridCol>
                <a:gridCol w="1509294">
                  <a:extLst>
                    <a:ext uri="{9D8B030D-6E8A-4147-A177-3AD203B41FA5}">
                      <a16:colId xmlns:a16="http://schemas.microsoft.com/office/drawing/2014/main" val="20001"/>
                    </a:ext>
                  </a:extLst>
                </a:gridCol>
                <a:gridCol w="1314105">
                  <a:extLst>
                    <a:ext uri="{9D8B030D-6E8A-4147-A177-3AD203B41FA5}">
                      <a16:colId xmlns:a16="http://schemas.microsoft.com/office/drawing/2014/main" val="20002"/>
                    </a:ext>
                  </a:extLst>
                </a:gridCol>
              </a:tblGrid>
              <a:tr h="336767">
                <a:tc>
                  <a:txBody>
                    <a:bodyPr/>
                    <a:lstStyle/>
                    <a:p>
                      <a:pPr marL="50800">
                        <a:lnSpc>
                          <a:spcPct val="100000"/>
                        </a:lnSpc>
                        <a:spcBef>
                          <a:spcPts val="55"/>
                        </a:spcBef>
                      </a:pPr>
                      <a:r>
                        <a:rPr lang="fr-FR" sz="900" dirty="0">
                          <a:solidFill>
                            <a:srgbClr val="020302"/>
                          </a:solidFill>
                          <a:latin typeface="Adobe Clean"/>
                          <a:cs typeface="Adobe Clean"/>
                        </a:rPr>
                        <a:t>Priorité</a:t>
                      </a:r>
                    </a:p>
                  </a:txBody>
                  <a:tcPr marL="0" marR="0" marT="6985"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381000">
                        <a:lnSpc>
                          <a:spcPct val="100000"/>
                        </a:lnSpc>
                        <a:spcBef>
                          <a:spcPts val="55"/>
                        </a:spcBef>
                      </a:pPr>
                      <a:r>
                        <a:rPr lang="fr-FR" sz="900">
                          <a:solidFill>
                            <a:srgbClr val="020302"/>
                          </a:solidFill>
                          <a:latin typeface="Adobe Clean"/>
                          <a:cs typeface="Adobe Clean"/>
                        </a:rPr>
                        <a:t>Assistance Standard</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76200" cap="flat" cmpd="sng" algn="ctr">
                      <a:solidFill>
                        <a:srgbClr val="B3B3B3"/>
                      </a:solidFill>
                      <a:prstDash val="solid"/>
                      <a:round/>
                      <a:headEnd type="none" w="med" len="med"/>
                      <a:tailEnd type="none" w="med" len="med"/>
                    </a:lnB>
                    <a:solidFill>
                      <a:srgbClr val="D9D9D9"/>
                    </a:solidFill>
                  </a:tcPr>
                </a:tc>
                <a:tc>
                  <a:txBody>
                    <a:bodyPr/>
                    <a:lstStyle/>
                    <a:p>
                      <a:pPr marL="260985">
                        <a:lnSpc>
                          <a:spcPct val="100000"/>
                        </a:lnSpc>
                        <a:spcBef>
                          <a:spcPts val="80"/>
                        </a:spcBef>
                      </a:pPr>
                      <a:r>
                        <a:rPr lang="fr-FR" sz="900">
                          <a:solidFill>
                            <a:srgbClr val="FFFFFF"/>
                          </a:solidFill>
                          <a:latin typeface="Adobe Clean"/>
                          <a:cs typeface="Adobe Clean"/>
                        </a:rPr>
                        <a:t>Assistance aux entreprises</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57150" cap="flat" cmpd="sng" algn="ctr">
                      <a:solidFill>
                        <a:srgbClr val="2E8FFF"/>
                      </a:solidFill>
                      <a:prstDash val="solid"/>
                      <a:round/>
                      <a:headEnd type="none" w="med" len="med"/>
                      <a:tailEnd type="none" w="med" len="med"/>
                    </a:lnB>
                    <a:solidFill>
                      <a:srgbClr val="404040"/>
                    </a:solidFill>
                  </a:tcPr>
                </a:tc>
                <a:extLst>
                  <a:ext uri="{0D108BD9-81ED-4DB2-BD59-A6C34878D82A}">
                    <a16:rowId xmlns:a16="http://schemas.microsoft.com/office/drawing/2014/main" val="10000"/>
                  </a:ext>
                </a:extLst>
              </a:tr>
              <a:tr h="484756">
                <a:tc>
                  <a:txBody>
                    <a:bodyPr/>
                    <a:lstStyle/>
                    <a:p>
                      <a:pPr marL="50800">
                        <a:lnSpc>
                          <a:spcPct val="100000"/>
                        </a:lnSpc>
                        <a:spcBef>
                          <a:spcPts val="125"/>
                        </a:spcBef>
                      </a:pPr>
                      <a:r>
                        <a:rPr lang="fr-FR" sz="900" b="1">
                          <a:solidFill>
                            <a:srgbClr val="020302"/>
                          </a:solidFill>
                          <a:latin typeface="Adobe Clean"/>
                          <a:cs typeface="Adobe Clean"/>
                        </a:rPr>
                        <a:t>PRIORITÉ 1</a:t>
                      </a:r>
                    </a:p>
                    <a:p>
                      <a:pPr marL="50800" marR="387985" lvl="0" indent="0" eaLnBrk="1" fontAlgn="auto" latinLnBrk="0" hangingPunct="1">
                        <a:lnSpc>
                          <a:spcPts val="1000"/>
                        </a:lnSpc>
                        <a:spcBef>
                          <a:spcPts val="420"/>
                        </a:spcBef>
                        <a:spcAft>
                          <a:spcPts val="0"/>
                        </a:spcAft>
                        <a:buClrTx/>
                        <a:buSzTx/>
                        <a:buFontTx/>
                        <a:buNone/>
                      </a:pPr>
                      <a:r>
                        <a:rPr lang="fr-FR" sz="900" b="0" i="0">
                          <a:solidFill>
                            <a:srgbClr val="020302"/>
                          </a:solidFill>
                          <a:latin typeface="Adobe Clean Light"/>
                          <a:ea typeface="+mn-ea"/>
                          <a:cs typeface="+mn-cs"/>
                        </a:rPr>
                        <a:t> </a:t>
                      </a:r>
                      <a:r>
                        <a:rPr lang="fr-FR" sz="900" b="0" i="0" u="none" strike="noStrike">
                          <a:solidFill>
                            <a:schemeClr val="tx1"/>
                          </a:solidFill>
                          <a:latin typeface="Adobe Clean Light"/>
                          <a:ea typeface="+mn-ea"/>
                          <a:cs typeface="+mn-cs"/>
                        </a:rPr>
                        <a:t>Les fonctions commerciales de production du client sont en panne ou présentent une perte de données importante ou une dégradation des services. Une attention immédiate est requise afin de restaurer les fonctionnalités et l’accessibilité</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fr-FR" sz="900" b="0" i="0" u="none" strike="noStrike">
                          <a:solidFill>
                            <a:srgbClr val="020302"/>
                          </a:solidFill>
                          <a:latin typeface="AdobeClean-Light" panose="020B0503020404020204" pitchFamily="34" charset="0"/>
                        </a:rPr>
                        <a:t>24x7 / 1 heure</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76200">
                      <a:solidFill>
                        <a:srgbClr val="B3B3B3"/>
                      </a:solidFill>
                      <a:prstDash val="solid"/>
                    </a:lnT>
                    <a:lnB w="6350">
                      <a:solidFill>
                        <a:srgbClr val="B7B8B8"/>
                      </a:solidFill>
                      <a:prstDash val="solid"/>
                    </a:lnB>
                  </a:tcPr>
                </a:tc>
                <a:tc>
                  <a:txBody>
                    <a:bodyPr/>
                    <a:lstStyle/>
                    <a:p>
                      <a:pPr algn="ctr" fontAlgn="ctr"/>
                      <a:r>
                        <a:rPr lang="fr-FR" sz="900" b="0" i="0" u="none" strike="noStrike">
                          <a:solidFill>
                            <a:srgbClr val="020302"/>
                          </a:solidFill>
                          <a:latin typeface="AdobeClean-Light"/>
                        </a:rPr>
                        <a:t>24x7 / 30 minutes</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57150" cap="flat" cmpd="sng" algn="ctr">
                      <a:solidFill>
                        <a:srgbClr val="2E8FFF"/>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0">
                <a:tc>
                  <a:txBody>
                    <a:bodyPr/>
                    <a:lstStyle/>
                    <a:p>
                      <a:pPr marL="50800">
                        <a:lnSpc>
                          <a:spcPct val="100000"/>
                        </a:lnSpc>
                        <a:spcBef>
                          <a:spcPts val="125"/>
                        </a:spcBef>
                      </a:pPr>
                      <a:r>
                        <a:rPr lang="fr-FR" sz="900" b="1">
                          <a:solidFill>
                            <a:srgbClr val="020302"/>
                          </a:solidFill>
                          <a:latin typeface="Adobe Clean"/>
                          <a:cs typeface="Adobe Clean"/>
                        </a:rPr>
                        <a:t>PRIORITÉ 2</a:t>
                      </a:r>
                    </a:p>
                    <a:p>
                      <a:pPr marL="50800" marR="0" lvl="0" indent="0" defTabSz="914400" eaLnBrk="1" fontAlgn="auto" latinLnBrk="0" hangingPunct="1">
                        <a:lnSpc>
                          <a:spcPct val="100000"/>
                        </a:lnSpc>
                        <a:spcBef>
                          <a:spcPts val="125"/>
                        </a:spcBef>
                        <a:spcAft>
                          <a:spcPts val="0"/>
                        </a:spcAft>
                        <a:buClrTx/>
                        <a:buSzTx/>
                        <a:buFontTx/>
                        <a:buNone/>
                        <a:tabLst/>
                        <a:defRPr/>
                      </a:pPr>
                      <a:r>
                        <a:rPr lang="fr-FR" sz="900" b="0" i="0">
                          <a:solidFill>
                            <a:srgbClr val="020302"/>
                          </a:solidFill>
                          <a:latin typeface="Adobe Clean Light"/>
                          <a:ea typeface="+mn-ea"/>
                          <a:cs typeface="+mn-cs"/>
                        </a:rPr>
                        <a:t> </a:t>
                      </a:r>
                      <a:r>
                        <a:rPr lang="fr-FR" sz="900" b="0" i="0" u="none" strike="noStrike">
                          <a:solidFill>
                            <a:schemeClr val="tx1"/>
                          </a:solidFill>
                          <a:latin typeface="Adobe Clean Light"/>
                          <a:ea typeface="+mn-ea"/>
                          <a:cs typeface="+mn-cs"/>
                        </a:rPr>
                        <a:t>Les fonctions commerciales du client présentent des dégradations importantes des services ou une perte potentielle de données. Il est également possible qu’une fonctionnalité majeure soit affectée.</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fr-FR" sz="900" b="0" i="0" u="none" strike="noStrike">
                          <a:solidFill>
                            <a:srgbClr val="020302"/>
                          </a:solidFill>
                          <a:latin typeface="AdobeClean-Light" panose="020B0503020404020204" pitchFamily="34" charset="0"/>
                        </a:rPr>
                        <a:t>Heures d’ouverture / 4 heures</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fr-FR" sz="900" b="0" i="0" u="none" strike="noStrike">
                          <a:solidFill>
                            <a:srgbClr val="020302"/>
                          </a:solidFill>
                          <a:latin typeface="AdobeClean-Light"/>
                        </a:rPr>
                        <a:t>24x5 / 1 heure</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566928">
                <a:tc>
                  <a:txBody>
                    <a:bodyPr/>
                    <a:lstStyle/>
                    <a:p>
                      <a:pPr marL="50800">
                        <a:lnSpc>
                          <a:spcPct val="100000"/>
                        </a:lnSpc>
                        <a:spcBef>
                          <a:spcPts val="630"/>
                        </a:spcBef>
                      </a:pPr>
                      <a:r>
                        <a:rPr lang="fr-FR" sz="900" b="1" dirty="0">
                          <a:solidFill>
                            <a:srgbClr val="020302"/>
                          </a:solidFill>
                          <a:latin typeface="Adobe Clean"/>
                          <a:cs typeface="Adobe Clean"/>
                        </a:rPr>
                        <a:t>PRIORITÉ 3</a:t>
                      </a:r>
                    </a:p>
                    <a:p>
                      <a:pPr marL="49530" marR="212090" indent="-2540">
                        <a:lnSpc>
                          <a:spcPts val="1000"/>
                        </a:lnSpc>
                        <a:spcBef>
                          <a:spcPts val="415"/>
                        </a:spcBef>
                      </a:pPr>
                      <a:r>
                        <a:rPr lang="fr-FR" sz="900" b="0" i="0" u="none" strike="noStrike" dirty="0">
                          <a:solidFill>
                            <a:schemeClr val="tx1"/>
                          </a:solidFill>
                          <a:latin typeface="Adobe Clean Light"/>
                          <a:ea typeface="+mn-ea"/>
                          <a:cs typeface="+mn-cs"/>
                        </a:rPr>
                        <a:t>Les fonctions commerciales du client présentent une dégradation mineure, voire inexistante, des services, comprenant une solution/un moyen permettant aux fonctions commerciales de continuer de fonctionner. </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fr-FR" sz="900" b="0" i="0" u="none" strike="noStrike">
                          <a:solidFill>
                            <a:srgbClr val="020302"/>
                          </a:solidFill>
                          <a:latin typeface="AdobeClean-Light" panose="020B0503020404020204" pitchFamily="34" charset="0"/>
                        </a:rPr>
                        <a:t>Heures d’ouverture / 6 heures</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fr-FR" sz="900" b="0" i="0" u="none" strike="noStrike" dirty="0">
                          <a:solidFill>
                            <a:srgbClr val="020302"/>
                          </a:solidFill>
                          <a:latin typeface="AdobeClean-Light"/>
                        </a:rPr>
                        <a:t>Heures d’ouverture / </a:t>
                      </a:r>
                      <a:br>
                        <a:rPr lang="fr-FR" sz="900" b="0" i="0" u="none" strike="noStrike" dirty="0">
                          <a:solidFill>
                            <a:srgbClr val="020302"/>
                          </a:solidFill>
                          <a:latin typeface="AdobeClean-Light"/>
                        </a:rPr>
                      </a:br>
                      <a:r>
                        <a:rPr lang="fr-FR" sz="900" b="0" i="0" u="none" strike="noStrike" dirty="0">
                          <a:solidFill>
                            <a:srgbClr val="020302"/>
                          </a:solidFill>
                          <a:latin typeface="AdobeClean-Light"/>
                        </a:rPr>
                        <a:t>2 heures</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59998">
                <a:tc>
                  <a:txBody>
                    <a:bodyPr/>
                    <a:lstStyle/>
                    <a:p>
                      <a:pPr marL="49530">
                        <a:lnSpc>
                          <a:spcPct val="100000"/>
                        </a:lnSpc>
                        <a:spcBef>
                          <a:spcPts val="145"/>
                        </a:spcBef>
                      </a:pPr>
                      <a:r>
                        <a:rPr lang="fr-FR" sz="900" b="1">
                          <a:solidFill>
                            <a:srgbClr val="020302"/>
                          </a:solidFill>
                          <a:latin typeface="Adobe Clean"/>
                          <a:cs typeface="Adobe Clean"/>
                        </a:rPr>
                        <a:t>PRIORITÉ 4</a:t>
                      </a:r>
                    </a:p>
                    <a:p>
                      <a:pPr marL="49530">
                        <a:lnSpc>
                          <a:spcPct val="100000"/>
                        </a:lnSpc>
                        <a:spcBef>
                          <a:spcPts val="145"/>
                        </a:spcBef>
                      </a:pPr>
                      <a:r>
                        <a:rPr lang="fr-FR" sz="900" b="1">
                          <a:solidFill>
                            <a:srgbClr val="020302"/>
                          </a:solidFill>
                          <a:latin typeface="Adobe Clean"/>
                          <a:ea typeface="+mn-ea"/>
                          <a:cs typeface="+mn-cs"/>
                        </a:rPr>
                        <a:t> </a:t>
                      </a:r>
                      <a:r>
                        <a:rPr lang="fr-FR" sz="900" b="0" i="0" u="none" strike="noStrike">
                          <a:solidFill>
                            <a:schemeClr val="tx1"/>
                          </a:solidFill>
                          <a:latin typeface="Adobe Clean Light"/>
                          <a:ea typeface="+mn-ea"/>
                          <a:cs typeface="+mn-cs"/>
                        </a:rPr>
                        <a:t>Question générale concernant les fonctionnalités actuelles du produit ou une demande d’amélioration</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fr-FR" sz="900" b="0" i="0" u="none" strike="noStrike">
                          <a:solidFill>
                            <a:srgbClr val="020302"/>
                          </a:solidFill>
                          <a:latin typeface="AdobeClean-Light" panose="020B0503020404020204" pitchFamily="34" charset="0"/>
                        </a:rPr>
                        <a:t>Jours ouvrables / 3 jours</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fr-FR" sz="900" b="0" i="0" u="none" strike="noStrike" dirty="0">
                          <a:solidFill>
                            <a:srgbClr val="020302"/>
                          </a:solidFill>
                          <a:latin typeface="AdobeClean-Light" panose="020B0503020404020204" pitchFamily="34" charset="0"/>
                        </a:rPr>
                        <a:t>Jours ouvrables / 1 jour</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10" name="object 10"/>
          <p:cNvPicPr/>
          <p:nvPr/>
        </p:nvPicPr>
        <p:blipFill>
          <a:blip r:embed="rId3" cstate="print"/>
          <a:stretch>
            <a:fillRect/>
          </a:stretch>
        </p:blipFill>
        <p:spPr>
          <a:xfrm>
            <a:off x="67056" y="108204"/>
            <a:ext cx="289558" cy="395476"/>
          </a:xfrm>
          <a:prstGeom prst="rect">
            <a:avLst/>
          </a:prstGeom>
        </p:spPr>
      </p:pic>
      <p:sp>
        <p:nvSpPr>
          <p:cNvPr id="11" name="object 11"/>
          <p:cNvSpPr txBox="1">
            <a:spLocks noGrp="1"/>
          </p:cNvSpPr>
          <p:nvPr>
            <p:ph type="ftr" sz="quarter" idx="5"/>
          </p:nvPr>
        </p:nvSpPr>
        <p:spPr>
          <a:xfrm>
            <a:off x="97788" y="9888626"/>
            <a:ext cx="2926080" cy="133370"/>
          </a:xfrm>
          <a:prstGeom prst="rect">
            <a:avLst/>
          </a:prstGeom>
        </p:spPr>
        <p:txBody>
          <a:bodyPr vert="horz" wrap="square" lIns="0" tIns="10160" rIns="0" bIns="0" rtlCol="0">
            <a:spAutoFit/>
          </a:bodyPr>
          <a:lstStyle/>
          <a:p>
            <a:pPr marL="12700">
              <a:lnSpc>
                <a:spcPct val="100000"/>
              </a:lnSpc>
              <a:spcBef>
                <a:spcPts val="80"/>
              </a:spcBef>
            </a:pPr>
            <a:r>
              <a:rPr lang="fr-FR" dirty="0"/>
              <a:t>©2021 Adobe. All </a:t>
            </a:r>
            <a:r>
              <a:rPr lang="fr-FR" dirty="0" err="1"/>
              <a:t>Rights</a:t>
            </a:r>
            <a:r>
              <a:rPr lang="fr-FR" dirty="0"/>
              <a:t> </a:t>
            </a:r>
            <a:r>
              <a:rPr lang="fr-FR" dirty="0" err="1"/>
              <a:t>Reserved</a:t>
            </a:r>
            <a:r>
              <a:rPr lang="fr-FR" dirty="0"/>
              <a:t>. Données confidentielles Adobe</a:t>
            </a:r>
          </a:p>
        </p:txBody>
      </p:sp>
      <p:sp>
        <p:nvSpPr>
          <p:cNvPr id="7" name="TextBox 6">
            <a:extLst>
              <a:ext uri="{FF2B5EF4-FFF2-40B4-BE49-F238E27FC236}">
                <a16:creationId xmlns:a16="http://schemas.microsoft.com/office/drawing/2014/main" id="{40C7AD1A-A268-194E-B5D2-94B9C3BA3A24}"/>
              </a:ext>
            </a:extLst>
          </p:cNvPr>
          <p:cNvSpPr txBox="1"/>
          <p:nvPr/>
        </p:nvSpPr>
        <p:spPr>
          <a:xfrm>
            <a:off x="431833" y="396996"/>
            <a:ext cx="2590800" cy="200055"/>
          </a:xfrm>
          <a:prstGeom prst="rect">
            <a:avLst/>
          </a:prstGeom>
          <a:noFill/>
        </p:spPr>
        <p:txBody>
          <a:bodyPr wrap="square" rtlCol="0">
            <a:spAutoFit/>
          </a:bodyPr>
          <a:lstStyle/>
          <a:p>
            <a:r>
              <a:rPr lang="fr-FR" sz="700" i="1">
                <a:solidFill>
                  <a:schemeClr val="bg1"/>
                </a:solidFill>
              </a:rPr>
              <a:t>Adobe Experience Cloud</a:t>
            </a:r>
          </a:p>
        </p:txBody>
      </p:sp>
      <p:sp>
        <p:nvSpPr>
          <p:cNvPr id="12" name="object 5">
            <a:extLst>
              <a:ext uri="{FF2B5EF4-FFF2-40B4-BE49-F238E27FC236}">
                <a16:creationId xmlns:a16="http://schemas.microsoft.com/office/drawing/2014/main" id="{B5B9BF51-8921-A94B-954A-82B5B5874814}"/>
              </a:ext>
            </a:extLst>
          </p:cNvPr>
          <p:cNvSpPr txBox="1"/>
          <p:nvPr/>
        </p:nvSpPr>
        <p:spPr>
          <a:xfrm>
            <a:off x="146919" y="756605"/>
            <a:ext cx="6035427" cy="1243417"/>
          </a:xfrm>
          <a:prstGeom prst="rect">
            <a:avLst/>
          </a:prstGeom>
        </p:spPr>
        <p:txBody>
          <a:bodyPr vert="horz" wrap="square" lIns="0" tIns="24130" rIns="0" bIns="0" rtlCol="0" anchor="t">
            <a:spAutoFit/>
          </a:bodyPr>
          <a:lstStyle/>
          <a:p>
            <a:pPr marL="12700" marR="5080">
              <a:lnSpc>
                <a:spcPts val="1200"/>
              </a:lnSpc>
              <a:spcBef>
                <a:spcPts val="240"/>
              </a:spcBef>
            </a:pPr>
            <a:r>
              <a:rPr lang="fr-FR" sz="900" dirty="0">
                <a:solidFill>
                  <a:schemeClr val="bg1"/>
                </a:solidFill>
                <a:latin typeface="Adobe Clean Light"/>
              </a:rPr>
              <a:t>Standard |</a:t>
            </a:r>
            <a:r>
              <a:rPr lang="fr-FR" sz="900" b="1" dirty="0">
                <a:solidFill>
                  <a:schemeClr val="bg1"/>
                </a:solidFill>
                <a:latin typeface="Adobe Clean Light"/>
              </a:rPr>
              <a:t> </a:t>
            </a:r>
            <a:r>
              <a:rPr lang="fr-FR" sz="900" b="1" dirty="0">
                <a:solidFill>
                  <a:schemeClr val="bg1"/>
                </a:solidFill>
              </a:rPr>
              <a:t>Entreprise</a:t>
            </a:r>
            <a:r>
              <a:rPr lang="fr-FR" sz="900" b="1" dirty="0">
                <a:solidFill>
                  <a:schemeClr val="bg1"/>
                </a:solidFill>
                <a:latin typeface="Adobe Clean Light"/>
              </a:rPr>
              <a:t> </a:t>
            </a:r>
            <a:r>
              <a:rPr lang="fr-FR" sz="900" dirty="0">
                <a:solidFill>
                  <a:schemeClr val="bg1"/>
                </a:solidFill>
                <a:latin typeface="Adobe Clean Light"/>
              </a:rPr>
              <a:t>| Elite</a:t>
            </a:r>
            <a:br>
              <a:rPr lang="fr-FR" sz="800" dirty="0">
                <a:latin typeface="Adobe Clean Light" panose="020B0303020404020204" pitchFamily="34" charset="0"/>
              </a:rPr>
            </a:br>
            <a:r>
              <a:rPr lang="fr-FR" sz="800" dirty="0">
                <a:solidFill>
                  <a:schemeClr val="bg1"/>
                </a:solidFill>
                <a:latin typeface="Adobe Clean SemiLight"/>
              </a:rPr>
              <a:t>L’assistance d’ENTREPRISE comprend un accès à des parcours de formation personnalisés et à des forums communautaires surveillés au travers d’Adobe </a:t>
            </a:r>
            <a:r>
              <a:rPr lang="fr-FR" sz="800" dirty="0" err="1">
                <a:solidFill>
                  <a:schemeClr val="bg1"/>
                </a:solidFill>
                <a:latin typeface="Adobe Clean SemiLight"/>
              </a:rPr>
              <a:t>Experience</a:t>
            </a:r>
            <a:r>
              <a:rPr lang="fr-FR" sz="800" dirty="0">
                <a:solidFill>
                  <a:schemeClr val="bg1"/>
                </a:solidFill>
                <a:latin typeface="Adobe Clean SemiLight"/>
              </a:rPr>
              <a:t> League. Vous pouvez également tirer profit de notre documentation technique détaillée et approfondie sur les produits, ainsi que de nos notes de mise à jour actuelles. Les clients du programme d’ENTREPRISE bénéficieront également d’un accès à un ingénieur d’assistance nommé jouant le rôle de contact technique désigné dans l’équipe d’assistance d’Adobe. Grâce à sa grande expérience dans vos solutions </a:t>
            </a:r>
            <a:r>
              <a:rPr lang="fr-FR" sz="800" dirty="0" err="1">
                <a:solidFill>
                  <a:schemeClr val="bg1"/>
                </a:solidFill>
                <a:latin typeface="Adobe Clean SemiLight"/>
              </a:rPr>
              <a:t>Experience</a:t>
            </a:r>
            <a:r>
              <a:rPr lang="fr-FR" sz="800" dirty="0">
                <a:solidFill>
                  <a:schemeClr val="bg1"/>
                </a:solidFill>
                <a:latin typeface="Adobe Clean SemiLight"/>
              </a:rPr>
              <a:t> Cloud, votre équipe d’assistance travaillera à vos côtés et avec vos équipes techniques afin d’assurer une résolution de toutes les requêtes d’assistance dans les temps. Votre équipe d’assistance peut également vous aider à coordonner et organiser la diffusion des avantages d’ENTREPRISE supplémentaires, garantissant ainsi une perturbation minimale de votre entreprise aux moments les plus critiques. </a:t>
            </a:r>
          </a:p>
        </p:txBody>
      </p:sp>
      <p:graphicFrame>
        <p:nvGraphicFramePr>
          <p:cNvPr id="13" name="object 8">
            <a:extLst>
              <a:ext uri="{FF2B5EF4-FFF2-40B4-BE49-F238E27FC236}">
                <a16:creationId xmlns:a16="http://schemas.microsoft.com/office/drawing/2014/main" id="{63DBC3ED-EEDC-974A-82A2-F5182CF12546}"/>
              </a:ext>
            </a:extLst>
          </p:cNvPr>
          <p:cNvGraphicFramePr>
            <a:graphicFrameLocks noGrp="1"/>
          </p:cNvGraphicFramePr>
          <p:nvPr>
            <p:extLst>
              <p:ext uri="{D42A27DB-BD31-4B8C-83A1-F6EECF244321}">
                <p14:modId xmlns:p14="http://schemas.microsoft.com/office/powerpoint/2010/main" val="1697181755"/>
              </p:ext>
            </p:extLst>
          </p:nvPr>
        </p:nvGraphicFramePr>
        <p:xfrm>
          <a:off x="125148" y="2159576"/>
          <a:ext cx="7498851" cy="4776202"/>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3133474">
                  <a:extLst>
                    <a:ext uri="{9D8B030D-6E8A-4147-A177-3AD203B41FA5}">
                      <a16:colId xmlns:a16="http://schemas.microsoft.com/office/drawing/2014/main" val="20001"/>
                    </a:ext>
                  </a:extLst>
                </a:gridCol>
                <a:gridCol w="1425889">
                  <a:extLst>
                    <a:ext uri="{9D8B030D-6E8A-4147-A177-3AD203B41FA5}">
                      <a16:colId xmlns:a16="http://schemas.microsoft.com/office/drawing/2014/main" val="2563521174"/>
                    </a:ext>
                  </a:extLst>
                </a:gridCol>
                <a:gridCol w="1425889">
                  <a:extLst>
                    <a:ext uri="{9D8B030D-6E8A-4147-A177-3AD203B41FA5}">
                      <a16:colId xmlns:a16="http://schemas.microsoft.com/office/drawing/2014/main" val="20003"/>
                    </a:ext>
                  </a:extLst>
                </a:gridCol>
              </a:tblGrid>
              <a:tr h="241251">
                <a:tc gridSpan="2">
                  <a:txBody>
                    <a:bodyPr/>
                    <a:lstStyle/>
                    <a:p>
                      <a:endParaRPr lang="en-US"/>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fr-FR" sz="900">
                          <a:solidFill>
                            <a:srgbClr val="404040"/>
                          </a:solidFill>
                          <a:latin typeface="Adobe Clean"/>
                          <a:cs typeface="Adobe Clean"/>
                        </a:rPr>
                        <a:t>Assistance Standard</a:t>
                      </a: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fr-FR" sz="900">
                          <a:solidFill>
                            <a:srgbClr val="FFFFFF"/>
                          </a:solidFill>
                          <a:latin typeface="Adobe Clean"/>
                          <a:cs typeface="Adobe Clean"/>
                        </a:rPr>
                        <a:t>Assistance aux entreprises</a:t>
                      </a: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2F8FFF"/>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332691">
                <a:tc gridSpan="2">
                  <a:txBody>
                    <a:bodyPr/>
                    <a:lstStyle/>
                    <a:p>
                      <a:endParaRPr lang="en-US"/>
                    </a:p>
                  </a:txBody>
                  <a:tcPr/>
                </a:tc>
                <a:tc hMerge="1">
                  <a:txBody>
                    <a:bodyPr/>
                    <a:lstStyle/>
                    <a:p>
                      <a:endParaRPr/>
                    </a:p>
                  </a:txBody>
                  <a:tcPr marL="0" marR="0" marT="0" marB="0"/>
                </a:tc>
                <a:tc>
                  <a:txBody>
                    <a:bodyPr/>
                    <a:lstStyle/>
                    <a:p>
                      <a:pPr marL="0" marR="0" lvl="0" indent="0" algn="l" defTabSz="914400" rtl="0" eaLnBrk="1" fontAlgn="auto" latinLnBrk="0" hangingPunct="1">
                        <a:lnSpc>
                          <a:spcPct val="100000"/>
                        </a:lnSpc>
                        <a:spcBef>
                          <a:spcPts val="650"/>
                        </a:spcBef>
                        <a:spcAft>
                          <a:spcPts val="0"/>
                        </a:spcAft>
                        <a:buClrTx/>
                        <a:buSzTx/>
                        <a:buFontTx/>
                        <a:buNone/>
                        <a:tabLst/>
                        <a:defRPr/>
                      </a:pPr>
                      <a:endParaRPr lang="en-US" sz="800" i="1">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fr-FR" sz="800" i="1">
                          <a:solidFill>
                            <a:schemeClr val="bg1"/>
                          </a:solidFill>
                          <a:latin typeface="Adobe Clean Light"/>
                        </a:rPr>
                        <a:t>Assistance payante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2F8F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fr-FR" sz="1000" b="1" i="0">
                          <a:solidFill>
                            <a:schemeClr val="bg1"/>
                          </a:solidFill>
                          <a:latin typeface="Adobe Clean"/>
                          <a:cs typeface="AdobeClean-Light"/>
                        </a:rPr>
                        <a:t>Experts assignés</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fr-FR" sz="900">
                          <a:solidFill>
                            <a:srgbClr val="020302"/>
                          </a:solidFill>
                          <a:latin typeface="AdobeClean-Light"/>
                          <a:cs typeface="AdobeClean-Light"/>
                        </a:rPr>
                        <a:t>Assistance principale du compte</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l" rtl="0">
                        <a:lnSpc>
                          <a:spcPct val="100000"/>
                        </a:lnSpc>
                        <a:spcBef>
                          <a:spcPts val="470"/>
                        </a:spcBef>
                      </a:pPr>
                      <a:endParaRPr sz="9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l" rtl="0">
                        <a:lnSpc>
                          <a:spcPct val="100000"/>
                        </a:lnSpc>
                        <a:spcBef>
                          <a:spcPts val="470"/>
                        </a:spcBef>
                      </a:pPr>
                      <a:endParaRPr sz="90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fr-FR" sz="900" dirty="0">
                          <a:solidFill>
                            <a:srgbClr val="020302"/>
                          </a:solidFill>
                          <a:latin typeface="AdobeClean-Light"/>
                          <a:cs typeface="AdobeClean-Light"/>
                        </a:rPr>
                        <a:t>Ingénieur d’assistance nommé</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FR" sz="900">
                          <a:solidFill>
                            <a:srgbClr val="020302"/>
                          </a:solidFill>
                          <a:latin typeface="Wingdings"/>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fr-FR" sz="900">
                          <a:solidFill>
                            <a:srgbClr val="020302"/>
                          </a:solidFill>
                          <a:latin typeface="AdobeClean-Light"/>
                          <a:cs typeface="AdobeClean-Light"/>
                        </a:rPr>
                        <a:t>Gestionnaire de compte technique</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l" rtl="0">
                        <a:lnSpc>
                          <a:spcPct val="100000"/>
                        </a:lnSpc>
                      </a:pPr>
                      <a:endParaRPr sz="900">
                        <a:latin typeface="Times New Roman"/>
                        <a:cs typeface="Times New Roman"/>
                      </a:endParaRPr>
                    </a:p>
                  </a:txBody>
                  <a:tcPr marL="0" marR="0" marT="0" marB="0" anchor="ctr">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fr-FR" sz="1000" b="1" i="0">
                          <a:solidFill>
                            <a:schemeClr val="bg1"/>
                          </a:solidFill>
                          <a:latin typeface="Adobe Clean"/>
                          <a:cs typeface="AdobeClean-Light"/>
                        </a:rPr>
                        <a:t>Services d’assistance</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fr-FR" sz="900">
                          <a:solidFill>
                            <a:srgbClr val="020302"/>
                          </a:solidFill>
                          <a:latin typeface="AdobeClean-Light"/>
                          <a:cs typeface="AdobeClean-Light"/>
                        </a:rPr>
                        <a:t>Assistance en ligne</a:t>
                      </a: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fr-FR" sz="900">
                          <a:solidFill>
                            <a:srgbClr val="020302"/>
                          </a:solidFill>
                          <a:latin typeface="AdobeClean-Light"/>
                          <a:cs typeface="AdobeClean-Light"/>
                        </a:rPr>
                        <a:t>Heures d’ouverture</a:t>
                      </a: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fr-FR" sz="900">
                          <a:solidFill>
                            <a:srgbClr val="020302"/>
                          </a:solidFill>
                          <a:latin typeface="AdobeClean-Light"/>
                          <a:cs typeface="AdobeClean-Light"/>
                        </a:rPr>
                        <a:t>24x5</a:t>
                      </a:r>
                    </a:p>
                  </a:txBody>
                  <a:tcPr marL="0" marR="0" marT="67945"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fr-FR" sz="900">
                          <a:solidFill>
                            <a:srgbClr val="020302"/>
                          </a:solidFill>
                          <a:latin typeface="AdobeClean-Light"/>
                          <a:cs typeface="AdobeClean-Light"/>
                        </a:rPr>
                        <a:t>Assistance en cas de problèmes P1 24x7x365</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fr-FR" sz="9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fr-FR" sz="900">
                          <a:solidFill>
                            <a:srgbClr val="020302"/>
                          </a:solidFill>
                          <a:latin typeface="Wingdings"/>
                          <a:cs typeface="Wingdings"/>
                        </a:rPr>
                        <a:t></a:t>
                      </a:r>
                    </a:p>
                  </a:txBody>
                  <a:tcPr marL="0" marR="0" marT="58419" marB="0">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fr-FR" sz="900">
                          <a:solidFill>
                            <a:srgbClr val="020302"/>
                          </a:solidFill>
                          <a:latin typeface="AdobeClean-Light"/>
                          <a:cs typeface="AdobeClean-Light"/>
                        </a:rPr>
                        <a:t>Contacts d’assistance nommés (par produit)</a:t>
                      </a: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fr-FR" sz="900">
                          <a:solidFill>
                            <a:srgbClr val="020302"/>
                          </a:solidFill>
                          <a:latin typeface="AdobeClean-Light"/>
                          <a:cs typeface="AdobeClean-Light"/>
                        </a:rPr>
                        <a:t>4</a:t>
                      </a: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fr-FR" sz="900">
                          <a:solidFill>
                            <a:srgbClr val="020302"/>
                          </a:solidFill>
                          <a:latin typeface="AdobeClean-Light"/>
                          <a:cs typeface="AdobeClean-Light"/>
                        </a:rPr>
                        <a:t>10</a:t>
                      </a:r>
                    </a:p>
                  </a:txBody>
                  <a:tcPr marL="0" marR="0" marT="57785" marB="0">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fr-FR" sz="900">
                          <a:solidFill>
                            <a:srgbClr val="020302"/>
                          </a:solidFill>
                          <a:latin typeface="AdobeClean-Light"/>
                          <a:cs typeface="AdobeClean-Light"/>
                        </a:rPr>
                        <a:t>Assistance téléphonique en direct</a:t>
                      </a:r>
                    </a:p>
                  </a:txBody>
                  <a:tcPr marL="0" marR="0" marT="57785" marB="0">
                    <a:lnL w="12700">
                      <a:solidFill>
                        <a:srgbClr val="F0F0F0"/>
                      </a:solidFill>
                      <a:prstDash val="solid"/>
                    </a:lnL>
                    <a:lnR w="12700">
                      <a:solidFill>
                        <a:srgbClr val="F0F0F0"/>
                      </a:solidFill>
                      <a:prstDash val="solid"/>
                    </a:lnR>
                  </a:tcPr>
                </a:tc>
                <a:tc>
                  <a:txBody>
                    <a:bodyPr/>
                    <a:lstStyle/>
                    <a:p>
                      <a:pPr algn="l" rtl="0">
                        <a:lnSpc>
                          <a:spcPct val="100000"/>
                        </a:lnSpc>
                        <a:spcBef>
                          <a:spcPts val="464"/>
                        </a:spcBef>
                      </a:pPr>
                      <a:endParaRPr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fr-FR" sz="900">
                          <a:solidFill>
                            <a:srgbClr val="020302"/>
                          </a:solidFill>
                          <a:latin typeface="Wingdings"/>
                          <a:cs typeface="Wingdings"/>
                        </a:rPr>
                        <a:t></a:t>
                      </a:r>
                    </a:p>
                  </a:txBody>
                  <a:tcPr marL="0" marR="0" marT="59054" marB="0">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fr-FR" sz="900">
                          <a:solidFill>
                            <a:srgbClr val="020302"/>
                          </a:solidFill>
                          <a:latin typeface="AdobeClean-Light"/>
                          <a:cs typeface="AdobeClean-Light"/>
                        </a:rPr>
                        <a:t>Gestion des remontées d’informations</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spcBef>
                          <a:spcPts val="470"/>
                        </a:spcBef>
                      </a:pPr>
                      <a:endParaRPr sz="9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fr-FR" sz="900">
                          <a:solidFill>
                            <a:srgbClr val="020302"/>
                          </a:solidFill>
                          <a:latin typeface="Wingdings"/>
                          <a:cs typeface="Wingdings"/>
                        </a:rPr>
                        <a:t></a:t>
                      </a:r>
                    </a:p>
                  </a:txBody>
                  <a:tcPr marL="0" marR="0" marT="59690" marB="0">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gn="l" rtl="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fr-FR" sz="900" dirty="0">
                          <a:solidFill>
                            <a:srgbClr val="020302"/>
                          </a:solidFill>
                          <a:latin typeface="AdobeClean-Light"/>
                          <a:cs typeface="AdobeClean-Light"/>
                        </a:rPr>
                        <a:t>Examens de service par an</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fr-FR" sz="900">
                          <a:latin typeface="Times New Roman"/>
                          <a:cs typeface="Times New Roman"/>
                        </a:rPr>
                        <a:t>2</a:t>
                      </a:r>
                    </a:p>
                  </a:txBody>
                  <a:tcPr marL="0" marR="0" marT="0" marB="0">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fr-FR" sz="900">
                          <a:latin typeface="AdobeClean-Light"/>
                          <a:cs typeface="AdobeClean-Light"/>
                        </a:rPr>
                        <a:t>Sessions d’experts par an</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fr-FR" sz="900">
                          <a:latin typeface="Times New Roman"/>
                          <a:cs typeface="Times New Roman"/>
                        </a:rPr>
                        <a:t>2</a:t>
                      </a:r>
                    </a:p>
                  </a:txBody>
                  <a:tcPr marL="0" marR="0" marT="0" marB="0">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fr-FR" sz="900">
                          <a:latin typeface="AdobeClean-Light"/>
                          <a:cs typeface="AdobeClean-Light"/>
                        </a:rPr>
                        <a:t>Examens de cas</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FR" sz="900">
                          <a:solidFill>
                            <a:srgbClr val="020302"/>
                          </a:solidFill>
                          <a:latin typeface="Wingdings"/>
                          <a:cs typeface="Wingdings"/>
                        </a:rPr>
                        <a:t></a:t>
                      </a:r>
                    </a:p>
                  </a:txBody>
                  <a:tcPr marL="0" marR="0" marT="0" marB="0">
                    <a:solidFill>
                      <a:schemeClr val="bg1">
                        <a:lumMod val="95000"/>
                      </a:schemeClr>
                    </a:solidFill>
                  </a:tcPr>
                </a:tc>
                <a:extLst>
                  <a:ext uri="{0D108BD9-81ED-4DB2-BD59-A6C34878D82A}">
                    <a16:rowId xmlns:a16="http://schemas.microsoft.com/office/drawing/2014/main" val="4193451537"/>
                  </a:ext>
                </a:extLst>
              </a:tr>
              <a:tr h="230812">
                <a:tc vMerge="1">
                  <a:txBody>
                    <a:bodyPr/>
                    <a:lstStyle/>
                    <a:p>
                      <a:pPr marL="48895"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fr-FR" sz="900">
                          <a:solidFill>
                            <a:srgbClr val="020302"/>
                          </a:solidFill>
                          <a:latin typeface="AdobeClean-Light"/>
                          <a:cs typeface="AdobeClean-Light"/>
                        </a:rPr>
                        <a:t>Gestion des événements</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gn="l" rtl="0">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fr-FR" sz="900">
                          <a:solidFill>
                            <a:srgbClr val="020302"/>
                          </a:solidFill>
                          <a:latin typeface="AdobeClean-Light"/>
                          <a:cs typeface="AdobeClean-Light"/>
                        </a:rPr>
                        <a:t>Examen, maintenance et surveillance de l’environnement</a:t>
                      </a:r>
                    </a:p>
                  </a:txBody>
                  <a:tcPr marL="0" marR="0" marT="59055"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fr-FR" sz="900">
                          <a:solidFill>
                            <a:srgbClr val="020302"/>
                          </a:solidFill>
                          <a:latin typeface="AdobeClean-Light"/>
                          <a:cs typeface="AdobeClean-Light"/>
                        </a:rPr>
                        <a:t>Version, migration, mise à niveau et examen de la feuille de route du produit</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gn="l" rtl="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fr-FR" sz="900">
                          <a:latin typeface="AdobeClean-Light"/>
                          <a:cs typeface="AdobeClean-Light"/>
                        </a:rPr>
                        <a:t>Activités d’assistance dans le Cloud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FR" sz="900">
                          <a:solidFill>
                            <a:srgbClr val="020302"/>
                          </a:solidFill>
                          <a:latin typeface="Wingdings"/>
                          <a:cs typeface="Wingding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a:latin typeface="Wingdings"/>
                        <a:cs typeface="Wingdings"/>
                      </a:endParaRPr>
                    </a:p>
                  </a:txBody>
                  <a:tcPr marL="0" marR="0" marT="0" marB="0">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61868">
                <a:tc rowSpan="3">
                  <a:txBody>
                    <a:bodyPr/>
                    <a:lstStyle/>
                    <a:p>
                      <a:pPr marL="48260">
                        <a:lnSpc>
                          <a:spcPct val="100000"/>
                        </a:lnSpc>
                        <a:spcBef>
                          <a:spcPts val="830"/>
                        </a:spcBef>
                      </a:pPr>
                      <a:r>
                        <a:rPr lang="fr-FR" sz="1000" b="1" i="0">
                          <a:solidFill>
                            <a:schemeClr val="bg1"/>
                          </a:solidFill>
                          <a:latin typeface="Adobe Clean"/>
                          <a:cs typeface="AdobeClean-Light"/>
                        </a:rPr>
                        <a:t>Services de terrain</a:t>
                      </a: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lang="fr-FR" sz="900">
                          <a:solidFill>
                            <a:srgbClr val="020302"/>
                          </a:solidFill>
                          <a:latin typeface="AdobeClean-Light"/>
                          <a:cs typeface="AdobeClean-Light"/>
                        </a:rPr>
                        <a:t>Services Launch Advisory - Première année de la nouvelle solution</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gn="l" rtl="0">
                        <a:lnSpc>
                          <a:spcPct val="100000"/>
                        </a:lnSpc>
                      </a:pPr>
                      <a:endParaRPr sz="90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FR" sz="900">
                          <a:solidFill>
                            <a:srgbClr val="020302"/>
                          </a:solidFill>
                          <a:latin typeface="Wingdings"/>
                          <a:cs typeface="Wingdings"/>
                        </a:rPr>
                        <a:t></a:t>
                      </a:r>
                    </a:p>
                  </a:txBody>
                  <a:tcPr marL="0" marR="0" marT="0"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0">
                <a:tc vMerge="1">
                  <a:txBody>
                    <a:bodyPr/>
                    <a:lstStyle/>
                    <a:p>
                      <a:endParaRPr lang="en-US"/>
                    </a:p>
                  </a:txBody>
                  <a:tcPr>
                    <a:lnT w="12700" cap="flat" cmpd="sng" algn="ctr">
                      <a:solidFill>
                        <a:srgbClr val="F1F1F1"/>
                      </a:solidFill>
                      <a:prstDash val="solid"/>
                      <a:round/>
                      <a:headEnd type="none" w="med" len="med"/>
                      <a:tailEnd type="none" w="med" len="med"/>
                    </a:lnT>
                  </a:tcPr>
                </a:tc>
                <a:tc vMerge="1">
                  <a:txBody>
                    <a:bodyPr/>
                    <a:lstStyle/>
                    <a:p>
                      <a:endParaRPr lang="en-US"/>
                    </a:p>
                  </a:txBody>
                  <a:tcPr>
                    <a:lnT w="12700" cap="flat" cmpd="sng" algn="ctr">
                      <a:solidFill>
                        <a:srgbClr val="F1F1F1"/>
                      </a:solidFill>
                      <a:prstDash val="solid"/>
                      <a:round/>
                      <a:headEnd type="none" w="med" len="med"/>
                      <a:tailEnd type="none" w="med" len="med"/>
                    </a:lnT>
                  </a:tcPr>
                </a:tc>
                <a:tc rowSpan="2">
                  <a:txBody>
                    <a:bodyPr/>
                    <a:lstStyle/>
                    <a:p>
                      <a:endParaRPr lang="en-US" sz="900"/>
                    </a:p>
                  </a:txBody>
                  <a:tcPr>
                    <a:lnL w="635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tcPr>
                </a:tc>
                <a:tc rowSpan="2">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FR" sz="900">
                          <a:solidFill>
                            <a:srgbClr val="020302"/>
                          </a:solidFill>
                          <a:latin typeface="Wingdings"/>
                          <a:cs typeface="Wingdings"/>
                        </a:rPr>
                        <a:t></a:t>
                      </a: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264887575"/>
                  </a:ext>
                </a:extLst>
              </a:tr>
              <a:tr h="195234">
                <a:tc vMerge="1">
                  <a:txBody>
                    <a:bodyPr/>
                    <a:lstStyle/>
                    <a:p>
                      <a:endParaRPr lang="en-US"/>
                    </a:p>
                  </a:txBody>
                  <a:tcPr/>
                </a:tc>
                <a:tc>
                  <a:txBody>
                    <a:bodyPr/>
                    <a:lstStyle/>
                    <a:p>
                      <a:pPr marL="48260" marR="0" lvl="0" indent="0" eaLnBrk="1" fontAlgn="auto" latinLnBrk="0" hangingPunct="0">
                        <a:lnSpc>
                          <a:spcPct val="100000"/>
                        </a:lnSpc>
                        <a:spcBef>
                          <a:spcPts val="380"/>
                        </a:spcBef>
                        <a:spcAft>
                          <a:spcPts val="0"/>
                        </a:spcAft>
                        <a:buClrTx/>
                        <a:buSzTx/>
                        <a:buFontTx/>
                        <a:buNone/>
                      </a:pPr>
                      <a:r>
                        <a:rPr lang="fr-FR" sz="900" dirty="0">
                          <a:latin typeface="AdobeClean-Light"/>
                          <a:cs typeface="AdobeClean-Light"/>
                        </a:rPr>
                        <a:t>Activités du service de terrain </a:t>
                      </a:r>
                    </a:p>
                  </a:txBody>
                  <a:tcPr marL="0" marR="0" marT="48260" marB="0">
                    <a:lnL w="1270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443983707"/>
                  </a:ext>
                </a:extLst>
              </a:tr>
            </a:tbl>
          </a:graphicData>
        </a:graphic>
      </p:graphicFrame>
    </p:spTree>
    <p:extLst>
      <p:ext uri="{BB962C8B-B14F-4D97-AF65-F5344CB8AC3E}">
        <p14:creationId xmlns:p14="http://schemas.microsoft.com/office/powerpoint/2010/main" val="2161849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object 71"/>
          <p:cNvPicPr/>
          <p:nvPr/>
        </p:nvPicPr>
        <p:blipFill>
          <a:blip r:embed="rId3" cstate="print"/>
          <a:stretch>
            <a:fillRect/>
          </a:stretch>
        </p:blipFill>
        <p:spPr>
          <a:xfrm>
            <a:off x="0" y="0"/>
            <a:ext cx="7772400" cy="294130"/>
          </a:xfrm>
          <a:prstGeom prst="rect">
            <a:avLst/>
          </a:prstGeom>
        </p:spPr>
      </p:pic>
      <p:sp>
        <p:nvSpPr>
          <p:cNvPr id="75" name="object 46">
            <a:extLst>
              <a:ext uri="{FF2B5EF4-FFF2-40B4-BE49-F238E27FC236}">
                <a16:creationId xmlns:a16="http://schemas.microsoft.com/office/drawing/2014/main" id="{4602CC83-B0C7-8445-9007-87E67CDDD9D0}"/>
              </a:ext>
            </a:extLst>
          </p:cNvPr>
          <p:cNvSpPr txBox="1"/>
          <p:nvPr/>
        </p:nvSpPr>
        <p:spPr>
          <a:xfrm>
            <a:off x="2835999" y="9021041"/>
            <a:ext cx="2194560" cy="718145"/>
          </a:xfrm>
          <a:prstGeom prst="rect">
            <a:avLst/>
          </a:prstGeom>
        </p:spPr>
        <p:txBody>
          <a:bodyPr vert="horz" wrap="square" lIns="0" tIns="12700" rIns="0" bIns="0" rtlCol="0" anchor="t">
            <a:spAutoFit/>
          </a:bodyPr>
          <a:lstStyle/>
          <a:p>
            <a:pPr marL="33020" marR="159385">
              <a:lnSpc>
                <a:spcPct val="100000"/>
              </a:lnSpc>
              <a:spcBef>
                <a:spcPts val="100"/>
              </a:spcBef>
              <a:tabLst>
                <a:tab pos="1786889" algn="l"/>
              </a:tabLst>
            </a:pPr>
            <a:r>
              <a:rPr lang="fr-FR" sz="900" dirty="0">
                <a:solidFill>
                  <a:srgbClr val="020302"/>
                </a:solidFill>
                <a:latin typeface="AdobeClean-Light"/>
                <a:cs typeface="AdobeClean-Light"/>
              </a:rPr>
              <a:t>Commencez une session de conversation pour obtenir des réponses et de l’aide lors de l’envoi du cas.</a:t>
            </a:r>
          </a:p>
          <a:p>
            <a:pPr marL="33020" marR="159385">
              <a:spcBef>
                <a:spcPts val="100"/>
              </a:spcBef>
              <a:tabLst>
                <a:tab pos="1786889" algn="l"/>
              </a:tabLst>
            </a:pPr>
            <a:r>
              <a:rPr lang="fr-FR" sz="900" i="1" dirty="0">
                <a:solidFill>
                  <a:srgbClr val="7A7A7A"/>
                </a:solidFill>
                <a:latin typeface="AdobeClean-LightIt"/>
                <a:cs typeface="AdobeClean-LightIt"/>
              </a:rPr>
              <a:t>*Tous les produits ne bénéficient pas de l’assistance de messagerie instantanée.  </a:t>
            </a:r>
          </a:p>
        </p:txBody>
      </p:sp>
      <p:sp>
        <p:nvSpPr>
          <p:cNvPr id="80" name="TextBox 79">
            <a:extLst>
              <a:ext uri="{FF2B5EF4-FFF2-40B4-BE49-F238E27FC236}">
                <a16:creationId xmlns:a16="http://schemas.microsoft.com/office/drawing/2014/main" id="{0A5EE386-6D63-F440-9078-1E567B208D54}"/>
              </a:ext>
            </a:extLst>
          </p:cNvPr>
          <p:cNvSpPr txBox="1">
            <a:spLocks/>
          </p:cNvSpPr>
          <p:nvPr/>
        </p:nvSpPr>
        <p:spPr>
          <a:xfrm>
            <a:off x="689236" y="6664838"/>
            <a:ext cx="1848207"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dirty="0">
                <a:solidFill>
                  <a:srgbClr val="000000"/>
                </a:solidFill>
              </a:rPr>
              <a:t>Forums de la communauté</a:t>
            </a:r>
          </a:p>
        </p:txBody>
      </p:sp>
      <p:sp>
        <p:nvSpPr>
          <p:cNvPr id="81" name="Rectangle 80">
            <a:extLst>
              <a:ext uri="{FF2B5EF4-FFF2-40B4-BE49-F238E27FC236}">
                <a16:creationId xmlns:a16="http://schemas.microsoft.com/office/drawing/2014/main" id="{B2E37CCA-094C-054D-863A-3D767661D848}"/>
              </a:ext>
            </a:extLst>
          </p:cNvPr>
          <p:cNvSpPr>
            <a:spLocks/>
          </p:cNvSpPr>
          <p:nvPr/>
        </p:nvSpPr>
        <p:spPr>
          <a:xfrm>
            <a:off x="689236" y="6868024"/>
            <a:ext cx="1555491" cy="184666"/>
          </a:xfrm>
          <a:prstGeom prst="rect">
            <a:avLst/>
          </a:prstGeom>
        </p:spPr>
        <p:txBody>
          <a:bodyPr wrap="square" lIns="0" tIns="0" rIns="0" bIns="0">
            <a:spAutoFit/>
          </a:bodyPr>
          <a:lstStyle/>
          <a:p>
            <a:pPr>
              <a:spcBef>
                <a:spcPts val="600"/>
              </a:spcBef>
              <a:spcAft>
                <a:spcPts val="600"/>
              </a:spcAft>
            </a:pPr>
            <a:r>
              <a:rPr lang="fr-FR" sz="1200" b="1" dirty="0">
                <a:latin typeface="+mj-lt"/>
                <a:ea typeface="Open Sans" pitchFamily="34" charset="0"/>
                <a:cs typeface="Open Sans" pitchFamily="34" charset="0"/>
              </a:rPr>
              <a:t>Forums en ligne</a:t>
            </a:r>
          </a:p>
        </p:txBody>
      </p:sp>
      <p:sp>
        <p:nvSpPr>
          <p:cNvPr id="83" name="object 39">
            <a:extLst>
              <a:ext uri="{FF2B5EF4-FFF2-40B4-BE49-F238E27FC236}">
                <a16:creationId xmlns:a16="http://schemas.microsoft.com/office/drawing/2014/main" id="{7A016ADC-2A30-8A4B-BE07-A9AB6C1898A7}"/>
              </a:ext>
            </a:extLst>
          </p:cNvPr>
          <p:cNvSpPr txBox="1"/>
          <p:nvPr/>
        </p:nvSpPr>
        <p:spPr>
          <a:xfrm>
            <a:off x="355868" y="7102087"/>
            <a:ext cx="2194560" cy="1005403"/>
          </a:xfrm>
          <a:prstGeom prst="rect">
            <a:avLst/>
          </a:prstGeom>
        </p:spPr>
        <p:txBody>
          <a:bodyPr vert="horz" wrap="square" lIns="0" tIns="35560" rIns="0" bIns="0" rtlCol="0" anchor="t">
            <a:spAutoFit/>
          </a:bodyPr>
          <a:lstStyle/>
          <a:p>
            <a:r>
              <a:rPr lang="fr-FR" sz="900" dirty="0">
                <a:solidFill>
                  <a:srgbClr val="4B4B4B"/>
                </a:solidFill>
                <a:latin typeface="Adobe Clean Light"/>
              </a:rPr>
              <a:t>Accès en ligne permanent à une base de données croissante de solutions techniques, de documentation sur les produits, de questions fréquentes, etc. Communiquez avec des professionnels et d’autres clients de la communauté Adobe pour partager les bonnes pratiques et les leçons apprises.</a:t>
            </a:r>
          </a:p>
        </p:txBody>
      </p:sp>
      <p:sp>
        <p:nvSpPr>
          <p:cNvPr id="84" name="TextBox 83">
            <a:extLst>
              <a:ext uri="{FF2B5EF4-FFF2-40B4-BE49-F238E27FC236}">
                <a16:creationId xmlns:a16="http://schemas.microsoft.com/office/drawing/2014/main" id="{434C66FF-3A42-4243-8C3C-D8E8D56C012D}"/>
              </a:ext>
            </a:extLst>
          </p:cNvPr>
          <p:cNvSpPr txBox="1">
            <a:spLocks/>
          </p:cNvSpPr>
          <p:nvPr/>
        </p:nvSpPr>
        <p:spPr>
          <a:xfrm>
            <a:off x="5723508" y="6664838"/>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a:solidFill>
                  <a:srgbClr val="000000"/>
                </a:solidFill>
              </a:rPr>
              <a:t>Experience League</a:t>
            </a:r>
          </a:p>
        </p:txBody>
      </p:sp>
      <p:sp>
        <p:nvSpPr>
          <p:cNvPr id="85" name="Rectangle 84">
            <a:extLst>
              <a:ext uri="{FF2B5EF4-FFF2-40B4-BE49-F238E27FC236}">
                <a16:creationId xmlns:a16="http://schemas.microsoft.com/office/drawing/2014/main" id="{36BE91A2-2927-1A41-B04A-544C52C4DC26}"/>
              </a:ext>
            </a:extLst>
          </p:cNvPr>
          <p:cNvSpPr>
            <a:spLocks/>
          </p:cNvSpPr>
          <p:nvPr/>
        </p:nvSpPr>
        <p:spPr>
          <a:xfrm>
            <a:off x="5723508" y="6868024"/>
            <a:ext cx="1316707" cy="184666"/>
          </a:xfrm>
          <a:prstGeom prst="rect">
            <a:avLst/>
          </a:prstGeom>
        </p:spPr>
        <p:txBody>
          <a:bodyPr wrap="none" lIns="0" tIns="0" rIns="0" bIns="0">
            <a:spAutoFit/>
          </a:bodyPr>
          <a:lstStyle/>
          <a:p>
            <a:pPr>
              <a:spcBef>
                <a:spcPts val="600"/>
              </a:spcBef>
              <a:spcAft>
                <a:spcPts val="600"/>
              </a:spcAft>
            </a:pPr>
            <a:r>
              <a:rPr lang="fr-FR" sz="1200" b="1">
                <a:latin typeface="+mj-lt"/>
                <a:ea typeface="Open Sans" pitchFamily="34" charset="0"/>
                <a:cs typeface="Open Sans" pitchFamily="34" charset="0"/>
              </a:rPr>
              <a:t>Parcours auto-guidés</a:t>
            </a:r>
          </a:p>
        </p:txBody>
      </p:sp>
      <p:sp>
        <p:nvSpPr>
          <p:cNvPr id="87" name="object 39">
            <a:extLst>
              <a:ext uri="{FF2B5EF4-FFF2-40B4-BE49-F238E27FC236}">
                <a16:creationId xmlns:a16="http://schemas.microsoft.com/office/drawing/2014/main" id="{57C0C871-6516-F145-97DA-27A143E6185C}"/>
              </a:ext>
            </a:extLst>
          </p:cNvPr>
          <p:cNvSpPr txBox="1"/>
          <p:nvPr/>
        </p:nvSpPr>
        <p:spPr>
          <a:xfrm>
            <a:off x="5265661" y="7060285"/>
            <a:ext cx="2194560" cy="1005403"/>
          </a:xfrm>
          <a:prstGeom prst="rect">
            <a:avLst/>
          </a:prstGeom>
        </p:spPr>
        <p:txBody>
          <a:bodyPr vert="horz" wrap="square" lIns="0" tIns="35560" rIns="0" bIns="0" rtlCol="0" anchor="t">
            <a:spAutoFit/>
          </a:bodyPr>
          <a:lstStyle/>
          <a:p>
            <a:r>
              <a:rPr lang="fr-FR" sz="900">
                <a:solidFill>
                  <a:srgbClr val="4B4B4B"/>
                </a:solidFill>
                <a:latin typeface="Adobe Clean Light"/>
              </a:rPr>
              <a:t>Les Experience Makers sont créées à l’aide d’Experience League. Les clients peuvent lancer leurs capacités de gestion de l’expérience client grâce à un apprentissage personnalisé permettant de développer leurs compétences, collaborer avec une communauté mondiale de pairs et gagner une reconnaissance de carrière.</a:t>
            </a:r>
          </a:p>
        </p:txBody>
      </p:sp>
      <p:sp>
        <p:nvSpPr>
          <p:cNvPr id="88" name="TextBox 87">
            <a:extLst>
              <a:ext uri="{FF2B5EF4-FFF2-40B4-BE49-F238E27FC236}">
                <a16:creationId xmlns:a16="http://schemas.microsoft.com/office/drawing/2014/main" id="{21F54E1A-3EAC-FA4B-8203-8F22A6642031}"/>
              </a:ext>
            </a:extLst>
          </p:cNvPr>
          <p:cNvSpPr txBox="1">
            <a:spLocks/>
          </p:cNvSpPr>
          <p:nvPr/>
        </p:nvSpPr>
        <p:spPr>
          <a:xfrm>
            <a:off x="3201544" y="8439504"/>
            <a:ext cx="1726164" cy="369332"/>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dirty="0">
                <a:solidFill>
                  <a:srgbClr val="000000"/>
                </a:solidFill>
              </a:rPr>
              <a:t>Assistance de messagerie instantanée*</a:t>
            </a:r>
          </a:p>
        </p:txBody>
      </p:sp>
      <p:sp>
        <p:nvSpPr>
          <p:cNvPr id="89" name="Rectangle 88">
            <a:extLst>
              <a:ext uri="{FF2B5EF4-FFF2-40B4-BE49-F238E27FC236}">
                <a16:creationId xmlns:a16="http://schemas.microsoft.com/office/drawing/2014/main" id="{7A63A762-C68F-4742-A032-0B8A3E3EF7E1}"/>
              </a:ext>
            </a:extLst>
          </p:cNvPr>
          <p:cNvSpPr>
            <a:spLocks/>
          </p:cNvSpPr>
          <p:nvPr/>
        </p:nvSpPr>
        <p:spPr>
          <a:xfrm>
            <a:off x="3201544" y="8768043"/>
            <a:ext cx="840166" cy="184666"/>
          </a:xfrm>
          <a:prstGeom prst="rect">
            <a:avLst/>
          </a:prstGeom>
        </p:spPr>
        <p:txBody>
          <a:bodyPr wrap="none" lIns="0" tIns="0" rIns="0" bIns="0">
            <a:spAutoFit/>
          </a:bodyPr>
          <a:lstStyle/>
          <a:p>
            <a:pPr>
              <a:spcBef>
                <a:spcPts val="600"/>
              </a:spcBef>
              <a:spcAft>
                <a:spcPts val="600"/>
              </a:spcAft>
            </a:pPr>
            <a:r>
              <a:rPr lang="fr-FR" sz="1200" b="1" dirty="0">
                <a:latin typeface="+mj-lt"/>
                <a:ea typeface="Open Sans" pitchFamily="34" charset="0"/>
                <a:cs typeface="Open Sans" pitchFamily="34" charset="0"/>
              </a:rPr>
              <a:t>Assistance de conversation</a:t>
            </a:r>
          </a:p>
        </p:txBody>
      </p:sp>
      <p:sp>
        <p:nvSpPr>
          <p:cNvPr id="90" name="TextBox 89">
            <a:extLst>
              <a:ext uri="{FF2B5EF4-FFF2-40B4-BE49-F238E27FC236}">
                <a16:creationId xmlns:a16="http://schemas.microsoft.com/office/drawing/2014/main" id="{688AEA01-9019-C44F-A3C6-6B853E1790AF}"/>
              </a:ext>
            </a:extLst>
          </p:cNvPr>
          <p:cNvSpPr txBox="1">
            <a:spLocks/>
          </p:cNvSpPr>
          <p:nvPr/>
        </p:nvSpPr>
        <p:spPr>
          <a:xfrm>
            <a:off x="3201544" y="666483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a:solidFill>
                  <a:srgbClr val="000000"/>
                </a:solidFill>
              </a:rPr>
              <a:t>P1 24X7 </a:t>
            </a:r>
          </a:p>
        </p:txBody>
      </p:sp>
      <p:sp>
        <p:nvSpPr>
          <p:cNvPr id="91" name="Rectangle 90">
            <a:extLst>
              <a:ext uri="{FF2B5EF4-FFF2-40B4-BE49-F238E27FC236}">
                <a16:creationId xmlns:a16="http://schemas.microsoft.com/office/drawing/2014/main" id="{EBBEB6A8-153F-DF43-BDF0-E9999D61AC1F}"/>
              </a:ext>
            </a:extLst>
          </p:cNvPr>
          <p:cNvSpPr>
            <a:spLocks/>
          </p:cNvSpPr>
          <p:nvPr/>
        </p:nvSpPr>
        <p:spPr>
          <a:xfrm>
            <a:off x="3201544" y="6868024"/>
            <a:ext cx="992259" cy="184666"/>
          </a:xfrm>
          <a:prstGeom prst="rect">
            <a:avLst/>
          </a:prstGeom>
        </p:spPr>
        <p:txBody>
          <a:bodyPr wrap="none" lIns="0" tIns="0" rIns="0" bIns="0">
            <a:spAutoFit/>
          </a:bodyPr>
          <a:lstStyle/>
          <a:p>
            <a:pPr>
              <a:spcBef>
                <a:spcPts val="600"/>
              </a:spcBef>
              <a:spcAft>
                <a:spcPts val="600"/>
              </a:spcAft>
            </a:pPr>
            <a:r>
              <a:rPr lang="fr-FR" sz="1200" b="1">
                <a:latin typeface="+mj-lt"/>
                <a:ea typeface="Open Sans" pitchFamily="34" charset="0"/>
                <a:cs typeface="Open Sans" pitchFamily="34" charset="0"/>
              </a:rPr>
              <a:t>Assistance téléphonique</a:t>
            </a:r>
          </a:p>
        </p:txBody>
      </p:sp>
      <p:sp>
        <p:nvSpPr>
          <p:cNvPr id="92" name="object 39">
            <a:extLst>
              <a:ext uri="{FF2B5EF4-FFF2-40B4-BE49-F238E27FC236}">
                <a16:creationId xmlns:a16="http://schemas.microsoft.com/office/drawing/2014/main" id="{2EE8690E-B0C8-F249-AF73-5FA69B6A65AF}"/>
              </a:ext>
            </a:extLst>
          </p:cNvPr>
          <p:cNvSpPr txBox="1"/>
          <p:nvPr/>
        </p:nvSpPr>
        <p:spPr>
          <a:xfrm>
            <a:off x="2835999" y="7097788"/>
            <a:ext cx="2194560" cy="1005403"/>
          </a:xfrm>
          <a:prstGeom prst="rect">
            <a:avLst/>
          </a:prstGeom>
        </p:spPr>
        <p:txBody>
          <a:bodyPr vert="horz" wrap="square" lIns="0" tIns="35560" rIns="0" bIns="0" rtlCol="0">
            <a:spAutoFit/>
          </a:bodyPr>
          <a:lstStyle/>
          <a:p>
            <a:r>
              <a:rPr lang="fr-FR" sz="900">
                <a:solidFill>
                  <a:srgbClr val="020302"/>
                </a:solidFill>
                <a:latin typeface="AdobeClean-Light"/>
              </a:rPr>
              <a:t>Les utilisateurs autorisés ou les </a:t>
            </a:r>
            <a:r>
              <a:rPr lang="fr-FR" sz="900" b="1">
                <a:solidFill>
                  <a:srgbClr val="020302"/>
                </a:solidFill>
                <a:latin typeface="AdobeClean-Light"/>
              </a:rPr>
              <a:t>contacts d’assistance nommés </a:t>
            </a:r>
            <a:r>
              <a:rPr lang="fr-FR" sz="900">
                <a:latin typeface="Adobe Clean Light" panose="020B0303020404020204" pitchFamily="34" charset="0"/>
              </a:rPr>
              <a:t>peuvent communiquer des problèmes par l’intermédiaire de tous les canaux disponibles (y compris le téléphone pour P1) et interagir avec notre équipe d’assistance technique au nom de votre entreprise. </a:t>
            </a:r>
          </a:p>
        </p:txBody>
      </p:sp>
      <p:sp>
        <p:nvSpPr>
          <p:cNvPr id="93" name="object 26">
            <a:extLst>
              <a:ext uri="{FF2B5EF4-FFF2-40B4-BE49-F238E27FC236}">
                <a16:creationId xmlns:a16="http://schemas.microsoft.com/office/drawing/2014/main" id="{6307748F-6B2D-4E41-94EB-D9DC8442AE48}"/>
              </a:ext>
            </a:extLst>
          </p:cNvPr>
          <p:cNvSpPr/>
          <p:nvPr/>
        </p:nvSpPr>
        <p:spPr>
          <a:xfrm>
            <a:off x="214971" y="6447157"/>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94" name="Rectangle 93">
            <a:extLst>
              <a:ext uri="{FF2B5EF4-FFF2-40B4-BE49-F238E27FC236}">
                <a16:creationId xmlns:a16="http://schemas.microsoft.com/office/drawing/2014/main" id="{361FB899-EBCA-A144-BC72-6D65DDDA1D5D}"/>
              </a:ext>
            </a:extLst>
          </p:cNvPr>
          <p:cNvSpPr/>
          <p:nvPr/>
        </p:nvSpPr>
        <p:spPr>
          <a:xfrm>
            <a:off x="214971" y="6124178"/>
            <a:ext cx="2047420" cy="307777"/>
          </a:xfrm>
          <a:prstGeom prst="rect">
            <a:avLst/>
          </a:prstGeom>
        </p:spPr>
        <p:txBody>
          <a:bodyPr wrap="none" lIns="0" tIns="45720" rIns="91440" bIns="45720" anchor="t">
            <a:spAutoFit/>
          </a:bodyPr>
          <a:lstStyle/>
          <a:p>
            <a:pPr>
              <a:spcBef>
                <a:spcPts val="280"/>
              </a:spcBef>
            </a:pPr>
            <a:r>
              <a:rPr lang="fr-FR" sz="1400" b="1">
                <a:solidFill>
                  <a:srgbClr val="020302"/>
                </a:solidFill>
                <a:latin typeface="Adobe Clean"/>
                <a:cs typeface="Adobe Clean"/>
              </a:rPr>
              <a:t>Caractéristiques de l’assistance Standard</a:t>
            </a:r>
          </a:p>
        </p:txBody>
      </p:sp>
      <p:sp>
        <p:nvSpPr>
          <p:cNvPr id="99" name="TextBox 98">
            <a:extLst>
              <a:ext uri="{FF2B5EF4-FFF2-40B4-BE49-F238E27FC236}">
                <a16:creationId xmlns:a16="http://schemas.microsoft.com/office/drawing/2014/main" id="{21C0F9EC-CE60-7549-BDEE-7F75FE7D2EFB}"/>
              </a:ext>
            </a:extLst>
          </p:cNvPr>
          <p:cNvSpPr txBox="1">
            <a:spLocks/>
          </p:cNvSpPr>
          <p:nvPr/>
        </p:nvSpPr>
        <p:spPr>
          <a:xfrm>
            <a:off x="689237" y="8520784"/>
            <a:ext cx="99152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a:solidFill>
                  <a:srgbClr val="000000"/>
                </a:solidFill>
              </a:rPr>
              <a:t>Office Hours</a:t>
            </a:r>
          </a:p>
        </p:txBody>
      </p:sp>
      <p:sp>
        <p:nvSpPr>
          <p:cNvPr id="100" name="Rectangle 99">
            <a:extLst>
              <a:ext uri="{FF2B5EF4-FFF2-40B4-BE49-F238E27FC236}">
                <a16:creationId xmlns:a16="http://schemas.microsoft.com/office/drawing/2014/main" id="{CDE173CC-5BDE-CE46-B09B-8B9C8EAB6E1A}"/>
              </a:ext>
            </a:extLst>
          </p:cNvPr>
          <p:cNvSpPr>
            <a:spLocks/>
          </p:cNvSpPr>
          <p:nvPr/>
        </p:nvSpPr>
        <p:spPr>
          <a:xfrm>
            <a:off x="689237" y="8702003"/>
            <a:ext cx="604974" cy="184666"/>
          </a:xfrm>
          <a:prstGeom prst="rect">
            <a:avLst/>
          </a:prstGeom>
        </p:spPr>
        <p:txBody>
          <a:bodyPr wrap="none" lIns="0" tIns="0" rIns="0" bIns="0">
            <a:spAutoFit/>
          </a:bodyPr>
          <a:lstStyle/>
          <a:p>
            <a:pPr>
              <a:spcBef>
                <a:spcPts val="600"/>
              </a:spcBef>
              <a:spcAft>
                <a:spcPts val="600"/>
              </a:spcAft>
            </a:pPr>
            <a:r>
              <a:rPr lang="fr-FR" sz="1200" b="1">
                <a:latin typeface="+mj-lt"/>
                <a:ea typeface="Open Sans" pitchFamily="34" charset="0"/>
                <a:cs typeface="Open Sans" pitchFamily="34" charset="0"/>
              </a:rPr>
              <a:t>Webinaires</a:t>
            </a:r>
          </a:p>
        </p:txBody>
      </p:sp>
      <p:sp>
        <p:nvSpPr>
          <p:cNvPr id="101" name="object 39">
            <a:extLst>
              <a:ext uri="{FF2B5EF4-FFF2-40B4-BE49-F238E27FC236}">
                <a16:creationId xmlns:a16="http://schemas.microsoft.com/office/drawing/2014/main" id="{C78C63F6-B527-0345-9CEF-0BF891742A51}"/>
              </a:ext>
            </a:extLst>
          </p:cNvPr>
          <p:cNvSpPr txBox="1"/>
          <p:nvPr/>
        </p:nvSpPr>
        <p:spPr>
          <a:xfrm>
            <a:off x="355867" y="8986613"/>
            <a:ext cx="2245029" cy="866904"/>
          </a:xfrm>
          <a:prstGeom prst="rect">
            <a:avLst/>
          </a:prstGeom>
        </p:spPr>
        <p:txBody>
          <a:bodyPr vert="horz" wrap="square" lIns="0" tIns="35560" rIns="0" bIns="0" rtlCol="0">
            <a:spAutoFit/>
          </a:bodyPr>
          <a:lstStyle/>
          <a:p>
            <a:r>
              <a:rPr lang="fr-FR" sz="900" dirty="0">
                <a:solidFill>
                  <a:srgbClr val="4B4B4B"/>
                </a:solidFill>
                <a:latin typeface="Adobe Clean Light" panose="020B0303020404020204" pitchFamily="34" charset="0"/>
              </a:rPr>
              <a:t>« Office </a:t>
            </a:r>
            <a:r>
              <a:rPr lang="fr-FR" sz="900" dirty="0" err="1">
                <a:solidFill>
                  <a:srgbClr val="4B4B4B"/>
                </a:solidFill>
                <a:latin typeface="Adobe Clean Light" panose="020B0303020404020204" pitchFamily="34" charset="0"/>
              </a:rPr>
              <a:t>Hours</a:t>
            </a:r>
            <a:r>
              <a:rPr lang="fr-FR" sz="900" dirty="0">
                <a:solidFill>
                  <a:srgbClr val="4B4B4B"/>
                </a:solidFill>
                <a:latin typeface="Adobe Clean Light" panose="020B0303020404020204" pitchFamily="34" charset="0"/>
              </a:rPr>
              <a:t> », l’initiative menée par l’équipe du service clientèle Adobe, comprend des sessions conçues pour informer les participants et les aider à résoudre leurs problèmes. Elle offre également des conseils et astuces pour réussir au mieux l’intégration des solutions Adobe. </a:t>
            </a:r>
          </a:p>
        </p:txBody>
      </p:sp>
      <p:sp>
        <p:nvSpPr>
          <p:cNvPr id="103" name="TextBox 102">
            <a:extLst>
              <a:ext uri="{FF2B5EF4-FFF2-40B4-BE49-F238E27FC236}">
                <a16:creationId xmlns:a16="http://schemas.microsoft.com/office/drawing/2014/main" id="{79C62A95-F1EE-4246-BE9D-564816B03BD4}"/>
              </a:ext>
            </a:extLst>
          </p:cNvPr>
          <p:cNvSpPr txBox="1">
            <a:spLocks/>
          </p:cNvSpPr>
          <p:nvPr/>
        </p:nvSpPr>
        <p:spPr>
          <a:xfrm>
            <a:off x="5723508" y="8520784"/>
            <a:ext cx="1678052"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fr-FR" sz="1200" dirty="0">
                <a:solidFill>
                  <a:srgbClr val="000000"/>
                </a:solidFill>
              </a:rPr>
              <a:t>Portail d’aide automatique</a:t>
            </a:r>
          </a:p>
        </p:txBody>
      </p:sp>
      <p:sp>
        <p:nvSpPr>
          <p:cNvPr id="104" name="Rectangle 103">
            <a:extLst>
              <a:ext uri="{FF2B5EF4-FFF2-40B4-BE49-F238E27FC236}">
                <a16:creationId xmlns:a16="http://schemas.microsoft.com/office/drawing/2014/main" id="{A72AE8F8-314B-CD42-B69C-DC473A5407DE}"/>
              </a:ext>
            </a:extLst>
          </p:cNvPr>
          <p:cNvSpPr>
            <a:spLocks/>
          </p:cNvSpPr>
          <p:nvPr/>
        </p:nvSpPr>
        <p:spPr>
          <a:xfrm>
            <a:off x="5723508" y="8702003"/>
            <a:ext cx="1267206" cy="184666"/>
          </a:xfrm>
          <a:prstGeom prst="rect">
            <a:avLst/>
          </a:prstGeom>
        </p:spPr>
        <p:txBody>
          <a:bodyPr wrap="none" lIns="0" tIns="0" rIns="0" bIns="0">
            <a:spAutoFit/>
          </a:bodyPr>
          <a:lstStyle/>
          <a:p>
            <a:pPr>
              <a:spcBef>
                <a:spcPts val="600"/>
              </a:spcBef>
              <a:spcAft>
                <a:spcPts val="600"/>
              </a:spcAft>
            </a:pPr>
            <a:r>
              <a:rPr lang="fr-FR" sz="1200" b="1">
                <a:latin typeface="+mj-lt"/>
                <a:ea typeface="Open Sans" pitchFamily="34" charset="0"/>
                <a:cs typeface="Open Sans" pitchFamily="34" charset="0"/>
              </a:rPr>
              <a:t>Portail d’assistance 24/7</a:t>
            </a:r>
          </a:p>
        </p:txBody>
      </p:sp>
      <p:sp>
        <p:nvSpPr>
          <p:cNvPr id="105" name="object 39">
            <a:extLst>
              <a:ext uri="{FF2B5EF4-FFF2-40B4-BE49-F238E27FC236}">
                <a16:creationId xmlns:a16="http://schemas.microsoft.com/office/drawing/2014/main" id="{1EF93770-A312-1448-A318-59C7AB2FB6AD}"/>
              </a:ext>
            </a:extLst>
          </p:cNvPr>
          <p:cNvSpPr txBox="1"/>
          <p:nvPr/>
        </p:nvSpPr>
        <p:spPr>
          <a:xfrm>
            <a:off x="5265661" y="8947635"/>
            <a:ext cx="2194560" cy="1005403"/>
          </a:xfrm>
          <a:prstGeom prst="rect">
            <a:avLst/>
          </a:prstGeom>
        </p:spPr>
        <p:txBody>
          <a:bodyPr vert="horz" wrap="square" lIns="0" tIns="35560" rIns="0" bIns="0" rtlCol="0">
            <a:spAutoFit/>
          </a:bodyPr>
          <a:lstStyle/>
          <a:p>
            <a:r>
              <a:rPr lang="fr-FR" sz="900" dirty="0">
                <a:solidFill>
                  <a:srgbClr val="4B4B4B"/>
                </a:solidFill>
                <a:latin typeface="Adobe Clean Light" panose="020B0303020404020204" pitchFamily="34" charset="0"/>
              </a:rPr>
              <a:t>Accès à la demande au portail </a:t>
            </a:r>
            <a:br>
              <a:rPr lang="fr-FR" sz="900" dirty="0">
                <a:solidFill>
                  <a:srgbClr val="4B4B4B"/>
                </a:solidFill>
                <a:latin typeface="Adobe Clean Light" panose="020B0303020404020204" pitchFamily="34" charset="0"/>
              </a:rPr>
            </a:br>
            <a:r>
              <a:rPr lang="fr-FR" sz="900" dirty="0">
                <a:solidFill>
                  <a:srgbClr val="4B4B4B"/>
                </a:solidFill>
                <a:latin typeface="Adobe Clean Light" panose="020B0303020404020204" pitchFamily="34" charset="0"/>
              </a:rPr>
              <a:t>d’assistance d’aide automatique en ligne pour envoyer des demandes d’assistance, examiner le statut des cas et parcourir d’autres ressources, telles que notre base de connaissances, les actualités et les alertes, les conseils présentés, etc.</a:t>
            </a:r>
          </a:p>
        </p:txBody>
      </p:sp>
      <p:sp>
        <p:nvSpPr>
          <p:cNvPr id="113" name="object 11">
            <a:extLst>
              <a:ext uri="{FF2B5EF4-FFF2-40B4-BE49-F238E27FC236}">
                <a16:creationId xmlns:a16="http://schemas.microsoft.com/office/drawing/2014/main" id="{2860E159-CE71-E147-9ED2-5C004530291D}"/>
              </a:ext>
            </a:extLst>
          </p:cNvPr>
          <p:cNvSpPr txBox="1">
            <a:spLocks/>
          </p:cNvSpPr>
          <p:nvPr/>
        </p:nvSpPr>
        <p:spPr>
          <a:xfrm>
            <a:off x="97788" y="9888626"/>
            <a:ext cx="3108960" cy="133370"/>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fr-FR" dirty="0"/>
              <a:t>©2021 Adobe. All </a:t>
            </a:r>
            <a:r>
              <a:rPr lang="fr-FR" dirty="0" err="1"/>
              <a:t>Rights</a:t>
            </a:r>
            <a:r>
              <a:rPr lang="fr-FR" dirty="0"/>
              <a:t> </a:t>
            </a:r>
            <a:r>
              <a:rPr lang="fr-FR" dirty="0" err="1"/>
              <a:t>Reserved</a:t>
            </a:r>
            <a:r>
              <a:rPr lang="fr-FR" dirty="0"/>
              <a:t>. Données confidentielles Adobe</a:t>
            </a:r>
          </a:p>
        </p:txBody>
      </p:sp>
      <p:sp>
        <p:nvSpPr>
          <p:cNvPr id="114" name="object 26">
            <a:extLst>
              <a:ext uri="{FF2B5EF4-FFF2-40B4-BE49-F238E27FC236}">
                <a16:creationId xmlns:a16="http://schemas.microsoft.com/office/drawing/2014/main" id="{408C2D8F-392B-584D-B818-DDD728EB2211}"/>
              </a:ext>
            </a:extLst>
          </p:cNvPr>
          <p:cNvSpPr/>
          <p:nvPr/>
        </p:nvSpPr>
        <p:spPr>
          <a:xfrm>
            <a:off x="214971" y="868681"/>
            <a:ext cx="210312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115" name="Rectangle 114">
            <a:extLst>
              <a:ext uri="{FF2B5EF4-FFF2-40B4-BE49-F238E27FC236}">
                <a16:creationId xmlns:a16="http://schemas.microsoft.com/office/drawing/2014/main" id="{2BDA6231-3DD1-8A43-B0D1-0426CE38EFB1}"/>
              </a:ext>
            </a:extLst>
          </p:cNvPr>
          <p:cNvSpPr/>
          <p:nvPr/>
        </p:nvSpPr>
        <p:spPr>
          <a:xfrm>
            <a:off x="214971" y="530261"/>
            <a:ext cx="2159245" cy="307777"/>
          </a:xfrm>
          <a:prstGeom prst="rect">
            <a:avLst/>
          </a:prstGeom>
        </p:spPr>
        <p:txBody>
          <a:bodyPr wrap="none" lIns="0">
            <a:spAutoFit/>
          </a:bodyPr>
          <a:lstStyle/>
          <a:p>
            <a:pPr>
              <a:lnSpc>
                <a:spcPct val="100000"/>
              </a:lnSpc>
              <a:spcBef>
                <a:spcPts val="280"/>
              </a:spcBef>
            </a:pPr>
            <a:r>
              <a:rPr lang="fr-FR" sz="1400" b="1">
                <a:solidFill>
                  <a:srgbClr val="020302"/>
                </a:solidFill>
                <a:latin typeface="Adobe Clean"/>
                <a:cs typeface="Adobe Clean"/>
              </a:rPr>
              <a:t>Fonctionnalités de l’assistance aux entreprises</a:t>
            </a:r>
          </a:p>
        </p:txBody>
      </p:sp>
      <p:sp>
        <p:nvSpPr>
          <p:cNvPr id="118" name="object 60">
            <a:extLst>
              <a:ext uri="{FF2B5EF4-FFF2-40B4-BE49-F238E27FC236}">
                <a16:creationId xmlns:a16="http://schemas.microsoft.com/office/drawing/2014/main" id="{BB9C52B5-EDD8-5649-9B09-CD916E468DCA}"/>
              </a:ext>
            </a:extLst>
          </p:cNvPr>
          <p:cNvSpPr txBox="1"/>
          <p:nvPr/>
        </p:nvSpPr>
        <p:spPr>
          <a:xfrm>
            <a:off x="689237" y="2542232"/>
            <a:ext cx="1555491" cy="197490"/>
          </a:xfrm>
          <a:prstGeom prst="rect">
            <a:avLst/>
          </a:prstGeom>
        </p:spPr>
        <p:txBody>
          <a:bodyPr vert="horz" wrap="square" lIns="0" tIns="12700" rIns="0" bIns="0" rtlCol="0">
            <a:spAutoFit/>
          </a:bodyPr>
          <a:lstStyle/>
          <a:p>
            <a:pPr marL="12700">
              <a:lnSpc>
                <a:spcPct val="100000"/>
              </a:lnSpc>
              <a:spcBef>
                <a:spcPts val="100"/>
              </a:spcBef>
            </a:pPr>
            <a:r>
              <a:rPr lang="fr-FR" sz="1200" b="1" dirty="0">
                <a:solidFill>
                  <a:srgbClr val="020302"/>
                </a:solidFill>
                <a:latin typeface="Adobe Clean"/>
                <a:cs typeface="Adobe Clean"/>
              </a:rPr>
              <a:t>Gestion des remontées d’informations</a:t>
            </a:r>
          </a:p>
        </p:txBody>
      </p:sp>
      <p:sp>
        <p:nvSpPr>
          <p:cNvPr id="119" name="object 61">
            <a:extLst>
              <a:ext uri="{FF2B5EF4-FFF2-40B4-BE49-F238E27FC236}">
                <a16:creationId xmlns:a16="http://schemas.microsoft.com/office/drawing/2014/main" id="{C05E643C-5521-E34E-8CCB-83DA47CEABF4}"/>
              </a:ext>
            </a:extLst>
          </p:cNvPr>
          <p:cNvSpPr txBox="1"/>
          <p:nvPr/>
        </p:nvSpPr>
        <p:spPr>
          <a:xfrm>
            <a:off x="355868" y="2923693"/>
            <a:ext cx="2194560" cy="843821"/>
          </a:xfrm>
          <a:prstGeom prst="rect">
            <a:avLst/>
          </a:prstGeom>
        </p:spPr>
        <p:txBody>
          <a:bodyPr vert="horz" wrap="square" lIns="0" tIns="12700" rIns="0" bIns="0" rtlCol="0">
            <a:spAutoFit/>
          </a:bodyPr>
          <a:lstStyle/>
          <a:p>
            <a:pPr marL="12700">
              <a:lnSpc>
                <a:spcPct val="100000"/>
              </a:lnSpc>
              <a:spcBef>
                <a:spcPts val="100"/>
              </a:spcBef>
            </a:pPr>
            <a:r>
              <a:rPr lang="fr-FR" sz="900">
                <a:solidFill>
                  <a:srgbClr val="4B4B4B"/>
                </a:solidFill>
                <a:latin typeface="Adobe Clean Light" panose="020B0303020404020204" pitchFamily="34" charset="0"/>
              </a:rPr>
              <a:t>Il s’agit d’un point de contact désigné au sein d’Adobe pouvant fournir une assistance en matière de remontées d’informations, des mises à jour régulières et s’assurant que la priorité est mise sur vos demandes d’assistance ouvertes les plus importantes.</a:t>
            </a:r>
          </a:p>
        </p:txBody>
      </p:sp>
      <p:sp>
        <p:nvSpPr>
          <p:cNvPr id="120" name="object 62">
            <a:extLst>
              <a:ext uri="{FF2B5EF4-FFF2-40B4-BE49-F238E27FC236}">
                <a16:creationId xmlns:a16="http://schemas.microsoft.com/office/drawing/2014/main" id="{1DE9F4C6-6FBC-7048-980D-2E4B9151D17A}"/>
              </a:ext>
            </a:extLst>
          </p:cNvPr>
          <p:cNvSpPr txBox="1"/>
          <p:nvPr/>
        </p:nvSpPr>
        <p:spPr>
          <a:xfrm>
            <a:off x="3201544" y="2592995"/>
            <a:ext cx="1543003" cy="197490"/>
          </a:xfrm>
          <a:prstGeom prst="rect">
            <a:avLst/>
          </a:prstGeom>
        </p:spPr>
        <p:txBody>
          <a:bodyPr vert="horz" wrap="square" lIns="0" tIns="12700" rIns="0" bIns="0" rtlCol="0">
            <a:spAutoFit/>
          </a:bodyPr>
          <a:lstStyle/>
          <a:p>
            <a:pPr marL="12700">
              <a:lnSpc>
                <a:spcPct val="100000"/>
              </a:lnSpc>
              <a:spcBef>
                <a:spcPts val="100"/>
              </a:spcBef>
            </a:pPr>
            <a:r>
              <a:rPr lang="fr-FR" sz="1200" b="1" dirty="0">
                <a:solidFill>
                  <a:srgbClr val="020302"/>
                </a:solidFill>
                <a:latin typeface="Adobe Clean"/>
                <a:cs typeface="Adobe Clean"/>
              </a:rPr>
              <a:t>Examens de service</a:t>
            </a:r>
          </a:p>
        </p:txBody>
      </p:sp>
      <p:sp>
        <p:nvSpPr>
          <p:cNvPr id="121" name="object 63">
            <a:extLst>
              <a:ext uri="{FF2B5EF4-FFF2-40B4-BE49-F238E27FC236}">
                <a16:creationId xmlns:a16="http://schemas.microsoft.com/office/drawing/2014/main" id="{3419AAD6-8F78-6A4E-92B4-499B303969C2}"/>
              </a:ext>
            </a:extLst>
          </p:cNvPr>
          <p:cNvSpPr txBox="1"/>
          <p:nvPr/>
        </p:nvSpPr>
        <p:spPr>
          <a:xfrm>
            <a:off x="2835999" y="2921585"/>
            <a:ext cx="2194560" cy="428322"/>
          </a:xfrm>
          <a:prstGeom prst="rect">
            <a:avLst/>
          </a:prstGeom>
        </p:spPr>
        <p:txBody>
          <a:bodyPr vert="horz" wrap="square" lIns="0" tIns="12700" rIns="0" bIns="0" rtlCol="0">
            <a:spAutoFit/>
          </a:bodyPr>
          <a:lstStyle/>
          <a:p>
            <a:pPr marL="12700">
              <a:lnSpc>
                <a:spcPct val="100000"/>
              </a:lnSpc>
              <a:spcBef>
                <a:spcPts val="100"/>
              </a:spcBef>
            </a:pPr>
            <a:r>
              <a:rPr lang="fr-FR" sz="900">
                <a:solidFill>
                  <a:srgbClr val="4B4B4B"/>
                </a:solidFill>
                <a:latin typeface="Adobe Clean Light" panose="020B0303020404020204" pitchFamily="34" charset="0"/>
              </a:rPr>
              <a:t>Il s’agit d’un examen semestriel complet des services, avantages et mesures d’assistance liés au programme pour les entreprises.</a:t>
            </a:r>
          </a:p>
        </p:txBody>
      </p:sp>
      <p:sp>
        <p:nvSpPr>
          <p:cNvPr id="123" name="object 65">
            <a:extLst>
              <a:ext uri="{FF2B5EF4-FFF2-40B4-BE49-F238E27FC236}">
                <a16:creationId xmlns:a16="http://schemas.microsoft.com/office/drawing/2014/main" id="{A68C77C5-EF3C-7143-9359-14C6A26D1276}"/>
              </a:ext>
            </a:extLst>
          </p:cNvPr>
          <p:cNvSpPr txBox="1"/>
          <p:nvPr/>
        </p:nvSpPr>
        <p:spPr>
          <a:xfrm>
            <a:off x="5265661" y="1426694"/>
            <a:ext cx="2194560" cy="566822"/>
          </a:xfrm>
          <a:prstGeom prst="rect">
            <a:avLst/>
          </a:prstGeom>
        </p:spPr>
        <p:txBody>
          <a:bodyPr vert="horz" wrap="square" lIns="0" tIns="12700" rIns="0" bIns="0" rtlCol="0">
            <a:spAutoFit/>
          </a:bodyPr>
          <a:lstStyle/>
          <a:p>
            <a:pPr marL="12700">
              <a:lnSpc>
                <a:spcPct val="100000"/>
              </a:lnSpc>
              <a:spcBef>
                <a:spcPts val="100"/>
              </a:spcBef>
            </a:pPr>
            <a:r>
              <a:rPr lang="fr-FR" sz="900">
                <a:solidFill>
                  <a:srgbClr val="4B4B4B"/>
                </a:solidFill>
                <a:latin typeface="Adobe Clean Light" panose="020B0303020404020204" pitchFamily="34" charset="0"/>
              </a:rPr>
              <a:t>Il s’agit d’une session de 60 minutes consacrée à une fonctionnalité de produit spécifique et à son utilisation pour résoudre des problèmes d’entreprise courants.</a:t>
            </a:r>
          </a:p>
        </p:txBody>
      </p:sp>
      <p:sp>
        <p:nvSpPr>
          <p:cNvPr id="124" name="object 66">
            <a:extLst>
              <a:ext uri="{FF2B5EF4-FFF2-40B4-BE49-F238E27FC236}">
                <a16:creationId xmlns:a16="http://schemas.microsoft.com/office/drawing/2014/main" id="{14AAF776-9013-4C40-92F9-FFFE22C4038F}"/>
              </a:ext>
            </a:extLst>
          </p:cNvPr>
          <p:cNvSpPr txBox="1"/>
          <p:nvPr/>
        </p:nvSpPr>
        <p:spPr>
          <a:xfrm>
            <a:off x="5265661" y="5001737"/>
            <a:ext cx="2194560" cy="484235"/>
          </a:xfrm>
          <a:prstGeom prst="rect">
            <a:avLst/>
          </a:prstGeom>
        </p:spPr>
        <p:txBody>
          <a:bodyPr vert="horz" wrap="square" lIns="0" tIns="12700" rIns="0" bIns="0" rtlCol="0" anchor="t">
            <a:spAutoFit/>
          </a:bodyPr>
          <a:lstStyle/>
          <a:p>
            <a:pPr marL="12700" marR="5080">
              <a:lnSpc>
                <a:spcPct val="115999"/>
              </a:lnSpc>
              <a:spcBef>
                <a:spcPts val="600"/>
              </a:spcBef>
            </a:pPr>
            <a:r>
              <a:rPr lang="fr-FR" sz="900" dirty="0">
                <a:solidFill>
                  <a:srgbClr val="4B4B4B"/>
                </a:solidFill>
                <a:latin typeface="Adobe Clean Light"/>
              </a:rPr>
              <a:t>Encouragez l’adoption des bonnes pratiques de personnalisation et des composants principaux dans AEM as a Cloud Service.</a:t>
            </a:r>
          </a:p>
        </p:txBody>
      </p:sp>
      <p:sp>
        <p:nvSpPr>
          <p:cNvPr id="125" name="object 67">
            <a:extLst>
              <a:ext uri="{FF2B5EF4-FFF2-40B4-BE49-F238E27FC236}">
                <a16:creationId xmlns:a16="http://schemas.microsoft.com/office/drawing/2014/main" id="{AF4EBBF5-5438-A043-B9AA-3822381D52EE}"/>
              </a:ext>
            </a:extLst>
          </p:cNvPr>
          <p:cNvSpPr txBox="1"/>
          <p:nvPr/>
        </p:nvSpPr>
        <p:spPr>
          <a:xfrm>
            <a:off x="2835999" y="4994097"/>
            <a:ext cx="2194560" cy="649986"/>
          </a:xfrm>
          <a:prstGeom prst="rect">
            <a:avLst/>
          </a:prstGeom>
        </p:spPr>
        <p:txBody>
          <a:bodyPr vert="horz" wrap="square" lIns="0" tIns="12700" rIns="0" bIns="0" rtlCol="0" anchor="t">
            <a:spAutoFit/>
          </a:bodyPr>
          <a:lstStyle/>
          <a:p>
            <a:pPr marL="13970" marR="5080" indent="-1905">
              <a:lnSpc>
                <a:spcPct val="117000"/>
              </a:lnSpc>
              <a:spcBef>
                <a:spcPts val="900"/>
              </a:spcBef>
            </a:pPr>
            <a:r>
              <a:rPr lang="fr-FR" sz="900" dirty="0">
                <a:solidFill>
                  <a:srgbClr val="4B4B4B"/>
                </a:solidFill>
                <a:latin typeface="Adobe Clean Light"/>
              </a:rPr>
              <a:t>Identifiez, examinez et fournissez des recommandations sur les domaines d’adoption de solutions personnalisées qui offrent des opportunités d’optimisation.</a:t>
            </a:r>
          </a:p>
        </p:txBody>
      </p:sp>
      <p:sp>
        <p:nvSpPr>
          <p:cNvPr id="126" name="object 68">
            <a:extLst>
              <a:ext uri="{FF2B5EF4-FFF2-40B4-BE49-F238E27FC236}">
                <a16:creationId xmlns:a16="http://schemas.microsoft.com/office/drawing/2014/main" id="{7F65676D-32E4-7B4B-BB85-4D504B5882BD}"/>
              </a:ext>
            </a:extLst>
          </p:cNvPr>
          <p:cNvSpPr txBox="1"/>
          <p:nvPr/>
        </p:nvSpPr>
        <p:spPr>
          <a:xfrm>
            <a:off x="355868" y="4947989"/>
            <a:ext cx="2194560" cy="649986"/>
          </a:xfrm>
          <a:prstGeom prst="rect">
            <a:avLst/>
          </a:prstGeom>
        </p:spPr>
        <p:txBody>
          <a:bodyPr vert="horz" wrap="square" lIns="0" tIns="12700" rIns="0" bIns="0" rtlCol="0" anchor="t">
            <a:spAutoFit/>
          </a:bodyPr>
          <a:lstStyle/>
          <a:p>
            <a:pPr marL="12700" marR="5080">
              <a:lnSpc>
                <a:spcPct val="117000"/>
              </a:lnSpc>
              <a:spcBef>
                <a:spcPts val="685"/>
              </a:spcBef>
            </a:pPr>
            <a:r>
              <a:rPr lang="fr-FR" sz="900" dirty="0">
                <a:solidFill>
                  <a:srgbClr val="4B4B4B"/>
                </a:solidFill>
                <a:latin typeface="Adobe Clean Light"/>
              </a:rPr>
              <a:t>Gouvernance technique et opérationnelle permettant d’aider les clients d’AEM as a Cloud Service à respecter les normes du secteur et les bonnes pratiques d’AEM as a Cloud Service.</a:t>
            </a:r>
          </a:p>
        </p:txBody>
      </p:sp>
      <p:sp>
        <p:nvSpPr>
          <p:cNvPr id="127" name="object 39">
            <a:extLst>
              <a:ext uri="{FF2B5EF4-FFF2-40B4-BE49-F238E27FC236}">
                <a16:creationId xmlns:a16="http://schemas.microsoft.com/office/drawing/2014/main" id="{BB896A03-8E7E-344F-BDE1-37C49461FF04}"/>
              </a:ext>
            </a:extLst>
          </p:cNvPr>
          <p:cNvSpPr txBox="1"/>
          <p:nvPr/>
        </p:nvSpPr>
        <p:spPr>
          <a:xfrm>
            <a:off x="2835999" y="1401973"/>
            <a:ext cx="2194560" cy="866904"/>
          </a:xfrm>
          <a:prstGeom prst="rect">
            <a:avLst/>
          </a:prstGeom>
        </p:spPr>
        <p:txBody>
          <a:bodyPr vert="horz" wrap="square" lIns="0" tIns="35560" rIns="0" bIns="0" rtlCol="0">
            <a:spAutoFit/>
          </a:bodyPr>
          <a:lstStyle/>
          <a:p>
            <a:pPr>
              <a:spcBef>
                <a:spcPts val="190"/>
              </a:spcBef>
            </a:pPr>
            <a:r>
              <a:rPr lang="fr-FR" sz="900">
                <a:solidFill>
                  <a:srgbClr val="4B4B4B"/>
                </a:solidFill>
                <a:latin typeface="Adobe Clean Light" panose="020B0303020404020204" pitchFamily="34" charset="0"/>
              </a:rPr>
              <a:t>L’ingénieur d’assistance désigné se familiarisera avec votre environnement de solution et vos objectifs commerciaux. L’ingénieur d’assistance nommé est un ingénieur d’assistance expérimenté qui vous aide à coordonner votre expérience d’assistance aux entreprises.</a:t>
            </a:r>
          </a:p>
        </p:txBody>
      </p:sp>
      <p:sp>
        <p:nvSpPr>
          <p:cNvPr id="128" name="Rectangle 127">
            <a:extLst>
              <a:ext uri="{FF2B5EF4-FFF2-40B4-BE49-F238E27FC236}">
                <a16:creationId xmlns:a16="http://schemas.microsoft.com/office/drawing/2014/main" id="{4C112B89-FE2D-9246-A0BB-87EE74786AB0}"/>
              </a:ext>
            </a:extLst>
          </p:cNvPr>
          <p:cNvSpPr>
            <a:spLocks/>
          </p:cNvSpPr>
          <p:nvPr/>
        </p:nvSpPr>
        <p:spPr>
          <a:xfrm>
            <a:off x="3201544" y="1035985"/>
            <a:ext cx="1726164" cy="184666"/>
          </a:xfrm>
          <a:prstGeom prst="rect">
            <a:avLst/>
          </a:prstGeom>
        </p:spPr>
        <p:txBody>
          <a:bodyPr wrap="square" lIns="0" tIns="0" rIns="0" bIns="0">
            <a:spAutoFit/>
          </a:bodyPr>
          <a:lstStyle/>
          <a:p>
            <a:pPr>
              <a:spcBef>
                <a:spcPts val="600"/>
              </a:spcBef>
              <a:spcAft>
                <a:spcPts val="600"/>
              </a:spcAft>
            </a:pPr>
            <a:r>
              <a:rPr lang="fr-FR" sz="1200" b="1" dirty="0">
                <a:solidFill>
                  <a:srgbClr val="020302"/>
                </a:solidFill>
                <a:latin typeface="+mj-lt"/>
              </a:rPr>
              <a:t>Ingénieur d’assistance nommé</a:t>
            </a:r>
          </a:p>
        </p:txBody>
      </p:sp>
      <p:pic>
        <p:nvPicPr>
          <p:cNvPr id="142" name="Graphic 141" descr="User outline">
            <a:extLst>
              <a:ext uri="{FF2B5EF4-FFF2-40B4-BE49-F238E27FC236}">
                <a16:creationId xmlns:a16="http://schemas.microsoft.com/office/drawing/2014/main" id="{D810B7C8-EC8A-8D4D-9EEC-977E8C8AB01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76853" y="1015953"/>
            <a:ext cx="365760" cy="299325"/>
          </a:xfrm>
          <a:prstGeom prst="rect">
            <a:avLst/>
          </a:prstGeom>
        </p:spPr>
      </p:pic>
      <p:sp>
        <p:nvSpPr>
          <p:cNvPr id="144" name="object 62">
            <a:extLst>
              <a:ext uri="{FF2B5EF4-FFF2-40B4-BE49-F238E27FC236}">
                <a16:creationId xmlns:a16="http://schemas.microsoft.com/office/drawing/2014/main" id="{0D314FCF-4BE4-7542-ACF8-D1CC1D85A5C3}"/>
              </a:ext>
            </a:extLst>
          </p:cNvPr>
          <p:cNvSpPr txBox="1"/>
          <p:nvPr/>
        </p:nvSpPr>
        <p:spPr>
          <a:xfrm>
            <a:off x="5723508" y="1099976"/>
            <a:ext cx="1622172" cy="197490"/>
          </a:xfrm>
          <a:prstGeom prst="rect">
            <a:avLst/>
          </a:prstGeom>
        </p:spPr>
        <p:txBody>
          <a:bodyPr vert="horz" wrap="square" lIns="0" tIns="12700" rIns="0" bIns="0" rtlCol="0">
            <a:spAutoFit/>
          </a:bodyPr>
          <a:lstStyle/>
          <a:p>
            <a:pPr marL="12700">
              <a:lnSpc>
                <a:spcPct val="100000"/>
              </a:lnSpc>
              <a:spcBef>
                <a:spcPts val="100"/>
              </a:spcBef>
            </a:pPr>
            <a:r>
              <a:rPr lang="fr-FR" sz="1200" b="1" dirty="0">
                <a:solidFill>
                  <a:srgbClr val="020302"/>
                </a:solidFill>
                <a:latin typeface="Adobe Clean"/>
                <a:cs typeface="Adobe Clean"/>
              </a:rPr>
              <a:t>Sessions d’experts</a:t>
            </a:r>
          </a:p>
        </p:txBody>
      </p:sp>
      <p:sp>
        <p:nvSpPr>
          <p:cNvPr id="147" name="Rectangle 146">
            <a:extLst>
              <a:ext uri="{FF2B5EF4-FFF2-40B4-BE49-F238E27FC236}">
                <a16:creationId xmlns:a16="http://schemas.microsoft.com/office/drawing/2014/main" id="{98139763-3864-EE42-90B0-5D0834D69657}"/>
              </a:ext>
            </a:extLst>
          </p:cNvPr>
          <p:cNvSpPr/>
          <p:nvPr/>
        </p:nvSpPr>
        <p:spPr>
          <a:xfrm>
            <a:off x="5181600" y="4466703"/>
            <a:ext cx="1972258" cy="461665"/>
          </a:xfrm>
          <a:prstGeom prst="rect">
            <a:avLst/>
          </a:prstGeom>
        </p:spPr>
        <p:txBody>
          <a:bodyPr wrap="square">
            <a:spAutoFit/>
          </a:bodyPr>
          <a:lstStyle/>
          <a:p>
            <a:pPr marL="12700">
              <a:lnSpc>
                <a:spcPct val="100000"/>
              </a:lnSpc>
              <a:spcBef>
                <a:spcPts val="100"/>
              </a:spcBef>
            </a:pPr>
            <a:r>
              <a:rPr lang="fr-FR" sz="1200" b="1" dirty="0">
                <a:solidFill>
                  <a:srgbClr val="020302"/>
                </a:solidFill>
                <a:latin typeface="Adobe Clean"/>
                <a:cs typeface="Adobe Clean"/>
              </a:rPr>
              <a:t>Bonnes pratiques de personnalisation d’AEM as a Cloud Service</a:t>
            </a:r>
          </a:p>
        </p:txBody>
      </p:sp>
      <p:sp>
        <p:nvSpPr>
          <p:cNvPr id="148" name="Rectangle 147">
            <a:extLst>
              <a:ext uri="{FF2B5EF4-FFF2-40B4-BE49-F238E27FC236}">
                <a16:creationId xmlns:a16="http://schemas.microsoft.com/office/drawing/2014/main" id="{E46486FF-98E8-104F-B880-5545084769D6}"/>
              </a:ext>
            </a:extLst>
          </p:cNvPr>
          <p:cNvSpPr/>
          <p:nvPr/>
        </p:nvSpPr>
        <p:spPr>
          <a:xfrm>
            <a:off x="2752588" y="4438393"/>
            <a:ext cx="1708650" cy="461665"/>
          </a:xfrm>
          <a:prstGeom prst="rect">
            <a:avLst/>
          </a:prstGeom>
        </p:spPr>
        <p:txBody>
          <a:bodyPr wrap="square">
            <a:spAutoFit/>
          </a:bodyPr>
          <a:lstStyle/>
          <a:p>
            <a:pPr marL="12700">
              <a:lnSpc>
                <a:spcPct val="100000"/>
              </a:lnSpc>
              <a:spcBef>
                <a:spcPts val="100"/>
              </a:spcBef>
            </a:pPr>
            <a:r>
              <a:rPr lang="fr-FR" sz="1200" b="1" dirty="0">
                <a:solidFill>
                  <a:srgbClr val="020302"/>
                </a:solidFill>
                <a:latin typeface="Adobe Clean"/>
                <a:cs typeface="Adobe Clean"/>
              </a:rPr>
              <a:t>Services de valeur ajoutée d’AEM as a Cloud Service</a:t>
            </a:r>
          </a:p>
        </p:txBody>
      </p:sp>
      <p:sp>
        <p:nvSpPr>
          <p:cNvPr id="149" name="Rectangle 148">
            <a:extLst>
              <a:ext uri="{FF2B5EF4-FFF2-40B4-BE49-F238E27FC236}">
                <a16:creationId xmlns:a16="http://schemas.microsoft.com/office/drawing/2014/main" id="{18F92F5A-D3CA-DB48-AF85-3ED95C0CE207}"/>
              </a:ext>
            </a:extLst>
          </p:cNvPr>
          <p:cNvSpPr/>
          <p:nvPr/>
        </p:nvSpPr>
        <p:spPr>
          <a:xfrm>
            <a:off x="381000" y="4438394"/>
            <a:ext cx="1998943" cy="461665"/>
          </a:xfrm>
          <a:prstGeom prst="rect">
            <a:avLst/>
          </a:prstGeom>
        </p:spPr>
        <p:txBody>
          <a:bodyPr wrap="square" lIns="0">
            <a:spAutoFit/>
          </a:bodyPr>
          <a:lstStyle/>
          <a:p>
            <a:pPr marL="12700">
              <a:lnSpc>
                <a:spcPct val="100000"/>
              </a:lnSpc>
              <a:spcBef>
                <a:spcPts val="100"/>
              </a:spcBef>
            </a:pPr>
            <a:r>
              <a:rPr lang="fr-FR" sz="1200" b="1" dirty="0">
                <a:solidFill>
                  <a:srgbClr val="020302"/>
                </a:solidFill>
                <a:latin typeface="Adobe Clean"/>
                <a:cs typeface="Adobe Clean"/>
              </a:rPr>
              <a:t>Gouvernance d’AEM as </a:t>
            </a:r>
            <a:br>
              <a:rPr lang="fr-FR" sz="1200" b="1" dirty="0">
                <a:solidFill>
                  <a:srgbClr val="020302"/>
                </a:solidFill>
                <a:latin typeface="Adobe Clean"/>
                <a:cs typeface="Adobe Clean"/>
              </a:rPr>
            </a:br>
            <a:r>
              <a:rPr lang="fr-FR" sz="1200" b="1" dirty="0">
                <a:solidFill>
                  <a:srgbClr val="020302"/>
                </a:solidFill>
                <a:latin typeface="Adobe Clean"/>
                <a:cs typeface="Adobe Clean"/>
              </a:rPr>
              <a:t>a Cloud Service</a:t>
            </a:r>
          </a:p>
        </p:txBody>
      </p:sp>
      <p:pic>
        <p:nvPicPr>
          <p:cNvPr id="151" name="Graphic 150" descr="Director's Chair outline">
            <a:extLst>
              <a:ext uri="{FF2B5EF4-FFF2-40B4-BE49-F238E27FC236}">
                <a16:creationId xmlns:a16="http://schemas.microsoft.com/office/drawing/2014/main" id="{921858E2-75CF-3B40-8734-4CE41782FC9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57799" y="1015952"/>
            <a:ext cx="411480" cy="411480"/>
          </a:xfrm>
          <a:prstGeom prst="rect">
            <a:avLst/>
          </a:prstGeom>
        </p:spPr>
      </p:pic>
      <p:pic>
        <p:nvPicPr>
          <p:cNvPr id="153" name="Graphic 152" descr="Rating 3 Star with solid fill">
            <a:extLst>
              <a:ext uri="{FF2B5EF4-FFF2-40B4-BE49-F238E27FC236}">
                <a16:creationId xmlns:a16="http://schemas.microsoft.com/office/drawing/2014/main" id="{D5B000DA-4203-6A40-88BA-0E899DF2822C}"/>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76853" y="2514600"/>
            <a:ext cx="385800" cy="385800"/>
          </a:xfrm>
          <a:prstGeom prst="rect">
            <a:avLst/>
          </a:prstGeom>
        </p:spPr>
      </p:pic>
      <p:sp>
        <p:nvSpPr>
          <p:cNvPr id="61" name="object 62">
            <a:extLst>
              <a:ext uri="{FF2B5EF4-FFF2-40B4-BE49-F238E27FC236}">
                <a16:creationId xmlns:a16="http://schemas.microsoft.com/office/drawing/2014/main" id="{617B1137-C66B-C040-8DDC-65022470FBF2}"/>
              </a:ext>
            </a:extLst>
          </p:cNvPr>
          <p:cNvSpPr txBox="1"/>
          <p:nvPr/>
        </p:nvSpPr>
        <p:spPr>
          <a:xfrm>
            <a:off x="689237" y="1102554"/>
            <a:ext cx="1373941" cy="197490"/>
          </a:xfrm>
          <a:prstGeom prst="rect">
            <a:avLst/>
          </a:prstGeom>
        </p:spPr>
        <p:txBody>
          <a:bodyPr vert="horz" wrap="square" lIns="0" tIns="12700" rIns="0" bIns="0" rtlCol="0">
            <a:spAutoFit/>
          </a:bodyPr>
          <a:lstStyle/>
          <a:p>
            <a:pPr marL="12700">
              <a:lnSpc>
                <a:spcPct val="100000"/>
              </a:lnSpc>
              <a:spcBef>
                <a:spcPts val="100"/>
              </a:spcBef>
            </a:pPr>
            <a:r>
              <a:rPr lang="fr-FR" sz="1200" b="1" dirty="0">
                <a:solidFill>
                  <a:srgbClr val="020302"/>
                </a:solidFill>
                <a:latin typeface="Adobe Clean"/>
                <a:cs typeface="Adobe Clean"/>
              </a:rPr>
              <a:t>Examens de cas</a:t>
            </a:r>
          </a:p>
        </p:txBody>
      </p:sp>
      <p:pic>
        <p:nvPicPr>
          <p:cNvPr id="5" name="Graphic 4" descr="Customer review outline">
            <a:extLst>
              <a:ext uri="{FF2B5EF4-FFF2-40B4-BE49-F238E27FC236}">
                <a16:creationId xmlns:a16="http://schemas.microsoft.com/office/drawing/2014/main" id="{8CCEB8E9-4EDC-FD45-900B-6151B8F604B7}"/>
              </a:ext>
            </a:extLst>
          </p:cNvPr>
          <p:cNvPicPr>
            <a:picLocks/>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1015953"/>
            <a:ext cx="411480" cy="320040"/>
          </a:xfrm>
          <a:prstGeom prst="rect">
            <a:avLst/>
          </a:prstGeom>
        </p:spPr>
      </p:pic>
      <p:sp>
        <p:nvSpPr>
          <p:cNvPr id="66" name="object 63">
            <a:extLst>
              <a:ext uri="{FF2B5EF4-FFF2-40B4-BE49-F238E27FC236}">
                <a16:creationId xmlns:a16="http://schemas.microsoft.com/office/drawing/2014/main" id="{FFC37365-14D1-2C4B-97CC-3896ADF5B05F}"/>
              </a:ext>
            </a:extLst>
          </p:cNvPr>
          <p:cNvSpPr txBox="1"/>
          <p:nvPr/>
        </p:nvSpPr>
        <p:spPr>
          <a:xfrm>
            <a:off x="355868" y="1426046"/>
            <a:ext cx="2194560" cy="843821"/>
          </a:xfrm>
          <a:prstGeom prst="rect">
            <a:avLst/>
          </a:prstGeom>
        </p:spPr>
        <p:txBody>
          <a:bodyPr vert="horz" wrap="square" lIns="0" tIns="12700" rIns="0" bIns="0" rtlCol="0">
            <a:spAutoFit/>
          </a:bodyPr>
          <a:lstStyle/>
          <a:p>
            <a:pPr marL="12700">
              <a:lnSpc>
                <a:spcPct val="100000"/>
              </a:lnSpc>
              <a:spcBef>
                <a:spcPts val="100"/>
              </a:spcBef>
            </a:pPr>
            <a:r>
              <a:rPr lang="fr-FR" sz="900" dirty="0">
                <a:solidFill>
                  <a:srgbClr val="4B4B4B"/>
                </a:solidFill>
                <a:latin typeface="Adobe Clean Light" panose="020B0303020404020204" pitchFamily="34" charset="0"/>
              </a:rPr>
              <a:t>Il s’agit d’un examen planifié régulier des demandes d’assistance ouvertes, assurant l’alignement des clients avec la description des cas, l’impact sur l’entreprise, le statut, la priorité et l’accord concernant les prochaines étapes nécessaires pour garantir une résolution rapide.</a:t>
            </a:r>
          </a:p>
        </p:txBody>
      </p:sp>
      <p:sp>
        <p:nvSpPr>
          <p:cNvPr id="68" name="Rectangle 67">
            <a:extLst>
              <a:ext uri="{FF2B5EF4-FFF2-40B4-BE49-F238E27FC236}">
                <a16:creationId xmlns:a16="http://schemas.microsoft.com/office/drawing/2014/main" id="{C8A5F3FC-2C04-C744-BD0E-F9ACC42DEA13}"/>
              </a:ext>
            </a:extLst>
          </p:cNvPr>
          <p:cNvSpPr/>
          <p:nvPr/>
        </p:nvSpPr>
        <p:spPr>
          <a:xfrm>
            <a:off x="214971" y="3981193"/>
            <a:ext cx="2354171" cy="307777"/>
          </a:xfrm>
          <a:prstGeom prst="rect">
            <a:avLst/>
          </a:prstGeom>
        </p:spPr>
        <p:txBody>
          <a:bodyPr wrap="none" lIns="0">
            <a:spAutoFit/>
          </a:bodyPr>
          <a:lstStyle/>
          <a:p>
            <a:pPr>
              <a:lnSpc>
                <a:spcPct val="100000"/>
              </a:lnSpc>
              <a:spcBef>
                <a:spcPts val="280"/>
              </a:spcBef>
            </a:pPr>
            <a:r>
              <a:rPr lang="fr-FR" sz="1400" b="1">
                <a:solidFill>
                  <a:srgbClr val="020302"/>
                </a:solidFill>
                <a:latin typeface="Adobe Clean"/>
                <a:cs typeface="Adobe Clean"/>
              </a:rPr>
              <a:t>Activités d’assistance dans le cloud - AEM</a:t>
            </a:r>
          </a:p>
        </p:txBody>
      </p:sp>
      <p:sp>
        <p:nvSpPr>
          <p:cNvPr id="69" name="object 26">
            <a:extLst>
              <a:ext uri="{FF2B5EF4-FFF2-40B4-BE49-F238E27FC236}">
                <a16:creationId xmlns:a16="http://schemas.microsoft.com/office/drawing/2014/main" id="{6A102D56-C83F-964F-8477-EC69A0596922}"/>
              </a:ext>
            </a:extLst>
          </p:cNvPr>
          <p:cNvSpPr/>
          <p:nvPr/>
        </p:nvSpPr>
        <p:spPr>
          <a:xfrm>
            <a:off x="214971" y="4310484"/>
            <a:ext cx="228600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pic>
        <p:nvPicPr>
          <p:cNvPr id="9" name="Graphic 8" descr="Syncing cloud outline">
            <a:extLst>
              <a:ext uri="{FF2B5EF4-FFF2-40B4-BE49-F238E27FC236}">
                <a16:creationId xmlns:a16="http://schemas.microsoft.com/office/drawing/2014/main" id="{ABD4F6D3-5974-B843-8E65-3F7D52C02A1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562790" y="3892352"/>
            <a:ext cx="461665" cy="461665"/>
          </a:xfrm>
          <a:prstGeom prst="rect">
            <a:avLst/>
          </a:prstGeom>
        </p:spPr>
      </p:pic>
      <p:pic>
        <p:nvPicPr>
          <p:cNvPr id="67" name="Graphic 66" descr="Speaker phone outline">
            <a:extLst>
              <a:ext uri="{FF2B5EF4-FFF2-40B4-BE49-F238E27FC236}">
                <a16:creationId xmlns:a16="http://schemas.microsoft.com/office/drawing/2014/main" id="{9CF25698-88B0-EB4D-88EB-74AEDE37DB9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776853" y="6679878"/>
            <a:ext cx="411480" cy="411480"/>
          </a:xfrm>
          <a:prstGeom prst="rect">
            <a:avLst/>
          </a:prstGeom>
        </p:spPr>
      </p:pic>
      <p:pic>
        <p:nvPicPr>
          <p:cNvPr id="70" name="Graphic 69" descr="Remote learning language outline">
            <a:extLst>
              <a:ext uri="{FF2B5EF4-FFF2-40B4-BE49-F238E27FC236}">
                <a16:creationId xmlns:a16="http://schemas.microsoft.com/office/drawing/2014/main" id="{AAC2DE22-688A-D04D-BBF0-41B97160247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28600" y="8520784"/>
            <a:ext cx="411480" cy="411480"/>
          </a:xfrm>
          <a:prstGeom prst="rect">
            <a:avLst/>
          </a:prstGeom>
        </p:spPr>
      </p:pic>
      <p:pic>
        <p:nvPicPr>
          <p:cNvPr id="72" name="Graphic 71" descr="Customer review outline">
            <a:extLst>
              <a:ext uri="{FF2B5EF4-FFF2-40B4-BE49-F238E27FC236}">
                <a16:creationId xmlns:a16="http://schemas.microsoft.com/office/drawing/2014/main" id="{21B3E732-0813-BE43-B793-4BD9034C6B1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6641210"/>
            <a:ext cx="411480" cy="411480"/>
          </a:xfrm>
          <a:prstGeom prst="rect">
            <a:avLst/>
          </a:prstGeom>
        </p:spPr>
      </p:pic>
      <p:pic>
        <p:nvPicPr>
          <p:cNvPr id="73" name="Graphic 72" descr="Signpost outline">
            <a:extLst>
              <a:ext uri="{FF2B5EF4-FFF2-40B4-BE49-F238E27FC236}">
                <a16:creationId xmlns:a16="http://schemas.microsoft.com/office/drawing/2014/main" id="{1F982738-B503-9740-BDCB-05ED93867DE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6629400"/>
            <a:ext cx="411480" cy="411480"/>
          </a:xfrm>
          <a:prstGeom prst="rect">
            <a:avLst/>
          </a:prstGeom>
        </p:spPr>
      </p:pic>
      <p:pic>
        <p:nvPicPr>
          <p:cNvPr id="76" name="Graphic 75" descr="Internet outline">
            <a:extLst>
              <a:ext uri="{FF2B5EF4-FFF2-40B4-BE49-F238E27FC236}">
                <a16:creationId xmlns:a16="http://schemas.microsoft.com/office/drawing/2014/main" id="{F6C8836B-077B-BC4F-9C12-02BE5602368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257800" y="8520784"/>
            <a:ext cx="411480" cy="411480"/>
          </a:xfrm>
          <a:prstGeom prst="rect">
            <a:avLst/>
          </a:prstGeom>
        </p:spPr>
      </p:pic>
      <p:pic>
        <p:nvPicPr>
          <p:cNvPr id="77" name="Graphic 76" descr="Chat bubble outline">
            <a:extLst>
              <a:ext uri="{FF2B5EF4-FFF2-40B4-BE49-F238E27FC236}">
                <a16:creationId xmlns:a16="http://schemas.microsoft.com/office/drawing/2014/main" id="{B6F9981D-CBCE-514B-8F7F-0F0CAFEDBE44}"/>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776853" y="8520784"/>
            <a:ext cx="411480" cy="411480"/>
          </a:xfrm>
          <a:prstGeom prst="rect">
            <a:avLst/>
          </a:prstGeom>
        </p:spPr>
      </p:pic>
      <p:pic>
        <p:nvPicPr>
          <p:cNvPr id="78" name="Graphic 77" descr="Playbook outline">
            <a:extLst>
              <a:ext uri="{FF2B5EF4-FFF2-40B4-BE49-F238E27FC236}">
                <a16:creationId xmlns:a16="http://schemas.microsoft.com/office/drawing/2014/main" id="{C027C0A6-1CBA-8A4F-819C-F6A9FD0038FD}"/>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8600" y="2517951"/>
            <a:ext cx="469271" cy="415313"/>
          </a:xfrm>
          <a:prstGeom prst="rect">
            <a:avLst/>
          </a:prstGeom>
        </p:spPr>
      </p:pic>
      <p:sp>
        <p:nvSpPr>
          <p:cNvPr id="59" name="object 38">
            <a:extLst>
              <a:ext uri="{FF2B5EF4-FFF2-40B4-BE49-F238E27FC236}">
                <a16:creationId xmlns:a16="http://schemas.microsoft.com/office/drawing/2014/main" id="{6A5585B6-BC58-CF49-8E30-0902A61164D3}"/>
              </a:ext>
            </a:extLst>
          </p:cNvPr>
          <p:cNvSpPr/>
          <p:nvPr/>
        </p:nvSpPr>
        <p:spPr>
          <a:xfrm rot="5400000" flipH="1">
            <a:off x="3863341" y="986533"/>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60" name="object 38">
            <a:extLst>
              <a:ext uri="{FF2B5EF4-FFF2-40B4-BE49-F238E27FC236}">
                <a16:creationId xmlns:a16="http://schemas.microsoft.com/office/drawing/2014/main" id="{C74BA5F1-BF40-EA40-A62E-3F21CE2DB3F1}"/>
              </a:ext>
            </a:extLst>
          </p:cNvPr>
          <p:cNvSpPr/>
          <p:nvPr/>
        </p:nvSpPr>
        <p:spPr>
          <a:xfrm rot="5400000" flipH="1">
            <a:off x="3863341" y="5514588"/>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Tree>
    <p:extLst>
      <p:ext uri="{BB962C8B-B14F-4D97-AF65-F5344CB8AC3E}">
        <p14:creationId xmlns:p14="http://schemas.microsoft.com/office/powerpoint/2010/main" val="5960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38">
            <a:extLst>
              <a:ext uri="{FF2B5EF4-FFF2-40B4-BE49-F238E27FC236}">
                <a16:creationId xmlns:a16="http://schemas.microsoft.com/office/drawing/2014/main" id="{E94A976A-74F6-2B44-A50A-E80284518390}"/>
              </a:ext>
            </a:extLst>
          </p:cNvPr>
          <p:cNvSpPr/>
          <p:nvPr/>
        </p:nvSpPr>
        <p:spPr>
          <a:xfrm rot="10800000" flipH="1">
            <a:off x="2673171" y="2678191"/>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8" name="object 38">
            <a:extLst>
              <a:ext uri="{FF2B5EF4-FFF2-40B4-BE49-F238E27FC236}">
                <a16:creationId xmlns:a16="http://schemas.microsoft.com/office/drawing/2014/main" id="{DDD1FF31-1F82-184B-91EF-DE7A6E303CA0}"/>
              </a:ext>
            </a:extLst>
          </p:cNvPr>
          <p:cNvSpPr/>
          <p:nvPr/>
        </p:nvSpPr>
        <p:spPr>
          <a:xfrm rot="10800000" flipH="1">
            <a:off x="1959771" y="2678191"/>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9" name="object 38">
            <a:extLst>
              <a:ext uri="{FF2B5EF4-FFF2-40B4-BE49-F238E27FC236}">
                <a16:creationId xmlns:a16="http://schemas.microsoft.com/office/drawing/2014/main" id="{026EDD91-B9E8-0640-B78B-DC392FC36D81}"/>
              </a:ext>
            </a:extLst>
          </p:cNvPr>
          <p:cNvSpPr/>
          <p:nvPr/>
        </p:nvSpPr>
        <p:spPr>
          <a:xfrm rot="10800000" flipH="1">
            <a:off x="611792" y="2682563"/>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30" name="object 38">
            <a:extLst>
              <a:ext uri="{FF2B5EF4-FFF2-40B4-BE49-F238E27FC236}">
                <a16:creationId xmlns:a16="http://schemas.microsoft.com/office/drawing/2014/main" id="{32D4F643-675A-724B-B062-DF5052AAF61F}"/>
              </a:ext>
            </a:extLst>
          </p:cNvPr>
          <p:cNvSpPr/>
          <p:nvPr/>
        </p:nvSpPr>
        <p:spPr>
          <a:xfrm rot="10800000" flipH="1">
            <a:off x="1301653" y="2678191"/>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6" name="object 6"/>
          <p:cNvSpPr txBox="1"/>
          <p:nvPr/>
        </p:nvSpPr>
        <p:spPr>
          <a:xfrm>
            <a:off x="110488" y="9670288"/>
            <a:ext cx="7355840" cy="315595"/>
          </a:xfrm>
          <a:prstGeom prst="rect">
            <a:avLst/>
          </a:prstGeom>
        </p:spPr>
        <p:txBody>
          <a:bodyPr vert="horz" wrap="square" lIns="0" tIns="0" rIns="0" bIns="0" rtlCol="0">
            <a:spAutoFit/>
          </a:bodyPr>
          <a:lstStyle/>
          <a:p>
            <a:pPr algn="r">
              <a:lnSpc>
                <a:spcPts val="590"/>
              </a:lnSpc>
            </a:pPr>
            <a:endParaRPr sz="500">
              <a:latin typeface="Adobe Clean"/>
              <a:cs typeface="Adobe Clean"/>
            </a:endParaRPr>
          </a:p>
          <a:p>
            <a:pPr>
              <a:lnSpc>
                <a:spcPct val="100000"/>
              </a:lnSpc>
              <a:spcBef>
                <a:spcPts val="20"/>
              </a:spcBef>
            </a:pPr>
            <a:endParaRPr sz="700">
              <a:latin typeface="Adobe Clean"/>
              <a:cs typeface="Adobe Clean"/>
            </a:endParaRPr>
          </a:p>
          <a:p>
            <a:pPr>
              <a:lnSpc>
                <a:spcPct val="100000"/>
              </a:lnSpc>
            </a:pPr>
            <a:r>
              <a:rPr lang="fr-FR" sz="800">
                <a:solidFill>
                  <a:srgbClr val="6D6D6D"/>
                </a:solidFill>
                <a:latin typeface="Adobe Clean"/>
                <a:cs typeface="Adobe Clean"/>
              </a:rPr>
              <a:t>©2021 Adobe. All Rights Reserved. Données confidentielles Adobe</a:t>
            </a:r>
          </a:p>
        </p:txBody>
      </p:sp>
      <p:sp>
        <p:nvSpPr>
          <p:cNvPr id="8" name="object 8"/>
          <p:cNvSpPr/>
          <p:nvPr/>
        </p:nvSpPr>
        <p:spPr>
          <a:xfrm>
            <a:off x="4724780" y="914778"/>
            <a:ext cx="1954230" cy="57597"/>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9" name="object 9"/>
          <p:cNvSpPr txBox="1"/>
          <p:nvPr/>
        </p:nvSpPr>
        <p:spPr>
          <a:xfrm>
            <a:off x="4553710" y="589788"/>
            <a:ext cx="2588260" cy="228268"/>
          </a:xfrm>
          <a:prstGeom prst="rect">
            <a:avLst/>
          </a:prstGeom>
        </p:spPr>
        <p:txBody>
          <a:bodyPr vert="horz" wrap="square" lIns="0" tIns="12700" rIns="0" bIns="0" rtlCol="0" anchor="t">
            <a:spAutoFit/>
          </a:bodyPr>
          <a:lstStyle/>
          <a:p>
            <a:pPr marL="12700">
              <a:spcBef>
                <a:spcPts val="100"/>
              </a:spcBef>
            </a:pPr>
            <a:r>
              <a:rPr lang="fr-FR" sz="1400" b="1" dirty="0">
                <a:solidFill>
                  <a:srgbClr val="020302"/>
                </a:solidFill>
                <a:latin typeface="Adobe Clean"/>
                <a:cs typeface="Adobe Clean"/>
              </a:rPr>
              <a:t>Activités du service de terrain</a:t>
            </a:r>
          </a:p>
        </p:txBody>
      </p:sp>
      <p:sp>
        <p:nvSpPr>
          <p:cNvPr id="22" name="object 22"/>
          <p:cNvSpPr txBox="1"/>
          <p:nvPr/>
        </p:nvSpPr>
        <p:spPr>
          <a:xfrm>
            <a:off x="914399" y="589788"/>
            <a:ext cx="1937004" cy="228268"/>
          </a:xfrm>
          <a:prstGeom prst="rect">
            <a:avLst/>
          </a:prstGeom>
        </p:spPr>
        <p:txBody>
          <a:bodyPr vert="horz" wrap="square" lIns="0" tIns="12700" rIns="0" bIns="0" rtlCol="0">
            <a:spAutoFit/>
          </a:bodyPr>
          <a:lstStyle/>
          <a:p>
            <a:pPr marL="12700">
              <a:lnSpc>
                <a:spcPct val="100000"/>
              </a:lnSpc>
              <a:spcBef>
                <a:spcPts val="100"/>
              </a:spcBef>
            </a:pPr>
            <a:r>
              <a:rPr lang="fr-FR" sz="1400" b="1">
                <a:solidFill>
                  <a:srgbClr val="020302"/>
                </a:solidFill>
                <a:latin typeface="Adobe Clean"/>
                <a:cs typeface="Adobe Clean"/>
              </a:rPr>
              <a:t>Launch Advisory </a:t>
            </a:r>
          </a:p>
        </p:txBody>
      </p:sp>
      <p:sp>
        <p:nvSpPr>
          <p:cNvPr id="23" name="object 23"/>
          <p:cNvSpPr txBox="1"/>
          <p:nvPr/>
        </p:nvSpPr>
        <p:spPr>
          <a:xfrm>
            <a:off x="242188" y="1225804"/>
            <a:ext cx="3131692" cy="628377"/>
          </a:xfrm>
          <a:prstGeom prst="rect">
            <a:avLst/>
          </a:prstGeom>
        </p:spPr>
        <p:txBody>
          <a:bodyPr vert="horz" wrap="square" lIns="0" tIns="12700" rIns="0" bIns="0" rtlCol="0">
            <a:spAutoFit/>
          </a:bodyPr>
          <a:lstStyle/>
          <a:p>
            <a:pPr marL="12700" marR="5080">
              <a:spcBef>
                <a:spcPts val="100"/>
              </a:spcBef>
            </a:pPr>
            <a:r>
              <a:rPr lang="fr-FR" sz="1000" dirty="0">
                <a:solidFill>
                  <a:srgbClr val="1F1F1F"/>
                </a:solidFill>
                <a:latin typeface="AdobeClean-Light"/>
                <a:cs typeface="AdobeClean-Light"/>
              </a:rPr>
              <a:t>Pour les clients qui implémentent une </a:t>
            </a:r>
            <a:r>
              <a:rPr lang="fr-FR" sz="1000" b="1" dirty="0">
                <a:solidFill>
                  <a:srgbClr val="1F1F1F"/>
                </a:solidFill>
                <a:latin typeface="Adobe Clean"/>
                <a:cs typeface="Adobe Clean"/>
              </a:rPr>
              <a:t>nouvelle solution Adobe </a:t>
            </a:r>
            <a:r>
              <a:rPr lang="fr-FR" sz="1000" b="1" dirty="0" err="1">
                <a:solidFill>
                  <a:srgbClr val="1F1F1F"/>
                </a:solidFill>
                <a:latin typeface="Adobe Clean"/>
                <a:cs typeface="Adobe Clean"/>
              </a:rPr>
              <a:t>Experience</a:t>
            </a:r>
            <a:r>
              <a:rPr lang="fr-FR" sz="1000" b="1" dirty="0">
                <a:solidFill>
                  <a:srgbClr val="1F1F1F"/>
                </a:solidFill>
                <a:latin typeface="Adobe Clean"/>
                <a:cs typeface="Adobe Clean"/>
              </a:rPr>
              <a:t> Cloud, </a:t>
            </a:r>
            <a:r>
              <a:rPr lang="fr-FR" sz="1000" dirty="0">
                <a:latin typeface="Adobe Clean Light" charset="0"/>
                <a:ea typeface="Adobe Clean Light" charset="0"/>
                <a:cs typeface="Adobe Clean Light" charset="0"/>
              </a:rPr>
              <a:t>Launch Advisory </a:t>
            </a:r>
            <a:r>
              <a:rPr lang="fr-FR" sz="1000" dirty="0">
                <a:solidFill>
                  <a:srgbClr val="000000"/>
                </a:solidFill>
                <a:latin typeface="Adobe Clean SemiLight" panose="020B0403020404020204" pitchFamily="34" charset="0"/>
              </a:rPr>
              <a:t>est un </a:t>
            </a:r>
            <a:r>
              <a:rPr lang="fr-FR" sz="1000" b="1" dirty="0">
                <a:solidFill>
                  <a:srgbClr val="000000"/>
                </a:solidFill>
                <a:latin typeface="Adobe Clean SemiLight" panose="020B0403020404020204" pitchFamily="34" charset="0"/>
              </a:rPr>
              <a:t>ensemble de base de services de conseil </a:t>
            </a:r>
            <a:r>
              <a:rPr lang="fr-FR" sz="1000" dirty="0">
                <a:latin typeface="Adobe Clean Light" charset="0"/>
                <a:ea typeface="Adobe Clean Light" charset="0"/>
                <a:cs typeface="Adobe Clean Light" charset="0"/>
              </a:rPr>
              <a:t>et de recommandations qui s’avèrent </a:t>
            </a:r>
            <a:r>
              <a:rPr lang="fr-FR" sz="1000" b="1" dirty="0">
                <a:latin typeface="Adobe Clean Light" charset="0"/>
                <a:ea typeface="Adobe Clean Light" charset="0"/>
                <a:cs typeface="Adobe Clean Light" charset="0"/>
              </a:rPr>
              <a:t>prendre en charge les déploiements réussis </a:t>
            </a:r>
            <a:r>
              <a:rPr lang="fr-FR" sz="1000" dirty="0">
                <a:latin typeface="Adobe Clean Light" charset="0"/>
                <a:ea typeface="Adobe Clean Light" charset="0"/>
                <a:cs typeface="Adobe Clean Light" charset="0"/>
              </a:rPr>
              <a:t>et </a:t>
            </a:r>
            <a:r>
              <a:rPr lang="fr-FR" sz="1000" b="1" dirty="0">
                <a:latin typeface="Adobe Clean Light" charset="0"/>
                <a:ea typeface="Adobe Clean Light" charset="0"/>
                <a:cs typeface="Adobe Clean Light" charset="0"/>
              </a:rPr>
              <a:t>accélérer la rentabilité</a:t>
            </a:r>
            <a:r>
              <a:rPr lang="fr-FR" sz="1000" dirty="0">
                <a:latin typeface="Adobe Clean Light" charset="0"/>
                <a:ea typeface="Adobe Clean Light" charset="0"/>
                <a:cs typeface="Adobe Clean Light" charset="0"/>
              </a:rPr>
              <a:t>.</a:t>
            </a:r>
          </a:p>
        </p:txBody>
      </p:sp>
      <p:pic>
        <p:nvPicPr>
          <p:cNvPr id="57" name="object 57"/>
          <p:cNvPicPr/>
          <p:nvPr/>
        </p:nvPicPr>
        <p:blipFill>
          <a:blip r:embed="rId3" cstate="print"/>
          <a:stretch>
            <a:fillRect/>
          </a:stretch>
        </p:blipFill>
        <p:spPr>
          <a:xfrm>
            <a:off x="0" y="0"/>
            <a:ext cx="7772400" cy="294130"/>
          </a:xfrm>
          <a:prstGeom prst="rect">
            <a:avLst/>
          </a:prstGeom>
          <a:ln>
            <a:solidFill>
              <a:srgbClr val="FA0E00"/>
            </a:solidFill>
          </a:ln>
        </p:spPr>
      </p:pic>
      <p:sp>
        <p:nvSpPr>
          <p:cNvPr id="61" name="object 61"/>
          <p:cNvSpPr txBox="1"/>
          <p:nvPr/>
        </p:nvSpPr>
        <p:spPr>
          <a:xfrm>
            <a:off x="3965471" y="1228675"/>
            <a:ext cx="3603474" cy="859210"/>
          </a:xfrm>
          <a:prstGeom prst="rect">
            <a:avLst/>
          </a:prstGeom>
        </p:spPr>
        <p:txBody>
          <a:bodyPr vert="horz" wrap="square" lIns="0" tIns="12700" rIns="0" bIns="0" rtlCol="0">
            <a:spAutoFit/>
          </a:bodyPr>
          <a:lstStyle/>
          <a:p>
            <a:pPr marL="24130" marR="5080">
              <a:spcBef>
                <a:spcPts val="600"/>
              </a:spcBef>
            </a:pPr>
            <a:r>
              <a:rPr lang="fr-FR" sz="1000" dirty="0">
                <a:solidFill>
                  <a:srgbClr val="4B4B4B"/>
                </a:solidFill>
                <a:latin typeface="Adobe Clean Light" panose="020B0303020404020204" pitchFamily="34" charset="0"/>
              </a:rPr>
              <a:t>Les services de terrain servent à la </a:t>
            </a:r>
            <a:r>
              <a:rPr lang="fr-FR" sz="1000" b="1" dirty="0">
                <a:solidFill>
                  <a:srgbClr val="4B4B4B"/>
                </a:solidFill>
                <a:latin typeface="Adobe Clean" panose="020B0503020404020204" pitchFamily="34" charset="0"/>
              </a:rPr>
              <a:t>résolution rapide</a:t>
            </a:r>
            <a:r>
              <a:rPr lang="fr-FR" sz="1000" dirty="0">
                <a:solidFill>
                  <a:srgbClr val="4B4B4B"/>
                </a:solidFill>
                <a:latin typeface="Adobe Clean Light" panose="020B0303020404020204" pitchFamily="34" charset="0"/>
              </a:rPr>
              <a:t>, au succès ciblé du client et à l’</a:t>
            </a:r>
            <a:r>
              <a:rPr lang="fr-FR" sz="1000" b="1" dirty="0">
                <a:solidFill>
                  <a:srgbClr val="4B4B4B"/>
                </a:solidFill>
                <a:latin typeface="Adobe Clean" panose="020B0503020404020204" pitchFamily="34" charset="0"/>
              </a:rPr>
              <a:t>accélération de la rentabilité</a:t>
            </a:r>
            <a:r>
              <a:rPr lang="fr-FR" sz="1000" dirty="0">
                <a:solidFill>
                  <a:srgbClr val="4B4B4B"/>
                </a:solidFill>
                <a:latin typeface="Adobe Clean Light" panose="020B0303020404020204" pitchFamily="34" charset="0"/>
              </a:rPr>
              <a:t>. Si Launch Advisory est actif, il n’y aura </a:t>
            </a:r>
            <a:r>
              <a:rPr lang="fr-FR" sz="1000" b="1" dirty="0">
                <a:solidFill>
                  <a:srgbClr val="4B4B4B"/>
                </a:solidFill>
                <a:latin typeface="Adobe Clean" panose="020B0503020404020204" pitchFamily="34" charset="0"/>
              </a:rPr>
              <a:t>aucun service sur le terrain au cours de la première année</a:t>
            </a:r>
            <a:r>
              <a:rPr lang="fr-FR" sz="1000" dirty="0">
                <a:solidFill>
                  <a:srgbClr val="4B4B4B"/>
                </a:solidFill>
                <a:latin typeface="Adobe Clean Light" panose="020B0303020404020204" pitchFamily="34" charset="0"/>
              </a:rPr>
              <a:t> pour tout produit de solution couvert par un contrat d’assistance Adobe. </a:t>
            </a:r>
          </a:p>
          <a:p>
            <a:pPr marL="24130" marR="5080">
              <a:spcBef>
                <a:spcPts val="600"/>
              </a:spcBef>
            </a:pPr>
            <a:endParaRPr lang="en-US" sz="1000" b="1" dirty="0">
              <a:solidFill>
                <a:srgbClr val="1F1F1F"/>
              </a:solidFill>
              <a:latin typeface="Adobe Clean"/>
              <a:cs typeface="Adobe Clean"/>
            </a:endParaRPr>
          </a:p>
        </p:txBody>
      </p:sp>
      <p:sp>
        <p:nvSpPr>
          <p:cNvPr id="65" name="object 8">
            <a:extLst>
              <a:ext uri="{FF2B5EF4-FFF2-40B4-BE49-F238E27FC236}">
                <a16:creationId xmlns:a16="http://schemas.microsoft.com/office/drawing/2014/main" id="{6B55E2C9-CF96-2F4E-85BA-89AEA97B17D5}"/>
              </a:ext>
            </a:extLst>
          </p:cNvPr>
          <p:cNvSpPr/>
          <p:nvPr/>
        </p:nvSpPr>
        <p:spPr>
          <a:xfrm flipV="1">
            <a:off x="924304" y="869060"/>
            <a:ext cx="1285496" cy="45719"/>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66" name="object 38">
            <a:extLst>
              <a:ext uri="{FF2B5EF4-FFF2-40B4-BE49-F238E27FC236}">
                <a16:creationId xmlns:a16="http://schemas.microsoft.com/office/drawing/2014/main" id="{EBA3192C-C3E3-C641-AAF6-A4953AD2838C}"/>
              </a:ext>
            </a:extLst>
          </p:cNvPr>
          <p:cNvSpPr/>
          <p:nvPr/>
        </p:nvSpPr>
        <p:spPr>
          <a:xfrm rot="10800000" flipH="1">
            <a:off x="3692282" y="762000"/>
            <a:ext cx="45719" cy="118872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7" name="object 21">
            <a:extLst>
              <a:ext uri="{FF2B5EF4-FFF2-40B4-BE49-F238E27FC236}">
                <a16:creationId xmlns:a16="http://schemas.microsoft.com/office/drawing/2014/main" id="{F9FB5025-2514-684C-812E-4F3EA1789BFC}"/>
              </a:ext>
            </a:extLst>
          </p:cNvPr>
          <p:cNvSpPr/>
          <p:nvPr/>
        </p:nvSpPr>
        <p:spPr>
          <a:xfrm>
            <a:off x="4457700" y="762000"/>
            <a:ext cx="114300" cy="0"/>
          </a:xfrm>
          <a:custGeom>
            <a:avLst/>
            <a:gdLst/>
            <a:ahLst/>
            <a:cxnLst/>
            <a:rect l="l" t="t" r="r" b="b"/>
            <a:pathLst>
              <a:path w="114300">
                <a:moveTo>
                  <a:pt x="0" y="0"/>
                </a:moveTo>
                <a:lnTo>
                  <a:pt x="113703" y="0"/>
                </a:lnTo>
              </a:path>
            </a:pathLst>
          </a:custGeom>
          <a:ln w="9906">
            <a:solidFill>
              <a:srgbClr val="FFFFFF"/>
            </a:solidFill>
          </a:ln>
        </p:spPr>
        <p:txBody>
          <a:bodyPr wrap="square" lIns="0" tIns="0" rIns="0" bIns="0" rtlCol="0"/>
          <a:lstStyle/>
          <a:p>
            <a:endParaRPr/>
          </a:p>
        </p:txBody>
      </p:sp>
      <p:sp>
        <p:nvSpPr>
          <p:cNvPr id="4" name="Rectangle 3">
            <a:extLst>
              <a:ext uri="{FF2B5EF4-FFF2-40B4-BE49-F238E27FC236}">
                <a16:creationId xmlns:a16="http://schemas.microsoft.com/office/drawing/2014/main" id="{CAABF6C5-6955-9645-9E88-A7A5E1977309}"/>
              </a:ext>
            </a:extLst>
          </p:cNvPr>
          <p:cNvSpPr/>
          <p:nvPr/>
        </p:nvSpPr>
        <p:spPr>
          <a:xfrm>
            <a:off x="172087" y="3517441"/>
            <a:ext cx="3525469" cy="2336537"/>
          </a:xfrm>
          <a:prstGeom prst="rect">
            <a:avLst/>
          </a:prstGeom>
        </p:spPr>
        <p:txBody>
          <a:bodyPr wrap="square">
            <a:spAutoFit/>
          </a:bodyPr>
          <a:lstStyle/>
          <a:p>
            <a:pPr marL="12700" marR="5080">
              <a:spcBef>
                <a:spcPts val="100"/>
              </a:spcBef>
            </a:pPr>
            <a:r>
              <a:rPr lang="fr-FR" sz="1000" dirty="0">
                <a:latin typeface="Adobe Clean Light" charset="0"/>
              </a:rPr>
              <a:t>Les experts en solutions Adobe aident à valider les exigences, l’architecture, les processus de développement et les examens de préparation au lancement avec des </a:t>
            </a:r>
            <a:r>
              <a:rPr lang="fr-FR" sz="1000" b="1" dirty="0">
                <a:solidFill>
                  <a:srgbClr val="000000"/>
                </a:solidFill>
                <a:latin typeface="Adobe Clean SemiLight" panose="020B0403020404020204" pitchFamily="34" charset="0"/>
              </a:rPr>
              <a:t>conseils basés sur les bonnes pratiques </a:t>
            </a:r>
            <a:r>
              <a:rPr lang="fr-FR" sz="1000" dirty="0">
                <a:solidFill>
                  <a:srgbClr val="000000"/>
                </a:solidFill>
                <a:latin typeface="Adobe Clean SemiLight" panose="020B0403020404020204" pitchFamily="34" charset="0"/>
              </a:rPr>
              <a:t>à l’intention des clients et des partenaires de mise en œuvre.</a:t>
            </a:r>
          </a:p>
          <a:p>
            <a:pPr marL="12700" marR="5080">
              <a:spcBef>
                <a:spcPts val="100"/>
              </a:spcBef>
            </a:pPr>
            <a:endParaRPr lang="en-US" sz="1000" dirty="0">
              <a:solidFill>
                <a:srgbClr val="1F1F1F"/>
              </a:solidFill>
              <a:latin typeface="Adobe Clean"/>
              <a:cs typeface="Adobe Clean"/>
            </a:endParaRPr>
          </a:p>
          <a:p>
            <a:pPr marL="12700" marR="5080">
              <a:spcBef>
                <a:spcPts val="100"/>
              </a:spcBef>
            </a:pPr>
            <a:r>
              <a:rPr lang="fr-FR" sz="1000" dirty="0">
                <a:latin typeface="Adobe Clean Light" charset="0"/>
              </a:rPr>
              <a:t>Launch Advisory s’alignera sur le calendrier de votre projet via des jalons communs (</a:t>
            </a:r>
            <a:r>
              <a:rPr lang="fr-FR" sz="1000" b="1" dirty="0">
                <a:latin typeface="Adobe Clean Light" charset="0"/>
              </a:rPr>
              <a:t>lancement, définition, conception, activation et post-lancement</a:t>
            </a:r>
            <a:r>
              <a:rPr lang="fr-FR" sz="1000" dirty="0">
                <a:latin typeface="Adobe Clean Light" charset="0"/>
              </a:rPr>
              <a:t>) pour guider, valider, évaluer et faire des recommandations.</a:t>
            </a:r>
          </a:p>
          <a:p>
            <a:pPr marL="12700" marR="5080">
              <a:spcBef>
                <a:spcPts val="100"/>
              </a:spcBef>
            </a:pPr>
            <a:endParaRPr lang="en-US" sz="1000" dirty="0">
              <a:latin typeface="Adobe Clean Light" charset="0"/>
            </a:endParaRPr>
          </a:p>
          <a:p>
            <a:pPr marL="12700" marR="5080">
              <a:spcBef>
                <a:spcPts val="100"/>
              </a:spcBef>
            </a:pPr>
            <a:r>
              <a:rPr lang="fr-FR" sz="1000" dirty="0">
                <a:latin typeface="Adobe Clean Light" charset="0"/>
              </a:rPr>
              <a:t>Les principaux éléments livrables sont les suivants :</a:t>
            </a:r>
          </a:p>
          <a:p>
            <a:pPr marL="184150" marR="5080" indent="-171450">
              <a:spcBef>
                <a:spcPts val="700"/>
              </a:spcBef>
              <a:buFont typeface="Arial" panose="020B0604020202020204" pitchFamily="34" charset="0"/>
              <a:buChar char="•"/>
            </a:pPr>
            <a:r>
              <a:rPr lang="fr-FR" sz="1000" dirty="0"/>
              <a:t>Plateforme de lancement (y compris le plan de collaboration du projet)</a:t>
            </a:r>
          </a:p>
          <a:p>
            <a:pPr marL="184150" marR="5080" indent="-171450">
              <a:spcBef>
                <a:spcPts val="400"/>
              </a:spcBef>
              <a:buFont typeface="Arial" panose="020B0604020202020204" pitchFamily="34" charset="0"/>
              <a:buChar char="•"/>
            </a:pPr>
            <a:r>
              <a:rPr lang="fr-FR" sz="1000" dirty="0"/>
              <a:t>Document(s) d’évaluation et de recommandations</a:t>
            </a:r>
          </a:p>
          <a:p>
            <a:pPr marL="184150" marR="5080" indent="-171450">
              <a:spcBef>
                <a:spcPts val="400"/>
              </a:spcBef>
              <a:buFont typeface="Arial" panose="020B0604020202020204" pitchFamily="34" charset="0"/>
              <a:buChar char="•"/>
            </a:pPr>
            <a:r>
              <a:rPr lang="fr-FR" sz="1000" dirty="0"/>
              <a:t>Résumé des engagements</a:t>
            </a:r>
          </a:p>
        </p:txBody>
      </p:sp>
      <p:sp>
        <p:nvSpPr>
          <p:cNvPr id="68" name="object 38">
            <a:extLst>
              <a:ext uri="{FF2B5EF4-FFF2-40B4-BE49-F238E27FC236}">
                <a16:creationId xmlns:a16="http://schemas.microsoft.com/office/drawing/2014/main" id="{5EFFA37E-5E9D-754A-94DA-1299B0F27104}"/>
              </a:ext>
            </a:extLst>
          </p:cNvPr>
          <p:cNvSpPr/>
          <p:nvPr/>
        </p:nvSpPr>
        <p:spPr>
          <a:xfrm rot="10800000" flipH="1">
            <a:off x="3692282" y="3840480"/>
            <a:ext cx="45719" cy="566928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9" name="Pentagon 68">
            <a:extLst>
              <a:ext uri="{FF2B5EF4-FFF2-40B4-BE49-F238E27FC236}">
                <a16:creationId xmlns:a16="http://schemas.microsoft.com/office/drawing/2014/main" id="{B3CD9FB2-B6D3-164A-8CA9-E474FC909A25}"/>
              </a:ext>
            </a:extLst>
          </p:cNvPr>
          <p:cNvSpPr/>
          <p:nvPr/>
        </p:nvSpPr>
        <p:spPr>
          <a:xfrm>
            <a:off x="3599686" y="2920968"/>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Exécuter et faire fonctionner</a:t>
            </a:r>
          </a:p>
        </p:txBody>
      </p:sp>
      <p:sp>
        <p:nvSpPr>
          <p:cNvPr id="70" name="object 38">
            <a:extLst>
              <a:ext uri="{FF2B5EF4-FFF2-40B4-BE49-F238E27FC236}">
                <a16:creationId xmlns:a16="http://schemas.microsoft.com/office/drawing/2014/main" id="{71095CA5-757D-5E40-AAFD-CC32BD673713}"/>
              </a:ext>
            </a:extLst>
          </p:cNvPr>
          <p:cNvSpPr/>
          <p:nvPr/>
        </p:nvSpPr>
        <p:spPr>
          <a:xfrm rot="10800000" flipH="1">
            <a:off x="3331288" y="2678190"/>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 name="Pentagon 4">
            <a:extLst>
              <a:ext uri="{FF2B5EF4-FFF2-40B4-BE49-F238E27FC236}">
                <a16:creationId xmlns:a16="http://schemas.microsoft.com/office/drawing/2014/main" id="{FB0EC1F4-1AFD-B344-81D9-2CCD3D8EF8DB}"/>
              </a:ext>
            </a:extLst>
          </p:cNvPr>
          <p:cNvSpPr/>
          <p:nvPr/>
        </p:nvSpPr>
        <p:spPr>
          <a:xfrm>
            <a:off x="310386" y="2920968"/>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a:t>Implémentation</a:t>
            </a:r>
          </a:p>
        </p:txBody>
      </p:sp>
      <p:sp>
        <p:nvSpPr>
          <p:cNvPr id="77" name="TextBox 76">
            <a:extLst>
              <a:ext uri="{FF2B5EF4-FFF2-40B4-BE49-F238E27FC236}">
                <a16:creationId xmlns:a16="http://schemas.microsoft.com/office/drawing/2014/main" id="{3ECB7D75-60DA-E74F-9027-4C8869FE5BD2}"/>
              </a:ext>
            </a:extLst>
          </p:cNvPr>
          <p:cNvSpPr txBox="1"/>
          <p:nvPr/>
        </p:nvSpPr>
        <p:spPr>
          <a:xfrm>
            <a:off x="2867486" y="2317134"/>
            <a:ext cx="1117244" cy="261610"/>
          </a:xfrm>
          <a:prstGeom prst="rect">
            <a:avLst/>
          </a:prstGeom>
          <a:noFill/>
        </p:spPr>
        <p:txBody>
          <a:bodyPr wrap="square" rtlCol="0">
            <a:spAutoFit/>
          </a:bodyPr>
          <a:lstStyle/>
          <a:p>
            <a:pPr algn="ctr"/>
            <a:r>
              <a:rPr lang="fr-FR" sz="1100" dirty="0"/>
              <a:t>Post-lancement</a:t>
            </a:r>
          </a:p>
        </p:txBody>
      </p:sp>
      <p:pic>
        <p:nvPicPr>
          <p:cNvPr id="13" name="Picture 12">
            <a:extLst>
              <a:ext uri="{FF2B5EF4-FFF2-40B4-BE49-F238E27FC236}">
                <a16:creationId xmlns:a16="http://schemas.microsoft.com/office/drawing/2014/main" id="{13934150-F664-DD41-A622-B5C70278822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336106" y="6379881"/>
            <a:ext cx="3093589" cy="2855621"/>
          </a:xfrm>
          <a:prstGeom prst="rect">
            <a:avLst/>
          </a:prstGeom>
        </p:spPr>
      </p:pic>
      <p:sp>
        <p:nvSpPr>
          <p:cNvPr id="26" name="Oval 25">
            <a:extLst>
              <a:ext uri="{FF2B5EF4-FFF2-40B4-BE49-F238E27FC236}">
                <a16:creationId xmlns:a16="http://schemas.microsoft.com/office/drawing/2014/main" id="{C999750A-7416-1B41-9A8D-8AD5A5E5F6B4}"/>
              </a:ext>
            </a:extLst>
          </p:cNvPr>
          <p:cNvSpPr/>
          <p:nvPr/>
        </p:nvSpPr>
        <p:spPr>
          <a:xfrm>
            <a:off x="42491" y="417893"/>
            <a:ext cx="803911" cy="68821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6061E8D-9723-464D-AA49-7A3A3A02BE92}"/>
              </a:ext>
            </a:extLst>
          </p:cNvPr>
          <p:cNvSpPr/>
          <p:nvPr/>
        </p:nvSpPr>
        <p:spPr>
          <a:xfrm>
            <a:off x="3855907" y="4343911"/>
            <a:ext cx="3525469" cy="2464777"/>
          </a:xfrm>
          <a:prstGeom prst="rect">
            <a:avLst/>
          </a:prstGeom>
        </p:spPr>
        <p:txBody>
          <a:bodyPr wrap="square" lIns="91440" tIns="45720" rIns="91440" bIns="45720" anchor="t">
            <a:spAutoFit/>
          </a:bodyPr>
          <a:lstStyle/>
          <a:p>
            <a:pPr marL="12700" marR="5080">
              <a:spcBef>
                <a:spcPts val="100"/>
              </a:spcBef>
            </a:pPr>
            <a:r>
              <a:rPr lang="fr-FR" sz="1000" b="1" dirty="0">
                <a:solidFill>
                  <a:srgbClr val="000000"/>
                </a:solidFill>
                <a:latin typeface="+mj-lt"/>
              </a:rPr>
              <a:t>Les activités de suivi technique </a:t>
            </a:r>
            <a:r>
              <a:rPr lang="fr-FR" sz="1000" dirty="0">
                <a:solidFill>
                  <a:srgbClr val="000000"/>
                </a:solidFill>
                <a:latin typeface="Adobe Clean Light"/>
              </a:rPr>
              <a:t>s’assurent que les clients sont techniquement sûrs et maximisent l’adoption de leurs outils. Pour être plus précis, ces types d’activités incluent la prise en charge et les recommandations liées aux configurations de plateforme, aux intégrations et à la résolution des problèmes.</a:t>
            </a:r>
          </a:p>
          <a:p>
            <a:pPr marL="12700" marR="5080">
              <a:spcBef>
                <a:spcPts val="100"/>
              </a:spcBef>
            </a:pPr>
            <a:endParaRPr lang="en-US" sz="1000" dirty="0">
              <a:latin typeface="Adobe Clean Light" charset="0"/>
            </a:endParaRPr>
          </a:p>
          <a:p>
            <a:pPr marL="12700" marR="5080">
              <a:spcBef>
                <a:spcPts val="100"/>
              </a:spcBef>
            </a:pPr>
            <a:r>
              <a:rPr lang="fr-FR" sz="1000" dirty="0">
                <a:latin typeface="Adobe Clean Light"/>
              </a:rPr>
              <a:t>Les types d’activités techniques disponibles sont les suivantes :</a:t>
            </a:r>
          </a:p>
          <a:p>
            <a:pPr marL="184150" marR="5080" indent="-171450">
              <a:spcBef>
                <a:spcPts val="700"/>
              </a:spcBef>
              <a:buClr>
                <a:srgbClr val="FA0E00"/>
              </a:buClr>
              <a:buFont typeface="Wingdings" pitchFamily="2" charset="2"/>
              <a:buChar char="ü"/>
            </a:pPr>
            <a:r>
              <a:rPr lang="fr-FR" sz="1000" dirty="0"/>
              <a:t>Vérification de l’intégrité</a:t>
            </a:r>
          </a:p>
          <a:p>
            <a:pPr marL="184150" marR="5080" indent="-171450">
              <a:spcBef>
                <a:spcPts val="400"/>
              </a:spcBef>
              <a:buClr>
                <a:srgbClr val="FA0E00"/>
              </a:buClr>
              <a:buFont typeface="Wingdings" pitchFamily="2" charset="2"/>
              <a:buChar char="ü"/>
            </a:pPr>
            <a:r>
              <a:rPr lang="fr-FR" sz="1000" dirty="0"/>
              <a:t>Vérification de la plateforme</a:t>
            </a:r>
          </a:p>
          <a:p>
            <a:pPr marL="184150" marR="5080" indent="-171450">
              <a:spcBef>
                <a:spcPts val="400"/>
              </a:spcBef>
              <a:buClr>
                <a:srgbClr val="FA0E00"/>
              </a:buClr>
              <a:buFont typeface="Wingdings" pitchFamily="2" charset="2"/>
              <a:buChar char="ü"/>
            </a:pPr>
            <a:r>
              <a:rPr lang="fr-FR" sz="1000" dirty="0"/>
              <a:t>Activation de l’ensemble de fonctionnalités</a:t>
            </a:r>
          </a:p>
          <a:p>
            <a:pPr marL="184150" marR="5080" indent="-171450">
              <a:spcBef>
                <a:spcPts val="400"/>
              </a:spcBef>
              <a:buClr>
                <a:srgbClr val="FA0E00"/>
              </a:buClr>
              <a:buFont typeface="Wingdings" pitchFamily="2" charset="2"/>
              <a:buChar char="ü"/>
            </a:pPr>
            <a:r>
              <a:rPr lang="fr-FR" sz="1000" dirty="0"/>
              <a:t>Intégrations et configurations de base</a:t>
            </a:r>
          </a:p>
          <a:p>
            <a:pPr marL="184150" marR="5080" indent="-171450">
              <a:spcBef>
                <a:spcPts val="400"/>
              </a:spcBef>
              <a:buClr>
                <a:srgbClr val="FA0E00"/>
              </a:buClr>
              <a:buFont typeface="Wingdings" pitchFamily="2" charset="2"/>
              <a:buChar char="ü"/>
            </a:pPr>
            <a:r>
              <a:rPr lang="fr-FR" sz="1000" dirty="0"/>
              <a:t>Résolution des problèmes liés aux solutions client</a:t>
            </a:r>
          </a:p>
          <a:p>
            <a:pPr marL="184150" marR="5080" indent="-171450">
              <a:spcBef>
                <a:spcPts val="400"/>
              </a:spcBef>
              <a:buClr>
                <a:srgbClr val="FA0E00"/>
              </a:buClr>
              <a:buFont typeface="Wingdings" pitchFamily="2" charset="2"/>
              <a:buChar char="ü"/>
            </a:pPr>
            <a:r>
              <a:rPr lang="fr-FR" sz="1000" dirty="0"/>
              <a:t>Assistance du service Cloud</a:t>
            </a:r>
          </a:p>
        </p:txBody>
      </p:sp>
      <p:sp>
        <p:nvSpPr>
          <p:cNvPr id="83" name="Rectangle 82">
            <a:extLst>
              <a:ext uri="{FF2B5EF4-FFF2-40B4-BE49-F238E27FC236}">
                <a16:creationId xmlns:a16="http://schemas.microsoft.com/office/drawing/2014/main" id="{BB34E685-A734-974B-A33A-BE51D1A8BC0D}"/>
              </a:ext>
            </a:extLst>
          </p:cNvPr>
          <p:cNvSpPr/>
          <p:nvPr/>
        </p:nvSpPr>
        <p:spPr>
          <a:xfrm>
            <a:off x="3851397" y="6898936"/>
            <a:ext cx="3525469" cy="2054409"/>
          </a:xfrm>
          <a:prstGeom prst="rect">
            <a:avLst/>
          </a:prstGeom>
        </p:spPr>
        <p:txBody>
          <a:bodyPr wrap="square" lIns="91440" tIns="45720" rIns="91440" bIns="45720" anchor="t">
            <a:spAutoFit/>
          </a:bodyPr>
          <a:lstStyle/>
          <a:p>
            <a:pPr marL="12700" marR="5080">
              <a:spcBef>
                <a:spcPts val="100"/>
              </a:spcBef>
            </a:pPr>
            <a:r>
              <a:rPr lang="fr-FR" sz="1000" b="1" dirty="0">
                <a:solidFill>
                  <a:srgbClr val="000000"/>
                </a:solidFill>
                <a:latin typeface="+mj-lt"/>
              </a:rPr>
              <a:t>Les activités de suivi stratégique </a:t>
            </a:r>
            <a:r>
              <a:rPr lang="fr-FR" sz="1000" dirty="0">
                <a:solidFill>
                  <a:srgbClr val="000000"/>
                </a:solidFill>
                <a:latin typeface="Adobe Clean Light"/>
              </a:rPr>
              <a:t>localisent des opportunités pour s’assurer que les solutions Adobe d’un client génèrent de la valeur. Elles comprennent des recommandations d’assistance liées à la stratégie, à la mesure et à la maturité afin de générer de la valeur pour une ou plusieurs solutions Adobe.</a:t>
            </a:r>
          </a:p>
          <a:p>
            <a:pPr marL="12700" marR="5080">
              <a:spcBef>
                <a:spcPts val="100"/>
              </a:spcBef>
            </a:pPr>
            <a:endParaRPr lang="en-US" sz="1000" dirty="0">
              <a:latin typeface="Adobe Clean Light" charset="0"/>
            </a:endParaRPr>
          </a:p>
          <a:p>
            <a:pPr marL="12700" marR="5080">
              <a:spcBef>
                <a:spcPts val="100"/>
              </a:spcBef>
            </a:pPr>
            <a:r>
              <a:rPr lang="fr-FR" sz="1000" dirty="0">
                <a:latin typeface="Adobe Clean Light"/>
              </a:rPr>
              <a:t>Les types d’activités stratégiques disponibles sont les suivantes :</a:t>
            </a:r>
          </a:p>
          <a:p>
            <a:pPr marL="241300" marR="5080" indent="-228600">
              <a:spcBef>
                <a:spcPts val="700"/>
              </a:spcBef>
              <a:buClr>
                <a:srgbClr val="FA0E00"/>
              </a:buClr>
              <a:buFont typeface="Wingdings" pitchFamily="2" charset="2"/>
              <a:buChar char="ü"/>
            </a:pPr>
            <a:r>
              <a:rPr lang="fr-FR" sz="1000" dirty="0"/>
              <a:t>Feuille de route de maturité</a:t>
            </a:r>
          </a:p>
          <a:p>
            <a:pPr marL="241300" marR="5080" indent="-228600">
              <a:spcBef>
                <a:spcPts val="400"/>
              </a:spcBef>
              <a:buClr>
                <a:srgbClr val="FA0E00"/>
              </a:buClr>
              <a:buFont typeface="Wingdings" pitchFamily="2" charset="2"/>
              <a:buChar char="ü"/>
            </a:pPr>
            <a:r>
              <a:rPr lang="fr-FR" sz="1000" dirty="0"/>
              <a:t>Développement/mesure des cas d’utilisation</a:t>
            </a:r>
          </a:p>
          <a:p>
            <a:pPr marL="241300" marR="5080" indent="-228600">
              <a:spcBef>
                <a:spcPts val="400"/>
              </a:spcBef>
              <a:buClr>
                <a:srgbClr val="FA0E00"/>
              </a:buClr>
              <a:buFont typeface="Wingdings" pitchFamily="2" charset="2"/>
              <a:buChar char="ü"/>
            </a:pPr>
            <a:r>
              <a:rPr lang="fr-FR" sz="1000" dirty="0"/>
              <a:t>Rapports et analyses</a:t>
            </a:r>
          </a:p>
          <a:p>
            <a:pPr marL="241300" marR="5080" indent="-228600">
              <a:spcBef>
                <a:spcPts val="400"/>
              </a:spcBef>
              <a:buClr>
                <a:srgbClr val="FA0E00"/>
              </a:buClr>
              <a:buFont typeface="Wingdings" pitchFamily="2" charset="2"/>
              <a:buChar char="ü"/>
            </a:pPr>
            <a:r>
              <a:rPr lang="fr-FR" sz="1000" dirty="0"/>
              <a:t>Activation des bonnes pratiques</a:t>
            </a:r>
          </a:p>
        </p:txBody>
      </p:sp>
      <p:sp>
        <p:nvSpPr>
          <p:cNvPr id="2" name="TextBox 1">
            <a:extLst>
              <a:ext uri="{FF2B5EF4-FFF2-40B4-BE49-F238E27FC236}">
                <a16:creationId xmlns:a16="http://schemas.microsoft.com/office/drawing/2014/main" id="{75CFC85E-B176-5441-A8D8-AEF6C3DFCC2A}"/>
              </a:ext>
            </a:extLst>
          </p:cNvPr>
          <p:cNvSpPr txBox="1"/>
          <p:nvPr/>
        </p:nvSpPr>
        <p:spPr>
          <a:xfrm>
            <a:off x="3851397" y="3541141"/>
            <a:ext cx="3525468" cy="584775"/>
          </a:xfrm>
          <a:prstGeom prst="rect">
            <a:avLst/>
          </a:prstGeom>
          <a:noFill/>
        </p:spPr>
        <p:txBody>
          <a:bodyPr wrap="square" rtlCol="0">
            <a:spAutoFit/>
          </a:bodyPr>
          <a:lstStyle/>
          <a:p>
            <a:pPr marL="12700" marR="5080" lvl="0">
              <a:spcBef>
                <a:spcPts val="100"/>
              </a:spcBef>
            </a:pPr>
            <a:r>
              <a:rPr lang="fr-FR" sz="1000" dirty="0">
                <a:solidFill>
                  <a:srgbClr val="1F1F1F"/>
                </a:solidFill>
                <a:latin typeface="Adobe Clean" panose="020B0503020404020204" pitchFamily="34" charset="0"/>
                <a:cs typeface="AdobeClean-Light"/>
              </a:rPr>
              <a:t>En tant que client d’entreprise, vous êtes éligible pour participer à</a:t>
            </a:r>
            <a:r>
              <a:rPr lang="fr-FR" sz="1200" dirty="0">
                <a:solidFill>
                  <a:srgbClr val="1F1F1F"/>
                </a:solidFill>
                <a:latin typeface="Adobe Clean" panose="020B0503020404020204" pitchFamily="34" charset="0"/>
                <a:cs typeface="AdobeClean-Light"/>
              </a:rPr>
              <a:t> </a:t>
            </a:r>
            <a:r>
              <a:rPr lang="fr-FR" sz="1200" b="1" u="sng" dirty="0">
                <a:solidFill>
                  <a:srgbClr val="1F1F1F"/>
                </a:solidFill>
                <a:latin typeface="Adobe Clean" panose="020B0503020404020204" pitchFamily="34" charset="0"/>
                <a:cs typeface="AdobeClean-Light"/>
              </a:rPr>
              <a:t>2 </a:t>
            </a:r>
            <a:r>
              <a:rPr lang="fr-FR" sz="1000" b="1" u="sng" dirty="0">
                <a:solidFill>
                  <a:srgbClr val="1F1F1F"/>
                </a:solidFill>
                <a:latin typeface="Adobe Clean" panose="020B0503020404020204" pitchFamily="34" charset="0"/>
                <a:cs typeface="AdobeClean-Light"/>
              </a:rPr>
              <a:t>activités par an </a:t>
            </a:r>
            <a:r>
              <a:rPr lang="fr-FR" sz="1000" dirty="0">
                <a:solidFill>
                  <a:srgbClr val="1F1F1F"/>
                </a:solidFill>
                <a:latin typeface="Adobe Clean" panose="020B0503020404020204" pitchFamily="34" charset="0"/>
                <a:cs typeface="AdobeClean-Light"/>
              </a:rPr>
              <a:t>à partir de ces deux suivis :</a:t>
            </a:r>
            <a:r>
              <a:rPr lang="fr-FR" sz="1000" b="1" dirty="0">
                <a:solidFill>
                  <a:srgbClr val="1F1F1F"/>
                </a:solidFill>
                <a:latin typeface="Adobe Clean" panose="020B0503020404020204" pitchFamily="34" charset="0"/>
                <a:cs typeface="AdobeClean-Light"/>
              </a:rPr>
              <a:t> technique </a:t>
            </a:r>
            <a:r>
              <a:rPr lang="fr-FR" sz="1000" dirty="0">
                <a:solidFill>
                  <a:srgbClr val="1F1F1F"/>
                </a:solidFill>
                <a:latin typeface="Adobe Clean" panose="020B0503020404020204" pitchFamily="34" charset="0"/>
                <a:cs typeface="AdobeClean-Light"/>
              </a:rPr>
              <a:t>et/ou </a:t>
            </a:r>
            <a:r>
              <a:rPr lang="fr-FR" sz="1000" b="1" dirty="0">
                <a:solidFill>
                  <a:srgbClr val="1F1F1F"/>
                </a:solidFill>
                <a:latin typeface="Adobe Clean" panose="020B0503020404020204" pitchFamily="34" charset="0"/>
                <a:cs typeface="AdobeClean-Light"/>
              </a:rPr>
              <a:t>stratégique</a:t>
            </a:r>
            <a:r>
              <a:rPr lang="fr-FR" sz="1000" dirty="0">
                <a:solidFill>
                  <a:srgbClr val="1F1F1F"/>
                </a:solidFill>
                <a:latin typeface="Adobe Clean Light" panose="020B0303020404020204" pitchFamily="34" charset="0"/>
                <a:cs typeface="AdobeClean-Light"/>
              </a:rPr>
              <a:t>.</a:t>
            </a:r>
          </a:p>
        </p:txBody>
      </p:sp>
      <p:sp>
        <p:nvSpPr>
          <p:cNvPr id="31" name="TextBox 30">
            <a:extLst>
              <a:ext uri="{FF2B5EF4-FFF2-40B4-BE49-F238E27FC236}">
                <a16:creationId xmlns:a16="http://schemas.microsoft.com/office/drawing/2014/main" id="{6D8501EA-3511-BA44-BB3B-9F53FFBEAB0B}"/>
              </a:ext>
            </a:extLst>
          </p:cNvPr>
          <p:cNvSpPr txBox="1"/>
          <p:nvPr/>
        </p:nvSpPr>
        <p:spPr>
          <a:xfrm>
            <a:off x="2236134" y="2317134"/>
            <a:ext cx="826006" cy="261610"/>
          </a:xfrm>
          <a:prstGeom prst="rect">
            <a:avLst/>
          </a:prstGeom>
          <a:noFill/>
        </p:spPr>
        <p:txBody>
          <a:bodyPr wrap="square" rtlCol="0">
            <a:spAutoFit/>
          </a:bodyPr>
          <a:lstStyle/>
          <a:p>
            <a:pPr algn="ctr"/>
            <a:r>
              <a:rPr lang="fr-FR" sz="1100"/>
              <a:t>Activation</a:t>
            </a:r>
          </a:p>
        </p:txBody>
      </p:sp>
      <p:sp>
        <p:nvSpPr>
          <p:cNvPr id="32" name="TextBox 31">
            <a:extLst>
              <a:ext uri="{FF2B5EF4-FFF2-40B4-BE49-F238E27FC236}">
                <a16:creationId xmlns:a16="http://schemas.microsoft.com/office/drawing/2014/main" id="{822B1C33-2658-9C47-9546-65EE39995E93}"/>
              </a:ext>
            </a:extLst>
          </p:cNvPr>
          <p:cNvSpPr txBox="1"/>
          <p:nvPr/>
        </p:nvSpPr>
        <p:spPr>
          <a:xfrm>
            <a:off x="878679" y="2320287"/>
            <a:ext cx="826006" cy="261610"/>
          </a:xfrm>
          <a:prstGeom prst="rect">
            <a:avLst/>
          </a:prstGeom>
          <a:noFill/>
        </p:spPr>
        <p:txBody>
          <a:bodyPr wrap="square" rtlCol="0">
            <a:spAutoFit/>
          </a:bodyPr>
          <a:lstStyle/>
          <a:p>
            <a:pPr algn="ctr"/>
            <a:r>
              <a:rPr lang="fr-FR" sz="1100"/>
              <a:t>Définition</a:t>
            </a:r>
          </a:p>
        </p:txBody>
      </p:sp>
      <p:sp>
        <p:nvSpPr>
          <p:cNvPr id="33" name="TextBox 32">
            <a:extLst>
              <a:ext uri="{FF2B5EF4-FFF2-40B4-BE49-F238E27FC236}">
                <a16:creationId xmlns:a16="http://schemas.microsoft.com/office/drawing/2014/main" id="{535CB7DF-91C2-1E4A-AAC5-7863828EA701}"/>
              </a:ext>
            </a:extLst>
          </p:cNvPr>
          <p:cNvSpPr txBox="1"/>
          <p:nvPr/>
        </p:nvSpPr>
        <p:spPr>
          <a:xfrm>
            <a:off x="205422" y="2330087"/>
            <a:ext cx="826006" cy="261610"/>
          </a:xfrm>
          <a:prstGeom prst="rect">
            <a:avLst/>
          </a:prstGeom>
          <a:noFill/>
        </p:spPr>
        <p:txBody>
          <a:bodyPr wrap="square" rtlCol="0">
            <a:spAutoFit/>
          </a:bodyPr>
          <a:lstStyle/>
          <a:p>
            <a:pPr algn="ctr"/>
            <a:r>
              <a:rPr lang="fr-FR" sz="1100"/>
              <a:t>Lancement</a:t>
            </a:r>
          </a:p>
        </p:txBody>
      </p:sp>
      <p:sp>
        <p:nvSpPr>
          <p:cNvPr id="34" name="TextBox 33">
            <a:extLst>
              <a:ext uri="{FF2B5EF4-FFF2-40B4-BE49-F238E27FC236}">
                <a16:creationId xmlns:a16="http://schemas.microsoft.com/office/drawing/2014/main" id="{DE507ED1-06E3-D34E-B109-779393F8BBA9}"/>
              </a:ext>
            </a:extLst>
          </p:cNvPr>
          <p:cNvSpPr txBox="1"/>
          <p:nvPr/>
        </p:nvSpPr>
        <p:spPr>
          <a:xfrm>
            <a:off x="1558548" y="2320287"/>
            <a:ext cx="826006" cy="261610"/>
          </a:xfrm>
          <a:prstGeom prst="rect">
            <a:avLst/>
          </a:prstGeom>
          <a:noFill/>
        </p:spPr>
        <p:txBody>
          <a:bodyPr wrap="square" rtlCol="0">
            <a:spAutoFit/>
          </a:bodyPr>
          <a:lstStyle/>
          <a:p>
            <a:pPr algn="ctr"/>
            <a:r>
              <a:rPr lang="fr-FR" sz="1100"/>
              <a:t>Conception</a:t>
            </a:r>
          </a:p>
        </p:txBody>
      </p:sp>
      <p:sp>
        <p:nvSpPr>
          <p:cNvPr id="7" name="Rectangle 6">
            <a:extLst>
              <a:ext uri="{FF2B5EF4-FFF2-40B4-BE49-F238E27FC236}">
                <a16:creationId xmlns:a16="http://schemas.microsoft.com/office/drawing/2014/main" id="{C3D0F674-4C3B-AB48-86F4-0547F3186A06}"/>
              </a:ext>
            </a:extLst>
          </p:cNvPr>
          <p:cNvSpPr/>
          <p:nvPr/>
        </p:nvSpPr>
        <p:spPr>
          <a:xfrm>
            <a:off x="3692281" y="2549086"/>
            <a:ext cx="3684584" cy="368078"/>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solidFill>
                  <a:schemeClr val="accent1">
                    <a:lumMod val="50000"/>
                  </a:schemeClr>
                </a:solidFill>
              </a:rPr>
              <a:t>2 activités par an</a:t>
            </a:r>
          </a:p>
        </p:txBody>
      </p:sp>
    </p:spTree>
    <p:extLst>
      <p:ext uri="{BB962C8B-B14F-4D97-AF65-F5344CB8AC3E}">
        <p14:creationId xmlns:p14="http://schemas.microsoft.com/office/powerpoint/2010/main" val="717026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fr-FR" sz="500">
                <a:solidFill>
                  <a:srgbClr val="6C6C6C"/>
                </a:solidFill>
                <a:latin typeface="Adobe Clean"/>
                <a:cs typeface="Adobe Clean"/>
              </a:rPr>
              <a:t>©2020 Adobe. All Rights Reserved. Données confidentielles Adobe</a:t>
            </a:r>
          </a:p>
          <a:p>
            <a:pPr>
              <a:lnSpc>
                <a:spcPct val="100000"/>
              </a:lnSpc>
              <a:spcBef>
                <a:spcPts val="25"/>
              </a:spcBef>
            </a:pPr>
            <a:endParaRPr sz="800">
              <a:latin typeface="Adobe Clean"/>
              <a:cs typeface="Adobe Clean"/>
            </a:endParaRPr>
          </a:p>
          <a:p>
            <a:pPr>
              <a:lnSpc>
                <a:spcPct val="100000"/>
              </a:lnSpc>
              <a:spcBef>
                <a:spcPts val="5"/>
              </a:spcBef>
            </a:pPr>
            <a:r>
              <a:rPr lang="fr-FR" sz="800">
                <a:solidFill>
                  <a:srgbClr val="6D6D6D"/>
                </a:solidFill>
                <a:latin typeface="Adobe Clean"/>
                <a:cs typeface="Adobe Clean"/>
              </a:rPr>
              <a:t>©2020 Adobe. All Rights Reserved. Données confidentielles Adobe</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70410" y="575594"/>
            <a:ext cx="3476626" cy="332783"/>
          </a:xfrm>
          <a:prstGeom prst="rect">
            <a:avLst/>
          </a:prstGeom>
        </p:spPr>
        <p:txBody>
          <a:bodyPr vert="horz" wrap="square" lIns="0" tIns="116205" rIns="0" bIns="0" rtlCol="0">
            <a:spAutoFit/>
          </a:bodyPr>
          <a:lstStyle/>
          <a:p>
            <a:pPr>
              <a:lnSpc>
                <a:spcPct val="100000"/>
              </a:lnSpc>
              <a:spcBef>
                <a:spcPts val="915"/>
              </a:spcBef>
            </a:pPr>
            <a:r>
              <a:rPr lang="fr-FR" sz="1400" b="1">
                <a:solidFill>
                  <a:srgbClr val="020302"/>
                </a:solidFill>
                <a:latin typeface="Adobe Clean"/>
                <a:cs typeface="Adobe Clean"/>
              </a:rPr>
              <a:t>Ressources</a:t>
            </a: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lang="fr-FR" sz="800">
                <a:solidFill>
                  <a:srgbClr val="777879"/>
                </a:solidFill>
                <a:latin typeface="Adobe Clean"/>
                <a:cs typeface="Adobe Clean"/>
              </a:rPr>
              <a:t>Adobe</a:t>
            </a:r>
          </a:p>
          <a:p>
            <a:pPr marL="12700">
              <a:lnSpc>
                <a:spcPts val="915"/>
              </a:lnSpc>
            </a:pPr>
            <a:r>
              <a:rPr lang="fr-FR" sz="800">
                <a:solidFill>
                  <a:srgbClr val="777879"/>
                </a:solidFill>
                <a:latin typeface="Adobe Clean"/>
                <a:cs typeface="Adobe Clean"/>
              </a:rPr>
              <a:t>345 Park Avenue</a:t>
            </a:r>
          </a:p>
          <a:p>
            <a:pPr marL="12700">
              <a:lnSpc>
                <a:spcPts val="944"/>
              </a:lnSpc>
            </a:pPr>
            <a:r>
              <a:rPr lang="fr-FR" sz="800">
                <a:solidFill>
                  <a:srgbClr val="777879"/>
                </a:solidFill>
                <a:latin typeface="Adobe Clean"/>
                <a:cs typeface="Adobe Clean"/>
              </a:rPr>
              <a:t>San Jose, CA95110-2704</a:t>
            </a:r>
          </a:p>
          <a:p>
            <a:pPr marL="12700">
              <a:lnSpc>
                <a:spcPct val="100000"/>
              </a:lnSpc>
              <a:spcBef>
                <a:spcPts val="45"/>
              </a:spcBef>
            </a:pPr>
            <a:r>
              <a:rPr lang="fr-FR" sz="800">
                <a:solidFill>
                  <a:srgbClr val="777879"/>
                </a:solidFill>
                <a:latin typeface="Adobe Clean"/>
                <a:cs typeface="Adobe Clean"/>
              </a:rPr>
              <a:t>États-Unis</a:t>
            </a:r>
          </a:p>
          <a:p>
            <a:pPr marL="12700">
              <a:lnSpc>
                <a:spcPct val="100000"/>
              </a:lnSpc>
              <a:spcBef>
                <a:spcPts val="265"/>
              </a:spcBef>
            </a:pPr>
            <a:r>
              <a:rPr lang="fr-FR" sz="800" u="sng">
                <a:solidFill>
                  <a:srgbClr val="5F5F5F"/>
                </a:solidFill>
                <a:uFill>
                  <a:solidFill>
                    <a:srgbClr val="0000FF"/>
                  </a:solidFill>
                </a:uFill>
                <a:latin typeface="Adobe Clean"/>
                <a:cs typeface="Adobe Clean"/>
                <a:hlinkClick r:id="rId3"/>
              </a:rPr>
              <a:t>www.adobe.com/fr/</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nchor="t">
            <a:spAutoFit/>
          </a:bodyPr>
          <a:lstStyle/>
          <a:p>
            <a:pPr marL="12700" marR="5080" indent="-635">
              <a:lnSpc>
                <a:spcPts val="1200"/>
              </a:lnSpc>
              <a:spcBef>
                <a:spcPts val="235"/>
              </a:spcBef>
            </a:pPr>
            <a:r>
              <a:rPr lang="fr-FR" sz="1100" i="1" dirty="0">
                <a:solidFill>
                  <a:srgbClr val="777879"/>
                </a:solidFill>
                <a:latin typeface="AdobeClean-LightIt"/>
                <a:cs typeface="AdobeClean-LightIt"/>
              </a:rPr>
              <a:t>Pour en apprendre plus sur les offres de l’assistance Adobe et sur le niveau qui vous convient, contactez votre gestionnaire de compte nommé (NAM) ou votre gestionnaire de Succès client (CSM).</a:t>
            </a:r>
          </a:p>
          <a:p>
            <a:pPr marL="34290">
              <a:lnSpc>
                <a:spcPct val="100000"/>
              </a:lnSpc>
              <a:spcBef>
                <a:spcPts val="795"/>
              </a:spcBef>
            </a:pPr>
            <a:r>
              <a:rPr lang="fr-FR" sz="800" dirty="0">
                <a:solidFill>
                  <a:srgbClr val="6D6D6D"/>
                </a:solidFill>
                <a:latin typeface="Adobe Clean"/>
                <a:cs typeface="Adobe Clean"/>
              </a:rPr>
              <a:t>©2021 Adobe. All </a:t>
            </a:r>
            <a:r>
              <a:rPr lang="fr-FR" sz="800" dirty="0" err="1">
                <a:solidFill>
                  <a:srgbClr val="6D6D6D"/>
                </a:solidFill>
                <a:latin typeface="Adobe Clean"/>
                <a:cs typeface="Adobe Clean"/>
              </a:rPr>
              <a:t>Rights</a:t>
            </a:r>
            <a:r>
              <a:rPr lang="fr-FR" sz="800" dirty="0">
                <a:solidFill>
                  <a:srgbClr val="6D6D6D"/>
                </a:solidFill>
                <a:latin typeface="Adobe Clean"/>
                <a:cs typeface="Adobe Clean"/>
              </a:rPr>
              <a:t> </a:t>
            </a:r>
            <a:r>
              <a:rPr lang="fr-FR" sz="800" dirty="0" err="1">
                <a:solidFill>
                  <a:srgbClr val="6D6D6D"/>
                </a:solidFill>
                <a:latin typeface="Adobe Clean"/>
                <a:cs typeface="Adobe Clean"/>
              </a:rPr>
              <a:t>Reserved</a:t>
            </a:r>
            <a:r>
              <a:rPr lang="fr-FR" sz="800" dirty="0">
                <a:solidFill>
                  <a:srgbClr val="6D6D6D"/>
                </a:solidFill>
                <a:latin typeface="Adobe Clean"/>
                <a:cs typeface="Adobe Clean"/>
              </a:rPr>
              <a:t>. Données confidentielles Adobe</a:t>
            </a:r>
          </a:p>
        </p:txBody>
      </p:sp>
      <p:sp>
        <p:nvSpPr>
          <p:cNvPr id="64" name="object 23">
            <a:extLst>
              <a:ext uri="{FF2B5EF4-FFF2-40B4-BE49-F238E27FC236}">
                <a16:creationId xmlns:a16="http://schemas.microsoft.com/office/drawing/2014/main" id="{41467BDC-3D83-D844-B922-CD07E94E5AAB}"/>
              </a:ext>
            </a:extLst>
          </p:cNvPr>
          <p:cNvSpPr txBox="1"/>
          <p:nvPr/>
        </p:nvSpPr>
        <p:spPr>
          <a:xfrm>
            <a:off x="190706" y="4913781"/>
            <a:ext cx="7073693" cy="755976"/>
          </a:xfrm>
          <a:prstGeom prst="rect">
            <a:avLst/>
          </a:prstGeom>
        </p:spPr>
        <p:txBody>
          <a:bodyPr vert="horz" wrap="square" lIns="0" tIns="116205" rIns="0" bIns="0" rtlCol="0" anchor="t">
            <a:spAutoFit/>
          </a:bodyPr>
          <a:lstStyle/>
          <a:p>
            <a:pPr>
              <a:spcBef>
                <a:spcPts val="915"/>
              </a:spcBef>
            </a:pPr>
            <a:r>
              <a:rPr lang="fr-FR" sz="1400" b="1" dirty="0">
                <a:solidFill>
                  <a:srgbClr val="020302"/>
                </a:solidFill>
                <a:latin typeface="Adobe Clean"/>
                <a:cs typeface="Adobe Clean"/>
              </a:rPr>
              <a:t>Portée régionale de l’assistance Adobe, heures ouvrables locales et assistance linguistique</a:t>
            </a:r>
          </a:p>
          <a:p>
            <a:pPr>
              <a:spcBef>
                <a:spcPts val="915"/>
              </a:spcBef>
            </a:pPr>
            <a:r>
              <a:rPr lang="fr-FR" sz="1000" dirty="0">
                <a:solidFill>
                  <a:srgbClr val="1F1F1F"/>
                </a:solidFill>
                <a:latin typeface="AdobeClean-Light"/>
              </a:rPr>
              <a:t>La portée régionale de l’assistance Adobe est définie par l’alignement de l’adresse de facturation du client (se trouvant sur le bon de commande ou tout autre document d’achat de l’assistance Adobe) avec l’une des régions suivantes :</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368632645"/>
              </p:ext>
            </p:extLst>
          </p:nvPr>
        </p:nvGraphicFramePr>
        <p:xfrm>
          <a:off x="171128" y="5907213"/>
          <a:ext cx="7391400" cy="139192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fr-FR" sz="1100">
                          <a:solidFill>
                            <a:schemeClr val="tx1"/>
                          </a:solidFill>
                          <a:latin typeface="Adobe Clean"/>
                        </a:rPr>
                        <a:t>Amériques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dirty="0">
                          <a:solidFill>
                            <a:schemeClr val="tx1"/>
                          </a:solidFill>
                          <a:latin typeface="Adobe Clean"/>
                        </a:rPr>
                        <a:t>Europe, Moyen-Orient </a:t>
                      </a:r>
                      <a:br>
                        <a:rPr lang="fr-FR" sz="1100" dirty="0">
                          <a:solidFill>
                            <a:schemeClr val="tx1"/>
                          </a:solidFill>
                          <a:latin typeface="Adobe Clean"/>
                        </a:rPr>
                      </a:br>
                      <a:r>
                        <a:rPr lang="fr-FR" sz="1100" dirty="0">
                          <a:solidFill>
                            <a:schemeClr val="tx1"/>
                          </a:solidFill>
                          <a:latin typeface="Adobe Clean"/>
                        </a:rPr>
                        <a:t>et Afrique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a:rPr>
                        <a:t>Asie-Pacifique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a:rPr>
                        <a:t>Japon </a:t>
                      </a:r>
                      <a:r>
                        <a:rPr lang="fr-FR" sz="1100" baseline="30000">
                          <a:solidFill>
                            <a:schemeClr val="tx1"/>
                          </a:solidFill>
                          <a:latin typeface="Adobe Clean"/>
                        </a:rPr>
                        <a:t>1 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fr-FR" sz="1100">
                          <a:solidFill>
                            <a:schemeClr val="tx1"/>
                          </a:solidFill>
                          <a:latin typeface="Adobe Clean"/>
                        </a:rPr>
                        <a:t>6 h 00 à 17 h 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a:rPr>
                        <a:t>9 h 00 à 17 h 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a:rPr>
                        <a:t>9 h 00 à 17 h 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a:rPr>
                        <a:t>9 h 00 à 17 h 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lvl="0" algn="ctr">
                        <a:lnSpc>
                          <a:spcPct val="100000"/>
                        </a:lnSpc>
                        <a:spcBef>
                          <a:spcPts val="0"/>
                        </a:spcBef>
                        <a:spcAft>
                          <a:spcPts val="0"/>
                        </a:spcAft>
                        <a:buNone/>
                      </a:pPr>
                      <a:r>
                        <a:rPr lang="fr-FR" sz="1100" b="0" i="0" u="none" strike="noStrike" noProof="0" dirty="0"/>
                        <a:t>L’assistance linguistique est uniquement disponible en anglais et en japonais.</a:t>
                      </a:r>
                    </a:p>
                    <a:p>
                      <a:pPr lvl="0" algn="l" rtl="0">
                        <a:lnSpc>
                          <a:spcPct val="100000"/>
                        </a:lnSpc>
                        <a:spcBef>
                          <a:spcPts val="0"/>
                        </a:spcBef>
                        <a:spcAft>
                          <a:spcPts val="0"/>
                        </a:spcAft>
                        <a:buNone/>
                      </a:pPr>
                      <a:endParaRPr lang="en-US" sz="1100" b="0" i="0" u="none" strike="noStrike" noProof="0" dirty="0"/>
                    </a:p>
                    <a:p>
                      <a:pPr lvl="0" algn="ctr">
                        <a:lnSpc>
                          <a:spcPct val="100000"/>
                        </a:lnSpc>
                        <a:spcBef>
                          <a:spcPts val="0"/>
                        </a:spcBef>
                        <a:spcAft>
                          <a:spcPts val="0"/>
                        </a:spcAft>
                        <a:buNone/>
                      </a:pPr>
                      <a:r>
                        <a:rPr lang="fr-FR" sz="1100" b="0" i="0" u="none" strike="noStrike" noProof="0" dirty="0"/>
                        <a:t> </a:t>
                      </a:r>
                      <a:r>
                        <a:rPr lang="fr-FR" sz="1100" b="0" i="0" u="none" strike="noStrike" baseline="30000" noProof="0" dirty="0"/>
                        <a:t>1 </a:t>
                      </a:r>
                      <a:r>
                        <a:rPr lang="fr-FR" sz="1100" b="0" i="0" u="none" strike="noStrike" noProof="0" dirty="0"/>
                        <a:t>Les cas P2, P3 et P4 sont limités aux heures ouvrables uniquement au Japon.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795151" y="8528519"/>
            <a:ext cx="958969" cy="382797"/>
          </a:xfrm>
          <a:prstGeom prst="rect">
            <a:avLst/>
          </a:prstGeom>
        </p:spPr>
        <p:txBody>
          <a:bodyPr vert="horz" wrap="square" lIns="0" tIns="23495" rIns="0" bIns="0" rtlCol="0">
            <a:spAutoFit/>
          </a:bodyPr>
          <a:lstStyle/>
          <a:p>
            <a:pPr marR="5080" algn="ctr">
              <a:lnSpc>
                <a:spcPts val="1390"/>
              </a:lnSpc>
              <a:spcBef>
                <a:spcPts val="185"/>
              </a:spcBef>
            </a:pPr>
            <a:r>
              <a:rPr lang="fr-FR" sz="1200" b="1" dirty="0">
                <a:solidFill>
                  <a:srgbClr val="FFFFFF"/>
                </a:solidFill>
                <a:latin typeface="Adobe Clean"/>
                <a:cs typeface="Adobe Clean"/>
              </a:rPr>
              <a:t>Expertise incomparable</a:t>
            </a: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R="5080" algn="ctr">
              <a:lnSpc>
                <a:spcPts val="1390"/>
              </a:lnSpc>
              <a:spcBef>
                <a:spcPts val="185"/>
              </a:spcBef>
            </a:pPr>
            <a:r>
              <a:rPr lang="fr-FR" sz="1200" b="1" dirty="0">
                <a:solidFill>
                  <a:srgbClr val="FFFFFF"/>
                </a:solidFill>
                <a:latin typeface="Adobe Clean"/>
                <a:cs typeface="Adobe Clean"/>
              </a:rPr>
              <a:t>Assistance accélérée</a:t>
            </a:r>
          </a:p>
        </p:txBody>
      </p:sp>
      <p:sp>
        <p:nvSpPr>
          <p:cNvPr id="86" name="object 32">
            <a:extLst>
              <a:ext uri="{FF2B5EF4-FFF2-40B4-BE49-F238E27FC236}">
                <a16:creationId xmlns:a16="http://schemas.microsoft.com/office/drawing/2014/main" id="{73055FA1-8180-F44A-A86E-2B1D4C7C6B5E}"/>
              </a:ext>
            </a:extLst>
          </p:cNvPr>
          <p:cNvSpPr txBox="1"/>
          <p:nvPr/>
        </p:nvSpPr>
        <p:spPr>
          <a:xfrm>
            <a:off x="6461760" y="8543943"/>
            <a:ext cx="833119" cy="382797"/>
          </a:xfrm>
          <a:prstGeom prst="rect">
            <a:avLst/>
          </a:prstGeom>
        </p:spPr>
        <p:txBody>
          <a:bodyPr vert="horz" wrap="square" lIns="0" tIns="23495" rIns="0" bIns="0" rtlCol="0">
            <a:spAutoFit/>
          </a:bodyPr>
          <a:lstStyle/>
          <a:p>
            <a:pPr marR="5080" algn="ctr">
              <a:lnSpc>
                <a:spcPts val="1390"/>
              </a:lnSpc>
              <a:spcBef>
                <a:spcPts val="185"/>
              </a:spcBef>
            </a:pPr>
            <a:r>
              <a:rPr lang="fr-FR" sz="1200" b="1" dirty="0">
                <a:solidFill>
                  <a:srgbClr val="FFFFFF"/>
                </a:solidFill>
                <a:latin typeface="Adobe Clean"/>
                <a:cs typeface="Adobe Clean"/>
              </a:rPr>
              <a:t>Conseil stratégique</a:t>
            </a: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1637213380"/>
              </p:ext>
            </p:extLst>
          </p:nvPr>
        </p:nvGraphicFramePr>
        <p:xfrm>
          <a:off x="194237" y="1272353"/>
          <a:ext cx="7368291" cy="311404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fr-FR" sz="1100" b="0">
                          <a:solidFill>
                            <a:schemeClr val="tx1"/>
                          </a:solidFill>
                          <a:latin typeface="Adobe Clean"/>
                          <a:ea typeface="+mn-ea"/>
                          <a:cs typeface="+mn-cs"/>
                          <a:hlinkClick r:id="rId7"/>
                        </a:rPr>
                        <a:t>Experience League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fr-FR" sz="900" b="0" dirty="0" err="1">
                          <a:solidFill>
                            <a:srgbClr val="000000"/>
                          </a:solidFill>
                          <a:latin typeface="Adobe Clean Light"/>
                          <a:ea typeface="+mn-ea"/>
                          <a:cs typeface="+mn-cs"/>
                        </a:rPr>
                        <a:t>Experience</a:t>
                      </a:r>
                      <a:r>
                        <a:rPr lang="fr-FR" sz="900" b="0" dirty="0">
                          <a:solidFill>
                            <a:srgbClr val="000000"/>
                          </a:solidFill>
                          <a:latin typeface="Adobe Clean Light"/>
                          <a:ea typeface="+mn-ea"/>
                          <a:cs typeface="+mn-cs"/>
                        </a:rPr>
                        <a:t> League est la manière dont Adobe aide les entreprises à atteindre la valeur qu’elles attendent de leur investissement dans Adobe. Il s’agit de l’endroit commun où les clients peuvent apprendre, se mettre en relation les uns avec les autres et grandir le long d’un chemin personnalisé vers le succès. Il comprend des tutoriels automatiques, de la documentation sur les produits, une formation dispensée par un instructeur, une communauté et une assistance technique.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100">
                          <a:solidFill>
                            <a:schemeClr val="dk1"/>
                          </a:solidFill>
                          <a:latin typeface="Adobe Clean"/>
                          <a:ea typeface="+mn-ea"/>
                          <a:cs typeface="+mn-cs"/>
                          <a:hlinkClick r:id="rId8"/>
                        </a:rPr>
                        <a:t>Formation</a:t>
                      </a:r>
                      <a:r>
                        <a:rPr lang="fr-FR" sz="1100">
                          <a:solidFill>
                            <a:schemeClr val="dk1"/>
                          </a:solidFill>
                          <a:latin typeface="Adobe Clean"/>
                          <a:ea typeface="+mn-ea"/>
                          <a:cs typeface="+mn-cs"/>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900" dirty="0">
                          <a:solidFill>
                            <a:srgbClr val="000000"/>
                          </a:solidFill>
                          <a:latin typeface="Adobe Clean Light"/>
                          <a:ea typeface="+mn-ea"/>
                          <a:cs typeface="+mn-cs"/>
                        </a:rPr>
                        <a:t>Les cours sur les services de formation numérique d’Adobe sont accessibles depuis </a:t>
                      </a:r>
                      <a:r>
                        <a:rPr lang="fr-FR" sz="900" dirty="0" err="1">
                          <a:solidFill>
                            <a:srgbClr val="000000"/>
                          </a:solidFill>
                          <a:latin typeface="Adobe Clean Light"/>
                          <a:ea typeface="+mn-ea"/>
                          <a:cs typeface="+mn-cs"/>
                        </a:rPr>
                        <a:t>Experience</a:t>
                      </a:r>
                      <a:r>
                        <a:rPr lang="fr-FR" sz="900" dirty="0">
                          <a:solidFill>
                            <a:srgbClr val="000000"/>
                          </a:solidFill>
                          <a:latin typeface="Adobe Clean Light"/>
                          <a:ea typeface="+mn-ea"/>
                          <a:cs typeface="+mn-cs"/>
                        </a:rPr>
                        <a:t> League. Les cours de formation regroupent des cours à la demande et des cours dispensés par un instructeur.  Grâce à ces cours, vous pouvez acquérir des compétences qui présentent une valeur marchande reconnue et les disposer de manière à stimuler le succès de vos entreprises.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100">
                          <a:solidFill>
                            <a:schemeClr val="tx1"/>
                          </a:solidFill>
                          <a:latin typeface="Adobe Clean"/>
                          <a:ea typeface="+mn-ea"/>
                          <a:cs typeface="+mn-cs"/>
                          <a:hlinkClick r:id="rId9"/>
                        </a:rPr>
                        <a:t>Problèmes de production et panne du système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fr-FR" sz="900" dirty="0">
                          <a:solidFill>
                            <a:srgbClr val="000000"/>
                          </a:solidFill>
                          <a:latin typeface="Adobe Clean Light"/>
                          <a:ea typeface="+mn-ea"/>
                          <a:cs typeface="+mn-cs"/>
                        </a:rPr>
                        <a:t>Status.adobe.com transmet les informations d’intégrité de tous les produits et services d’Adobe déployés dans des environnements multi-entité. Les clients peuvent choisir leurs préférences d’abonnement afin de recevoir des notifications par e-mail chaque fois qu’Adobe crée, met à jour ou résout un événement de produit. Cet événement peut inclure des problèmes de maintenance planifiée ou de service présentant différents niveaux de gravité.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100">
                          <a:solidFill>
                            <a:schemeClr val="tx1"/>
                          </a:solidFill>
                          <a:latin typeface="Adobe Clean"/>
                          <a:ea typeface="+mn-ea"/>
                          <a:cs typeface="+mn-cs"/>
                          <a:hlinkClick r:id="rId10"/>
                        </a:rPr>
                        <a:t>Termes et conditions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fr-FR" sz="900" dirty="0">
                          <a:solidFill>
                            <a:srgbClr val="000000"/>
                          </a:solidFill>
                          <a:latin typeface="Adobe Clean Light"/>
                          <a:ea typeface="+mn-ea"/>
                          <a:cs typeface="+mn-cs"/>
                        </a:rPr>
                        <a:t>Il s’agit des termes et conditions détaillant les offres des services d’assistance.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B2EBF8D-136B-48EC-8FC0-F70C0583664B}">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41989CE-20BB-4A6A-A33F-71A1AE469C3E}">
  <ds:schemaRefs>
    <ds:schemaRef ds:uri="http://schemas.microsoft.com/sharepoint/v3/contenttype/forms"/>
  </ds:schemaRefs>
</ds:datastoreItem>
</file>

<file path=customXml/itemProps3.xml><?xml version="1.0" encoding="utf-8"?>
<ds:datastoreItem xmlns:ds="http://schemas.openxmlformats.org/officeDocument/2006/customXml" ds:itemID="{ED4099BE-EDEC-4FF1-8378-446617236015}">
  <ds:schemaRefs>
    <ds:schemaRef ds:uri="http://schemas.microsoft.com/office/2006/metadata/properties"/>
    <ds:schemaRef ds:uri="http://purl.org/dc/dcmitype/"/>
    <ds:schemaRef ds:uri="http://www.w3.org/XML/1998/namespace"/>
    <ds:schemaRef ds:uri="8a053bff-88be-49e4-9a87-e748e18b8b62"/>
    <ds:schemaRef ds:uri="http://purl.org/dc/terms/"/>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6c8368ec-3776-49b5-a5bb-90648cf9530f"/>
  </ds:schemaRefs>
</ds:datastoreItem>
</file>

<file path=docProps/app.xml><?xml version="1.0" encoding="utf-8"?>
<Properties xmlns="http://schemas.openxmlformats.org/officeDocument/2006/extended-properties" xmlns:vt="http://schemas.openxmlformats.org/officeDocument/2006/docPropsVTypes">
  <Template/>
  <TotalTime>23</TotalTime>
  <Words>1933</Words>
  <Application>Microsoft Office PowerPoint</Application>
  <PresentationFormat>Custom</PresentationFormat>
  <Paragraphs>180</Paragraphs>
  <Slides>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PLANS D’ASSISTANCE ADOBE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DX CUSTOMER SUPPORT</dc:title>
  <cp:lastModifiedBy>Loc Dai</cp:lastModifiedBy>
  <cp:revision>33</cp:revision>
  <dcterms:created xsi:type="dcterms:W3CDTF">2021-05-05T02:01:37Z</dcterms:created>
  <dcterms:modified xsi:type="dcterms:W3CDTF">2022-02-15T06:21:36Z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2020-11-10T00:00:00Z</vt:filetime>
  </property>
  <property fmtid="{D5CDD505-2E9C-101B-9397-08002B2CF9AE}" pid="3" name="LastSaved">
    <vt:filetime>2021-05-05T00:00:00Z</vt:filetime>
  </property>
  <property fmtid="{D5CDD505-2E9C-101B-9397-08002B2CF9AE}" pid="4" name="ContentTypeId">
    <vt:lpwstr>0x010100E783BF6876BCC646A459363AF21A7736</vt:lpwstr>
  </property>
</Properties>
</file>