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EA215-43CC-DCCF-058B-AC2C3A37AC06}" v="15" dt="2022-01-20T19:40:12.886"/>
    <p1510:client id="{ECD44999-E2A5-F845-AE55-8F627487DBC7}" v="24" dt="2022-01-13T17:35:59.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833"/>
  </p:normalViewPr>
  <p:slideViewPr>
    <p:cSldViewPr>
      <p:cViewPr>
        <p:scale>
          <a:sx n="100" d="100"/>
          <a:sy n="100" d="100"/>
        </p:scale>
        <p:origin x="26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nkita Sood" userId="c93a62e3-2a47-429d-82c6-c2a8fd110ae7" providerId="ADAL" clId="{ECD44999-E2A5-F845-AE55-8F627487DBC7}"/>
    <pc:docChg chg="undo custSel modSld">
      <pc:chgData name="Ankita Sood" userId="c93a62e3-2a47-429d-82c6-c2a8fd110ae7" providerId="ADAL" clId="{ECD44999-E2A5-F845-AE55-8F627487DBC7}" dt="2022-01-20T17:14:46.610" v="86" actId="20577"/>
      <pc:docMkLst>
        <pc:docMk/>
      </pc:docMkLst>
      <pc:sldChg chg="modSp mod">
        <pc:chgData name="Ankita Sood" userId="c93a62e3-2a47-429d-82c6-c2a8fd110ae7" providerId="ADAL" clId="{ECD44999-E2A5-F845-AE55-8F627487DBC7}" dt="2022-01-13T17:37:13.709" v="78" actId="14734"/>
        <pc:sldMkLst>
          <pc:docMk/>
          <pc:sldMk cId="0" sldId="256"/>
        </pc:sldMkLst>
        <pc:spChg chg="mod">
          <ac:chgData name="Ankita Sood" userId="c93a62e3-2a47-429d-82c6-c2a8fd110ae7" providerId="ADAL" clId="{ECD44999-E2A5-F845-AE55-8F627487DBC7}" dt="2022-01-13T17:36:36.992" v="65" actId="20577"/>
          <ac:spMkLst>
            <pc:docMk/>
            <pc:sldMk cId="0" sldId="256"/>
            <ac:spMk id="5" creationId="{00000000-0000-0000-0000-000000000000}"/>
          </ac:spMkLst>
        </pc:spChg>
        <pc:graphicFrameChg chg="mod modGraphic">
          <ac:chgData name="Ankita Sood" userId="c93a62e3-2a47-429d-82c6-c2a8fd110ae7" providerId="ADAL" clId="{ECD44999-E2A5-F845-AE55-8F627487DBC7}" dt="2022-01-13T17:36:40.899" v="73" actId="20577"/>
          <ac:graphicFrameMkLst>
            <pc:docMk/>
            <pc:sldMk cId="0" sldId="256"/>
            <ac:graphicFrameMk id="8" creationId="{00000000-0000-0000-0000-000000000000}"/>
          </ac:graphicFrameMkLst>
        </pc:graphicFrameChg>
        <pc:graphicFrameChg chg="modGraphic">
          <ac:chgData name="Ankita Sood" userId="c93a62e3-2a47-429d-82c6-c2a8fd110ae7" providerId="ADAL" clId="{ECD44999-E2A5-F845-AE55-8F627487DBC7}" dt="2022-01-13T17:37:13.709" v="78" actId="14734"/>
          <ac:graphicFrameMkLst>
            <pc:docMk/>
            <pc:sldMk cId="0" sldId="256"/>
            <ac:graphicFrameMk id="9" creationId="{00000000-0000-0000-0000-000000000000}"/>
          </ac:graphicFrameMkLst>
        </pc:graphicFrameChg>
      </pc:sldChg>
      <pc:sldChg chg="modSp mod">
        <pc:chgData name="Ankita Sood" userId="c93a62e3-2a47-429d-82c6-c2a8fd110ae7" providerId="ADAL" clId="{ECD44999-E2A5-F845-AE55-8F627487DBC7}" dt="2022-01-20T17:14:46.610" v="86" actId="20577"/>
        <pc:sldMkLst>
          <pc:docMk/>
          <pc:sldMk cId="0" sldId="257"/>
        </pc:sldMkLst>
        <pc:spChg chg="mod">
          <ac:chgData name="Ankita Sood" userId="c93a62e3-2a47-429d-82c6-c2a8fd110ae7" providerId="ADAL" clId="{ECD44999-E2A5-F845-AE55-8F627487DBC7}" dt="2022-01-20T17:14:46.610" v="86" actId="20577"/>
          <ac:spMkLst>
            <pc:docMk/>
            <pc:sldMk cId="0" sldId="257"/>
            <ac:spMk id="58" creationId="{B557BBA0-B07E-174D-93A4-C6FF07571950}"/>
          </ac:spMkLst>
        </pc:sp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nkita Sood" userId="S::asood@adobe.com::c93a62e3-2a47-429d-82c6-c2a8fd110ae7" providerId="AD" clId="Web-{50BEA215-43CC-DCCF-058B-AC2C3A37AC06}"/>
    <pc:docChg chg="modSld">
      <pc:chgData name="Ankita Sood" userId="S::asood@adobe.com::c93a62e3-2a47-429d-82c6-c2a8fd110ae7" providerId="AD" clId="Web-{50BEA215-43CC-DCCF-058B-AC2C3A37AC06}" dt="2022-01-20T19:40:10.448" v="1"/>
      <pc:docMkLst>
        <pc:docMk/>
      </pc:docMkLst>
      <pc:sldChg chg="modSp">
        <pc:chgData name="Ankita Sood" userId="S::asood@adobe.com::c93a62e3-2a47-429d-82c6-c2a8fd110ae7" providerId="AD" clId="Web-{50BEA215-43CC-DCCF-058B-AC2C3A37AC06}" dt="2022-01-20T19:40:10.448" v="1"/>
        <pc:sldMkLst>
          <pc:docMk/>
          <pc:sldMk cId="0" sldId="256"/>
        </pc:sldMkLst>
        <pc:graphicFrameChg chg="mod modGraphic">
          <ac:chgData name="Ankita Sood" userId="S::asood@adobe.com::c93a62e3-2a47-429d-82c6-c2a8fd110ae7" providerId="AD" clId="Web-{50BEA215-43CC-DCCF-058B-AC2C3A37AC06}" dt="2022-01-20T19:40:10.448" v="1"/>
          <ac:graphicFrameMkLst>
            <pc:docMk/>
            <pc:sldMk cId="0" sldId="256"/>
            <ac:graphicFrameMk id="9" creationId="{00000000-0000-0000-0000-000000000000}"/>
          </ac:graphicFrameMkLst>
        </pc:graphicFrame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fr#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84717" cy="227626"/>
          </a:xfrm>
          <a:prstGeom prst="rect">
            <a:avLst/>
          </a:prstGeom>
        </p:spPr>
        <p:txBody>
          <a:bodyPr vert="horz" wrap="square" lIns="0" tIns="12065" rIns="0" bIns="0" rtlCol="0" anchor="t">
            <a:spAutoFit/>
          </a:bodyPr>
          <a:lstStyle/>
          <a:p>
            <a:pPr marL="12700">
              <a:spcBef>
                <a:spcPts val="95"/>
              </a:spcBef>
            </a:pPr>
            <a:r>
              <a:rPr lang="fr-FR" sz="1400" b="1" u="heavy">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609600"/>
            <a:ext cx="6035427" cy="1242904"/>
          </a:xfrm>
          <a:prstGeom prst="rect">
            <a:avLst/>
          </a:prstGeom>
        </p:spPr>
        <p:txBody>
          <a:bodyPr vert="horz" wrap="square" lIns="0" tIns="24130" rIns="0" bIns="0" rtlCol="0" anchor="t">
            <a:spAutoFit/>
          </a:bodyPr>
          <a:lstStyle/>
          <a:p>
            <a:pPr marL="12700" marR="5080">
              <a:lnSpc>
                <a:spcPts val="1200"/>
              </a:lnSpc>
              <a:spcBef>
                <a:spcPts val="240"/>
              </a:spcBef>
            </a:pPr>
            <a:r>
              <a:rPr lang="fr-FR" sz="1200" b="1" dirty="0">
                <a:solidFill>
                  <a:schemeClr val="bg1"/>
                </a:solidFill>
              </a:rPr>
              <a:t>Standard</a:t>
            </a:r>
            <a:r>
              <a:rPr lang="fr-FR" sz="1200" dirty="0">
                <a:solidFill>
                  <a:schemeClr val="bg1"/>
                </a:solidFill>
                <a:latin typeface="Adobe Clean Light"/>
              </a:rPr>
              <a:t> | Entreprise | Elite</a:t>
            </a:r>
            <a:br>
              <a:rPr lang="fr-FR" sz="900" dirty="0">
                <a:latin typeface="Adobe Clean Light" panose="020B0303020404020204" pitchFamily="34" charset="0"/>
              </a:rPr>
            </a:br>
            <a:r>
              <a:rPr lang="fr-FR" sz="800" dirty="0">
                <a:solidFill>
                  <a:schemeClr val="bg1"/>
                </a:solidFill>
                <a:latin typeface="Adobe Clean SemiLight"/>
              </a:rPr>
              <a:t>Adobe offre une gamme complète de ressources techniques afin d’appuyer votre entreprise. Elles sont comprises dans votre abonnement à la licence </a:t>
            </a:r>
            <a:r>
              <a:rPr lang="fr-FR" sz="800" dirty="0" err="1">
                <a:solidFill>
                  <a:schemeClr val="bg1"/>
                </a:solidFill>
                <a:latin typeface="Adobe Clean SemiLight"/>
              </a:rPr>
              <a:t>Experience</a:t>
            </a:r>
            <a:r>
              <a:rPr lang="fr-FR" sz="800" dirty="0">
                <a:solidFill>
                  <a:schemeClr val="bg1"/>
                </a:solidFill>
                <a:latin typeface="Adobe Clean SemiLight"/>
              </a:rPr>
              <a:t> Cloud. L’assistance EN LIGNE comprend un accès à des parcours de formation personnalisés et à des forums communautaires surveillés au travers d’</a:t>
            </a:r>
            <a:r>
              <a:rPr lang="fr-FR" sz="800" dirty="0" err="1">
                <a:solidFill>
                  <a:schemeClr val="bg1"/>
                </a:solidFill>
                <a:latin typeface="Adobe Clean SemiLight"/>
              </a:rPr>
              <a:t>Experience</a:t>
            </a:r>
            <a:r>
              <a:rPr lang="fr-FR" sz="800" dirty="0">
                <a:solidFill>
                  <a:schemeClr val="bg1"/>
                </a:solidFill>
                <a:latin typeface="Adobe Clean SemiLight"/>
              </a:rPr>
              <a:t> League d’Adobe. Vous pouvez tirer profit de notre documentation technique détaillée et approfondie sur les produits, ainsi que de nos notes de mise à jour actuelles publiées sur </a:t>
            </a:r>
            <a:r>
              <a:rPr lang="fr-FR" sz="8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http://www.adobe.com/fr/. </a:t>
            </a:r>
            <a:r>
              <a:rPr lang="fr-FR" sz="800" dirty="0">
                <a:solidFill>
                  <a:schemeClr val="bg1"/>
                </a:solidFill>
                <a:latin typeface="Adobe Clean SemiLight"/>
              </a:rPr>
              <a:t>Notre pack en ligne comprend également un accès à nos équipes d’assistance technique que vous pouvez contacter par téléphone pour tout problème critique concernant un produit P1. Cette équipe vous aide à protéger votre entreprise aux moments les plus critiques et vous offre également la possibilité de saisir des requêtes dont la priorité est moins élevée afin d’obtenir une assistance via le portail Web de l’assistance.</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844440553"/>
              </p:ext>
            </p:extLst>
          </p:nvPr>
        </p:nvGraphicFramePr>
        <p:xfrm>
          <a:off x="0" y="1938946"/>
          <a:ext cx="7705343" cy="5270113"/>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92202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28343">
                  <a:extLst>
                    <a:ext uri="{9D8B030D-6E8A-4147-A177-3AD203B41FA5}">
                      <a16:colId xmlns:a16="http://schemas.microsoft.com/office/drawing/2014/main" val="2812960027"/>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fr-FR" sz="900">
                          <a:solidFill>
                            <a:srgbClr val="404040"/>
                          </a:solidFill>
                          <a:latin typeface="Adobe Clean"/>
                          <a:cs typeface="Adobe Clean"/>
                        </a:rPr>
                        <a:t>Assistance Standard</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fr-FR" sz="900">
                          <a:solidFill>
                            <a:srgbClr val="FFFFFF"/>
                          </a:solidFill>
                          <a:latin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a:txBody>
                    <a:bodyPr/>
                    <a:lstStyle/>
                    <a:p>
                      <a:pPr marL="2540"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2">
                  <a:txBody>
                    <a:bodyPr/>
                    <a:lstStyle/>
                    <a:p>
                      <a:pPr marL="934085" algn="l" rtl="0">
                        <a:lnSpc>
                          <a:spcPct val="100000"/>
                        </a:lnSpc>
                        <a:spcBef>
                          <a:spcPts val="650"/>
                        </a:spcBef>
                      </a:pP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800" dirty="0">
                          <a:solidFill>
                            <a:srgbClr val="020302"/>
                          </a:solidFill>
                          <a:latin typeface="AdobeClean-Light"/>
                          <a:cs typeface="AdobeClean-Light"/>
                        </a:rPr>
                        <a:t>Assistance principale du compte</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l" rtl="0">
                        <a:lnSpc>
                          <a:spcPct val="100000"/>
                        </a:lnSpc>
                        <a:spcBef>
                          <a:spcPts val="470"/>
                        </a:spcBef>
                      </a:pPr>
                      <a:endParaRPr sz="900" spc="0" dirty="0">
                        <a:latin typeface="Wingdings"/>
                        <a:cs typeface="Wingdings"/>
                      </a:endParaRPr>
                    </a:p>
                  </a:txBody>
                  <a:tcPr marL="0" marR="0" marT="59690" marB="0">
                    <a:lnT w="12700">
                      <a:solidFill>
                        <a:srgbClr val="F0F0F0"/>
                      </a:solidFill>
                      <a:prstDash val="solid"/>
                    </a:lnT>
                  </a:tcPr>
                </a:tc>
                <a:tc>
                  <a:txBody>
                    <a:bodyPr/>
                    <a:lstStyle/>
                    <a:p>
                      <a:pPr algn="l" rtl="0">
                        <a:lnSpc>
                          <a:spcPct val="100000"/>
                        </a:lnSpc>
                        <a:spcBef>
                          <a:spcPts val="470"/>
                        </a:spcBef>
                      </a:pPr>
                      <a:endParaRPr sz="900" spc="0" dirty="0">
                        <a:latin typeface="Wingdings"/>
                        <a:cs typeface="Wingdings"/>
                      </a:endParaRPr>
                    </a:p>
                  </a:txBody>
                  <a:tcPr marL="0" marR="0" marT="0"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fr-FR" sz="8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5"/>
                        </a:spcBef>
                      </a:pPr>
                      <a:r>
                        <a:rPr lang="fr-FR" sz="900">
                          <a:solidFill>
                            <a:srgbClr val="020302"/>
                          </a:solidFill>
                          <a:latin typeface="Wingdings"/>
                        </a:rPr>
                        <a:t></a:t>
                      </a:r>
                    </a:p>
                  </a:txBody>
                  <a:tcPr marL="0" marR="0" marT="0"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fr-FR" sz="800" dirty="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a:txBody>
                    <a:bodyPr/>
                    <a:lstStyle/>
                    <a:p>
                      <a:pPr>
                        <a:lnSpc>
                          <a:spcPct val="100000"/>
                        </a:lnSpc>
                      </a:pPr>
                      <a:r>
                        <a:rPr lang="fr-FR" sz="900">
                          <a:solidFill>
                            <a:srgbClr val="020302"/>
                          </a:solidFill>
                          <a:latin typeface="Wingdings"/>
                          <a:cs typeface="Wingdings"/>
                        </a:rPr>
                        <a:t></a:t>
                      </a: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fr-FR" sz="10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fr-FR" sz="8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800" dirty="0">
                          <a:solidFill>
                            <a:srgbClr val="020302"/>
                          </a:solidFill>
                          <a:latin typeface="AdobeClean-Light"/>
                          <a:cs typeface="AdobeClean-Light"/>
                        </a:rPr>
                        <a:t>Heures d’ouverture</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535"/>
                        </a:spcBef>
                      </a:pPr>
                      <a:r>
                        <a:rPr lang="fr-FR" sz="800">
                          <a:solidFill>
                            <a:srgbClr val="020302"/>
                          </a:solidFill>
                          <a:latin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fr-FR" sz="800">
                          <a:solidFill>
                            <a:srgbClr val="020302"/>
                          </a:solidFill>
                          <a:latin typeface="AdobeClean-Light"/>
                          <a:cs typeface="AdobeClean-Light"/>
                        </a:rPr>
                        <a:t>24X5</a:t>
                      </a:r>
                    </a:p>
                  </a:txBody>
                  <a:tcPr marL="0" marR="0" marT="6794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8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a:txBody>
                    <a:bodyPr/>
                    <a:lstStyle/>
                    <a:p>
                      <a:pPr algn="ctr">
                        <a:lnSpc>
                          <a:spcPct val="100000"/>
                        </a:lnSpc>
                        <a:spcBef>
                          <a:spcPts val="459"/>
                        </a:spcBef>
                      </a:pPr>
                      <a:r>
                        <a:rPr lang="fr-FR" sz="900">
                          <a:solidFill>
                            <a:srgbClr val="020302"/>
                          </a:solidFill>
                          <a:latin typeface="Wingdings"/>
                        </a:rPr>
                        <a:t></a:t>
                      </a:r>
                    </a:p>
                  </a:txBody>
                  <a:tcPr marL="0" marR="0" marT="58419" marB="0"/>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800">
                          <a:solidFill>
                            <a:srgbClr val="020302"/>
                          </a:solidFill>
                          <a:latin typeface="AdobeClean-Light"/>
                          <a:cs typeface="AdobeClean-Light"/>
                        </a:rPr>
                        <a:t>Contacts d’assistance nommés (par produit)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a:txBody>
                    <a:bodyPr/>
                    <a:lstStyle/>
                    <a:p>
                      <a:pPr algn="ctr">
                        <a:lnSpc>
                          <a:spcPct val="100000"/>
                        </a:lnSpc>
                        <a:spcBef>
                          <a:spcPts val="455"/>
                        </a:spcBef>
                      </a:pPr>
                      <a:r>
                        <a:rPr lang="fr-FR" sz="900">
                          <a:solidFill>
                            <a:srgbClr val="020302"/>
                          </a:solidFill>
                          <a:latin typeface="AdobeClean-Light"/>
                        </a:rPr>
                        <a:t>10</a:t>
                      </a:r>
                    </a:p>
                  </a:txBody>
                  <a:tcPr marL="0" marR="0" marT="57785" marB="0"/>
                </a:tc>
                <a:tc>
                  <a:txBody>
                    <a:bodyPr/>
                    <a:lstStyle/>
                    <a:p>
                      <a:pPr algn="ctr">
                        <a:lnSpc>
                          <a:spcPct val="100000"/>
                        </a:lnSpc>
                        <a:spcBef>
                          <a:spcPts val="455"/>
                        </a:spcBef>
                      </a:pPr>
                      <a:r>
                        <a:rPr lang="fr-FR"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800" dirty="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4"/>
                        </a:spcBef>
                      </a:pPr>
                      <a:r>
                        <a:rPr lang="fr-FR" sz="900">
                          <a:solidFill>
                            <a:srgbClr val="020302"/>
                          </a:solidFill>
                          <a:latin typeface="Wingdings"/>
                        </a:rPr>
                        <a:t></a:t>
                      </a:r>
                    </a:p>
                  </a:txBody>
                  <a:tcPr marL="0" marR="0" marT="59054" marB="0"/>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8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70"/>
                        </a:spcBef>
                      </a:pPr>
                      <a:r>
                        <a:rPr lang="fr-FR" sz="900">
                          <a:solidFill>
                            <a:srgbClr val="020302"/>
                          </a:solidFill>
                          <a:latin typeface="Wingdings"/>
                        </a:rPr>
                        <a:t></a:t>
                      </a:r>
                    </a:p>
                  </a:txBody>
                  <a:tcPr marL="0" marR="0" marT="59690" marB="0"/>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8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50"/>
                        </a:spcBef>
                      </a:pPr>
                      <a:r>
                        <a:rPr lang="fr-FR" sz="900">
                          <a:solidFill>
                            <a:srgbClr val="020302"/>
                          </a:solidFill>
                          <a:latin typeface="AdobeClean-Light"/>
                        </a:rPr>
                        <a:t>2</a:t>
                      </a:r>
                    </a:p>
                  </a:txBody>
                  <a:tcPr marL="0" marR="0" marT="0" marB="0"/>
                </a:tc>
                <a:tc>
                  <a:txBody>
                    <a:bodyPr/>
                    <a:lstStyle/>
                    <a:p>
                      <a:pPr algn="ctr">
                        <a:lnSpc>
                          <a:spcPct val="100000"/>
                        </a:lnSpc>
                        <a:spcBef>
                          <a:spcPts val="450"/>
                        </a:spcBef>
                      </a:pPr>
                      <a:r>
                        <a:rPr lang="fr-FR"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fr-FR" sz="800" dirty="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ctr">
                        <a:lnSpc>
                          <a:spcPct val="100000"/>
                        </a:lnSpc>
                        <a:spcBef>
                          <a:spcPts val="450"/>
                        </a:spcBef>
                      </a:pPr>
                      <a:r>
                        <a:rPr lang="fr-FR" sz="900">
                          <a:latin typeface="AdobeClean-Light"/>
                        </a:rPr>
                        <a:t>2</a:t>
                      </a:r>
                    </a:p>
                  </a:txBody>
                  <a:tcPr marL="0" marR="0" marT="0" marB="0"/>
                </a:tc>
                <a:tc>
                  <a:txBody>
                    <a:bodyPr/>
                    <a:lstStyle/>
                    <a:p>
                      <a:pPr algn="ctr">
                        <a:lnSpc>
                          <a:spcPct val="100000"/>
                        </a:lnSpc>
                        <a:spcBef>
                          <a:spcPts val="450"/>
                        </a:spcBef>
                      </a:pPr>
                      <a:r>
                        <a:rPr lang="fr-FR"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fr-FR" sz="8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rPr>
                        <a:t></a:t>
                      </a:r>
                    </a:p>
                  </a:txBody>
                  <a:tcPr marL="0" marR="0" marT="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fr-FR" sz="800" dirty="0">
                          <a:solidFill>
                            <a:srgbClr val="020302"/>
                          </a:solidFill>
                          <a:latin typeface="AdobeClean-Light"/>
                          <a:cs typeface="AdobeClean-Light"/>
                        </a:rPr>
                        <a:t>Gestion des événements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fr-FR" sz="800">
                          <a:solidFill>
                            <a:srgbClr val="020302"/>
                          </a:solidFill>
                          <a:latin typeface="AdobeClean-Light"/>
                          <a:cs typeface="AdobeClean-Light"/>
                        </a:rPr>
                        <a:t>Examen, maintenance et surveillance de l’environnement</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fr-FR"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fr-FR" sz="800" dirty="0">
                          <a:solidFill>
                            <a:srgbClr val="020302"/>
                          </a:solidFill>
                          <a:latin typeface="AdobeClean-Light"/>
                          <a:cs typeface="AdobeClean-Light"/>
                        </a:rPr>
                        <a:t>Version, migration, mise à niveau et examen 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fr-FR"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fr-FR" sz="800" dirty="0">
                          <a:latin typeface="AdobeClean-Light"/>
                          <a:cs typeface="AdobeClean-Light"/>
                        </a:rPr>
                        <a:t>Activités d’assistance dans le Cloud - </a:t>
                      </a:r>
                      <a:r>
                        <a:rPr lang="fr-FR" sz="800" dirty="0" err="1">
                          <a:latin typeface="AdobeClean-Light"/>
                          <a:cs typeface="AdobeClean-Light"/>
                        </a:rPr>
                        <a:t>Experience</a:t>
                      </a:r>
                      <a:r>
                        <a:rPr lang="fr-FR" sz="800" dirty="0">
                          <a:latin typeface="AdobeClean-Light"/>
                          <a:cs typeface="AdobeClean-Light"/>
                        </a:rPr>
                        <a:t>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ctr">
                        <a:lnSpc>
                          <a:spcPct val="100000"/>
                        </a:lnSpc>
                        <a:spcBef>
                          <a:spcPts val="490"/>
                        </a:spcBef>
                      </a:pPr>
                      <a:r>
                        <a:rPr lang="fr-FR" sz="900">
                          <a:solidFill>
                            <a:srgbClr val="020302"/>
                          </a:solidFill>
                          <a:latin typeface="Wingdings"/>
                        </a:rPr>
                        <a:t></a:t>
                      </a:r>
                    </a:p>
                  </a:txBody>
                  <a:tcPr marL="0" marR="0" marT="0" marB="0">
                    <a:lnB w="12700">
                      <a:solidFill>
                        <a:srgbClr val="F0F0F0"/>
                      </a:solidFill>
                      <a:prstDash val="solid"/>
                    </a:lnB>
                  </a:tcPr>
                </a:tc>
                <a:tc>
                  <a:txBody>
                    <a:bodyPr/>
                    <a:lstStyle/>
                    <a:p>
                      <a:pPr algn="ctr">
                        <a:lnSpc>
                          <a:spcPct val="100000"/>
                        </a:lnSpc>
                        <a:spcBef>
                          <a:spcPts val="490"/>
                        </a:spcBef>
                      </a:pPr>
                      <a:r>
                        <a:rPr lang="fr-FR" sz="900">
                          <a:solidFill>
                            <a:srgbClr val="020302"/>
                          </a:solidFill>
                          <a:latin typeface="Wingdings"/>
                          <a:cs typeface="Wingdings"/>
                        </a:rPr>
                        <a:t></a:t>
                      </a:r>
                    </a:p>
                  </a:txBody>
                  <a:tcPr marL="0" marR="0" marT="62230"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fr-FR" sz="800" dirty="0">
                          <a:solidFill>
                            <a:srgbClr val="020302"/>
                          </a:solidFill>
                          <a:latin typeface="AdobeClean-Light"/>
                          <a:cs typeface="AdobeClean-Light"/>
                        </a:rPr>
                        <a:t>Services Launch Advisory - Première année d’une nouvelle solution</a:t>
                      </a:r>
                    </a:p>
                    <a:p>
                      <a:pPr marL="48260">
                        <a:lnSpc>
                          <a:spcPct val="100000"/>
                        </a:lnSpc>
                        <a:spcBef>
                          <a:spcPts val="830"/>
                        </a:spcBef>
                      </a:pPr>
                      <a:r>
                        <a:rPr lang="fr-FR" sz="800" dirty="0">
                          <a:latin typeface="AdobeClean-Light"/>
                          <a:cs typeface="AdobeClean-Light"/>
                        </a:rPr>
                        <a:t>Activités du service de terrain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445"/>
                        </a:spcBef>
                      </a:pPr>
                      <a:r>
                        <a:rPr lang="fr-FR" sz="900">
                          <a:solidFill>
                            <a:srgbClr val="020302"/>
                          </a:solidFill>
                          <a:latin typeface="Wingdings"/>
                        </a:rPr>
                        <a:t></a:t>
                      </a:r>
                    </a:p>
                  </a:txBody>
                  <a:tcPr marL="0" marR="0" marT="0" marB="0">
                    <a:lnT w="12700">
                      <a:solidFill>
                        <a:srgbClr val="F0F0F0"/>
                      </a:solidFill>
                      <a:prstDash val="solid"/>
                    </a:lnT>
                  </a:tcPr>
                </a:tc>
                <a:tc>
                  <a:txBody>
                    <a:bodyPr/>
                    <a:lstStyle/>
                    <a:p>
                      <a:pPr algn="ctr">
                        <a:lnSpc>
                          <a:spcPct val="100000"/>
                        </a:lnSpc>
                        <a:spcBef>
                          <a:spcPts val="445"/>
                        </a:spcBef>
                      </a:pPr>
                      <a:r>
                        <a:rPr lang="fr-FR" sz="900">
                          <a:solidFill>
                            <a:srgbClr val="020302"/>
                          </a:solidFill>
                          <a:latin typeface="Wingdings"/>
                          <a:cs typeface="Wingdings"/>
                        </a:rPr>
                        <a:t></a:t>
                      </a:r>
                    </a:p>
                  </a:txBody>
                  <a:tcPr marL="0" marR="0" marT="5651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a:txBody>
                    <a:bodyPr/>
                    <a:lstStyle/>
                    <a:p>
                      <a:pPr algn="ctr">
                        <a:lnSpc>
                          <a:spcPct val="100000"/>
                        </a:lnSpc>
                        <a:spcBef>
                          <a:spcPts val="400"/>
                        </a:spcBef>
                      </a:pPr>
                      <a:r>
                        <a:rPr lang="fr-FR" sz="900">
                          <a:solidFill>
                            <a:srgbClr val="020302"/>
                          </a:solidFill>
                          <a:latin typeface="AdobeClean-Light"/>
                        </a:rPr>
                        <a:t>2</a:t>
                      </a:r>
                    </a:p>
                  </a:txBody>
                  <a:tcPr marL="0" marR="0" marT="0" marB="0">
                    <a:lnB w="12700">
                      <a:solidFill>
                        <a:srgbClr val="F1F1F1"/>
                      </a:solidFill>
                      <a:prstDash val="solid"/>
                    </a:lnB>
                  </a:tcPr>
                </a:tc>
                <a:tc>
                  <a:txBody>
                    <a:bodyPr/>
                    <a:lstStyle/>
                    <a:p>
                      <a:pPr algn="ctr">
                        <a:lnSpc>
                          <a:spcPct val="100000"/>
                        </a:lnSpc>
                        <a:spcBef>
                          <a:spcPts val="400"/>
                        </a:spcBef>
                      </a:pPr>
                      <a:r>
                        <a:rPr lang="fr-FR"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4800600" y="9862966"/>
            <a:ext cx="2926080"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989634958"/>
              </p:ext>
            </p:extLst>
          </p:nvPr>
        </p:nvGraphicFramePr>
        <p:xfrm>
          <a:off x="33527" y="7483227"/>
          <a:ext cx="7671815" cy="2322004"/>
        </p:xfrm>
        <a:graphic>
          <a:graphicData uri="http://schemas.openxmlformats.org/drawingml/2006/table">
            <a:tbl>
              <a:tblPr firstRow="1" bandRow="1">
                <a:tableStyleId>{2D5ABB26-0587-4C30-8999-92F81FD0307C}</a:tableStyleId>
              </a:tblPr>
              <a:tblGrid>
                <a:gridCol w="4081273">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3"/>
                    </a:ext>
                  </a:extLst>
                </a:gridCol>
                <a:gridCol w="1228342">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fr-FR" sz="80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800" dirty="0">
                          <a:solidFill>
                            <a:srgbClr val="020302"/>
                          </a:solidFill>
                          <a:latin typeface="Adobe Clean"/>
                          <a:cs typeface="Adobe Clean"/>
                        </a:rPr>
                        <a:t>Assistance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800">
                          <a:solidFill>
                            <a:srgbClr val="FFFFFF"/>
                          </a:solidFill>
                          <a:latin typeface="Adobe Clean"/>
                          <a:cs typeface="Adobe Clean"/>
                        </a:rPr>
                        <a:t>Assistance aux entreprises</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fr-FR" sz="80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8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800" b="0" i="0" u="none" strike="noStrike">
                          <a:solidFill>
                            <a:srgbClr val="020302"/>
                          </a:solidFill>
                          <a:latin typeface="AdobeClean-Light"/>
                        </a:rPr>
                        <a:t>24x7 / 1 heure</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fr-FR" sz="800" b="0" i="0" u="none" strike="noStrike">
                          <a:solidFill>
                            <a:srgbClr val="020302"/>
                          </a:solidFill>
                          <a:latin typeface="AdobeClean-Light"/>
                        </a:rPr>
                        <a:t>24x7 / 30 minutes</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E8FFF"/>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fr-FR" sz="800" b="0" i="0" u="none" strike="noStrike">
                          <a:solidFill>
                            <a:srgbClr val="020302"/>
                          </a:solidFill>
                          <a:latin typeface="AdobeClean-Light"/>
                        </a:rPr>
                        <a:t>24x7 / 15 minutes</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8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dirty="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800" b="0" i="0" u="none" strike="noStrike" dirty="0">
                          <a:solidFill>
                            <a:srgbClr val="020302"/>
                          </a:solidFill>
                          <a:latin typeface="AdobeClean-Light"/>
                        </a:rPr>
                        <a:t>Heures d’ouverture / 4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800" b="0" i="0" u="none" strike="noStrike">
                          <a:solidFill>
                            <a:srgbClr val="020302"/>
                          </a:solidFill>
                          <a:latin typeface="AdobeClean-Light"/>
                        </a:rPr>
                        <a:t>24x5 / 1 heure</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fr-FR" sz="800" b="0" i="0" u="none" strike="noStrike">
                          <a:solidFill>
                            <a:srgbClr val="020302"/>
                          </a:solidFill>
                          <a:latin typeface="AdobeClean-Light"/>
                        </a:rPr>
                        <a:t>24x5 / 30 minutes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800" b="1">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800" b="0" i="0" u="none" strike="noStrike" dirty="0">
                          <a:solidFill>
                            <a:srgbClr val="020302"/>
                          </a:solidFill>
                          <a:latin typeface="AdobeClean-Light"/>
                        </a:rPr>
                        <a:t>Heures d’ouverture / 6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800" b="0" i="0" u="none" strike="noStrike" dirty="0">
                          <a:solidFill>
                            <a:srgbClr val="020302"/>
                          </a:solidFill>
                          <a:latin typeface="AdobeClean-Light"/>
                        </a:rPr>
                        <a:t>Heures d’ouverture / 2 heures</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fr-FR" sz="800" b="0" i="0" u="none" strike="noStrike">
                          <a:solidFill>
                            <a:srgbClr val="020302"/>
                          </a:solidFill>
                          <a:latin typeface="AdobeClean-Light"/>
                        </a:rPr>
                        <a:t>24x5 / 1 heure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8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800" b="0" i="0" u="none" strike="noStrike">
                          <a:solidFill>
                            <a:srgbClr val="020302"/>
                          </a:solidFill>
                          <a:latin typeface="AdobeClean-Light"/>
                        </a:rPr>
                        <a:t>Jours ouvrables / 3 jours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800" b="0" i="0" u="none" strike="noStrike" dirty="0">
                          <a:solidFill>
                            <a:srgbClr val="020302"/>
                          </a:solidFill>
                          <a:latin typeface="AdobeClean-Light" panose="020B0503020404020204" pitchFamily="34" charset="0"/>
                        </a:rPr>
                        <a:t>Jours ouvrables / 1 jour</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a:solidFill>
                        <a:srgbClr val="B7B8B8"/>
                      </a:solidFill>
                      <a:prstDash val="solid"/>
                    </a:lnB>
                  </a:tcPr>
                </a:tc>
                <a:tc>
                  <a:txBody>
                    <a:bodyPr/>
                    <a:lstStyle/>
                    <a:p>
                      <a:pPr algn="ctr" fontAlgn="t"/>
                      <a:r>
                        <a:rPr lang="fr-FR" sz="800" b="0" i="0" u="none" strike="noStrike" dirty="0">
                          <a:solidFill>
                            <a:srgbClr val="020302"/>
                          </a:solidFill>
                          <a:latin typeface="AdobeClean-Light" panose="020B0503020404020204" pitchFamily="34" charset="0"/>
                        </a:rPr>
                        <a:t>Jours ouvrables / 1 jour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fr-FR" sz="2300">
                <a:latin typeface="Adobe Clean"/>
              </a:rPr>
              <a:t>PLANS D’ASSISTANCE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fr-FR"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fr-FR" sz="1000" dirty="0">
                <a:solidFill>
                  <a:srgbClr val="020302"/>
                </a:solidFill>
                <a:latin typeface="AdobeClean-Light"/>
                <a:cs typeface="AdobeClean-Light"/>
              </a:rPr>
              <a:t>Le service clientèle Adobe donne accès à des ressources en ligne de documentation, d’engagement avec d’autres experts et clients pour connaître les bonnes pratiques ainsi qu’à une série de webinaires (Office </a:t>
            </a:r>
            <a:r>
              <a:rPr lang="fr-FR" sz="1000" dirty="0" err="1">
                <a:solidFill>
                  <a:srgbClr val="020302"/>
                </a:solidFill>
                <a:latin typeface="AdobeClean-Light"/>
                <a:cs typeface="AdobeClean-Light"/>
              </a:rPr>
              <a:t>Hours</a:t>
            </a:r>
            <a:r>
              <a:rPr lang="fr-FR" sz="1000" dirty="0">
                <a:solidFill>
                  <a:srgbClr val="020302"/>
                </a:solidFill>
                <a:latin typeface="AdobeClean-Light"/>
                <a:cs typeface="AdobeClean-Light"/>
              </a:rPr>
              <a:t>) dévoilant des conseils et des astuces de dépannage. Plusieurs moyens sont également</a:t>
            </a:r>
            <a:r>
              <a:rPr lang="fr-FR" sz="1000" dirty="0">
                <a:latin typeface="AdobeClean-Light"/>
                <a:cs typeface="AdobeClean-Light"/>
              </a:rPr>
              <a:t> </a:t>
            </a:r>
            <a:r>
              <a:rPr lang="fr-FR" sz="1000" dirty="0">
                <a:solidFill>
                  <a:srgbClr val="020302"/>
                </a:solidFill>
                <a:latin typeface="AdobeClean-Light"/>
                <a:cs typeface="AdobeClean-Light"/>
              </a:rPr>
              <a:t>disponibles pour poser des questions et soumettre des cas.</a:t>
            </a:r>
          </a:p>
        </p:txBody>
      </p:sp>
      <p:sp>
        <p:nvSpPr>
          <p:cNvPr id="46" name="object 46"/>
          <p:cNvSpPr txBox="1"/>
          <p:nvPr/>
        </p:nvSpPr>
        <p:spPr>
          <a:xfrm>
            <a:off x="206585" y="8494028"/>
            <a:ext cx="3270885" cy="302647"/>
          </a:xfrm>
          <a:prstGeom prst="rect">
            <a:avLst/>
          </a:prstGeom>
        </p:spPr>
        <p:txBody>
          <a:bodyPr vert="horz" wrap="square" lIns="0" tIns="12700" rIns="0" bIns="0" rtlCol="0" anchor="t">
            <a:spAutoFit/>
          </a:bodyPr>
          <a:lstStyle/>
          <a:p>
            <a:pPr marL="33020" marR="159385">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de l’envoi du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501052"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Assistance Standard</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7373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1097280"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Communiquez avec des professionnels et d’autres clients de la communauté Adobe pour partager les bonnes pratiques et les leçons apprises.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Les </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a:t>
            </a:r>
            <a:r>
              <a:rPr lang="fr-FR" sz="1000" dirty="0" err="1">
                <a:solidFill>
                  <a:srgbClr val="000000"/>
                </a:solidFill>
                <a:latin typeface="Adobe Clean Light" panose="020B0303020404020204" pitchFamily="34" charset="0"/>
              </a:rPr>
              <a:t>Makers</a:t>
            </a:r>
            <a:r>
              <a:rPr lang="fr-FR" sz="1000" dirty="0">
                <a:solidFill>
                  <a:srgbClr val="000000"/>
                </a:solidFill>
                <a:latin typeface="Adobe Clean Light" panose="020B0303020404020204" pitchFamily="34" charset="0"/>
              </a:rPr>
              <a:t> sont créées à l’aide d’</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League. Les clients peuvent lancer leurs capacités de gestion de l’expérience client grâce à un apprentissage personnalisé permettant de développer leurs compétences, collaborer avec une communauté mondiale de pairs et gagner une reconnaissance de carrière.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Webinaires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 Office </a:t>
            </a:r>
            <a:r>
              <a:rPr lang="fr-FR" sz="1000" dirty="0" err="1">
                <a:solidFill>
                  <a:srgbClr val="000000"/>
                </a:solidFill>
                <a:latin typeface="Adobe Clean Light" panose="020B0303020404020204" pitchFamily="34" charset="0"/>
              </a:rPr>
              <a:t>Hours</a:t>
            </a:r>
            <a:r>
              <a:rPr lang="fr-FR" sz="1000" dirty="0">
                <a:solidFill>
                  <a:srgbClr val="000000"/>
                </a:solidFill>
                <a:latin typeface="Adobe Clean Light" panose="020B0303020404020204" pitchFamily="34" charset="0"/>
              </a:rPr>
              <a:t> », l’initiative menée par l’équipe du service clientèle Adobe, comprend des sessions conçues pour informer les participants et les aider à résoudre leurs problèmes. Elle offre également des conseils et astuces pour réussir au mieux l’intégration des solutions Adobe.</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5" y="6132567"/>
            <a:ext cx="3464537"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à la demande au portail d’assistance d’aide automatique en ligne pour envoyer des demandes d’assistance, examiner le statut des cas et parcourir d’autres ressources, telles que notre base de connaissances, les actualités et les alertes, les conseils présentés, etc.</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fr-FR" sz="1000" dirty="0">
                <a:solidFill>
                  <a:srgbClr val="020302"/>
                </a:solidFill>
                <a:latin typeface="AdobeClean-Light"/>
              </a:rPr>
              <a:t>Les utilisateurs autorisés ou les contacts d’assistance nommés </a:t>
            </a:r>
            <a:r>
              <a:rPr lang="fr-FR" sz="1000" dirty="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648200" y="9862966"/>
            <a:ext cx="2926080"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758541"/>
          </a:xfrm>
          <a:prstGeom prst="rect">
            <a:avLst/>
          </a:prstGeom>
        </p:spPr>
        <p:txBody>
          <a:bodyPr vert="horz" wrap="square" lIns="0" tIns="12065" rIns="0" bIns="0" rtlCol="0" anchor="t">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71525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144071"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39061386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panose="020B0503020404020204" pitchFamily="34" charset="0"/>
                        </a:rPr>
                        <a:t>Europe, Moyen-Orient </a:t>
                      </a:r>
                      <a:br>
                        <a:rPr lang="fr-FR" sz="1100" dirty="0">
                          <a:solidFill>
                            <a:schemeClr val="tx1"/>
                          </a:solidFill>
                          <a:latin typeface="Adobe Clean" panose="020B0503020404020204" pitchFamily="34" charset="0"/>
                        </a:rPr>
                      </a:br>
                      <a:r>
                        <a:rPr lang="fr-FR" sz="1100" dirty="0">
                          <a:solidFill>
                            <a:schemeClr val="tx1"/>
                          </a:solidFill>
                          <a:latin typeface="Adobe Clean" panose="020B0503020404020204" pitchFamily="34" charset="0"/>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dirty="0">
                          <a:solidFill>
                            <a:schemeClr val="tx1"/>
                          </a:solidFill>
                          <a:latin typeface="Adobe Clean"/>
                        </a:rPr>
                        <a:t>L’assistance linguistique est uniquement disponible en anglais et en japonais.</a:t>
                      </a:r>
                    </a:p>
                    <a:p>
                      <a:pPr marL="0" marR="0" lvl="0" indent="0" algn="ctr" defTabSz="914400" eaLnBrk="1" fontAlgn="auto" latinLnBrk="0" hangingPunct="1">
                        <a:lnSpc>
                          <a:spcPct val="100000"/>
                        </a:lnSpc>
                        <a:spcBef>
                          <a:spcPts val="0"/>
                        </a:spcBef>
                        <a:spcAft>
                          <a:spcPts val="0"/>
                        </a:spcAft>
                        <a:buClrTx/>
                        <a:buSzTx/>
                        <a:buFontTx/>
                        <a:buNone/>
                        <a:tabLst/>
                        <a:defRPr/>
                      </a:pPr>
                      <a:r>
                        <a:rPr lang="fr-FR" sz="1100" i="1" dirty="0">
                          <a:solidFill>
                            <a:schemeClr val="tx1"/>
                          </a:solidFill>
                          <a:latin typeface="Adobe Clean"/>
                        </a:rPr>
                        <a:t>*Adobe Commerce exclut l’assistance linguistique japonaise.</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43200" y="8528519"/>
            <a:ext cx="969129"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504305"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66573891"/>
              </p:ext>
            </p:extLst>
          </p:nvPr>
        </p:nvGraphicFramePr>
        <p:xfrm>
          <a:off x="194236" y="1059345"/>
          <a:ext cx="7368291" cy="3870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dirty="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2BD98-169B-4BEE-86DF-4C9641DF23C4}">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8a053bff-88be-49e4-9a87-e748e18b8b62"/>
    <ds:schemaRef ds:uri="6c8368ec-3776-49b5-a5bb-90648cf9530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37682</TotalTime>
  <Words>1324</Words>
  <Application>Microsoft Office PowerPoint</Application>
  <PresentationFormat>Custom</PresentationFormat>
  <Paragraphs>144</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Loc Dai</cp:lastModifiedBy>
  <cp:revision>122</cp:revision>
  <dcterms:created xsi:type="dcterms:W3CDTF">2020-11-03T06:32:09Z</dcterms:created>
  <dcterms:modified xsi:type="dcterms:W3CDTF">2022-02-15T06:27:40Z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