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 id="2" name="Ariel Tsui" initials="AT" lastIdx="3" clrIdx="1">
    <p:extLst>
      <p:ext uri="{19B8F6BF-5375-455C-9EA6-DF929625EA0E}">
        <p15:presenceInfo xmlns:p15="http://schemas.microsoft.com/office/powerpoint/2012/main" userId="Ariel Tsui" providerId="None"/>
      </p:ext>
    </p:extLst>
  </p:cmAuthor>
  <p:cmAuthor id="3" name="Jaclyn Zalesky" initials="JZ" lastIdx="1" clrIdx="2">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F6F"/>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F0D56-C414-F2B7-15F9-451AF6576368}" v="110" dt="2022-02-10T15:57:04.196"/>
    <p1510:client id="{A2DBF7B9-02E3-D244-B97A-39DF5B1FC26C}" v="2" dt="2022-01-27T18:11:30.494"/>
    <p1510:client id="{B48FD668-0CCC-025E-267E-538FB753C752}" v="2" dt="2022-02-09T19:19:31.362"/>
    <p1510:client id="{C9A7A18E-2CD6-D60F-0EAE-ADB272FCFFDF}" v="16" dt="2022-03-04T01:00:43.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p:restoredTop sz="95850"/>
  </p:normalViewPr>
  <p:slideViewPr>
    <p:cSldViewPr>
      <p:cViewPr>
        <p:scale>
          <a:sx n="70" d="100"/>
          <a:sy n="70" d="100"/>
        </p:scale>
        <p:origin x="3264"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A2DBF7B9-02E3-D244-B97A-39DF5B1FC26C}"/>
    <pc:docChg chg="custSel modSld modMainMaster">
      <pc:chgData name="Jaclyn Zalesky" userId="9c0b24b4-6ad7-45a7-a9a0-5ba404afed22" providerId="ADAL" clId="{A2DBF7B9-02E3-D244-B97A-39DF5B1FC26C}" dt="2022-01-27T18:11:43.660" v="13" actId="20577"/>
      <pc:docMkLst>
        <pc:docMk/>
      </pc:docMkLst>
      <pc:sldChg chg="addSp delSp modSp mod">
        <pc:chgData name="Jaclyn Zalesky" userId="9c0b24b4-6ad7-45a7-a9a0-5ba404afed22" providerId="ADAL" clId="{A2DBF7B9-02E3-D244-B97A-39DF5B1FC26C}" dt="2022-01-27T18:11:43.660" v="13" actId="20577"/>
        <pc:sldMkLst>
          <pc:docMk/>
          <pc:sldMk cId="0" sldId="256"/>
        </pc:sldMkLst>
        <pc:spChg chg="mod">
          <ac:chgData name="Jaclyn Zalesky" userId="9c0b24b4-6ad7-45a7-a9a0-5ba404afed22" providerId="ADAL" clId="{A2DBF7B9-02E3-D244-B97A-39DF5B1FC26C}" dt="2022-01-27T18:11:43.660" v="13" actId="20577"/>
          <ac:spMkLst>
            <pc:docMk/>
            <pc:sldMk cId="0" sldId="256"/>
            <ac:spMk id="5" creationId="{00000000-0000-0000-0000-000000000000}"/>
          </ac:spMkLst>
        </pc:spChg>
        <pc:spChg chg="del mod">
          <ac:chgData name="Jaclyn Zalesky" userId="9c0b24b4-6ad7-45a7-a9a0-5ba404afed22" providerId="ADAL" clId="{A2DBF7B9-02E3-D244-B97A-39DF5B1FC26C}" dt="2022-01-27T17:52:15.821" v="7" actId="478"/>
          <ac:spMkLst>
            <pc:docMk/>
            <pc:sldMk cId="0" sldId="256"/>
            <ac:spMk id="10" creationId="{00000000-0000-0000-0000-000000000000}"/>
          </ac:spMkLst>
        </pc:spChg>
        <pc:spChg chg="add mod">
          <ac:chgData name="Jaclyn Zalesky" userId="9c0b24b4-6ad7-45a7-a9a0-5ba404afed22" providerId="ADAL" clId="{A2DBF7B9-02E3-D244-B97A-39DF5B1FC26C}" dt="2022-01-27T18:11:27.956" v="10"/>
          <ac:spMkLst>
            <pc:docMk/>
            <pc:sldMk cId="0" sldId="256"/>
            <ac:spMk id="13" creationId="{30EDFB2E-B7BE-864D-B004-884C1838B536}"/>
          </ac:spMkLst>
        </pc:spChg>
      </pc:sldChg>
      <pc:sldChg chg="addSp delSp modSp mod">
        <pc:chgData name="Jaclyn Zalesky" userId="9c0b24b4-6ad7-45a7-a9a0-5ba404afed22" providerId="ADAL" clId="{A2DBF7B9-02E3-D244-B97A-39DF5B1FC26C}" dt="2022-01-27T18:11:30.494" v="11"/>
        <pc:sldMkLst>
          <pc:docMk/>
          <pc:sldMk cId="0" sldId="257"/>
        </pc:sldMkLst>
        <pc:spChg chg="add mod">
          <ac:chgData name="Jaclyn Zalesky" userId="9c0b24b4-6ad7-45a7-a9a0-5ba404afed22" providerId="ADAL" clId="{A2DBF7B9-02E3-D244-B97A-39DF5B1FC26C}" dt="2022-01-27T18:11:30.494" v="11"/>
          <ac:spMkLst>
            <pc:docMk/>
            <pc:sldMk cId="0" sldId="257"/>
            <ac:spMk id="56" creationId="{BED97B6A-F822-1148-9BC9-28714CACD837}"/>
          </ac:spMkLst>
        </pc:spChg>
        <pc:spChg chg="del mod">
          <ac:chgData name="Jaclyn Zalesky" userId="9c0b24b4-6ad7-45a7-a9a0-5ba404afed22" providerId="ADAL" clId="{A2DBF7B9-02E3-D244-B97A-39DF5B1FC26C}" dt="2022-01-27T17:51:41.043" v="6" actId="478"/>
          <ac:spMkLst>
            <pc:docMk/>
            <pc:sldMk cId="0" sldId="257"/>
            <ac:spMk id="84" creationId="{CBCF4964-CAC8-F146-B2E2-51ED8B3DC99A}"/>
          </ac:spMkLst>
        </pc:spChg>
      </pc:sldChg>
      <pc:sldMasterChg chg="delSp mod modSldLayout">
        <pc:chgData name="Jaclyn Zalesky" userId="9c0b24b4-6ad7-45a7-a9a0-5ba404afed22" providerId="ADAL" clId="{A2DBF7B9-02E3-D244-B97A-39DF5B1FC26C}" dt="2022-01-27T18:11:06.472" v="9" actId="478"/>
        <pc:sldMasterMkLst>
          <pc:docMk/>
          <pc:sldMasterMk cId="0" sldId="2147483648"/>
        </pc:sldMasterMkLst>
        <pc:picChg chg="del">
          <ac:chgData name="Jaclyn Zalesky" userId="9c0b24b4-6ad7-45a7-a9a0-5ba404afed22" providerId="ADAL" clId="{A2DBF7B9-02E3-D244-B97A-39DF5B1FC26C}" dt="2022-01-27T18:11:03.268" v="8" actId="478"/>
          <ac:picMkLst>
            <pc:docMk/>
            <pc:sldMasterMk cId="0" sldId="2147483648"/>
            <ac:picMk id="9" creationId="{40B595D3-F8FC-DA44-B170-015BD0590CFB}"/>
          </ac:picMkLst>
        </pc:picChg>
        <pc:sldLayoutChg chg="delSp mod">
          <pc:chgData name="Jaclyn Zalesky" userId="9c0b24b4-6ad7-45a7-a9a0-5ba404afed22" providerId="ADAL" clId="{A2DBF7B9-02E3-D244-B97A-39DF5B1FC26C}" dt="2022-01-27T18:11:06.472" v="9" actId="478"/>
          <pc:sldLayoutMkLst>
            <pc:docMk/>
            <pc:sldMasterMk cId="0" sldId="2147483648"/>
            <pc:sldLayoutMk cId="0" sldId="2147483662"/>
          </pc:sldLayoutMkLst>
          <pc:picChg chg="del">
            <ac:chgData name="Jaclyn Zalesky" userId="9c0b24b4-6ad7-45a7-a9a0-5ba404afed22" providerId="ADAL" clId="{A2DBF7B9-02E3-D244-B97A-39DF5B1FC26C}" dt="2022-01-27T18:11:06.472" v="9" actId="478"/>
            <ac:picMkLst>
              <pc:docMk/>
              <pc:sldMasterMk cId="0" sldId="2147483648"/>
              <pc:sldLayoutMk cId="0" sldId="2147483662"/>
              <ac:picMk id="12" creationId="{4388883E-79D4-2047-8C5E-37999ED2475C}"/>
            </ac:picMkLst>
          </pc:picChg>
        </pc:sldLayoutChg>
      </pc:sldMasterChg>
    </pc:docChg>
  </pc:docChgLst>
  <pc:docChgLst>
    <pc:chgData name="Jaclyn Zalesky" userId="S::zalesky@adobe.com::9c0b24b4-6ad7-45a7-a9a0-5ba404afed22" providerId="AD" clId="Web-{230F0D56-C414-F2B7-15F9-451AF6576368}"/>
    <pc:docChg chg="mod modSld">
      <pc:chgData name="Jaclyn Zalesky" userId="S::zalesky@adobe.com::9c0b24b4-6ad7-45a7-a9a0-5ba404afed22" providerId="AD" clId="Web-{230F0D56-C414-F2B7-15F9-451AF6576368}" dt="2022-02-10T15:57:01.008" v="107"/>
      <pc:docMkLst>
        <pc:docMk/>
      </pc:docMkLst>
      <pc:sldChg chg="modSp modCm">
        <pc:chgData name="Jaclyn Zalesky" userId="S::zalesky@adobe.com::9c0b24b4-6ad7-45a7-a9a0-5ba404afed22" providerId="AD" clId="Web-{230F0D56-C414-F2B7-15F9-451AF6576368}" dt="2022-02-10T15:57:01.008" v="107"/>
        <pc:sldMkLst>
          <pc:docMk/>
          <pc:sldMk cId="1050037809" sldId="261"/>
        </pc:sldMkLst>
        <pc:graphicFrameChg chg="mod modGraphic">
          <ac:chgData name="Jaclyn Zalesky" userId="S::zalesky@adobe.com::9c0b24b4-6ad7-45a7-a9a0-5ba404afed22" providerId="AD" clId="Web-{230F0D56-C414-F2B7-15F9-451AF6576368}" dt="2022-02-10T15:56:55.836" v="105"/>
          <ac:graphicFrameMkLst>
            <pc:docMk/>
            <pc:sldMk cId="1050037809" sldId="261"/>
            <ac:graphicFrameMk id="21" creationId="{776EB197-58B6-794D-94F8-90888006EC22}"/>
          </ac:graphicFrameMkLst>
        </pc:graphicFrameChg>
      </pc:sldChg>
    </pc:docChg>
  </pc:docChgLst>
  <pc:docChgLst>
    <pc:chgData name="Jaclyn Zalesky" userId="S::zalesky@adobe.com::9c0b24b4-6ad7-45a7-a9a0-5ba404afed22" providerId="AD" clId="Web-{C9A7A18E-2CD6-D60F-0EAE-ADB272FCFFDF}"/>
    <pc:docChg chg="modSld">
      <pc:chgData name="Jaclyn Zalesky" userId="S::zalesky@adobe.com::9c0b24b4-6ad7-45a7-a9a0-5ba404afed22" providerId="AD" clId="Web-{C9A7A18E-2CD6-D60F-0EAE-ADB272FCFFDF}" dt="2022-03-04T01:00:42.113" v="1"/>
      <pc:docMkLst>
        <pc:docMk/>
      </pc:docMkLst>
      <pc:sldChg chg="modSp">
        <pc:chgData name="Jaclyn Zalesky" userId="S::zalesky@adobe.com::9c0b24b4-6ad7-45a7-a9a0-5ba404afed22" providerId="AD" clId="Web-{C9A7A18E-2CD6-D60F-0EAE-ADB272FCFFDF}" dt="2022-03-04T01:00:42.113" v="1"/>
        <pc:sldMkLst>
          <pc:docMk/>
          <pc:sldMk cId="0" sldId="256"/>
        </pc:sldMkLst>
        <pc:graphicFrameChg chg="mod modGraphic">
          <ac:chgData name="Jaclyn Zalesky" userId="S::zalesky@adobe.com::9c0b24b4-6ad7-45a7-a9a0-5ba404afed22" providerId="AD" clId="Web-{C9A7A18E-2CD6-D60F-0EAE-ADB272FCFFDF}" dt="2022-03-04T01:00:42.113" v="1"/>
          <ac:graphicFrameMkLst>
            <pc:docMk/>
            <pc:sldMk cId="0" sldId="256"/>
            <ac:graphicFrameMk id="11" creationId="{3AC7AEA2-E7A4-BD48-80EA-856168E207F6}"/>
          </ac:graphicFrameMkLst>
        </pc:graphicFrameChg>
      </pc:sldChg>
    </pc:docChg>
  </pc:docChgLst>
  <pc:docChgLst>
    <pc:chgData name="Jaclyn Zalesky" userId="9c0b24b4-6ad7-45a7-a9a0-5ba404afed22" providerId="ADAL" clId="{60D74460-2E50-2042-85E4-B708F321906F}"/>
    <pc:docChg chg="modSld">
      <pc:chgData name="Jaclyn Zalesky" userId="9c0b24b4-6ad7-45a7-a9a0-5ba404afed22" providerId="ADAL" clId="{60D74460-2E50-2042-85E4-B708F321906F}" dt="2022-01-26T18:04:45.119" v="50" actId="1038"/>
      <pc:docMkLst>
        <pc:docMk/>
      </pc:docMkLst>
      <pc:sldChg chg="addSp delSp modSp mod">
        <pc:chgData name="Jaclyn Zalesky" userId="9c0b24b4-6ad7-45a7-a9a0-5ba404afed22" providerId="ADAL" clId="{60D74460-2E50-2042-85E4-B708F321906F}" dt="2022-01-26T18:04:45.119" v="50" actId="1038"/>
        <pc:sldMkLst>
          <pc:docMk/>
          <pc:sldMk cId="0" sldId="257"/>
        </pc:sldMkLst>
        <pc:spChg chg="add del mod">
          <ac:chgData name="Jaclyn Zalesky" userId="9c0b24b4-6ad7-45a7-a9a0-5ba404afed22" providerId="ADAL" clId="{60D74460-2E50-2042-85E4-B708F321906F}" dt="2022-01-26T18:03:13.223" v="3"/>
          <ac:spMkLst>
            <pc:docMk/>
            <pc:sldMk cId="0" sldId="257"/>
            <ac:spMk id="2" creationId="{F27DABC0-B86D-C44E-8E65-DB8B68A63744}"/>
          </ac:spMkLst>
        </pc:spChg>
        <pc:spChg chg="mod">
          <ac:chgData name="Jaclyn Zalesky" userId="9c0b24b4-6ad7-45a7-a9a0-5ba404afed22" providerId="ADAL" clId="{60D74460-2E50-2042-85E4-B708F321906F}" dt="2022-01-26T18:03:17.934" v="4" actId="1076"/>
          <ac:spMkLst>
            <pc:docMk/>
            <pc:sldMk cId="0" sldId="257"/>
            <ac:spMk id="41" creationId="{6BF87FDD-9EA3-6946-897D-7CB38BCFBCA5}"/>
          </ac:spMkLst>
        </pc:spChg>
        <pc:spChg chg="mod">
          <ac:chgData name="Jaclyn Zalesky" userId="9c0b24b4-6ad7-45a7-a9a0-5ba404afed22" providerId="ADAL" clId="{60D74460-2E50-2042-85E4-B708F321906F}" dt="2022-01-26T18:03:34.774" v="7" actId="14100"/>
          <ac:spMkLst>
            <pc:docMk/>
            <pc:sldMk cId="0" sldId="257"/>
            <ac:spMk id="45" creationId="{01E87837-5EB4-B843-BD72-4B2D6080F2ED}"/>
          </ac:spMkLst>
        </pc:spChg>
        <pc:spChg chg="mod">
          <ac:chgData name="Jaclyn Zalesky" userId="9c0b24b4-6ad7-45a7-a9a0-5ba404afed22" providerId="ADAL" clId="{60D74460-2E50-2042-85E4-B708F321906F}" dt="2022-01-26T18:03:37.126" v="8" actId="403"/>
          <ac:spMkLst>
            <pc:docMk/>
            <pc:sldMk cId="0" sldId="257"/>
            <ac:spMk id="47" creationId="{5376A096-B710-404A-B60D-9EE95FED4BF0}"/>
          </ac:spMkLst>
        </pc:spChg>
        <pc:spChg chg="mod">
          <ac:chgData name="Jaclyn Zalesky" userId="9c0b24b4-6ad7-45a7-a9a0-5ba404afed22" providerId="ADAL" clId="{60D74460-2E50-2042-85E4-B708F321906F}" dt="2022-01-26T18:04:45.119" v="50" actId="1038"/>
          <ac:spMkLst>
            <pc:docMk/>
            <pc:sldMk cId="0" sldId="257"/>
            <ac:spMk id="50" creationId="{13CF8017-46AE-C04F-8415-29133BE5B7BF}"/>
          </ac:spMkLst>
        </pc:spChg>
        <pc:spChg chg="mod">
          <ac:chgData name="Jaclyn Zalesky" userId="9c0b24b4-6ad7-45a7-a9a0-5ba404afed22" providerId="ADAL" clId="{60D74460-2E50-2042-85E4-B708F321906F}" dt="2022-01-26T18:03:48.927" v="10" actId="403"/>
          <ac:spMkLst>
            <pc:docMk/>
            <pc:sldMk cId="0" sldId="257"/>
            <ac:spMk id="51" creationId="{F7EA7F82-FD5A-1440-96EE-C08915F16D9E}"/>
          </ac:spMkLst>
        </pc:spChg>
        <pc:spChg chg="mod">
          <ac:chgData name="Jaclyn Zalesky" userId="9c0b24b4-6ad7-45a7-a9a0-5ba404afed22" providerId="ADAL" clId="{60D74460-2E50-2042-85E4-B708F321906F}" dt="2022-01-26T18:04:13.490" v="13" actId="14100"/>
          <ac:spMkLst>
            <pc:docMk/>
            <pc:sldMk cId="0" sldId="257"/>
            <ac:spMk id="53" creationId="{AECDB25D-EF0F-3345-81AB-77397D56CA87}"/>
          </ac:spMkLst>
        </pc:spChg>
        <pc:spChg chg="mod">
          <ac:chgData name="Jaclyn Zalesky" userId="9c0b24b4-6ad7-45a7-a9a0-5ba404afed22" providerId="ADAL" clId="{60D74460-2E50-2042-85E4-B708F321906F}" dt="2022-01-26T18:03:51.118" v="11" actId="403"/>
          <ac:spMkLst>
            <pc:docMk/>
            <pc:sldMk cId="0" sldId="257"/>
            <ac:spMk id="54" creationId="{147A0CC5-9478-2A4C-8E36-9690D8413CAC}"/>
          </ac:spMkLst>
        </pc:spChg>
        <pc:spChg chg="mod">
          <ac:chgData name="Jaclyn Zalesky" userId="9c0b24b4-6ad7-45a7-a9a0-5ba404afed22" providerId="ADAL" clId="{60D74460-2E50-2042-85E4-B708F321906F}" dt="2022-01-26T18:02:55.486" v="0" actId="20577"/>
          <ac:spMkLst>
            <pc:docMk/>
            <pc:sldMk cId="0" sldId="257"/>
            <ac:spMk id="88" creationId="{BDC8935C-27E9-A94B-ABF1-EFA84FB3D2BE}"/>
          </ac:spMkLst>
        </pc:spChg>
        <pc:spChg chg="mod">
          <ac:chgData name="Jaclyn Zalesky" userId="9c0b24b4-6ad7-45a7-a9a0-5ba404afed22" providerId="ADAL" clId="{60D74460-2E50-2042-85E4-B708F321906F}" dt="2022-01-26T18:03:25.107" v="5" actId="1076"/>
          <ac:spMkLst>
            <pc:docMk/>
            <pc:sldMk cId="0" sldId="257"/>
            <ac:spMk id="97" creationId="{1F390430-3ED2-1F47-8897-19279095D4E1}"/>
          </ac:spMkLst>
        </pc:spChg>
      </pc:sldChg>
    </pc:docChg>
  </pc:docChgLst>
  <pc:docChgLst>
    <pc:chgData name="David Baker" userId="S::davbaker@adobe.com::da2b0875-9916-4d44-89d9-e651631ef4de" providerId="AD" clId="Web-{B48FD668-0CCC-025E-267E-538FB753C752}"/>
    <pc:docChg chg="mod">
      <pc:chgData name="David Baker" userId="S::davbaker@adobe.com::da2b0875-9916-4d44-89d9-e651631ef4de" providerId="AD" clId="Web-{B48FD668-0CCC-025E-267E-538FB753C752}" dt="2022-02-09T19:19:31.362" v="1"/>
      <pc:docMkLst>
        <pc:docMk/>
      </pc:docMkLst>
      <pc:sldChg chg="addCm">
        <pc:chgData name="David Baker" userId="S::davbaker@adobe.com::da2b0875-9916-4d44-89d9-e651631ef4de" providerId="AD" clId="Web-{B48FD668-0CCC-025E-267E-538FB753C752}" dt="2022-02-09T19:19:31.362"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3/25/2022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hyperlink" Target="https://helpx.adobe.com/fr/enterprise.html" TargetMode="External"/><Relationship Id="rId3" Type="http://schemas.openxmlformats.org/officeDocument/2006/relationships/hyperlink" Target="http://www.adobe.com/" TargetMode="Externa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hyperlink" Target="https://helpx.adobe.com/fr/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hyperlink" Target="https://status.adobe.com/" TargetMode="External"/><Relationship Id="rId10" Type="http://schemas.openxmlformats.org/officeDocument/2006/relationships/image" Target="../media/image19.svg"/><Relationship Id="rId4" Type="http://schemas.openxmlformats.org/officeDocument/2006/relationships/image" Target="../media/image4.jpg"/><Relationship Id="rId9" Type="http://schemas.openxmlformats.org/officeDocument/2006/relationships/image" Target="../media/image18.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5165435" cy="212238"/>
          </a:xfrm>
          <a:prstGeom prst="rect">
            <a:avLst/>
          </a:prstGeom>
        </p:spPr>
        <p:txBody>
          <a:bodyPr vert="horz" wrap="square" lIns="0" tIns="12065" rIns="0" bIns="0" rtlCol="0">
            <a:spAutoFit/>
          </a:bodyPr>
          <a:lstStyle/>
          <a:p>
            <a:pPr marL="12700">
              <a:lnSpc>
                <a:spcPct val="100000"/>
              </a:lnSpc>
              <a:spcBef>
                <a:spcPts val="95"/>
              </a:spcBef>
            </a:pPr>
            <a:r>
              <a:rPr lang="fr-FR" sz="1300" b="1" u="heavy" dirty="0">
                <a:solidFill>
                  <a:srgbClr val="020302"/>
                </a:solidFill>
                <a:uFill>
                  <a:solidFill>
                    <a:srgbClr val="020302"/>
                  </a:solidFill>
                </a:uFill>
                <a:latin typeface="Adobe Clean"/>
                <a:cs typeface="Adobe Clean"/>
              </a:rPr>
              <a:t>Cibles du niveau de service : Réponse initiale</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fr-FR" sz="2300">
                <a:latin typeface="Adobe Clean" panose="020B0503020404020204" pitchFamily="34" charset="0"/>
              </a:rPr>
              <a:t>PLANS D’ASSISTANCE ADOBE</a:t>
            </a:r>
          </a:p>
        </p:txBody>
      </p:sp>
      <p:sp>
        <p:nvSpPr>
          <p:cNvPr id="5" name="object 5"/>
          <p:cNvSpPr txBox="1"/>
          <p:nvPr/>
        </p:nvSpPr>
        <p:spPr>
          <a:xfrm>
            <a:off x="127543" y="591115"/>
            <a:ext cx="5865216" cy="1424044"/>
          </a:xfrm>
          <a:prstGeom prst="rect">
            <a:avLst/>
          </a:prstGeom>
        </p:spPr>
        <p:txBody>
          <a:bodyPr vert="horz" wrap="square" lIns="0" tIns="24130" rIns="0" bIns="0" rtlCol="0" anchor="t">
            <a:spAutoFit/>
          </a:bodyPr>
          <a:lstStyle/>
          <a:p>
            <a:pPr marL="12700" marR="5080">
              <a:lnSpc>
                <a:spcPts val="1200"/>
              </a:lnSpc>
              <a:spcBef>
                <a:spcPts val="240"/>
              </a:spcBef>
            </a:pPr>
            <a:r>
              <a:rPr lang="fr-FR" sz="1100" dirty="0">
                <a:solidFill>
                  <a:schemeClr val="bg1"/>
                </a:solidFill>
                <a:latin typeface="Adobe Clean Light" panose="020B0303020404020204" pitchFamily="34" charset="0"/>
              </a:rPr>
              <a:t>Standard | </a:t>
            </a:r>
            <a:r>
              <a:rPr lang="fr-FR" sz="1100" b="1" dirty="0">
                <a:solidFill>
                  <a:schemeClr val="bg1"/>
                </a:solidFill>
                <a:latin typeface="Adobe Clean" panose="020B0503020404020204" pitchFamily="34" charset="0"/>
              </a:rPr>
              <a:t>Commerciale</a:t>
            </a:r>
            <a:r>
              <a:rPr lang="fr-FR" sz="1100" dirty="0">
                <a:solidFill>
                  <a:schemeClr val="bg1"/>
                </a:solidFill>
                <a:latin typeface="Adobe Clean Light" panose="020B0303020404020204" pitchFamily="34" charset="0"/>
              </a:rPr>
              <a:t> | Entreprise | Elite</a:t>
            </a:r>
          </a:p>
          <a:p>
            <a:pPr marL="12700" marR="5080">
              <a:lnSpc>
                <a:spcPts val="1200"/>
              </a:lnSpc>
              <a:spcBef>
                <a:spcPts val="240"/>
              </a:spcBef>
            </a:pPr>
            <a:r>
              <a:rPr lang="fr-FR" sz="850" dirty="0">
                <a:solidFill>
                  <a:schemeClr val="bg1"/>
                </a:solidFill>
                <a:latin typeface="Adobe Clean SemiLight"/>
              </a:rPr>
              <a:t>Adobe offre une gamme complète de ressources techniques afin d’appuyer votre entreprise. Elles sont comprises dans votre abonnement à la licence pour les entreprises d’Adobe. Amélioré avec le plan d’assistance COMMERCIALE. L’assistance COMMERCIALE bénéficie d’un acheminement prioritaire des cas d’assistance pour garantir une connexion rapide à des ressources d’assistance senior supplémentaires sur les cas envoyés. Les clients de l’assistance COMMERCIALE bénéficient également d’un accès à nos équipes d’assistance technique pour toute requête concernant un produit. Cette requête peut être effectuée par téléphone ou via le portail web de l’assistance et permet de protéger votre entreprise aux moments les plus critiques. Les clients de l’assistance COMMERCIALE pourront bénéficier de l’assistance principale du compte pour la gestion des remontées d’informations sur les cas afin de recevoir des communications et des mises à jour régulières pour vos demandes d’assistance les plus pressantes.</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308793697"/>
              </p:ext>
            </p:extLst>
          </p:nvPr>
        </p:nvGraphicFramePr>
        <p:xfrm>
          <a:off x="127543" y="2074351"/>
          <a:ext cx="7500377" cy="496930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473658">
                  <a:extLst>
                    <a:ext uri="{9D8B030D-6E8A-4147-A177-3AD203B41FA5}">
                      <a16:colId xmlns:a16="http://schemas.microsoft.com/office/drawing/2014/main" val="20001"/>
                    </a:ext>
                  </a:extLst>
                </a:gridCol>
                <a:gridCol w="1645458">
                  <a:extLst>
                    <a:ext uri="{9D8B030D-6E8A-4147-A177-3AD203B41FA5}">
                      <a16:colId xmlns:a16="http://schemas.microsoft.com/office/drawing/2014/main" val="2563521174"/>
                    </a:ext>
                  </a:extLst>
                </a:gridCol>
                <a:gridCol w="1867662">
                  <a:extLst>
                    <a:ext uri="{9D8B030D-6E8A-4147-A177-3AD203B41FA5}">
                      <a16:colId xmlns:a16="http://schemas.microsoft.com/office/drawing/2014/main" val="20003"/>
                    </a:ext>
                  </a:extLst>
                </a:gridCol>
              </a:tblGrid>
              <a:tr h="264637">
                <a:tc gridSpan="2">
                  <a:txBody>
                    <a:bodyPr/>
                    <a:lstStyle/>
                    <a:p>
                      <a:endParaRPr lang="en-US" sz="1200" spc="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1100" dirty="0">
                          <a:solidFill>
                            <a:srgbClr val="404040"/>
                          </a:solidFill>
                          <a:latin typeface="Adobe Clean"/>
                          <a:cs typeface="Adobe Clean"/>
                        </a:rPr>
                        <a:t>Assistance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1100" dirty="0">
                          <a:solidFill>
                            <a:srgbClr val="FFFFFF"/>
                          </a:solidFill>
                          <a:latin typeface="Adobe Clean"/>
                          <a:cs typeface="Adobe Clean"/>
                        </a:rPr>
                        <a:t>Assistance commerciale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264637">
                <a:tc gridSpan="2">
                  <a:txBody>
                    <a:bodyPr/>
                    <a:lstStyle/>
                    <a:p>
                      <a:endParaRPr lang="en-US" sz="1200" spc="0"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1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1100" b="1" i="1" dirty="0">
                          <a:solidFill>
                            <a:schemeClr val="bg1"/>
                          </a:solidFill>
                          <a:latin typeface="Adobe Clean" panose="020B05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4008">
                <a:tc rowSpan="3">
                  <a:txBody>
                    <a:bodyPr/>
                    <a:lstStyle/>
                    <a:p>
                      <a:pPr marL="50800" algn="ctr">
                        <a:lnSpc>
                          <a:spcPct val="100000"/>
                        </a:lnSpc>
                        <a:spcBef>
                          <a:spcPts val="500"/>
                        </a:spcBef>
                      </a:pPr>
                      <a:r>
                        <a:rPr lang="fr-FR" sz="1100" b="1" i="0" dirty="0">
                          <a:solidFill>
                            <a:schemeClr val="bg1"/>
                          </a:solidFill>
                          <a:latin typeface="Adobe Clean"/>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fr-FR" sz="1000" b="0" i="0" dirty="0">
                          <a:solidFill>
                            <a:srgbClr val="020302"/>
                          </a:solidFill>
                          <a:latin typeface="Adobe Clean Light" panose="020B0303020404020204" pitchFamily="34" charset="0"/>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12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fr-FR" sz="12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4008">
                <a:tc vMerge="1">
                  <a:txBody>
                    <a:bodyPr/>
                    <a:lstStyle/>
                    <a:p>
                      <a:pPr marL="50800" algn="l" rtl="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fr-FR" sz="1000" b="0" i="0" dirty="0">
                          <a:solidFill>
                            <a:srgbClr val="020302"/>
                          </a:solidFill>
                          <a:latin typeface="Adobe Clean Light" panose="020B0303020404020204" pitchFamily="34" charset="0"/>
                          <a:cs typeface="AdobeClean-Light"/>
                        </a:rPr>
                        <a:t>Ingénieur d’assistance nommé</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sz="120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4187390241"/>
                  </a:ext>
                </a:extLst>
              </a:tr>
              <a:tr h="234008">
                <a:tc vMerge="1">
                  <a:txBody>
                    <a:bodyPr/>
                    <a:lstStyle/>
                    <a:p>
                      <a:pPr marL="50800" algn="l" rtl="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fr-FR" sz="1000" b="0" i="0" dirty="0">
                          <a:solidFill>
                            <a:srgbClr val="020302"/>
                          </a:solidFill>
                          <a:latin typeface="Adobe Clean Light" panose="020B0303020404020204" pitchFamily="34" charset="0"/>
                          <a:cs typeface="AdobeClean-Light"/>
                        </a:rPr>
                        <a:t>Gestionnaire de compte technique</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DFDFDF"/>
                      </a:solidFill>
                      <a:prstDash val="solid"/>
                      <a:round/>
                      <a:headEnd type="none" w="med" len="med"/>
                      <a:tailEnd type="none" w="med" len="med"/>
                    </a:lnB>
                  </a:tcPr>
                </a:tc>
                <a:tc>
                  <a:txBody>
                    <a:bodyPr/>
                    <a:lstStyle/>
                    <a:p>
                      <a:pPr algn="l" rtl="0">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B w="12700" cap="flat" cmpd="sng" algn="ctr">
                      <a:solidFill>
                        <a:srgbClr val="DFDFDF"/>
                      </a:solidFill>
                      <a:prstDash val="solid"/>
                      <a:round/>
                      <a:headEnd type="none" w="med" len="med"/>
                      <a:tailEnd type="none" w="med" len="med"/>
                    </a:lnB>
                    <a:noFill/>
                  </a:tcPr>
                </a:tc>
                <a:tc>
                  <a:txBody>
                    <a:bodyPr/>
                    <a:lstStyle/>
                    <a:p>
                      <a:pPr algn="l" rtl="0">
                        <a:lnSpc>
                          <a:spcPct val="100000"/>
                        </a:lnSpc>
                        <a:spcBef>
                          <a:spcPts val="470"/>
                        </a:spcBef>
                      </a:pPr>
                      <a:endParaRPr sz="1200">
                        <a:latin typeface="Wingdings"/>
                        <a:cs typeface="Wingdings"/>
                      </a:endParaRPr>
                    </a:p>
                  </a:txBody>
                  <a:tcPr marL="0" marR="0" marT="59690" marB="0" anchor="ctr">
                    <a:lnB w="12700" cap="flat" cmpd="sng" algn="ctr">
                      <a:solidFill>
                        <a:srgbClr val="DFDFD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2525360"/>
                  </a:ext>
                </a:extLst>
              </a:tr>
              <a:tr h="232782">
                <a:tc rowSpan="16">
                  <a:txBody>
                    <a:bodyPr/>
                    <a:lstStyle/>
                    <a:p>
                      <a:pPr marL="50800" algn="ctr">
                        <a:lnSpc>
                          <a:spcPct val="100000"/>
                        </a:lnSpc>
                        <a:spcBef>
                          <a:spcPts val="459"/>
                        </a:spcBef>
                      </a:pPr>
                      <a:r>
                        <a:rPr lang="fr-FR" sz="1100" b="1" i="0" dirty="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fr-FR" sz="1000" b="0" i="0" dirty="0">
                          <a:solidFill>
                            <a:srgbClr val="020302"/>
                          </a:solidFill>
                          <a:latin typeface="Adobe Clean Light" panose="020B0303020404020204" pitchFamily="34" charset="0"/>
                          <a:cs typeface="AdobeClean-Light"/>
                        </a:rPr>
                        <a:t>Assistance en libre-service 24h/24 et 7j/7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DFDFDF"/>
                      </a:solidFill>
                      <a:prstDash val="solid"/>
                      <a:round/>
                      <a:headEnd type="none" w="med" len="med"/>
                      <a:tailEnd type="none" w="med" len="med"/>
                    </a:lnT>
                  </a:tcPr>
                </a:tc>
                <a:tc>
                  <a:txBody>
                    <a:bodyPr/>
                    <a:lstStyle/>
                    <a:p>
                      <a:pPr algn="ctr">
                        <a:lnSpc>
                          <a:spcPct val="100000"/>
                        </a:lnSpc>
                        <a:spcBef>
                          <a:spcPts val="459"/>
                        </a:spcBef>
                      </a:pPr>
                      <a:r>
                        <a:rPr lang="fr-FR"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DFDFDF"/>
                      </a:solidFill>
                      <a:prstDash val="solid"/>
                      <a:round/>
                      <a:headEnd type="none" w="med" len="med"/>
                      <a:tailEnd type="none" w="med" len="med"/>
                    </a:lnT>
                    <a:noFill/>
                  </a:tcPr>
                </a:tc>
                <a:tc>
                  <a:txBody>
                    <a:bodyPr/>
                    <a:lstStyle/>
                    <a:p>
                      <a:pPr algn="ctr">
                        <a:lnSpc>
                          <a:spcPct val="100000"/>
                        </a:lnSpc>
                        <a:spcBef>
                          <a:spcPts val="459"/>
                        </a:spcBef>
                      </a:pPr>
                      <a:r>
                        <a:rPr lang="fr-FR" sz="1200">
                          <a:solidFill>
                            <a:srgbClr val="020302"/>
                          </a:solidFill>
                          <a:latin typeface="Wingdings"/>
                          <a:cs typeface="Wingdings"/>
                        </a:rPr>
                        <a:t></a:t>
                      </a:r>
                    </a:p>
                  </a:txBody>
                  <a:tcPr marL="0" marR="0" marT="58419" marB="0">
                    <a:lnT w="12700" cap="flat" cmpd="sng" algn="ctr">
                      <a:solidFill>
                        <a:srgbClr val="DFDFDF"/>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fr-FR" sz="1000" b="0" i="0" dirty="0">
                          <a:solidFill>
                            <a:srgbClr val="020302"/>
                          </a:solidFill>
                          <a:latin typeface="Adobe Clean Light" panose="020B0303020404020204" pitchFamily="34" charset="0"/>
                          <a:cs typeface="AdobeClean-Light"/>
                        </a:rPr>
                        <a:t>Assistance 24h/24 et 7j/7 via chat/téléphone</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lnSpc>
                          <a:spcPct val="100000"/>
                        </a:lnSpc>
                        <a:spcBef>
                          <a:spcPts val="459"/>
                        </a:spcBef>
                      </a:pPr>
                      <a:r>
                        <a:rPr lang="fr-FR"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459"/>
                        </a:spcBef>
                      </a:pPr>
                      <a:r>
                        <a:rPr lang="fr-FR" sz="1200">
                          <a:solidFill>
                            <a:srgbClr val="020302"/>
                          </a:solidFill>
                          <a:latin typeface="Wingdings"/>
                          <a:cs typeface="Wingdings"/>
                        </a:rPr>
                        <a:t></a:t>
                      </a:r>
                    </a:p>
                  </a:txBody>
                  <a:tcPr marL="0" marR="0" marT="58419"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fr-FR" sz="1000" b="0" i="0" dirty="0">
                          <a:latin typeface="Adobe Clean Light" panose="020B0303020404020204" pitchFamily="34" charset="0"/>
                          <a:cs typeface="AdobeClean-Light"/>
                        </a:rPr>
                        <a:t>Envoi de cas en ligne </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lnSpc>
                          <a:spcPct val="100000"/>
                        </a:lnSpc>
                        <a:spcBef>
                          <a:spcPts val="459"/>
                        </a:spcBef>
                      </a:pPr>
                      <a:r>
                        <a:rPr lang="fr-FR"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fr-FR" sz="1200">
                          <a:solidFill>
                            <a:srgbClr val="020302"/>
                          </a:solidFill>
                          <a:latin typeface="Wingdings"/>
                          <a:cs typeface="Wingdings"/>
                        </a:rPr>
                        <a:t></a:t>
                      </a: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3394">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fr-FR" sz="1000" b="0" i="0" dirty="0">
                          <a:solidFill>
                            <a:srgbClr val="020302"/>
                          </a:solidFill>
                          <a:latin typeface="Adobe Clean Light" panose="020B0303020404020204" pitchFamily="34" charset="0"/>
                          <a:cs typeface="AdobeClean-Light"/>
                        </a:rPr>
                        <a:t>Acheminement prioritaire des cas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fr-FR" sz="12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6"/>
                  </a:ext>
                </a:extLst>
              </a:tr>
              <a:tr h="232782">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fr-FR" sz="1000" b="0" i="0" dirty="0">
                          <a:latin typeface="Adobe Clean Light" panose="020B0303020404020204" pitchFamily="34" charset="0"/>
                          <a:cs typeface="AdobeClean-Light"/>
                        </a:rPr>
                        <a:t>Accélération du traitement des problèmes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12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33394">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fr-FR" sz="1000" b="0" i="0" dirty="0">
                          <a:latin typeface="Adobe Clean Light" panose="020B0303020404020204" pitchFamily="34" charset="0"/>
                          <a:cs typeface="AdobeClean-Light"/>
                        </a:rPr>
                        <a:t>Gestion des remontées d’informations</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lang="en-US" sz="12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fr-FR" sz="12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4008">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fr-FR" sz="1000" b="0" i="0" dirty="0">
                          <a:latin typeface="Adobe Clean Light" panose="020B0303020404020204" pitchFamily="34" charset="0"/>
                          <a:cs typeface="AdobeClean-Light"/>
                        </a:rPr>
                        <a:t>Surveillance des cas proactive</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lang="en-US" sz="12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lang="en-US" sz="12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18080">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lvl="0">
                        <a:lnSpc>
                          <a:spcPct val="100000"/>
                        </a:lnSpc>
                        <a:spcBef>
                          <a:spcPts val="459"/>
                        </a:spcBef>
                        <a:buNone/>
                      </a:pPr>
                      <a:r>
                        <a:rPr lang="fr-FR" sz="1000" b="0" i="0" u="none" strike="noStrike" noProof="0" dirty="0">
                          <a:solidFill>
                            <a:srgbClr val="020302"/>
                          </a:solidFill>
                          <a:latin typeface="Adobe Clean Light"/>
                        </a:rPr>
                        <a:t>Option d’assistance régionale</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lang="en-US"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10010"/>
                  </a:ext>
                </a:extLst>
              </a:tr>
              <a:tr h="218693">
                <a:tc vMerge="1">
                  <a:txBody>
                    <a:bodyPr/>
                    <a:lstStyle/>
                    <a:p>
                      <a:pPr marL="48895" algn="l" rtl="0">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fr-FR" sz="1000" b="0" i="0" dirty="0">
                          <a:solidFill>
                            <a:srgbClr val="020302"/>
                          </a:solidFill>
                          <a:latin typeface="Adobe Clean Light" panose="020B0303020404020204" pitchFamily="34" charset="0"/>
                          <a:cs typeface="AdobeClean-Light"/>
                        </a:rPr>
                        <a:t>Examens de service</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2981">
                <a:tc vMerge="1">
                  <a:txBody>
                    <a:bodyPr/>
                    <a:lstStyle/>
                    <a:p>
                      <a:pPr marL="49530" algn="l" rtl="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fr-FR" sz="1000" b="0" i="0" dirty="0">
                          <a:latin typeface="Adobe Clean Light" panose="020B0303020404020204" pitchFamily="34" charset="0"/>
                          <a:cs typeface="AdobeClean-Light"/>
                        </a:rPr>
                        <a:t>Examens de cas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b="0" i="0" dirty="0">
                          <a:latin typeface="Adobe Clean Light" panose="020B0303020404020204" pitchFamily="34" charset="0"/>
                          <a:cs typeface="AdobeClean-Light"/>
                        </a:rPr>
                        <a:t>Examen des solutions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b="0" i="0" dirty="0">
                          <a:latin typeface="Adobe Clean Light" panose="020B0303020404020204" pitchFamily="34" charset="0"/>
                          <a:cs typeface="AdobeClean-Light"/>
                        </a:rPr>
                        <a:t>Examen de la feuille de route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b="0" i="0" dirty="0">
                          <a:solidFill>
                            <a:srgbClr val="020302"/>
                          </a:solidFill>
                          <a:latin typeface="Adobe Clean Light" panose="020B0303020404020204" pitchFamily="34" charset="0"/>
                          <a:cs typeface="AdobeClean-Light"/>
                        </a:rPr>
                        <a:t>Contacts d’assistance nommés supplémentaires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fr-FR" sz="1000" b="0" i="0" dirty="0">
                          <a:latin typeface="Adobe Clean Light" panose="020B0303020404020204" pitchFamily="34" charset="0"/>
                          <a:cs typeface="AdobeClean-Light"/>
                        </a:rPr>
                        <a:t>Planification des mises à niveau/de la migration</a:t>
                      </a:r>
                    </a:p>
                  </a:txBody>
                  <a:tcPr marL="0" marR="0" marT="63500" marB="0">
                    <a:lnL w="12700">
                      <a:solidFill>
                        <a:srgbClr val="F0F0F0"/>
                      </a:solidFill>
                      <a:prstDash val="solid"/>
                    </a:lnL>
                    <a:lnR w="12700">
                      <a:solidFill>
                        <a:srgbClr val="F0F0F0"/>
                      </a:solidFill>
                      <a:prstDash val="solid"/>
                    </a:lnR>
                    <a:lnB w="6350" cap="flat" cmpd="sng" algn="ctr">
                      <a:solidFill>
                        <a:srgbClr val="F4F7FC"/>
                      </a:solidFill>
                      <a:prstDash val="solid"/>
                      <a:round/>
                      <a:headEnd type="none" w="med" len="med"/>
                      <a:tailEnd type="none" w="med" len="me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2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22981">
                <a:tc vMerge="1">
                  <a:txBody>
                    <a:bodyPr/>
                    <a:lstStyle/>
                    <a:p>
                      <a:endParaRPr lang="en-US"/>
                    </a:p>
                  </a:txBody>
                  <a:tcPr/>
                </a:tc>
                <a:tc>
                  <a:txBody>
                    <a:bodyPr/>
                    <a:lstStyle/>
                    <a:p>
                      <a:pPr marL="49530">
                        <a:lnSpc>
                          <a:spcPct val="100000"/>
                        </a:lnSpc>
                        <a:spcBef>
                          <a:spcPts val="500"/>
                        </a:spcBef>
                      </a:pPr>
                      <a:r>
                        <a:rPr lang="fr-FR" sz="1000" b="0" i="0" dirty="0">
                          <a:latin typeface="Adobe Clean Light" panose="020B0303020404020204" pitchFamily="34" charset="0"/>
                          <a:cs typeface="AdobeClean-Light"/>
                        </a:rPr>
                        <a:t>Préparation et planification des versions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6752538"/>
                  </a:ext>
                </a:extLst>
              </a:tr>
              <a:tr h="226657">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fr-FR" sz="1000" b="0" i="0" dirty="0">
                          <a:latin typeface="Adobe Clean Light" panose="020B0303020404020204" pitchFamily="34" charset="0"/>
                          <a:cs typeface="AdobeClean-Light"/>
                        </a:rPr>
                        <a:t>Parrain du projet</a:t>
                      </a: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12700">
                      <a:solidFill>
                        <a:srgbClr val="F0F0F0"/>
                      </a:solidFill>
                      <a:prstDash val="soli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35244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4" y="358817"/>
            <a:ext cx="3309950" cy="200055"/>
          </a:xfrm>
          <a:prstGeom prst="rect">
            <a:avLst/>
          </a:prstGeom>
          <a:noFill/>
        </p:spPr>
        <p:txBody>
          <a:bodyPr wrap="square" rtlCol="0">
            <a:spAutoFit/>
          </a:bodyPr>
          <a:lstStyle/>
          <a:p>
            <a:r>
              <a:rPr lang="fr-FR" sz="700" i="1">
                <a:solidFill>
                  <a:schemeClr val="bg1"/>
                </a:solidFill>
                <a:latin typeface="Adobe Clean" panose="020B0503020404020204" pitchFamily="34" charset="0"/>
              </a:rPr>
              <a:t>Adobe Creative Cloud / Adobe Document Cloud (y compris Adobe Sign)</a:t>
            </a:r>
          </a:p>
        </p:txBody>
      </p:sp>
      <p:graphicFrame>
        <p:nvGraphicFramePr>
          <p:cNvPr id="12" name="object 9">
            <a:extLst>
              <a:ext uri="{FF2B5EF4-FFF2-40B4-BE49-F238E27FC236}">
                <a16:creationId xmlns:a16="http://schemas.microsoft.com/office/drawing/2014/main" id="{FD9DFC3A-8CD3-9648-A411-8459D01FF055}"/>
              </a:ext>
            </a:extLst>
          </p:cNvPr>
          <p:cNvGraphicFramePr>
            <a:graphicFrameLocks noGrp="1"/>
          </p:cNvGraphicFramePr>
          <p:nvPr>
            <p:extLst>
              <p:ext uri="{D42A27DB-BD31-4B8C-83A1-F6EECF244321}">
                <p14:modId xmlns:p14="http://schemas.microsoft.com/office/powerpoint/2010/main" val="1005132151"/>
              </p:ext>
            </p:extLst>
          </p:nvPr>
        </p:nvGraphicFramePr>
        <p:xfrm>
          <a:off x="121146" y="7483227"/>
          <a:ext cx="7498851" cy="2336859"/>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1006227">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fr-FR" sz="950" dirty="0">
                          <a:solidFill>
                            <a:srgbClr val="020302"/>
                          </a:solidFill>
                          <a:latin typeface="Adobe Clean"/>
                          <a:cs typeface="Adobe Clean"/>
                        </a:rPr>
                        <a:t>Priorité</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fr-FR" sz="800" dirty="0">
                          <a:solidFill>
                            <a:srgbClr val="020302"/>
                          </a:solidFill>
                          <a:latin typeface="Adobe Clean"/>
                          <a:cs typeface="Adobe Clean"/>
                        </a:rPr>
                        <a:t>Assistance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fr-FR" sz="800" dirty="0">
                          <a:solidFill>
                            <a:srgbClr val="FFFFFF"/>
                          </a:solidFill>
                          <a:latin typeface="Adobe Clean"/>
                          <a:cs typeface="Adobe Clean"/>
                        </a:rPr>
                        <a:t>Assistance commerciale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fr-FR" sz="800" dirty="0">
                          <a:solidFill>
                            <a:srgbClr val="FFFFFF"/>
                          </a:solidFill>
                          <a:latin typeface="Adobe Clean"/>
                          <a:cs typeface="Adobe Clean"/>
                        </a:rPr>
                        <a:t>Assistance aux entreprises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fr-FR" sz="800" dirty="0">
                          <a:solidFill>
                            <a:srgbClr val="FFFFFF"/>
                          </a:solidFill>
                          <a:latin typeface="Adobe Clean"/>
                          <a:cs typeface="Adobe Clean"/>
                        </a:rPr>
                        <a:t>Assistance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fr-FR" sz="800" b="1" dirty="0">
                          <a:solidFill>
                            <a:srgbClr val="020302"/>
                          </a:solidFill>
                          <a:latin typeface="Adobe Clean"/>
                          <a:cs typeface="Adobe Clean"/>
                        </a:rPr>
                        <a:t>PRIORITÉ 1</a:t>
                      </a:r>
                    </a:p>
                    <a:p>
                      <a:pPr marL="50800" marR="387985">
                        <a:lnSpc>
                          <a:spcPts val="1000"/>
                        </a:lnSpc>
                        <a:spcBef>
                          <a:spcPts val="420"/>
                        </a:spcBef>
                      </a:pPr>
                      <a:r>
                        <a:rPr lang="fr-FR" sz="800" b="0" i="0"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fr-FR" sz="800">
                          <a:solidFill>
                            <a:srgbClr val="020302"/>
                          </a:solidFill>
                          <a:latin typeface="AdobeClean-Light"/>
                          <a:cs typeface="AdobeClean-Light"/>
                        </a:rPr>
                        <a:t>24x7 /</a:t>
                      </a:r>
                    </a:p>
                    <a:p>
                      <a:pPr marL="0" marR="258445" indent="115570" algn="ctr">
                        <a:lnSpc>
                          <a:spcPct val="100000"/>
                        </a:lnSpc>
                        <a:spcBef>
                          <a:spcPts val="0"/>
                        </a:spcBef>
                      </a:pPr>
                      <a:r>
                        <a:rPr lang="fr-FR" sz="800">
                          <a:solidFill>
                            <a:srgbClr val="020302"/>
                          </a:solidFill>
                          <a:latin typeface="AdobeClean-Light"/>
                          <a:cs typeface="AdobeClean-Light"/>
                        </a:rPr>
                        <a:t> 30 minutes</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fr-FR" sz="900" i="0" dirty="0">
                          <a:latin typeface="AdobeClean-Light"/>
                        </a:rPr>
                        <a:t>Les clients qui achètent un plan d’assistance pour les produits et services Adobe concernés bénéficient de l’acheminement prioritaire des cas qui accélère leur résolution par les ingénieurs d’assistance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fr-FR" sz="900">
                          <a:solidFill>
                            <a:srgbClr val="020302"/>
                          </a:solidFill>
                          <a:highlight>
                            <a:srgbClr val="FFFF00"/>
                          </a:highlight>
                          <a:latin typeface="AdobeClean-Light"/>
                          <a:cs typeface="AdobeClean-Light"/>
                        </a:rPr>
                        <a:t>24x7 /            30 minutes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fr-FR" sz="900">
                          <a:solidFill>
                            <a:srgbClr val="020302"/>
                          </a:solidFill>
                          <a:highlight>
                            <a:srgbClr val="FFFF00"/>
                          </a:highlight>
                          <a:latin typeface="AdobeClean-Light"/>
                          <a:cs typeface="AdobeClean-Light"/>
                        </a:rPr>
                        <a:t>24x7 /          15 minutes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fr-FR" sz="800" b="1" dirty="0">
                          <a:solidFill>
                            <a:srgbClr val="020302"/>
                          </a:solidFill>
                          <a:latin typeface="Adobe Clean"/>
                          <a:cs typeface="Adobe Clean"/>
                        </a:rPr>
                        <a:t>PRIORITÉ 2</a:t>
                      </a:r>
                    </a:p>
                    <a:p>
                      <a:pPr marL="50165" marR="203200" indent="0" defTabSz="914400" eaLnBrk="1" fontAlgn="auto" latinLnBrk="0" hangingPunct="1">
                        <a:lnSpc>
                          <a:spcPts val="1000"/>
                        </a:lnSpc>
                        <a:spcBef>
                          <a:spcPts val="415"/>
                        </a:spcBef>
                        <a:spcAft>
                          <a:spcPts val="0"/>
                        </a:spcAft>
                        <a:buClrTx/>
                        <a:buSzTx/>
                        <a:buFontTx/>
                        <a:buNone/>
                        <a:tabLst/>
                        <a:defRPr/>
                      </a:pPr>
                      <a:r>
                        <a:rPr lang="fr-FR" sz="800" b="0" i="0" dirty="0">
                          <a:solidFill>
                            <a:srgbClr val="000000"/>
                          </a:solidFill>
                          <a:latin typeface="Adobe Clean Light" panose="020B0303020404020204" pitchFamily="34" charset="0"/>
                        </a:rPr>
                        <a:t>Les fonctions commerciales du client présentent une dégradation importante des services ou une perte potentielle de données. Il est également possible qu’une fonctionnalité majeure soit affectée.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fr-FR" sz="800">
                          <a:solidFill>
                            <a:srgbClr val="020302"/>
                          </a:solidFill>
                          <a:latin typeface="AdobeClean-Light"/>
                          <a:cs typeface="AdobeClean-Light"/>
                        </a:rPr>
                        <a:t>      24x7 /</a:t>
                      </a:r>
                    </a:p>
                    <a:p>
                      <a:pPr marL="0" marR="325755" indent="-5715" algn="ctr">
                        <a:lnSpc>
                          <a:spcPct val="100000"/>
                        </a:lnSpc>
                        <a:spcBef>
                          <a:spcPts val="0"/>
                        </a:spcBef>
                      </a:pPr>
                      <a:r>
                        <a:rPr lang="fr-FR" sz="800">
                          <a:solidFill>
                            <a:srgbClr val="020302"/>
                          </a:solidFill>
                          <a:latin typeface="AdobeClean-Light"/>
                          <a:cs typeface="AdobeClean-Light"/>
                        </a:rPr>
                        <a:t>     1 heure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fr-FR" sz="800" b="1" dirty="0">
                          <a:solidFill>
                            <a:srgbClr val="020302"/>
                          </a:solidFill>
                          <a:latin typeface="Adobe Clean"/>
                          <a:cs typeface="Adobe Clean"/>
                        </a:rPr>
                        <a:t>PRIORITÉ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fr-FR" sz="800" b="0" i="0" u="none" strike="noStrike" cap="none" normalizeH="0" baseline="0" noProof="0" dirty="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normalement.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fr-FR" sz="800" dirty="0">
                          <a:solidFill>
                            <a:srgbClr val="020302"/>
                          </a:solidFill>
                          <a:latin typeface="AdobeClean-Light"/>
                          <a:cs typeface="AdobeClean-Light"/>
                        </a:rPr>
                        <a:t>Jour ouvrable /   </a:t>
                      </a:r>
                    </a:p>
                    <a:p>
                      <a:pPr marL="0" marR="184785" indent="-194310" algn="ctr">
                        <a:lnSpc>
                          <a:spcPct val="100000"/>
                        </a:lnSpc>
                        <a:spcBef>
                          <a:spcPts val="0"/>
                        </a:spcBef>
                      </a:pPr>
                      <a:r>
                        <a:rPr lang="fr-FR" sz="800" dirty="0">
                          <a:solidFill>
                            <a:srgbClr val="020302"/>
                          </a:solidFill>
                          <a:latin typeface="AdobeClean-Light"/>
                          <a:cs typeface="AdobeClean-Light"/>
                        </a:rPr>
                        <a:t>4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fr-FR" sz="800" b="1" dirty="0">
                          <a:solidFill>
                            <a:srgbClr val="020302"/>
                          </a:solidFill>
                          <a:latin typeface="Adobe Clean"/>
                          <a:cs typeface="Adobe Clean"/>
                        </a:rPr>
                        <a:t>PRIORITÉ 4</a:t>
                      </a:r>
                    </a:p>
                    <a:p>
                      <a:pPr marL="48895" marR="0" indent="0" defTabSz="914400" eaLnBrk="1" fontAlgn="auto" latinLnBrk="0" hangingPunct="1">
                        <a:lnSpc>
                          <a:spcPct val="100000"/>
                        </a:lnSpc>
                        <a:spcBef>
                          <a:spcPts val="300"/>
                        </a:spcBef>
                        <a:spcAft>
                          <a:spcPts val="0"/>
                        </a:spcAft>
                        <a:buClrTx/>
                        <a:buSzTx/>
                        <a:buFontTx/>
                        <a:buNone/>
                        <a:tabLst/>
                        <a:defRPr/>
                      </a:pPr>
                      <a:r>
                        <a:rPr lang="fr-FR" sz="800" b="0" i="0" dirty="0">
                          <a:solidFill>
                            <a:srgbClr val="000000"/>
                          </a:solidFill>
                          <a:latin typeface="Adobe Clean Light" panose="020B0303020404020204" pitchFamily="34" charset="0"/>
                        </a:rPr>
                        <a:t>Question générale concernant les fonctionnalités actuelles du produit ou une demande d’amélioration.</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fr-FR" sz="800" dirty="0">
                          <a:solidFill>
                            <a:srgbClr val="020302"/>
                          </a:solidFill>
                          <a:latin typeface="AdobeClean-Light"/>
                          <a:cs typeface="AdobeClean-Light"/>
                        </a:rPr>
                        <a:t>  Jour ouvrable /   </a:t>
                      </a:r>
                    </a:p>
                    <a:p>
                      <a:pPr marL="0" marR="184785" indent="-194310" algn="ctr">
                        <a:lnSpc>
                          <a:spcPct val="100000"/>
                        </a:lnSpc>
                        <a:spcBef>
                          <a:spcPts val="0"/>
                        </a:spcBef>
                      </a:pPr>
                      <a:r>
                        <a:rPr lang="fr-FR" sz="800" dirty="0">
                          <a:solidFill>
                            <a:srgbClr val="020302"/>
                          </a:solidFill>
                          <a:latin typeface="AdobeClean-Light"/>
                          <a:cs typeface="AdobeClean-Light"/>
                        </a:rPr>
                        <a:t>1 jour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11">
            <a:extLst>
              <a:ext uri="{FF2B5EF4-FFF2-40B4-BE49-F238E27FC236}">
                <a16:creationId xmlns:a16="http://schemas.microsoft.com/office/drawing/2014/main" id="{30EDFB2E-B7BE-864D-B004-884C1838B536}"/>
              </a:ext>
            </a:extLst>
          </p:cNvPr>
          <p:cNvSpPr txBox="1">
            <a:spLocks/>
          </p:cNvSpPr>
          <p:nvPr/>
        </p:nvSpPr>
        <p:spPr>
          <a:xfrm>
            <a:off x="97788" y="9888626"/>
            <a:ext cx="3636012"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fr-FR" dirty="0"/>
              <a:t>©2020 Adobe. All </a:t>
            </a:r>
            <a:r>
              <a:rPr lang="fr-FR" dirty="0" err="1"/>
              <a:t>Rights</a:t>
            </a:r>
            <a:r>
              <a:rPr lang="fr-FR" dirty="0"/>
              <a:t> </a:t>
            </a:r>
            <a:r>
              <a:rPr lang="fr-FR" dirty="0" err="1"/>
              <a:t>Reserved</a:t>
            </a:r>
            <a:r>
              <a:rPr lang="fr-FR" dirty="0"/>
              <a:t>. Données confidentielles Adobe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1909" y="1607065"/>
            <a:ext cx="2148840" cy="738536"/>
          </a:xfrm>
          <a:prstGeom prst="rect">
            <a:avLst/>
          </a:prstGeom>
        </p:spPr>
        <p:txBody>
          <a:bodyPr vert="horz" wrap="square" lIns="0" tIns="35560" rIns="0" bIns="0" rtlCol="0">
            <a:spAutoFit/>
          </a:bodyPr>
          <a:lstStyle/>
          <a:p>
            <a:pPr marL="12700" marR="5080">
              <a:lnSpc>
                <a:spcPts val="1400"/>
              </a:lnSpc>
              <a:spcBef>
                <a:spcPts val="60"/>
              </a:spcBef>
            </a:pPr>
            <a:r>
              <a:rPr lang="fr-FR" sz="1000">
                <a:latin typeface="Adobe Clean Light" panose="020B0303020404020204" pitchFamily="34" charset="0"/>
              </a:rPr>
              <a:t>Une assistance principale du compte dédiée pour surveiller la progression et le traitement des cas qui agit comme porte-parole de remontée des informations et comme ambassadeur interne au sein du service d’assistance d’Adobe.</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792529" y="1228498"/>
            <a:ext cx="1489734" cy="369332"/>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Adobe Clean" panose="020B0503020404020204" pitchFamily="34" charset="0"/>
              </a:rPr>
              <a:t>Assistance principale du compte</a:t>
            </a:r>
          </a:p>
        </p:txBody>
      </p:sp>
      <p:sp>
        <p:nvSpPr>
          <p:cNvPr id="42" name="object 26">
            <a:extLst>
              <a:ext uri="{FF2B5EF4-FFF2-40B4-BE49-F238E27FC236}">
                <a16:creationId xmlns:a16="http://schemas.microsoft.com/office/drawing/2014/main" id="{44EDA522-BD84-1947-A820-5069D704753E}"/>
              </a:ext>
            </a:extLst>
          </p:cNvPr>
          <p:cNvSpPr/>
          <p:nvPr/>
        </p:nvSpPr>
        <p:spPr>
          <a:xfrm>
            <a:off x="430064" y="5732304"/>
            <a:ext cx="3075136" cy="80147"/>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4070349" cy="307777"/>
          </a:xfrm>
          <a:prstGeom prst="rect">
            <a:avLst/>
          </a:prstGeom>
        </p:spPr>
        <p:txBody>
          <a:bodyPr wrap="square">
            <a:spAutoFit/>
          </a:bodyPr>
          <a:lstStyle/>
          <a:p>
            <a:pPr marL="12700">
              <a:lnSpc>
                <a:spcPct val="100000"/>
              </a:lnSpc>
              <a:spcBef>
                <a:spcPts val="280"/>
              </a:spcBef>
            </a:pPr>
            <a:r>
              <a:rPr lang="fr-FR" sz="1400" b="1">
                <a:solidFill>
                  <a:srgbClr val="020302"/>
                </a:solidFill>
                <a:latin typeface="Adobe Clean"/>
                <a:cs typeface="Adobe Clean"/>
              </a:rPr>
              <a:t>Fonctionnalités de l’assistance Standard</a:t>
            </a:r>
          </a:p>
        </p:txBody>
      </p:sp>
      <p:sp>
        <p:nvSpPr>
          <p:cNvPr id="87" name="object 26">
            <a:extLst>
              <a:ext uri="{FF2B5EF4-FFF2-40B4-BE49-F238E27FC236}">
                <a16:creationId xmlns:a16="http://schemas.microsoft.com/office/drawing/2014/main" id="{ED3EAB14-8A43-9244-93BB-BE321FE4250C}"/>
              </a:ext>
            </a:extLst>
          </p:cNvPr>
          <p:cNvSpPr/>
          <p:nvPr/>
        </p:nvSpPr>
        <p:spPr>
          <a:xfrm>
            <a:off x="401994" y="736964"/>
            <a:ext cx="3255606"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318713" y="429188"/>
            <a:ext cx="4680638" cy="307777"/>
          </a:xfrm>
          <a:prstGeom prst="rect">
            <a:avLst/>
          </a:prstGeom>
        </p:spPr>
        <p:txBody>
          <a:bodyPr wrap="square">
            <a:spAutoFit/>
          </a:bodyPr>
          <a:lstStyle/>
          <a:p>
            <a:pPr marL="12700">
              <a:lnSpc>
                <a:spcPct val="100000"/>
              </a:lnSpc>
              <a:spcBef>
                <a:spcPts val="280"/>
              </a:spcBef>
            </a:pPr>
            <a:r>
              <a:rPr lang="fr-FR" sz="1400" b="1" dirty="0">
                <a:solidFill>
                  <a:srgbClr val="020302"/>
                </a:solidFill>
                <a:latin typeface="Adobe Clean"/>
                <a:cs typeface="Adobe Clean"/>
              </a:rPr>
              <a:t>Fonctionnalités d’assistance commerciale</a:t>
            </a:r>
          </a:p>
        </p:txBody>
      </p:sp>
      <p:sp>
        <p:nvSpPr>
          <p:cNvPr id="94" name="object 39">
            <a:extLst>
              <a:ext uri="{FF2B5EF4-FFF2-40B4-BE49-F238E27FC236}">
                <a16:creationId xmlns:a16="http://schemas.microsoft.com/office/drawing/2014/main" id="{56FA5DB6-2107-7245-9FC4-96BFB9E344C1}"/>
              </a:ext>
            </a:extLst>
          </p:cNvPr>
          <p:cNvSpPr txBox="1"/>
          <p:nvPr/>
        </p:nvSpPr>
        <p:spPr>
          <a:xfrm>
            <a:off x="2793313" y="1593956"/>
            <a:ext cx="2148840" cy="497572"/>
          </a:xfrm>
          <a:prstGeom prst="rect">
            <a:avLst/>
          </a:prstGeom>
        </p:spPr>
        <p:txBody>
          <a:bodyPr vert="horz" wrap="square" lIns="0" tIns="35560" rIns="0" bIns="0" rtlCol="0">
            <a:spAutoFit/>
          </a:bodyPr>
          <a:lstStyle/>
          <a:p>
            <a:pPr marL="12700" marR="5080">
              <a:spcBef>
                <a:spcPts val="60"/>
              </a:spcBef>
            </a:pPr>
            <a:r>
              <a:rPr lang="fr-FR" sz="1000" dirty="0">
                <a:latin typeface="Adobe Clean Light" panose="020B0303020404020204" pitchFamily="34" charset="0"/>
                <a:cs typeface="AdobeClean-Light"/>
              </a:rPr>
              <a:t>Bénéficiez d’un acheminement prioritaire pour garantir une connexion rapide à des ressources d’assistance senior supplémentaires sur les cas envoyés. </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18164" y="1230868"/>
            <a:ext cx="1582436" cy="369332"/>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Adobe Clean" panose="020B0503020404020204" pitchFamily="34" charset="0"/>
              </a:rPr>
              <a:t>Acheminement prioritaire des cas</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46216" y="1596236"/>
            <a:ext cx="2148840" cy="651460"/>
          </a:xfrm>
          <a:prstGeom prst="rect">
            <a:avLst/>
          </a:prstGeom>
        </p:spPr>
        <p:txBody>
          <a:bodyPr vert="horz" wrap="square" lIns="0" tIns="35560" rIns="0" bIns="0" rtlCol="0">
            <a:spAutoFit/>
          </a:bodyPr>
          <a:lstStyle/>
          <a:p>
            <a:pPr marL="12700">
              <a:lnSpc>
                <a:spcPct val="100000"/>
              </a:lnSpc>
              <a:spcBef>
                <a:spcPts val="60"/>
              </a:spcBef>
            </a:pPr>
            <a:r>
              <a:rPr lang="fr-FR" sz="1000">
                <a:latin typeface="Adobe Clean Light" panose="020B0303020404020204" pitchFamily="34" charset="0"/>
              </a:rPr>
              <a:t>Il s’agit d’un point de contact désigné au sein d’Adobe pouvant fournir une assistance en matière de remontées d’informations, des mises à jour régulières et s’assurant que la priorité est mise sur vos demandes d’assistance ouvertes les plus importantes.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01129" y="1228498"/>
            <a:ext cx="1608472" cy="184666"/>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Adobe Clean" panose="020B0503020404020204" pitchFamily="34" charset="0"/>
              </a:rPr>
              <a:t>Gestion des remontées d’informations</a:t>
            </a:r>
          </a:p>
        </p:txBody>
      </p:sp>
      <p:sp>
        <p:nvSpPr>
          <p:cNvPr id="6" name="TextBox 5">
            <a:extLst>
              <a:ext uri="{FF2B5EF4-FFF2-40B4-BE49-F238E27FC236}">
                <a16:creationId xmlns:a16="http://schemas.microsoft.com/office/drawing/2014/main" id="{3A360C4F-3C10-B641-8B6D-C8AF4943F81E}"/>
              </a:ext>
            </a:extLst>
          </p:cNvPr>
          <p:cNvSpPr txBox="1"/>
          <p:nvPr/>
        </p:nvSpPr>
        <p:spPr>
          <a:xfrm>
            <a:off x="3202415" y="3566228"/>
            <a:ext cx="1998061" cy="461665"/>
          </a:xfrm>
          <a:prstGeom prst="rect">
            <a:avLst/>
          </a:prstGeom>
          <a:noFill/>
        </p:spPr>
        <p:txBody>
          <a:bodyPr wrap="square" rtlCol="0">
            <a:spAutoFit/>
          </a:bodyPr>
          <a:lstStyle/>
          <a:p>
            <a:r>
              <a:rPr lang="fr-FR" sz="1200" b="1" dirty="0">
                <a:latin typeface="Adobe Clean" panose="020B0503020404020204" pitchFamily="34" charset="0"/>
              </a:rPr>
              <a:t>Accélération du traitement des problèmes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2850511" y="3962400"/>
            <a:ext cx="2148840" cy="497572"/>
          </a:xfrm>
          <a:prstGeom prst="rect">
            <a:avLst/>
          </a:prstGeom>
        </p:spPr>
        <p:txBody>
          <a:bodyPr vert="horz" wrap="square" lIns="0" tIns="35560" rIns="0" bIns="0" rtlCol="0">
            <a:spAutoFit/>
          </a:bodyPr>
          <a:lstStyle/>
          <a:p>
            <a:pPr lvl="0">
              <a:spcBef>
                <a:spcPts val="60"/>
              </a:spcBef>
              <a:defRPr/>
            </a:pPr>
            <a:r>
              <a:rPr lang="fr-FR" sz="1000" dirty="0">
                <a:latin typeface="Adobe Clean Light" panose="020B0303020404020204" pitchFamily="34" charset="0"/>
                <a:cs typeface="Adobe Clean Light"/>
              </a:rPr>
              <a:t>Bénéficiez d’une accélération du traitement des cas grâce à une interaction simple avec l’équipe technique.</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33255" y="15197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3" name="object 38">
            <a:extLst>
              <a:ext uri="{FF2B5EF4-FFF2-40B4-BE49-F238E27FC236}">
                <a16:creationId xmlns:a16="http://schemas.microsoft.com/office/drawing/2014/main" id="{BEBE4631-BCA4-DC4F-9CD3-21AEE25FC99A}"/>
              </a:ext>
            </a:extLst>
          </p:cNvPr>
          <p:cNvSpPr/>
          <p:nvPr/>
        </p:nvSpPr>
        <p:spPr>
          <a:xfrm rot="5400000" flipH="1">
            <a:off x="3863232" y="508058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5" name="Rectangle 44">
            <a:extLst>
              <a:ext uri="{FF2B5EF4-FFF2-40B4-BE49-F238E27FC236}">
                <a16:creationId xmlns:a16="http://schemas.microsoft.com/office/drawing/2014/main" id="{01E87837-5EB4-B843-BD72-4B2D6080F2ED}"/>
              </a:ext>
            </a:extLst>
          </p:cNvPr>
          <p:cNvSpPr>
            <a:spLocks/>
          </p:cNvSpPr>
          <p:nvPr/>
        </p:nvSpPr>
        <p:spPr>
          <a:xfrm>
            <a:off x="869249" y="6412192"/>
            <a:ext cx="1981262" cy="184666"/>
          </a:xfrm>
          <a:prstGeom prst="rect">
            <a:avLst/>
          </a:prstGeom>
        </p:spPr>
        <p:txBody>
          <a:bodyPr wrap="square" lIns="0" tIns="0" rIns="0" bIns="0">
            <a:spAutoFit/>
          </a:bodyPr>
          <a:lstStyle/>
          <a:p>
            <a:pPr>
              <a:spcBef>
                <a:spcPts val="600"/>
              </a:spcBef>
              <a:spcAft>
                <a:spcPts val="600"/>
              </a:spcAft>
            </a:pPr>
            <a:r>
              <a:rPr lang="fr-FR" sz="1200" b="1" dirty="0">
                <a:latin typeface="Adobe Clean" panose="020B0503020404020204" pitchFamily="34" charset="0"/>
                <a:ea typeface="Open Sans" pitchFamily="34" charset="0"/>
                <a:cs typeface="Open Sans" pitchFamily="34" charset="0"/>
              </a:rPr>
              <a:t>Forums de la communauté</a:t>
            </a:r>
          </a:p>
        </p:txBody>
      </p:sp>
      <p:sp>
        <p:nvSpPr>
          <p:cNvPr id="46" name="object 39">
            <a:extLst>
              <a:ext uri="{FF2B5EF4-FFF2-40B4-BE49-F238E27FC236}">
                <a16:creationId xmlns:a16="http://schemas.microsoft.com/office/drawing/2014/main" id="{407F59CA-FC0A-8543-BF2A-BE6D7F554057}"/>
              </a:ext>
            </a:extLst>
          </p:cNvPr>
          <p:cNvSpPr txBox="1"/>
          <p:nvPr/>
        </p:nvSpPr>
        <p:spPr>
          <a:xfrm>
            <a:off x="441718" y="6654361"/>
            <a:ext cx="2148840" cy="959237"/>
          </a:xfrm>
          <a:prstGeom prst="rect">
            <a:avLst/>
          </a:prstGeom>
        </p:spPr>
        <p:txBody>
          <a:bodyPr vert="horz" wrap="square" lIns="0" tIns="35560" rIns="0" bIns="0" rtlCol="0">
            <a:spAutoFit/>
          </a:bodyPr>
          <a:lstStyle/>
          <a:p>
            <a:r>
              <a:rPr lang="fr-FR" sz="1000">
                <a:solidFill>
                  <a:srgbClr val="000000"/>
                </a:solidFill>
                <a:latin typeface="Adobe Clean Light" panose="020B0303020404020204" pitchFamily="34" charset="0"/>
              </a:rPr>
              <a:t>Accès en ligne permanent à une base de données croissante de solutions techniques, de documentation sur les produits, de questions fréquentes, etc. Communiquez avec d’autres clients de la communauté Adobe pour partager les bonnes pratiques et les leçons apprises.</a:t>
            </a:r>
          </a:p>
        </p:txBody>
      </p:sp>
      <p:sp>
        <p:nvSpPr>
          <p:cNvPr id="47" name="Rectangle 46">
            <a:extLst>
              <a:ext uri="{FF2B5EF4-FFF2-40B4-BE49-F238E27FC236}">
                <a16:creationId xmlns:a16="http://schemas.microsoft.com/office/drawing/2014/main" id="{5376A096-B710-404A-B60D-9EE95FED4BF0}"/>
              </a:ext>
            </a:extLst>
          </p:cNvPr>
          <p:cNvSpPr>
            <a:spLocks/>
          </p:cNvSpPr>
          <p:nvPr/>
        </p:nvSpPr>
        <p:spPr>
          <a:xfrm>
            <a:off x="3375964" y="6410538"/>
            <a:ext cx="1013098" cy="184666"/>
          </a:xfrm>
          <a:prstGeom prst="rect">
            <a:avLst/>
          </a:prstGeom>
        </p:spPr>
        <p:txBody>
          <a:bodyPr wrap="none" lIns="0" tIns="0" rIns="0" bIns="0">
            <a:spAutoFit/>
          </a:bodyPr>
          <a:lstStyle/>
          <a:p>
            <a:pPr>
              <a:spcBef>
                <a:spcPts val="600"/>
              </a:spcBef>
              <a:spcAft>
                <a:spcPts val="600"/>
              </a:spcAft>
            </a:pPr>
            <a:r>
              <a:rPr lang="fr-FR" sz="1200" b="1">
                <a:latin typeface="Adobe Clean" panose="020B0503020404020204" pitchFamily="34" charset="0"/>
                <a:ea typeface="Open Sans" pitchFamily="34" charset="0"/>
                <a:cs typeface="Open Sans" pitchFamily="34" charset="0"/>
              </a:rPr>
              <a:t>Portail d’aide automatique</a:t>
            </a:r>
          </a:p>
        </p:txBody>
      </p:sp>
      <p:sp>
        <p:nvSpPr>
          <p:cNvPr id="48" name="object 39">
            <a:extLst>
              <a:ext uri="{FF2B5EF4-FFF2-40B4-BE49-F238E27FC236}">
                <a16:creationId xmlns:a16="http://schemas.microsoft.com/office/drawing/2014/main" id="{F10CB5FB-EB8C-104E-BCDA-6A33E111FFBC}"/>
              </a:ext>
            </a:extLst>
          </p:cNvPr>
          <p:cNvSpPr txBox="1"/>
          <p:nvPr/>
        </p:nvSpPr>
        <p:spPr>
          <a:xfrm>
            <a:off x="2930461" y="6644232"/>
            <a:ext cx="2148840" cy="805349"/>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à la demande au portail d’assistance automatique en ligne pour examiner le statut des cas et parcourir d’autres ressources, telles que notre base de connaissances, les actualités et les alertes, les conseils présentés, etc.</a:t>
            </a:r>
          </a:p>
        </p:txBody>
      </p:sp>
      <p:sp>
        <p:nvSpPr>
          <p:cNvPr id="49" name="object 46">
            <a:extLst>
              <a:ext uri="{FF2B5EF4-FFF2-40B4-BE49-F238E27FC236}">
                <a16:creationId xmlns:a16="http://schemas.microsoft.com/office/drawing/2014/main" id="{4B992E10-194A-084C-B2D5-1BE41C6F6CD6}"/>
              </a:ext>
            </a:extLst>
          </p:cNvPr>
          <p:cNvSpPr txBox="1"/>
          <p:nvPr/>
        </p:nvSpPr>
        <p:spPr>
          <a:xfrm>
            <a:off x="5419204" y="6619685"/>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1000">
                <a:solidFill>
                  <a:srgbClr val="020302"/>
                </a:solidFill>
                <a:latin typeface="AdobeClean-Light"/>
                <a:cs typeface="AdobeClean-Light"/>
              </a:rPr>
              <a:t>Les utilisateurs autorisés (admin) peuvent commencer une session de conversation avec l’assistance Adobe pour obtenir des réponses et de l’aide lors de l’envoi des cas.</a:t>
            </a:r>
          </a:p>
          <a:p>
            <a:pPr marL="33020" marR="159385">
              <a:lnSpc>
                <a:spcPct val="100000"/>
              </a:lnSpc>
              <a:spcBef>
                <a:spcPts val="100"/>
              </a:spcBef>
              <a:tabLst>
                <a:tab pos="1786889" algn="l"/>
              </a:tabLst>
            </a:pPr>
            <a:r>
              <a:rPr lang="fr-FR" sz="1000" i="1">
                <a:solidFill>
                  <a:srgbClr val="7A7A7A"/>
                </a:solidFill>
                <a:latin typeface="AdobeClean-LightIt"/>
                <a:cs typeface="AdobeClean-LightIt"/>
              </a:rPr>
              <a:t>Soumis aux heures locales</a:t>
            </a:r>
          </a:p>
        </p:txBody>
      </p:sp>
      <p:sp>
        <p:nvSpPr>
          <p:cNvPr id="50" name="Rectangle 49">
            <a:extLst>
              <a:ext uri="{FF2B5EF4-FFF2-40B4-BE49-F238E27FC236}">
                <a16:creationId xmlns:a16="http://schemas.microsoft.com/office/drawing/2014/main" id="{13CF8017-46AE-C04F-8415-29133BE5B7BF}"/>
              </a:ext>
            </a:extLst>
          </p:cNvPr>
          <p:cNvSpPr>
            <a:spLocks/>
          </p:cNvSpPr>
          <p:nvPr/>
        </p:nvSpPr>
        <p:spPr>
          <a:xfrm>
            <a:off x="5940223" y="6410538"/>
            <a:ext cx="1775614" cy="184666"/>
          </a:xfrm>
          <a:prstGeom prst="rect">
            <a:avLst/>
          </a:prstGeom>
        </p:spPr>
        <p:txBody>
          <a:bodyPr wrap="none" lIns="0" tIns="0" rIns="0" bIns="0">
            <a:spAutoFit/>
          </a:bodyPr>
          <a:lstStyle/>
          <a:p>
            <a:pPr>
              <a:spcBef>
                <a:spcPts val="600"/>
              </a:spcBef>
              <a:spcAft>
                <a:spcPts val="600"/>
              </a:spcAft>
            </a:pPr>
            <a:r>
              <a:rPr lang="fr-FR" sz="1200" b="1" spc="-10" dirty="0">
                <a:latin typeface="Adobe Clean" panose="020B0503020404020204" pitchFamily="34" charset="0"/>
                <a:ea typeface="Open Sans" pitchFamily="34" charset="0"/>
                <a:cs typeface="Open Sans" pitchFamily="34" charset="0"/>
              </a:rPr>
              <a:t>Assistance de conversation</a:t>
            </a:r>
          </a:p>
        </p:txBody>
      </p:sp>
      <p:sp>
        <p:nvSpPr>
          <p:cNvPr id="51" name="Rectangle 50">
            <a:extLst>
              <a:ext uri="{FF2B5EF4-FFF2-40B4-BE49-F238E27FC236}">
                <a16:creationId xmlns:a16="http://schemas.microsoft.com/office/drawing/2014/main" id="{F7EA7F82-FD5A-1440-96EE-C08915F16D9E}"/>
              </a:ext>
            </a:extLst>
          </p:cNvPr>
          <p:cNvSpPr>
            <a:spLocks/>
          </p:cNvSpPr>
          <p:nvPr/>
        </p:nvSpPr>
        <p:spPr>
          <a:xfrm>
            <a:off x="2253559" y="8275043"/>
            <a:ext cx="963405" cy="184666"/>
          </a:xfrm>
          <a:prstGeom prst="rect">
            <a:avLst/>
          </a:prstGeom>
        </p:spPr>
        <p:txBody>
          <a:bodyPr wrap="none" lIns="0" tIns="0" rIns="0" bIns="0">
            <a:spAutoFit/>
          </a:bodyPr>
          <a:lstStyle/>
          <a:p>
            <a:pPr>
              <a:spcBef>
                <a:spcPts val="600"/>
              </a:spcBef>
              <a:spcAft>
                <a:spcPts val="600"/>
              </a:spcAft>
            </a:pPr>
            <a:r>
              <a:rPr lang="fr-FR" sz="1200" b="1">
                <a:latin typeface="Adobe Clean" panose="020B0503020404020204" pitchFamily="34" charset="0"/>
                <a:ea typeface="Open Sans" pitchFamily="34" charset="0"/>
                <a:cs typeface="Open Sans" pitchFamily="34" charset="0"/>
              </a:rPr>
              <a:t>Assistance téléphonique</a:t>
            </a:r>
          </a:p>
        </p:txBody>
      </p:sp>
      <p:sp>
        <p:nvSpPr>
          <p:cNvPr id="53" name="object 39">
            <a:extLst>
              <a:ext uri="{FF2B5EF4-FFF2-40B4-BE49-F238E27FC236}">
                <a16:creationId xmlns:a16="http://schemas.microsoft.com/office/drawing/2014/main" id="{AECDB25D-EF0F-3345-81AB-77397D56CA87}"/>
              </a:ext>
            </a:extLst>
          </p:cNvPr>
          <p:cNvSpPr txBox="1"/>
          <p:nvPr/>
        </p:nvSpPr>
        <p:spPr>
          <a:xfrm>
            <a:off x="1930373" y="8569418"/>
            <a:ext cx="1955827" cy="651460"/>
          </a:xfrm>
          <a:prstGeom prst="rect">
            <a:avLst/>
          </a:prstGeom>
        </p:spPr>
        <p:txBody>
          <a:bodyPr vert="horz" wrap="square" lIns="0" tIns="35560" rIns="0" bIns="0" rtlCol="0">
            <a:spAutoFit/>
          </a:bodyPr>
          <a:lstStyle/>
          <a:p>
            <a:r>
              <a:rPr lang="fr-FR" sz="1000">
                <a:solidFill>
                  <a:srgbClr val="020302"/>
                </a:solidFill>
                <a:latin typeface="AdobeClean-Light"/>
              </a:rPr>
              <a:t>Les utilisateurs autorisés (admin) </a:t>
            </a:r>
            <a:r>
              <a:rPr lang="fr-FR" sz="1000">
                <a:latin typeface="Adobe Clean Light"/>
              </a:rPr>
              <a:t>peuvent appeler l’assistance Adobe </a:t>
            </a:r>
            <a:r>
              <a:rPr lang="fr-FR" sz="1000">
                <a:solidFill>
                  <a:srgbClr val="020302"/>
                </a:solidFill>
                <a:latin typeface="AdobeClean-Light"/>
                <a:cs typeface="AdobeClean-Light"/>
              </a:rPr>
              <a:t>pour obtenir des réponses et de l’aide lors de l’envoi des cas.</a:t>
            </a:r>
          </a:p>
          <a:p>
            <a:r>
              <a:rPr lang="fr-FR" sz="1000" i="1">
                <a:solidFill>
                  <a:srgbClr val="7A7A7A"/>
                </a:solidFill>
                <a:latin typeface="Adobe Clean Light" panose="020B0303020404020204" pitchFamily="34" charset="0"/>
                <a:cs typeface="AdobeClean-LightIt"/>
              </a:rPr>
              <a:t>Soumis aux heures locales</a:t>
            </a:r>
          </a:p>
        </p:txBody>
      </p:sp>
      <p:sp>
        <p:nvSpPr>
          <p:cNvPr id="54" name="Rectangle 53">
            <a:extLst>
              <a:ext uri="{FF2B5EF4-FFF2-40B4-BE49-F238E27FC236}">
                <a16:creationId xmlns:a16="http://schemas.microsoft.com/office/drawing/2014/main" id="{147A0CC5-9478-2A4C-8E36-9690D8413CAC}"/>
              </a:ext>
            </a:extLst>
          </p:cNvPr>
          <p:cNvSpPr>
            <a:spLocks/>
          </p:cNvSpPr>
          <p:nvPr/>
        </p:nvSpPr>
        <p:spPr>
          <a:xfrm>
            <a:off x="4704154" y="8269897"/>
            <a:ext cx="1402628" cy="184666"/>
          </a:xfrm>
          <a:prstGeom prst="rect">
            <a:avLst/>
          </a:prstGeom>
        </p:spPr>
        <p:txBody>
          <a:bodyPr wrap="none" lIns="0" tIns="0" rIns="0" bIns="0">
            <a:spAutoFit/>
          </a:bodyPr>
          <a:lstStyle/>
          <a:p>
            <a:pPr>
              <a:spcBef>
                <a:spcPts val="600"/>
              </a:spcBef>
              <a:spcAft>
                <a:spcPts val="600"/>
              </a:spcAft>
            </a:pPr>
            <a:r>
              <a:rPr lang="fr-FR" sz="1200" b="1">
                <a:latin typeface="Adobe Clean" panose="020B0503020404020204" pitchFamily="34" charset="0"/>
                <a:ea typeface="Open Sans" pitchFamily="34" charset="0"/>
                <a:cs typeface="Open Sans" pitchFamily="34" charset="0"/>
              </a:rPr>
              <a:t>Envoi de cas en ligne</a:t>
            </a:r>
          </a:p>
        </p:txBody>
      </p:sp>
      <p:sp>
        <p:nvSpPr>
          <p:cNvPr id="55" name="Rectangle 54">
            <a:extLst>
              <a:ext uri="{FF2B5EF4-FFF2-40B4-BE49-F238E27FC236}">
                <a16:creationId xmlns:a16="http://schemas.microsoft.com/office/drawing/2014/main" id="{459945CA-3AB6-CA4B-ABBC-E376700A84AF}"/>
              </a:ext>
            </a:extLst>
          </p:cNvPr>
          <p:cNvSpPr/>
          <p:nvPr/>
        </p:nvSpPr>
        <p:spPr>
          <a:xfrm>
            <a:off x="4206460" y="8522198"/>
            <a:ext cx="2194339" cy="861774"/>
          </a:xfrm>
          <a:prstGeom prst="rect">
            <a:avLst/>
          </a:prstGeom>
        </p:spPr>
        <p:txBody>
          <a:bodyPr wrap="square" lIns="91440" tIns="45720" rIns="91440" bIns="45720" anchor="t">
            <a:spAutoFit/>
          </a:bodyPr>
          <a:lstStyle/>
          <a:p>
            <a:r>
              <a:rPr lang="fr-FR" sz="1000" dirty="0">
                <a:solidFill>
                  <a:srgbClr val="020302"/>
                </a:solidFill>
                <a:latin typeface="AdobeClean-Light"/>
              </a:rPr>
              <a:t>Les utilisateurs autorisés (admin) </a:t>
            </a:r>
            <a:r>
              <a:rPr lang="fr-FR" sz="1000" dirty="0">
                <a:latin typeface="Adobe Clean Light"/>
              </a:rPr>
              <a:t>peuvent envoyer un nombre illimité de cas en ligne à tout moment pour que les problèmes soient examinés par notre équipe d’assistance technique.</a:t>
            </a:r>
          </a:p>
        </p:txBody>
      </p:sp>
      <p:pic>
        <p:nvPicPr>
          <p:cNvPr id="57" name="Picture 56">
            <a:extLst>
              <a:ext uri="{FF2B5EF4-FFF2-40B4-BE49-F238E27FC236}">
                <a16:creationId xmlns:a16="http://schemas.microsoft.com/office/drawing/2014/main" id="{56518687-A902-4544-8A13-C1A466DD738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60614" y="8216462"/>
            <a:ext cx="365760" cy="365760"/>
          </a:xfrm>
          <a:prstGeom prst="rect">
            <a:avLst/>
          </a:prstGeom>
        </p:spPr>
      </p:pic>
      <p:pic>
        <p:nvPicPr>
          <p:cNvPr id="59" name="Picture 58">
            <a:extLst>
              <a:ext uri="{FF2B5EF4-FFF2-40B4-BE49-F238E27FC236}">
                <a16:creationId xmlns:a16="http://schemas.microsoft.com/office/drawing/2014/main" id="{2C382B21-69F4-C346-8314-F2A905BDE04D}"/>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66620" y="8152943"/>
            <a:ext cx="365760" cy="365760"/>
          </a:xfrm>
          <a:prstGeom prst="rect">
            <a:avLst/>
          </a:prstGeom>
        </p:spPr>
      </p:pic>
      <p:pic>
        <p:nvPicPr>
          <p:cNvPr id="60" name="Picture 59">
            <a:extLst>
              <a:ext uri="{FF2B5EF4-FFF2-40B4-BE49-F238E27FC236}">
                <a16:creationId xmlns:a16="http://schemas.microsoft.com/office/drawing/2014/main" id="{375C5FC6-7C9E-E742-A3F2-1DC5039780E3}"/>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9424" y="6248400"/>
            <a:ext cx="365760" cy="365760"/>
          </a:xfrm>
          <a:prstGeom prst="rect">
            <a:avLst/>
          </a:prstGeom>
        </p:spPr>
      </p:pic>
      <p:pic>
        <p:nvPicPr>
          <p:cNvPr id="61" name="Picture 60">
            <a:extLst>
              <a:ext uri="{FF2B5EF4-FFF2-40B4-BE49-F238E27FC236}">
                <a16:creationId xmlns:a16="http://schemas.microsoft.com/office/drawing/2014/main" id="{DF56F057-839B-AD41-94B9-BD93E93694CA}"/>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38430" y="6304369"/>
            <a:ext cx="365760" cy="365760"/>
          </a:xfrm>
          <a:prstGeom prst="rect">
            <a:avLst/>
          </a:prstGeom>
        </p:spPr>
      </p:pic>
      <p:pic>
        <p:nvPicPr>
          <p:cNvPr id="63" name="Picture 62">
            <a:extLst>
              <a:ext uri="{FF2B5EF4-FFF2-40B4-BE49-F238E27FC236}">
                <a16:creationId xmlns:a16="http://schemas.microsoft.com/office/drawing/2014/main" id="{858A730E-D49C-FA45-9E5A-12A648BAB81D}"/>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26191" y="6304369"/>
            <a:ext cx="365760" cy="365760"/>
          </a:xfrm>
          <a:prstGeom prst="rect">
            <a:avLst/>
          </a:prstGeom>
        </p:spPr>
      </p:pic>
      <p:pic>
        <p:nvPicPr>
          <p:cNvPr id="67" name="Picture 66">
            <a:extLst>
              <a:ext uri="{FF2B5EF4-FFF2-40B4-BE49-F238E27FC236}">
                <a16:creationId xmlns:a16="http://schemas.microsoft.com/office/drawing/2014/main" id="{5C1EA0ED-472A-C94B-A3C5-BB19ED19BF1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63790" y="1182392"/>
            <a:ext cx="365760" cy="365760"/>
          </a:xfrm>
          <a:prstGeom prst="rect">
            <a:avLst/>
          </a:prstGeom>
          <a:ln>
            <a:noFill/>
          </a:ln>
        </p:spPr>
      </p:pic>
      <p:pic>
        <p:nvPicPr>
          <p:cNvPr id="68" name="Picture 67">
            <a:extLst>
              <a:ext uri="{FF2B5EF4-FFF2-40B4-BE49-F238E27FC236}">
                <a16:creationId xmlns:a16="http://schemas.microsoft.com/office/drawing/2014/main" id="{BB620EF8-4FD2-FE40-947D-76A0A08C9DE4}"/>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790541" y="1214068"/>
            <a:ext cx="365760" cy="365760"/>
          </a:xfrm>
          <a:prstGeom prst="rect">
            <a:avLst/>
          </a:prstGeom>
          <a:ln>
            <a:noFill/>
          </a:ln>
        </p:spPr>
      </p:pic>
      <p:pic>
        <p:nvPicPr>
          <p:cNvPr id="70" name="Picture 69">
            <a:extLst>
              <a:ext uri="{FF2B5EF4-FFF2-40B4-BE49-F238E27FC236}">
                <a16:creationId xmlns:a16="http://schemas.microsoft.com/office/drawing/2014/main" id="{F9B7F835-3BCB-4043-9C74-877C70A35C9F}"/>
              </a:ext>
              <a:ext uri="{C183D7F6-B498-43B3-948B-1728B52AA6E4}">
                <adec:decorative xmlns:adec="http://schemas.microsoft.com/office/drawing/2017/decorative" val="1"/>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50511" y="3577947"/>
            <a:ext cx="365760" cy="365760"/>
          </a:xfrm>
          <a:prstGeom prst="rect">
            <a:avLst/>
          </a:prstGeom>
          <a:ln>
            <a:noFill/>
          </a:ln>
        </p:spPr>
      </p:pic>
      <p:pic>
        <p:nvPicPr>
          <p:cNvPr id="73" name="Picture 72">
            <a:extLst>
              <a:ext uri="{FF2B5EF4-FFF2-40B4-BE49-F238E27FC236}">
                <a16:creationId xmlns:a16="http://schemas.microsoft.com/office/drawing/2014/main" id="{88681EA4-5E47-8149-AA5B-D1A040A10942}"/>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364906" y="1214068"/>
            <a:ext cx="365760" cy="365760"/>
          </a:xfrm>
          <a:prstGeom prst="rect">
            <a:avLst/>
          </a:prstGeom>
        </p:spPr>
      </p:pic>
      <p:sp>
        <p:nvSpPr>
          <p:cNvPr id="56" name="object 11">
            <a:extLst>
              <a:ext uri="{FF2B5EF4-FFF2-40B4-BE49-F238E27FC236}">
                <a16:creationId xmlns:a16="http://schemas.microsoft.com/office/drawing/2014/main" id="{BED97B6A-F822-1148-9BC9-28714CACD837}"/>
              </a:ext>
            </a:extLst>
          </p:cNvPr>
          <p:cNvSpPr txBox="1">
            <a:spLocks/>
          </p:cNvSpPr>
          <p:nvPr/>
        </p:nvSpPr>
        <p:spPr>
          <a:xfrm>
            <a:off x="97788" y="9888626"/>
            <a:ext cx="3636012"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fr-FR" dirty="0"/>
              <a:t>©2020 Adobe. All </a:t>
            </a:r>
            <a:r>
              <a:rPr lang="fr-FR" dirty="0" err="1"/>
              <a:t>Rights</a:t>
            </a:r>
            <a:r>
              <a:rPr lang="fr-FR" dirty="0"/>
              <a:t> </a:t>
            </a:r>
            <a:r>
              <a:rPr lang="fr-FR" dirty="0" err="1"/>
              <a:t>Reserved</a:t>
            </a:r>
            <a:r>
              <a:rPr lang="fr-FR" dirty="0"/>
              <a:t>. Données confidentielles Adobe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Succès client (CSM).</a:t>
            </a:r>
          </a:p>
          <a:p>
            <a:pPr marL="34290">
              <a:lnSpc>
                <a:spcPct val="100000"/>
              </a:lnSpc>
              <a:spcBef>
                <a:spcPts val="795"/>
              </a:spcBef>
            </a:pPr>
            <a:r>
              <a:rPr lang="fr-FR" sz="800">
                <a:solidFill>
                  <a:srgbClr val="6D6D6D"/>
                </a:solidFill>
                <a:latin typeface="Adobe Clean"/>
                <a:cs typeface="Adobe Clean"/>
              </a:rPr>
              <a:t>©2022 Adobe. All Rights Reserved.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fr-FR" sz="1400" b="1">
                <a:solidFill>
                  <a:srgbClr val="020302"/>
                </a:solidFill>
                <a:latin typeface="Adobe Clean"/>
                <a:cs typeface="Adobe Clean"/>
              </a:rPr>
              <a:t>Heures ouvrables régionales et assistance linguistique</a:t>
            </a:r>
          </a:p>
          <a:p>
            <a:pPr lvl="0">
              <a:spcBef>
                <a:spcPts val="915"/>
              </a:spcBef>
            </a:pPr>
            <a:r>
              <a:rPr lang="fr-FR" sz="1000">
                <a:solidFill>
                  <a:srgbClr val="1F1F1F"/>
                </a:solidFill>
                <a:latin typeface="AdobeClean-Light"/>
              </a:rPr>
              <a:t>Les heures ouvrables locales d’Adobe s’alignent sur la région de facturation du client.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670104941"/>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 </a:t>
                      </a:r>
                      <a:r>
                        <a:rPr lang="fr-FR"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Europe, Moyen-Orient 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Japon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fr-FR" sz="1100" baseline="30000">
                          <a:solidFill>
                            <a:schemeClr val="tx1"/>
                          </a:solidFill>
                          <a:latin typeface="Adobe Clean" panose="020B0503020404020204" pitchFamily="34" charset="0"/>
                        </a:rPr>
                        <a:t>1</a:t>
                      </a:r>
                      <a:r>
                        <a:rPr lang="fr-FR" sz="1100">
                          <a:solidFill>
                            <a:schemeClr val="tx1"/>
                          </a:solidFill>
                          <a:latin typeface="Adobe Clean" panose="020B0503020404020204" pitchFamily="34" charset="0"/>
                        </a:rPr>
                        <a:t>Assistance linguistique pour les Amériques en anglais uniquement.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590801" y="8528519"/>
            <a:ext cx="1060966" cy="385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495800" y="8541244"/>
            <a:ext cx="1143000" cy="382797"/>
          </a:xfrm>
          <a:prstGeom prst="rect">
            <a:avLst/>
          </a:prstGeom>
        </p:spPr>
        <p:txBody>
          <a:bodyPr vert="horz" wrap="square" lIns="0" tIns="23495" rIns="0" bIns="0" rtlCol="0">
            <a:spAutoFit/>
          </a:bodyPr>
          <a:lstStyle/>
          <a:p>
            <a:pPr marL="114300"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7000" y="8543943"/>
            <a:ext cx="838200"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fr-FR" sz="1200" b="1" dirty="0">
                <a:solidFill>
                  <a:srgbClr val="FFFFFF"/>
                </a:solidFill>
                <a:latin typeface="Adobe Clean"/>
                <a:cs typeface="Adobe Clean"/>
              </a:rPr>
              <a:t>Conseil stratégique</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776EB197-58B6-794D-94F8-90888006EC22}"/>
              </a:ext>
            </a:extLst>
          </p:cNvPr>
          <p:cNvGraphicFramePr>
            <a:graphicFrameLocks noGrp="1"/>
          </p:cNvGraphicFramePr>
          <p:nvPr>
            <p:extLst>
              <p:ext uri="{D42A27DB-BD31-4B8C-83A1-F6EECF244321}">
                <p14:modId xmlns:p14="http://schemas.microsoft.com/office/powerpoint/2010/main" val="1483737908"/>
              </p:ext>
            </p:extLst>
          </p:nvPr>
        </p:nvGraphicFramePr>
        <p:xfrm>
          <a:off x="194237" y="1272353"/>
          <a:ext cx="7368291" cy="29565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57150">
                        <a:buNone/>
                      </a:pPr>
                      <a:r>
                        <a:rPr lang="fr-FR" sz="1200" b="0" strike="noStrike">
                          <a:solidFill>
                            <a:srgbClr val="5F5F5F"/>
                          </a:solidFill>
                          <a:latin typeface="Adobe Clean"/>
                          <a:ea typeface="+mn-ea"/>
                          <a:cs typeface="+mn-cs"/>
                          <a:hlinkClick r:id="rId13"/>
                        </a:rPr>
                        <a:t>Formation et support aux entreprises</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1000" b="0" strike="noStrike">
                          <a:solidFill>
                            <a:schemeClr val="tx1"/>
                          </a:solidFill>
                          <a:latin typeface="Adobe Clean Light"/>
                          <a:ea typeface="+mn-ea"/>
                          <a:cs typeface="+mn-cs"/>
                        </a:rPr>
                        <a:t>Formation et support aux entreprises est un endroit où les clients Adobe peuvent trouver des tutoriels automatiques, de la documentation sur les produits, une formation dispensée par un instructeur, une communauté et une assistance technique pour les produits Creative Cloud et Document sélectionnés.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strike="noStrike">
                          <a:solidFill>
                            <a:srgbClr val="5F5F5F"/>
                          </a:solidFill>
                          <a:latin typeface="Adobe Clean" panose="020B0503020404020204" pitchFamily="34" charset="0"/>
                          <a:ea typeface="+mn-ea"/>
                          <a:cs typeface="+mn-cs"/>
                          <a:hlinkClick r:id="rId14">
                            <a:extLst>
                              <a:ext uri="{A12FA001-AC4F-418D-AE19-62706E023703}">
                                <ahyp:hlinkClr xmlns:ahyp="http://schemas.microsoft.com/office/drawing/2018/hyperlinkcolor" val="tx"/>
                              </a:ext>
                            </a:extLst>
                          </a:hlinkClick>
                        </a:rPr>
                        <a:t>Communauté d’assistance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strike="noStrike">
                          <a:solidFill>
                            <a:schemeClr val="tx1"/>
                          </a:solidFill>
                          <a:latin typeface="Adobe Clean Light" panose="020B0303020404020204" pitchFamily="34" charset="0"/>
                          <a:ea typeface="+mn-ea"/>
                          <a:cs typeface="+mn-cs"/>
                        </a:rPr>
                        <a:t>La communauté d’assistance Adobe est l’endroit où poser des questions, trouver des réponses, apprendre des experts et partager vos connaissances.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a:solidFill>
                            <a:srgbClr val="5F5F5F"/>
                          </a:solidFill>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chemeClr val="tx1"/>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a:solidFill>
                            <a:srgbClr val="5F5F5F"/>
                          </a:solidFill>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a:solidFill>
                            <a:schemeClr val="tx1"/>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2" name="object 26">
            <a:extLst>
              <a:ext uri="{FF2B5EF4-FFF2-40B4-BE49-F238E27FC236}">
                <a16:creationId xmlns:a16="http://schemas.microsoft.com/office/drawing/2014/main" id="{DD730664-994E-4A4A-9E5F-6FA0DCE7A544}"/>
              </a:ext>
            </a:extLst>
          </p:cNvPr>
          <p:cNvSpPr/>
          <p:nvPr/>
        </p:nvSpPr>
        <p:spPr>
          <a:xfrm flipV="1">
            <a:off x="197402" y="859201"/>
            <a:ext cx="86939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D96EB5-5D0B-4E9E-8068-E6D7C7013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FC3CAF-E6F1-40E3-87D4-6B781C97D6B4}">
  <ds:schemaRefs>
    <ds:schemaRef ds:uri="01e63850-2818-4a9f-a0cd-2d4201ad5cd5"/>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281057cd-4f7e-4aa3-94a7-05201549cd15"/>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35589</TotalTime>
  <Words>1142</Words>
  <Application>Microsoft Office PowerPoint</Application>
  <PresentationFormat>Custom</PresentationFormat>
  <Paragraphs>122</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Hanh Hoang</cp:lastModifiedBy>
  <cp:revision>154</cp:revision>
  <dcterms:created xsi:type="dcterms:W3CDTF">2020-11-03T06:32:09Z</dcterms:created>
  <dcterms:modified xsi:type="dcterms:W3CDTF">2022-03-25T01:28:16Z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