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62"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376325D-2BBD-24A3-9FEE-692465B927D5}" name="Jaclyn Zalesky" initials="JZ" userId="S::zalesky@adobe.com::9c0b24b4-6ad7-45a7-a9a0-5ba404afed22" providerId="AD"/>
  <p188:author id="{DB1A11B9-3973-06DC-DBC2-EFEFEF087FED}" name="David Baker" initials="DB" userId="S::davbaker@adobe.com::da2b0875-9916-4d44-89d9-e651631ef4d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10" clrIdx="0">
    <p:extLst>
      <p:ext uri="{19B8F6BF-5375-455C-9EA6-DF929625EA0E}">
        <p15:presenceInfo xmlns:p15="http://schemas.microsoft.com/office/powerpoint/2012/main" userId="S::akjohnso@adobe.com::2fa3aa60-0c9c-4d06-bae2-795983241227" providerId="AD"/>
      </p:ext>
    </p:extLst>
  </p:cmAuthor>
  <p:cmAuthor id="2" name="Ankita Sood" initials="AS" lastIdx="2" clrIdx="1">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46"/>
    <p:restoredTop sz="94706"/>
  </p:normalViewPr>
  <p:slideViewPr>
    <p:cSldViewPr snapToGrid="0">
      <p:cViewPr>
        <p:scale>
          <a:sx n="70" d="100"/>
          <a:sy n="70" d="100"/>
        </p:scale>
        <p:origin x="3348" y="21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Baker" userId="da2b0875-9916-4d44-89d9-e651631ef4de" providerId="ADAL" clId="{15FC2388-40E0-524B-A732-5DC6014C06C9}"/>
    <pc:docChg chg="modSld">
      <pc:chgData name="David Baker" userId="da2b0875-9916-4d44-89d9-e651631ef4de" providerId="ADAL" clId="{15FC2388-40E0-524B-A732-5DC6014C06C9}" dt="2022-03-03T22:33:24.090" v="55" actId="20577"/>
      <pc:docMkLst>
        <pc:docMk/>
      </pc:docMkLst>
      <pc:sldChg chg="modSp mod">
        <pc:chgData name="David Baker" userId="da2b0875-9916-4d44-89d9-e651631ef4de" providerId="ADAL" clId="{15FC2388-40E0-524B-A732-5DC6014C06C9}" dt="2022-03-03T22:33:16.092" v="49" actId="20577"/>
        <pc:sldMkLst>
          <pc:docMk/>
          <pc:sldMk cId="0" sldId="256"/>
        </pc:sldMkLst>
        <pc:graphicFrameChg chg="modGraphic">
          <ac:chgData name="David Baker" userId="da2b0875-9916-4d44-89d9-e651631ef4de" providerId="ADAL" clId="{15FC2388-40E0-524B-A732-5DC6014C06C9}" dt="2022-03-03T22:33:16.092" v="49" actId="20577"/>
          <ac:graphicFrameMkLst>
            <pc:docMk/>
            <pc:sldMk cId="0" sldId="256"/>
            <ac:graphicFrameMk id="13" creationId="{8FC06D05-42C7-D14C-86E4-0F01711669B9}"/>
          </ac:graphicFrameMkLst>
        </pc:graphicFrameChg>
      </pc:sldChg>
      <pc:sldChg chg="modSp mod">
        <pc:chgData name="David Baker" userId="da2b0875-9916-4d44-89d9-e651631ef4de" providerId="ADAL" clId="{15FC2388-40E0-524B-A732-5DC6014C06C9}" dt="2022-03-03T22:33:24.090" v="55" actId="20577"/>
        <pc:sldMkLst>
          <pc:docMk/>
          <pc:sldMk cId="3982262141" sldId="262"/>
        </pc:sldMkLst>
        <pc:spChg chg="mod">
          <ac:chgData name="David Baker" userId="da2b0875-9916-4d44-89d9-e651631ef4de" providerId="ADAL" clId="{15FC2388-40E0-524B-A732-5DC6014C06C9}" dt="2022-03-03T22:33:24.090" v="55" actId="20577"/>
          <ac:spMkLst>
            <pc:docMk/>
            <pc:sldMk cId="3982262141" sldId="262"/>
            <ac:spMk id="63" creationId="{D526F789-D18E-C84B-9754-133D64A670FD}"/>
          </ac:spMkLst>
        </pc:spChg>
      </pc:sldChg>
    </pc:docChg>
  </pc:docChgLst>
  <pc:docChgLst>
    <pc:chgData name="Jaclyn Zalesky" userId="9c0b24b4-6ad7-45a7-a9a0-5ba404afed22" providerId="ADAL" clId="{D5ADAA79-0557-4642-B5FA-AC79C44AE176}"/>
    <pc:docChg chg="undo custSel modSld">
      <pc:chgData name="Jaclyn Zalesky" userId="9c0b24b4-6ad7-45a7-a9a0-5ba404afed22" providerId="ADAL" clId="{D5ADAA79-0557-4642-B5FA-AC79C44AE176}" dt="2022-01-27T18:21:15.742" v="133" actId="1038"/>
      <pc:docMkLst>
        <pc:docMk/>
      </pc:docMkLst>
      <pc:sldChg chg="addSp delSp modSp mod">
        <pc:chgData name="Jaclyn Zalesky" userId="9c0b24b4-6ad7-45a7-a9a0-5ba404afed22" providerId="ADAL" clId="{D5ADAA79-0557-4642-B5FA-AC79C44AE176}" dt="2022-01-27T18:19:59.003" v="42"/>
        <pc:sldMkLst>
          <pc:docMk/>
          <pc:sldMk cId="0" sldId="256"/>
        </pc:sldMkLst>
        <pc:spChg chg="mod">
          <ac:chgData name="Jaclyn Zalesky" userId="9c0b24b4-6ad7-45a7-a9a0-5ba404afed22" providerId="ADAL" clId="{D5ADAA79-0557-4642-B5FA-AC79C44AE176}" dt="2022-01-27T17:50:11.372" v="12" actId="20577"/>
          <ac:spMkLst>
            <pc:docMk/>
            <pc:sldMk cId="0" sldId="256"/>
            <ac:spMk id="3" creationId="{00000000-0000-0000-0000-000000000000}"/>
          </ac:spMkLst>
        </pc:spChg>
        <pc:spChg chg="del mod">
          <ac:chgData name="Jaclyn Zalesky" userId="9c0b24b4-6ad7-45a7-a9a0-5ba404afed22" providerId="ADAL" clId="{D5ADAA79-0557-4642-B5FA-AC79C44AE176}" dt="2022-01-27T17:52:02.067" v="14" actId="478"/>
          <ac:spMkLst>
            <pc:docMk/>
            <pc:sldMk cId="0" sldId="256"/>
            <ac:spMk id="10" creationId="{00000000-0000-0000-0000-000000000000}"/>
          </ac:spMkLst>
        </pc:spChg>
        <pc:spChg chg="add mod">
          <ac:chgData name="Jaclyn Zalesky" userId="9c0b24b4-6ad7-45a7-a9a0-5ba404afed22" providerId="ADAL" clId="{D5ADAA79-0557-4642-B5FA-AC79C44AE176}" dt="2022-01-27T18:19:59.003" v="42"/>
          <ac:spMkLst>
            <pc:docMk/>
            <pc:sldMk cId="0" sldId="256"/>
            <ac:spMk id="14" creationId="{5E7ED587-2B97-AB4D-BB21-ADAE19133C33}"/>
          </ac:spMkLst>
        </pc:spChg>
      </pc:sldChg>
      <pc:sldChg chg="modSp mod">
        <pc:chgData name="Jaclyn Zalesky" userId="9c0b24b4-6ad7-45a7-a9a0-5ba404afed22" providerId="ADAL" clId="{D5ADAA79-0557-4642-B5FA-AC79C44AE176}" dt="2022-01-27T17:47:49.574" v="2" actId="20577"/>
        <pc:sldMkLst>
          <pc:docMk/>
          <pc:sldMk cId="1050037809" sldId="261"/>
        </pc:sldMkLst>
        <pc:spChg chg="mod">
          <ac:chgData name="Jaclyn Zalesky" userId="9c0b24b4-6ad7-45a7-a9a0-5ba404afed22" providerId="ADAL" clId="{D5ADAA79-0557-4642-B5FA-AC79C44AE176}" dt="2022-01-27T17:47:49.574" v="2" actId="20577"/>
          <ac:spMkLst>
            <pc:docMk/>
            <pc:sldMk cId="1050037809" sldId="261"/>
            <ac:spMk id="56" creationId="{00000000-0000-0000-0000-000000000000}"/>
          </ac:spMkLst>
        </pc:spChg>
      </pc:sldChg>
      <pc:sldChg chg="addSp modSp mod">
        <pc:chgData name="Jaclyn Zalesky" userId="9c0b24b4-6ad7-45a7-a9a0-5ba404afed22" providerId="ADAL" clId="{D5ADAA79-0557-4642-B5FA-AC79C44AE176}" dt="2022-01-27T18:21:15.742" v="133" actId="1038"/>
        <pc:sldMkLst>
          <pc:docMk/>
          <pc:sldMk cId="3982262141" sldId="262"/>
        </pc:sldMkLst>
        <pc:spChg chg="mod">
          <ac:chgData name="Jaclyn Zalesky" userId="9c0b24b4-6ad7-45a7-a9a0-5ba404afed22" providerId="ADAL" clId="{D5ADAA79-0557-4642-B5FA-AC79C44AE176}" dt="2022-01-27T18:13:42.481" v="19" actId="1076"/>
          <ac:spMkLst>
            <pc:docMk/>
            <pc:sldMk cId="3982262141" sldId="262"/>
            <ac:spMk id="7" creationId="{1ACD77FF-F72D-C54F-95B0-D62602AA4F8A}"/>
          </ac:spMkLst>
        </pc:spChg>
        <pc:spChg chg="mod">
          <ac:chgData name="Jaclyn Zalesky" userId="9c0b24b4-6ad7-45a7-a9a0-5ba404afed22" providerId="ADAL" clId="{D5ADAA79-0557-4642-B5FA-AC79C44AE176}" dt="2022-01-27T18:13:27.568" v="18" actId="1076"/>
          <ac:spMkLst>
            <pc:docMk/>
            <pc:sldMk cId="3982262141" sldId="262"/>
            <ac:spMk id="50" creationId="{00000000-0000-0000-0000-000000000000}"/>
          </ac:spMkLst>
        </pc:spChg>
        <pc:spChg chg="mod">
          <ac:chgData name="Jaclyn Zalesky" userId="9c0b24b4-6ad7-45a7-a9a0-5ba404afed22" providerId="ADAL" clId="{D5ADAA79-0557-4642-B5FA-AC79C44AE176}" dt="2022-01-27T18:21:15.742" v="133" actId="1038"/>
          <ac:spMkLst>
            <pc:docMk/>
            <pc:sldMk cId="3982262141" sldId="262"/>
            <ac:spMk id="57" creationId="{D566414E-7DA2-4245-A2E6-DF844FF2718B}"/>
          </ac:spMkLst>
        </pc:spChg>
        <pc:spChg chg="mod">
          <ac:chgData name="Jaclyn Zalesky" userId="9c0b24b4-6ad7-45a7-a9a0-5ba404afed22" providerId="ADAL" clId="{D5ADAA79-0557-4642-B5FA-AC79C44AE176}" dt="2022-01-27T18:14:54.068" v="23" actId="1076"/>
          <ac:spMkLst>
            <pc:docMk/>
            <pc:sldMk cId="3982262141" sldId="262"/>
            <ac:spMk id="65" creationId="{47BFF82B-8C6C-7C46-9A32-55175C6848BA}"/>
          </ac:spMkLst>
        </pc:spChg>
        <pc:spChg chg="add mod">
          <ac:chgData name="Jaclyn Zalesky" userId="9c0b24b4-6ad7-45a7-a9a0-5ba404afed22" providerId="ADAL" clId="{D5ADAA79-0557-4642-B5FA-AC79C44AE176}" dt="2022-01-27T18:19:56.019" v="41" actId="1076"/>
          <ac:spMkLst>
            <pc:docMk/>
            <pc:sldMk cId="3982262141" sldId="262"/>
            <ac:spMk id="66" creationId="{306C48C9-9BEF-6D49-8BEC-9FE5234E29B5}"/>
          </ac:spMkLst>
        </pc:spChg>
        <pc:spChg chg="mod">
          <ac:chgData name="Jaclyn Zalesky" userId="9c0b24b4-6ad7-45a7-a9a0-5ba404afed22" providerId="ADAL" clId="{D5ADAA79-0557-4642-B5FA-AC79C44AE176}" dt="2022-01-27T18:15:07.596" v="24" actId="1076"/>
          <ac:spMkLst>
            <pc:docMk/>
            <pc:sldMk cId="3982262141" sldId="262"/>
            <ac:spMk id="67" creationId="{F7B74491-47AE-0749-8067-C02FAB280B99}"/>
          </ac:spMkLst>
        </pc:spChg>
        <pc:spChg chg="mod">
          <ac:chgData name="Jaclyn Zalesky" userId="9c0b24b4-6ad7-45a7-a9a0-5ba404afed22" providerId="ADAL" clId="{D5ADAA79-0557-4642-B5FA-AC79C44AE176}" dt="2022-01-27T18:21:04.507" v="122" actId="1076"/>
          <ac:spMkLst>
            <pc:docMk/>
            <pc:sldMk cId="3982262141" sldId="262"/>
            <ac:spMk id="68" creationId="{FA78ED87-3CE7-0D4C-A10A-4C1F9B9412A9}"/>
          </ac:spMkLst>
        </pc:spChg>
        <pc:spChg chg="mod">
          <ac:chgData name="Jaclyn Zalesky" userId="9c0b24b4-6ad7-45a7-a9a0-5ba404afed22" providerId="ADAL" clId="{D5ADAA79-0557-4642-B5FA-AC79C44AE176}" dt="2022-01-27T18:20:39.078" v="46" actId="1076"/>
          <ac:spMkLst>
            <pc:docMk/>
            <pc:sldMk cId="3982262141" sldId="262"/>
            <ac:spMk id="85" creationId="{65AE09C6-A61A-3E40-8AC3-623498243A8D}"/>
          </ac:spMkLst>
        </pc:spChg>
        <pc:spChg chg="mod">
          <ac:chgData name="Jaclyn Zalesky" userId="9c0b24b4-6ad7-45a7-a9a0-5ba404afed22" providerId="ADAL" clId="{D5ADAA79-0557-4642-B5FA-AC79C44AE176}" dt="2022-01-27T18:13:54.417" v="20" actId="14100"/>
          <ac:spMkLst>
            <pc:docMk/>
            <pc:sldMk cId="3982262141" sldId="262"/>
            <ac:spMk id="90" creationId="{3EFB7C17-49F7-864E-8C3C-6AFB80AC2C28}"/>
          </ac:spMkLst>
        </pc:spChg>
        <pc:spChg chg="mod">
          <ac:chgData name="Jaclyn Zalesky" userId="9c0b24b4-6ad7-45a7-a9a0-5ba404afed22" providerId="ADAL" clId="{D5ADAA79-0557-4642-B5FA-AC79C44AE176}" dt="2022-01-27T18:18:05.487" v="39" actId="20577"/>
          <ac:spMkLst>
            <pc:docMk/>
            <pc:sldMk cId="3982262141" sldId="262"/>
            <ac:spMk id="94" creationId="{5A230E3C-C7E4-8A40-9D54-B9EEBDB71491}"/>
          </ac:spMkLst>
        </pc:spChg>
        <pc:spChg chg="mod">
          <ac:chgData name="Jaclyn Zalesky" userId="9c0b24b4-6ad7-45a7-a9a0-5ba404afed22" providerId="ADAL" clId="{D5ADAA79-0557-4642-B5FA-AC79C44AE176}" dt="2022-01-27T18:20:37.133" v="45" actId="1076"/>
          <ac:spMkLst>
            <pc:docMk/>
            <pc:sldMk cId="3982262141" sldId="262"/>
            <ac:spMk id="105" creationId="{5AA85501-6371-4A40-8AB8-EE86B517A4F6}"/>
          </ac:spMkLst>
        </pc:spChg>
        <pc:spChg chg="mod">
          <ac:chgData name="Jaclyn Zalesky" userId="9c0b24b4-6ad7-45a7-a9a0-5ba404afed22" providerId="ADAL" clId="{D5ADAA79-0557-4642-B5FA-AC79C44AE176}" dt="2022-01-27T18:20:37.133" v="45" actId="1076"/>
          <ac:spMkLst>
            <pc:docMk/>
            <pc:sldMk cId="3982262141" sldId="262"/>
            <ac:spMk id="106" creationId="{0D7F8D64-A7A3-C34E-8179-50FED93D0EA0}"/>
          </ac:spMkLst>
        </pc:spChg>
        <pc:spChg chg="mod">
          <ac:chgData name="Jaclyn Zalesky" userId="9c0b24b4-6ad7-45a7-a9a0-5ba404afed22" providerId="ADAL" clId="{D5ADAA79-0557-4642-B5FA-AC79C44AE176}" dt="2022-01-27T18:20:37.133" v="45" actId="1076"/>
          <ac:spMkLst>
            <pc:docMk/>
            <pc:sldMk cId="3982262141" sldId="262"/>
            <ac:spMk id="108" creationId="{85A3B1DF-46F8-7246-ABAB-15CA06085817}"/>
          </ac:spMkLst>
        </pc:spChg>
        <pc:spChg chg="mod">
          <ac:chgData name="Jaclyn Zalesky" userId="9c0b24b4-6ad7-45a7-a9a0-5ba404afed22" providerId="ADAL" clId="{D5ADAA79-0557-4642-B5FA-AC79C44AE176}" dt="2022-01-27T18:20:37.133" v="45" actId="1076"/>
          <ac:spMkLst>
            <pc:docMk/>
            <pc:sldMk cId="3982262141" sldId="262"/>
            <ac:spMk id="109" creationId="{37622635-9321-D54C-B309-ECD5C2D5A7FA}"/>
          </ac:spMkLst>
        </pc:spChg>
        <pc:spChg chg="mod">
          <ac:chgData name="Jaclyn Zalesky" userId="9c0b24b4-6ad7-45a7-a9a0-5ba404afed22" providerId="ADAL" clId="{D5ADAA79-0557-4642-B5FA-AC79C44AE176}" dt="2022-01-27T18:17:27.334" v="27" actId="1076"/>
          <ac:spMkLst>
            <pc:docMk/>
            <pc:sldMk cId="3982262141" sldId="262"/>
            <ac:spMk id="114" creationId="{EEFEA1C3-48AD-4846-9FC6-A41AF0F04136}"/>
          </ac:spMkLst>
        </pc:spChg>
        <pc:spChg chg="mod">
          <ac:chgData name="Jaclyn Zalesky" userId="9c0b24b4-6ad7-45a7-a9a0-5ba404afed22" providerId="ADAL" clId="{D5ADAA79-0557-4642-B5FA-AC79C44AE176}" dt="2022-01-27T18:13:18.714" v="17" actId="1076"/>
          <ac:spMkLst>
            <pc:docMk/>
            <pc:sldMk cId="3982262141" sldId="262"/>
            <ac:spMk id="127" creationId="{2D46BD00-ADA1-B24E-AC81-D24FB8C2A123}"/>
          </ac:spMkLst>
        </pc:spChg>
        <pc:spChg chg="mod">
          <ac:chgData name="Jaclyn Zalesky" userId="9c0b24b4-6ad7-45a7-a9a0-5ba404afed22" providerId="ADAL" clId="{D5ADAA79-0557-4642-B5FA-AC79C44AE176}" dt="2022-01-27T18:14:24.815" v="22" actId="1076"/>
          <ac:spMkLst>
            <pc:docMk/>
            <pc:sldMk cId="3982262141" sldId="262"/>
            <ac:spMk id="128" creationId="{8DD55DE8-A8C7-6C4B-8C5C-691F892832F2}"/>
          </ac:spMkLst>
        </pc:spChg>
        <pc:spChg chg="mod">
          <ac:chgData name="Jaclyn Zalesky" userId="9c0b24b4-6ad7-45a7-a9a0-5ba404afed22" providerId="ADAL" clId="{D5ADAA79-0557-4642-B5FA-AC79C44AE176}" dt="2022-01-27T18:15:34.029" v="26" actId="1076"/>
          <ac:spMkLst>
            <pc:docMk/>
            <pc:sldMk cId="3982262141" sldId="262"/>
            <ac:spMk id="129" creationId="{7F944E93-A144-994E-AF43-7969A6997F47}"/>
          </ac:spMkLst>
        </pc:spChg>
        <pc:spChg chg="mod">
          <ac:chgData name="Jaclyn Zalesky" userId="9c0b24b4-6ad7-45a7-a9a0-5ba404afed22" providerId="ADAL" clId="{D5ADAA79-0557-4642-B5FA-AC79C44AE176}" dt="2022-01-27T18:14:24.815" v="22" actId="1076"/>
          <ac:spMkLst>
            <pc:docMk/>
            <pc:sldMk cId="3982262141" sldId="262"/>
            <ac:spMk id="132" creationId="{91477FBF-79B7-9741-861B-0072DC469597}"/>
          </ac:spMkLst>
        </pc:spChg>
        <pc:grpChg chg="mod">
          <ac:chgData name="Jaclyn Zalesky" userId="9c0b24b4-6ad7-45a7-a9a0-5ba404afed22" providerId="ADAL" clId="{D5ADAA79-0557-4642-B5FA-AC79C44AE176}" dt="2022-01-27T18:20:23.501" v="44" actId="14100"/>
          <ac:grpSpMkLst>
            <pc:docMk/>
            <pc:sldMk cId="3982262141" sldId="262"/>
            <ac:grpSpMk id="82" creationId="{B42896B0-A3B1-CA41-9D50-FE7EC14DEFC9}"/>
          </ac:grpSpMkLst>
        </pc:grpChg>
        <pc:picChg chg="mod">
          <ac:chgData name="Jaclyn Zalesky" userId="9c0b24b4-6ad7-45a7-a9a0-5ba404afed22" providerId="ADAL" clId="{D5ADAA79-0557-4642-B5FA-AC79C44AE176}" dt="2022-01-27T18:20:37.133" v="45" actId="1076"/>
          <ac:picMkLst>
            <pc:docMk/>
            <pc:sldMk cId="3982262141" sldId="262"/>
            <ac:picMk id="72" creationId="{3278EC68-CACE-CF45-B078-1311AB6B8236}"/>
          </ac:picMkLst>
        </pc:picChg>
        <pc:picChg chg="mod">
          <ac:chgData name="Jaclyn Zalesky" userId="9c0b24b4-6ad7-45a7-a9a0-5ba404afed22" providerId="ADAL" clId="{D5ADAA79-0557-4642-B5FA-AC79C44AE176}" dt="2022-01-27T18:20:37.133" v="45" actId="1076"/>
          <ac:picMkLst>
            <pc:docMk/>
            <pc:sldMk cId="3982262141" sldId="262"/>
            <ac:picMk id="74" creationId="{952ABC6B-36BF-8C48-8D6B-E74BC8B97472}"/>
          </ac:picMkLst>
        </pc:picChg>
        <pc:picChg chg="mod">
          <ac:chgData name="Jaclyn Zalesky" userId="9c0b24b4-6ad7-45a7-a9a0-5ba404afed22" providerId="ADAL" clId="{D5ADAA79-0557-4642-B5FA-AC79C44AE176}" dt="2022-01-27T18:13:18.714" v="17" actId="1076"/>
          <ac:picMkLst>
            <pc:docMk/>
            <pc:sldMk cId="3982262141" sldId="262"/>
            <ac:picMk id="124" creationId="{C737B2E3-881A-904D-914B-21D3F3949A46}"/>
          </ac:picMkLst>
        </pc:picChg>
        <pc:picChg chg="mod">
          <ac:chgData name="Jaclyn Zalesky" userId="9c0b24b4-6ad7-45a7-a9a0-5ba404afed22" providerId="ADAL" clId="{D5ADAA79-0557-4642-B5FA-AC79C44AE176}" dt="2022-01-27T18:13:27.568" v="18" actId="1076"/>
          <ac:picMkLst>
            <pc:docMk/>
            <pc:sldMk cId="3982262141" sldId="262"/>
            <ac:picMk id="125" creationId="{C81F9181-7792-7B48-84FA-4E2BE9F724AC}"/>
          </ac:picMkLst>
        </pc:picChg>
        <pc:picChg chg="mod">
          <ac:chgData name="Jaclyn Zalesky" userId="9c0b24b4-6ad7-45a7-a9a0-5ba404afed22" providerId="ADAL" clId="{D5ADAA79-0557-4642-B5FA-AC79C44AE176}" dt="2022-01-27T18:14:24.815" v="22" actId="1076"/>
          <ac:picMkLst>
            <pc:docMk/>
            <pc:sldMk cId="3982262141" sldId="262"/>
            <ac:picMk id="126" creationId="{F0301E24-FFB2-1A4C-893A-780C69C10F6C}"/>
          </ac:picMkLst>
        </pc:picChg>
        <pc:picChg chg="mod">
          <ac:chgData name="Jaclyn Zalesky" userId="9c0b24b4-6ad7-45a7-a9a0-5ba404afed22" providerId="ADAL" clId="{D5ADAA79-0557-4642-B5FA-AC79C44AE176}" dt="2022-01-27T18:14:05.563" v="21" actId="1076"/>
          <ac:picMkLst>
            <pc:docMk/>
            <pc:sldMk cId="3982262141" sldId="262"/>
            <ac:picMk id="134" creationId="{38D32AD5-D833-4044-B699-24082367F682}"/>
          </ac:picMkLst>
        </pc:picChg>
      </pc:sldChg>
    </pc:docChg>
  </pc:docChgLst>
  <pc:docChgLst>
    <pc:chgData name="Jaclyn Zalesky" userId="S::zalesky@adobe.com::9c0b24b4-6ad7-45a7-a9a0-5ba404afed22" providerId="AD" clId="Web-{C425CE26-59BB-E42C-68AA-84C16DB67B9F}"/>
    <pc:docChg chg="">
      <pc:chgData name="Jaclyn Zalesky" userId="S::zalesky@adobe.com::9c0b24b4-6ad7-45a7-a9a0-5ba404afed22" providerId="AD" clId="Web-{C425CE26-59BB-E42C-68AA-84C16DB67B9F}" dt="2022-03-01T18:32:49.142" v="0"/>
      <pc:docMkLst>
        <pc:docMk/>
      </pc:docMkLst>
      <pc:sldChg chg="delCm">
        <pc:chgData name="Jaclyn Zalesky" userId="S::zalesky@adobe.com::9c0b24b4-6ad7-45a7-a9a0-5ba404afed22" providerId="AD" clId="Web-{C425CE26-59BB-E42C-68AA-84C16DB67B9F}" dt="2022-03-01T18:32:49.142" v="0"/>
        <pc:sldMkLst>
          <pc:docMk/>
          <pc:sldMk cId="1050037809" sldId="261"/>
        </pc:sldMkLst>
      </pc:sldChg>
    </pc:docChg>
  </pc:docChgLst>
  <pc:docChgLst>
    <pc:chgData name="Jaclyn Zalesky" userId="S::zalesky@adobe.com::9c0b24b4-6ad7-45a7-a9a0-5ba404afed22" providerId="AD" clId="Web-{F6AC3206-149C-D38F-AB3A-EA684C0E9EC7}"/>
    <pc:docChg chg="mod modSld">
      <pc:chgData name="Jaclyn Zalesky" userId="S::zalesky@adobe.com::9c0b24b4-6ad7-45a7-a9a0-5ba404afed22" providerId="AD" clId="Web-{F6AC3206-149C-D38F-AB3A-EA684C0E9EC7}" dt="2022-02-10T15:57:46.131" v="47"/>
      <pc:docMkLst>
        <pc:docMk/>
      </pc:docMkLst>
      <pc:sldChg chg="modSp modCm">
        <pc:chgData name="Jaclyn Zalesky" userId="S::zalesky@adobe.com::9c0b24b4-6ad7-45a7-a9a0-5ba404afed22" providerId="AD" clId="Web-{F6AC3206-149C-D38F-AB3A-EA684C0E9EC7}" dt="2022-02-10T15:57:46.131" v="47"/>
        <pc:sldMkLst>
          <pc:docMk/>
          <pc:sldMk cId="1050037809" sldId="261"/>
        </pc:sldMkLst>
        <pc:graphicFrameChg chg="mod modGraphic">
          <ac:chgData name="Jaclyn Zalesky" userId="S::zalesky@adobe.com::9c0b24b4-6ad7-45a7-a9a0-5ba404afed22" providerId="AD" clId="Web-{F6AC3206-149C-D38F-AB3A-EA684C0E9EC7}" dt="2022-02-10T15:57:40.443" v="45"/>
          <ac:graphicFrameMkLst>
            <pc:docMk/>
            <pc:sldMk cId="1050037809" sldId="261"/>
            <ac:graphicFrameMk id="22" creationId="{EE29B956-6FD1-224B-B642-376634CB164D}"/>
          </ac:graphicFrameMkLst>
        </pc:graphicFrameChg>
      </pc:sldChg>
    </pc:docChg>
  </pc:docChgLst>
  <pc:docChgLst>
    <pc:chgData name="David Baker" userId="S::davbaker@adobe.com::da2b0875-9916-4d44-89d9-e651631ef4de" providerId="AD" clId="Web-{F5354F4D-DB15-A8BC-D7BD-1244B840E560}"/>
    <pc:docChg chg="mod">
      <pc:chgData name="David Baker" userId="S::davbaker@adobe.com::da2b0875-9916-4d44-89d9-e651631ef4de" providerId="AD" clId="Web-{F5354F4D-DB15-A8BC-D7BD-1244B840E560}" dt="2022-02-09T19:20:34.744" v="1"/>
      <pc:docMkLst>
        <pc:docMk/>
      </pc:docMkLst>
      <pc:sldChg chg="addCm">
        <pc:chgData name="David Baker" userId="S::davbaker@adobe.com::da2b0875-9916-4d44-89d9-e651631ef4de" providerId="AD" clId="Web-{F5354F4D-DB15-A8BC-D7BD-1244B840E560}" dt="2022-02-09T19:20:34.744" v="1"/>
        <pc:sldMkLst>
          <pc:docMk/>
          <pc:sldMk cId="1050037809"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12E57D6-2086-AA47-A7A4-C0CDE7C14E44}" type="datetimeFigureOut">
              <a:rPr lang="en-US" smtClean="0"/>
              <a:t>3/25/2022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FE59989-9CFD-3E47-ADC5-9472F49CBD92}" type="slidenum">
              <a:rPr lang="en-US" smtClean="0"/>
              <a:t>‹#›</a:t>
            </a:fld>
            <a:endParaRPr lang="en-US"/>
          </a:p>
        </p:txBody>
      </p:sp>
    </p:spTree>
    <p:extLst>
      <p:ext uri="{BB962C8B-B14F-4D97-AF65-F5344CB8AC3E}">
        <p14:creationId xmlns:p14="http://schemas.microsoft.com/office/powerpoint/2010/main" val="109067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E59989-9CFD-3E47-ADC5-9472F49CBD92}" type="slidenum">
              <a:rPr lang="en-US" smtClean="0"/>
              <a:t>1</a:t>
            </a:fld>
            <a:endParaRPr lang="en-US"/>
          </a:p>
        </p:txBody>
      </p:sp>
    </p:spTree>
    <p:extLst>
      <p:ext uri="{BB962C8B-B14F-4D97-AF65-F5344CB8AC3E}">
        <p14:creationId xmlns:p14="http://schemas.microsoft.com/office/powerpoint/2010/main" val="13653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E59989-9CFD-3E47-ADC5-9472F49CBD92}" type="slidenum">
              <a:rPr lang="en-US" smtClean="0"/>
              <a:t>2</a:t>
            </a:fld>
            <a:endParaRPr lang="en-US"/>
          </a:p>
        </p:txBody>
      </p:sp>
    </p:spTree>
    <p:extLst>
      <p:ext uri="{BB962C8B-B14F-4D97-AF65-F5344CB8AC3E}">
        <p14:creationId xmlns:p14="http://schemas.microsoft.com/office/powerpoint/2010/main" val="1849793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3/25/2022</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5"/>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3/25/2022</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3/25/2022</a:t>
            </a:fld>
            <a:endParaRPr lang="en-US"/>
          </a:p>
        </p:txBody>
      </p:sp>
      <p:sp>
        <p:nvSpPr>
          <p:cNvPr id="7" name="Holder 7"/>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3/25/2022</a:t>
            </a:fld>
            <a:endParaRPr lang="en-US"/>
          </a:p>
        </p:txBody>
      </p:sp>
      <p:sp>
        <p:nvSpPr>
          <p:cNvPr id="5" name="Holder 5"/>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3/25/2022</a:t>
            </a:fld>
            <a:endParaRPr lang="en-US"/>
          </a:p>
        </p:txBody>
      </p:sp>
      <p:sp>
        <p:nvSpPr>
          <p:cNvPr id="4" name="Holder 4"/>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4" y="456692"/>
            <a:ext cx="6794510" cy="391159"/>
          </a:xfrm>
          <a:prstGeom prst="rect">
            <a:avLst/>
          </a:prstGeom>
        </p:spPr>
        <p:txBody>
          <a:bodyPr wrap="square" lIns="0" tIns="0" rIns="0" bIns="0">
            <a:spAutoFit/>
          </a:bodyPr>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3/25/2022</a:t>
            </a:fld>
            <a:endParaRPr lang="en-US"/>
          </a:p>
        </p:txBody>
      </p:sp>
      <p:sp>
        <p:nvSpPr>
          <p:cNvPr id="6" name="Holder 6"/>
          <p:cNvSpPr>
            <a:spLocks noGrp="1"/>
          </p:cNvSpPr>
          <p:nvPr>
            <p:ph type="sldNum" sz="quarter" idx="7"/>
          </p:nvPr>
        </p:nvSpPr>
        <p:spPr>
          <a:xfrm>
            <a:off x="97787" y="9861194"/>
            <a:ext cx="2224405"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jp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hyperlink" Target="https://helpx.adobe.com/fr/enterprise.html" TargetMode="External"/><Relationship Id="rId3" Type="http://schemas.openxmlformats.org/officeDocument/2006/relationships/hyperlink" Target="http://www.adobe.com/" TargetMode="External"/><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notesSlide" Target="../notesSlides/notesSlide3.xml"/><Relationship Id="rId16" Type="http://schemas.openxmlformats.org/officeDocument/2006/relationships/hyperlink" Target="https://helpx.adobe.com/fr/support/programs/support-policies-terms-conditions.html" TargetMode="External"/><Relationship Id="rId1" Type="http://schemas.openxmlformats.org/officeDocument/2006/relationships/slideLayout" Target="../slideLayouts/slideLayout5.xml"/><Relationship Id="rId6" Type="http://schemas.openxmlformats.org/officeDocument/2006/relationships/image" Target="../media/image22.jp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hyperlink" Target="https://status.adobe.com/" TargetMode="External"/><Relationship Id="rId10" Type="http://schemas.openxmlformats.org/officeDocument/2006/relationships/image" Target="../media/image26.svg"/><Relationship Id="rId4" Type="http://schemas.openxmlformats.org/officeDocument/2006/relationships/image" Target="../media/image20.jpg"/><Relationship Id="rId9" Type="http://schemas.openxmlformats.org/officeDocument/2006/relationships/image" Target="../media/image25.png"/><Relationship Id="rId14" Type="http://schemas.openxmlformats.org/officeDocument/2006/relationships/hyperlink" Target="https://community.adob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828" y="65103"/>
            <a:ext cx="3840572" cy="366767"/>
          </a:xfrm>
          <a:prstGeom prst="rect">
            <a:avLst/>
          </a:prstGeom>
        </p:spPr>
        <p:txBody>
          <a:bodyPr vert="horz" wrap="square" lIns="0" tIns="12700" rIns="0" bIns="0" rtlCol="0">
            <a:spAutoFit/>
          </a:bodyPr>
          <a:lstStyle/>
          <a:p>
            <a:pPr marL="12700">
              <a:lnSpc>
                <a:spcPct val="100000"/>
              </a:lnSpc>
              <a:spcBef>
                <a:spcPts val="100"/>
              </a:spcBef>
            </a:pPr>
            <a:r>
              <a:rPr lang="fr-FR" sz="2300">
                <a:latin typeface="Adobe Clean" panose="020B0503020404020204" pitchFamily="34" charset="0"/>
              </a:rPr>
              <a:t>PLANS D’ASSISTANCE ADOBE</a:t>
            </a:r>
          </a:p>
        </p:txBody>
      </p:sp>
      <p:sp>
        <p:nvSpPr>
          <p:cNvPr id="3" name="object 3"/>
          <p:cNvSpPr txBox="1"/>
          <p:nvPr/>
        </p:nvSpPr>
        <p:spPr>
          <a:xfrm>
            <a:off x="159523" y="617905"/>
            <a:ext cx="6889348" cy="1361783"/>
          </a:xfrm>
          <a:prstGeom prst="rect">
            <a:avLst/>
          </a:prstGeom>
        </p:spPr>
        <p:txBody>
          <a:bodyPr vert="horz" wrap="square" lIns="0" tIns="24765" rIns="0" bIns="0" rtlCol="0" anchor="t">
            <a:spAutoFit/>
          </a:bodyPr>
          <a:lstStyle/>
          <a:p>
            <a:pPr marL="12700">
              <a:lnSpc>
                <a:spcPct val="100000"/>
              </a:lnSpc>
              <a:spcBef>
                <a:spcPts val="195"/>
              </a:spcBef>
            </a:pPr>
            <a:r>
              <a:rPr lang="fr-FR" sz="1050" dirty="0">
                <a:solidFill>
                  <a:srgbClr val="FFFFFF"/>
                </a:solidFill>
                <a:latin typeface="AdobeClean-Light"/>
                <a:cs typeface="AdobeClean-Light"/>
              </a:rPr>
              <a:t>Standard | Commerciale | Entreprise | </a:t>
            </a:r>
            <a:r>
              <a:rPr lang="fr-FR" sz="1050" b="1" dirty="0">
                <a:solidFill>
                  <a:srgbClr val="FFFFFF"/>
                </a:solidFill>
                <a:latin typeface="Arial"/>
                <a:cs typeface="Arial"/>
              </a:rPr>
              <a:t>Elite</a:t>
            </a:r>
          </a:p>
          <a:p>
            <a:pPr marL="12700" marR="1076325">
              <a:spcBef>
                <a:spcPts val="235"/>
              </a:spcBef>
            </a:pPr>
            <a:r>
              <a:rPr lang="fr-FR" sz="830" dirty="0">
                <a:solidFill>
                  <a:schemeClr val="bg1"/>
                </a:solidFill>
                <a:latin typeface="Adobe Clean SemiLight" panose="020B0403020404020204" pitchFamily="34" charset="0"/>
              </a:rPr>
              <a:t>Adobe offre une gamme complète de ressources techniques afin d’appuyer votre entreprise. Elles sont comprises dans votre abonnement à la </a:t>
            </a:r>
            <a:r>
              <a:rPr lang="fr-FR" sz="830" dirty="0">
                <a:solidFill>
                  <a:schemeClr val="bg1"/>
                </a:solidFill>
                <a:latin typeface="Adobe Clean SemiLight"/>
              </a:rPr>
              <a:t>licence pour les entreprises d’Adobe. Amélioré avec le plan d’assistance ELITE</a:t>
            </a:r>
            <a:r>
              <a:rPr lang="fr-FR" sz="830" dirty="0">
                <a:solidFill>
                  <a:schemeClr val="bg1"/>
                </a:solidFill>
                <a:latin typeface="Adobe Clean SemiLight" panose="020B0403020404020204" pitchFamily="34" charset="0"/>
              </a:rPr>
              <a:t>. Les clients ELITE ont également accès à un ingénieur d’assistance nommé, ainsi qu’à un gestionnaire de compte technique qui travaillent en collaboration avec vous afin de vous offrir la meilleure assistance proactive et réactive de sa catégorie. Parallèlement, ils jouent le rôle de contacts techniques désignés dans l’équipe d’assistance d’Adobe. Grâce à sa grande expérience dans vos solutions Creative Cloud et Document Cloud applicables, votre équipe d’assistance travaille dans le but de s’assurer que, peu importe la complexité de vos besoins en matière d’assistance, l’équipe d’assistance d’Adobe sera à vos côtés du début à la fin. Elle s’assurera ainsi que vous maximisiez votre investissement dans les solutions Adobe applicables et vous permettra d’éviter tout problème avant même qu’il ne survienne. Vous pouvez également tirer profit de notre documentation technique détaillée et approfondie sur les produits, ainsi que de nos notes de mise à jour actuelles. </a:t>
            </a:r>
          </a:p>
        </p:txBody>
      </p:sp>
      <p:sp>
        <p:nvSpPr>
          <p:cNvPr id="4" name="object 4"/>
          <p:cNvSpPr txBox="1"/>
          <p:nvPr/>
        </p:nvSpPr>
        <p:spPr>
          <a:xfrm>
            <a:off x="209607" y="7154851"/>
            <a:ext cx="4133793" cy="212879"/>
          </a:xfrm>
          <a:prstGeom prst="rect">
            <a:avLst/>
          </a:prstGeom>
        </p:spPr>
        <p:txBody>
          <a:bodyPr vert="horz" wrap="square" lIns="0" tIns="12700" rIns="0" bIns="0" rtlCol="0">
            <a:spAutoFit/>
          </a:bodyPr>
          <a:lstStyle/>
          <a:p>
            <a:pPr marL="12700">
              <a:lnSpc>
                <a:spcPct val="100000"/>
              </a:lnSpc>
              <a:spcBef>
                <a:spcPts val="100"/>
              </a:spcBef>
            </a:pPr>
            <a:r>
              <a:rPr lang="fr-FR" sz="1300" b="1" u="heavy" dirty="0">
                <a:solidFill>
                  <a:srgbClr val="020302"/>
                </a:solidFill>
                <a:uFill>
                  <a:solidFill>
                    <a:srgbClr val="020302"/>
                  </a:solidFill>
                </a:uFill>
                <a:latin typeface="Adobe Clean"/>
                <a:cs typeface="Adobe Clean"/>
              </a:rPr>
              <a:t>Cibles du niveau de service : Réponse initiale</a:t>
            </a:r>
          </a:p>
        </p:txBody>
      </p:sp>
      <p:pic>
        <p:nvPicPr>
          <p:cNvPr id="8" name="object 8"/>
          <p:cNvPicPr/>
          <p:nvPr/>
        </p:nvPicPr>
        <p:blipFill>
          <a:blip r:embed="rId3" cstate="print"/>
          <a:stretch>
            <a:fillRect/>
          </a:stretch>
        </p:blipFill>
        <p:spPr>
          <a:xfrm>
            <a:off x="67056" y="108204"/>
            <a:ext cx="289557" cy="395475"/>
          </a:xfrm>
          <a:prstGeom prst="rect">
            <a:avLst/>
          </a:prstGeom>
        </p:spPr>
      </p:pic>
      <p:sp>
        <p:nvSpPr>
          <p:cNvPr id="11" name="TextBox 10">
            <a:extLst>
              <a:ext uri="{FF2B5EF4-FFF2-40B4-BE49-F238E27FC236}">
                <a16:creationId xmlns:a16="http://schemas.microsoft.com/office/drawing/2014/main" id="{4DC6FF61-63CA-D544-B085-6AB0891642D7}"/>
              </a:ext>
            </a:extLst>
          </p:cNvPr>
          <p:cNvSpPr txBox="1"/>
          <p:nvPr/>
        </p:nvSpPr>
        <p:spPr>
          <a:xfrm>
            <a:off x="408238" y="379388"/>
            <a:ext cx="3231433" cy="200055"/>
          </a:xfrm>
          <a:prstGeom prst="rect">
            <a:avLst/>
          </a:prstGeom>
          <a:noFill/>
        </p:spPr>
        <p:txBody>
          <a:bodyPr wrap="square" rtlCol="0">
            <a:spAutoFit/>
          </a:bodyPr>
          <a:lstStyle/>
          <a:p>
            <a:r>
              <a:rPr lang="fr-FR" sz="700" i="1">
                <a:solidFill>
                  <a:schemeClr val="bg1"/>
                </a:solidFill>
                <a:latin typeface="Adobe Clean" panose="020B0503020404020204" pitchFamily="34" charset="0"/>
              </a:rPr>
              <a:t>Adobe Creative Cloud / Adobe Document Cloud (y compris Adobe Sign)</a:t>
            </a:r>
          </a:p>
        </p:txBody>
      </p:sp>
      <p:graphicFrame>
        <p:nvGraphicFramePr>
          <p:cNvPr id="13" name="object 8">
            <a:extLst>
              <a:ext uri="{FF2B5EF4-FFF2-40B4-BE49-F238E27FC236}">
                <a16:creationId xmlns:a16="http://schemas.microsoft.com/office/drawing/2014/main" id="{8FC06D05-42C7-D14C-86E4-0F01711669B9}"/>
              </a:ext>
            </a:extLst>
          </p:cNvPr>
          <p:cNvGraphicFramePr>
            <a:graphicFrameLocks noGrp="1"/>
          </p:cNvGraphicFramePr>
          <p:nvPr>
            <p:extLst>
              <p:ext uri="{D42A27DB-BD31-4B8C-83A1-F6EECF244321}">
                <p14:modId xmlns:p14="http://schemas.microsoft.com/office/powerpoint/2010/main" val="1205434511"/>
              </p:ext>
            </p:extLst>
          </p:nvPr>
        </p:nvGraphicFramePr>
        <p:xfrm>
          <a:off x="209607" y="2098711"/>
          <a:ext cx="7281936" cy="4958711"/>
        </p:xfrm>
        <a:graphic>
          <a:graphicData uri="http://schemas.openxmlformats.org/drawingml/2006/table">
            <a:tbl>
              <a:tblPr firstRow="1" bandRow="1">
                <a:tableStyleId>{2D5ABB26-0587-4C30-8999-92F81FD0307C}</a:tableStyleId>
              </a:tblPr>
              <a:tblGrid>
                <a:gridCol w="1469816">
                  <a:extLst>
                    <a:ext uri="{9D8B030D-6E8A-4147-A177-3AD203B41FA5}">
                      <a16:colId xmlns:a16="http://schemas.microsoft.com/office/drawing/2014/main" val="1674920574"/>
                    </a:ext>
                  </a:extLst>
                </a:gridCol>
                <a:gridCol w="2303998">
                  <a:extLst>
                    <a:ext uri="{9D8B030D-6E8A-4147-A177-3AD203B41FA5}">
                      <a16:colId xmlns:a16="http://schemas.microsoft.com/office/drawing/2014/main" val="20001"/>
                    </a:ext>
                  </a:extLst>
                </a:gridCol>
                <a:gridCol w="1754061">
                  <a:extLst>
                    <a:ext uri="{9D8B030D-6E8A-4147-A177-3AD203B41FA5}">
                      <a16:colId xmlns:a16="http://schemas.microsoft.com/office/drawing/2014/main" val="2563521174"/>
                    </a:ext>
                  </a:extLst>
                </a:gridCol>
                <a:gridCol w="1754061">
                  <a:extLst>
                    <a:ext uri="{9D8B030D-6E8A-4147-A177-3AD203B41FA5}">
                      <a16:colId xmlns:a16="http://schemas.microsoft.com/office/drawing/2014/main" val="20003"/>
                    </a:ext>
                  </a:extLst>
                </a:gridCol>
              </a:tblGrid>
              <a:tr h="191907">
                <a:tc gridSpan="2">
                  <a:txBody>
                    <a:bodyPr/>
                    <a:lstStyle/>
                    <a:p>
                      <a:endParaRPr lang="en-US" sz="1400"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fr-FR" sz="1100" dirty="0">
                          <a:solidFill>
                            <a:srgbClr val="404040"/>
                          </a:solidFill>
                          <a:latin typeface="Adobe Clean"/>
                          <a:cs typeface="Adobe Clean"/>
                        </a:rPr>
                        <a:t>Assistance standard</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fr-FR" sz="1100">
                          <a:solidFill>
                            <a:srgbClr val="FFFFFF"/>
                          </a:solidFill>
                          <a:latin typeface="Adobe Clean"/>
                          <a:cs typeface="Adobe Clean"/>
                        </a:rPr>
                        <a:t>Assistance Elite</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191907">
                <a:tc gridSpan="2">
                  <a:txBody>
                    <a:bodyPr/>
                    <a:lstStyle/>
                    <a:p>
                      <a:endParaRPr lang="en-US" sz="1400"/>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11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fr-FR" sz="1100" b="1" i="1" dirty="0">
                          <a:solidFill>
                            <a:schemeClr val="bg1"/>
                          </a:solidFill>
                          <a:latin typeface="Adobe Clean" panose="020B0503020404020204" pitchFamily="34" charset="0"/>
                        </a:rPr>
                        <a:t>Assistance payante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0068E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142330">
                <a:tc rowSpan="3">
                  <a:txBody>
                    <a:bodyPr/>
                    <a:lstStyle/>
                    <a:p>
                      <a:pPr marL="50800" algn="ctr">
                        <a:lnSpc>
                          <a:spcPct val="100000"/>
                        </a:lnSpc>
                        <a:spcBef>
                          <a:spcPts val="500"/>
                        </a:spcBef>
                      </a:pPr>
                      <a:r>
                        <a:rPr lang="fr-FR" sz="1100" b="1" i="0" dirty="0">
                          <a:solidFill>
                            <a:schemeClr val="bg1"/>
                          </a:solidFill>
                          <a:latin typeface="Adobe Clean" panose="020B0503020404020204" pitchFamily="34" charset="0"/>
                          <a:cs typeface="AdobeClean-Light"/>
                        </a:rPr>
                        <a:t>Experts assignés</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marL="50800">
                        <a:lnSpc>
                          <a:spcPct val="100000"/>
                        </a:lnSpc>
                        <a:spcBef>
                          <a:spcPts val="459"/>
                        </a:spcBef>
                      </a:pPr>
                      <a:r>
                        <a:rPr lang="fr-FR" sz="1000" b="0" i="0" dirty="0">
                          <a:solidFill>
                            <a:srgbClr val="020302"/>
                          </a:solidFill>
                          <a:latin typeface="Adobe Clean Light" panose="020B0303020404020204" pitchFamily="34" charset="0"/>
                          <a:cs typeface="AdobeClean-Light"/>
                        </a:rPr>
                        <a:t>Assistance principale du compte</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59"/>
                        </a:spcBef>
                      </a:pP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pPr>
                      <a:endParaRPr sz="900" spc="0" dirty="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142330">
                <a:tc vMerge="1">
                  <a:txBody>
                    <a:bodyPr/>
                    <a:lstStyle/>
                    <a:p>
                      <a:pPr marL="50800" algn="l" rtl="0">
                        <a:lnSpc>
                          <a:spcPct val="100000"/>
                        </a:lnSpc>
                        <a:spcBef>
                          <a:spcPts val="459"/>
                        </a:spcBef>
                      </a:pPr>
                      <a:endParaRPr sz="900">
                        <a:latin typeface="AdobeClean-Light"/>
                        <a:cs typeface="AdobeClean-Light"/>
                      </a:endParaRPr>
                    </a:p>
                  </a:txBody>
                  <a:tcPr marL="0" marR="0" marT="58419" marB="0"/>
                </a:tc>
                <a:tc>
                  <a:txBody>
                    <a:bodyPr/>
                    <a:lstStyle/>
                    <a:p>
                      <a:pPr marL="50800">
                        <a:lnSpc>
                          <a:spcPct val="100000"/>
                        </a:lnSpc>
                        <a:spcBef>
                          <a:spcPts val="459"/>
                        </a:spcBef>
                      </a:pPr>
                      <a:r>
                        <a:rPr lang="fr-FR" sz="1000" b="0" i="0" dirty="0">
                          <a:solidFill>
                            <a:srgbClr val="020302"/>
                          </a:solidFill>
                          <a:latin typeface="Adobe Clean Light" panose="020B0303020404020204" pitchFamily="34" charset="0"/>
                          <a:cs typeface="AdobeClean-Light"/>
                        </a:rPr>
                        <a:t>Ingénieur d’assistance nommé</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spcBef>
                          <a:spcPts val="459"/>
                        </a:spcBef>
                      </a:pPr>
                      <a:endParaRPr lang="en-US"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5"/>
                        </a:spcBef>
                      </a:pPr>
                      <a:r>
                        <a:rPr lang="fr-FR" sz="900">
                          <a:solidFill>
                            <a:srgbClr val="020302"/>
                          </a:solidFill>
                          <a:latin typeface="Wingdings"/>
                          <a:cs typeface="Wingdings"/>
                        </a:rPr>
                        <a:t></a:t>
                      </a:r>
                    </a:p>
                  </a:txBody>
                  <a:tcPr marL="0" marR="0" marT="59055" marB="0">
                    <a:solidFill>
                      <a:schemeClr val="bg1">
                        <a:lumMod val="95000"/>
                      </a:schemeClr>
                    </a:solidFill>
                  </a:tcPr>
                </a:tc>
                <a:extLst>
                  <a:ext uri="{0D108BD9-81ED-4DB2-BD59-A6C34878D82A}">
                    <a16:rowId xmlns:a16="http://schemas.microsoft.com/office/drawing/2014/main" val="545752277"/>
                  </a:ext>
                </a:extLst>
              </a:tr>
              <a:tr h="145529">
                <a:tc vMerge="1">
                  <a:txBody>
                    <a:bodyPr/>
                    <a:lstStyle/>
                    <a:p>
                      <a:pPr marL="50800" algn="l" rtl="0">
                        <a:lnSpc>
                          <a:spcPct val="100000"/>
                        </a:lnSpc>
                        <a:spcBef>
                          <a:spcPts val="500"/>
                        </a:spcBef>
                      </a:pPr>
                      <a:endParaRPr sz="900">
                        <a:latin typeface="AdobeClean-Light"/>
                        <a:cs typeface="AdobeClean-Light"/>
                      </a:endParaRPr>
                    </a:p>
                  </a:txBody>
                  <a:tcPr marL="0" marR="0" marT="63500" marB="0"/>
                </a:tc>
                <a:tc>
                  <a:txBody>
                    <a:bodyPr/>
                    <a:lstStyle/>
                    <a:p>
                      <a:pPr marL="50800">
                        <a:lnSpc>
                          <a:spcPct val="100000"/>
                        </a:lnSpc>
                        <a:spcBef>
                          <a:spcPts val="500"/>
                        </a:spcBef>
                      </a:pPr>
                      <a:r>
                        <a:rPr lang="fr-FR" sz="1000" b="0" i="0" dirty="0">
                          <a:solidFill>
                            <a:srgbClr val="020302"/>
                          </a:solidFill>
                          <a:latin typeface="Adobe Clean Light" panose="020B0303020404020204" pitchFamily="34" charset="0"/>
                          <a:cs typeface="AdobeClean-Light"/>
                        </a:rPr>
                        <a:t>Gestionnaire de compte technique</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B w="12700" cap="flat" cmpd="sng" algn="ctr">
                      <a:solidFill>
                        <a:srgbClr val="F1F1F1"/>
                      </a:solidFill>
                      <a:prstDash val="solid"/>
                      <a:round/>
                      <a:headEnd type="none" w="med" len="med"/>
                      <a:tailEnd type="none" w="med" len="med"/>
                    </a:lnB>
                  </a:tcPr>
                </a:tc>
                <a:tc>
                  <a:txBody>
                    <a:bodyPr/>
                    <a:lstStyle/>
                    <a:p>
                      <a:pPr algn="l" rtl="0">
                        <a:lnSpc>
                          <a:spcPct val="100000"/>
                        </a:lnSpc>
                        <a:spcBef>
                          <a:spcPts val="459"/>
                        </a:spcBef>
                      </a:pP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lnB w="12700" cap="flat" cmpd="sng" algn="ctr">
                      <a:solidFill>
                        <a:srgbClr val="F1F1F1"/>
                      </a:solidFill>
                      <a:prstDash val="solid"/>
                      <a:round/>
                      <a:headEnd type="none" w="med" len="med"/>
                      <a:tailEnd type="none" w="med" len="med"/>
                    </a:lnB>
                    <a:noFill/>
                  </a:tcPr>
                </a:tc>
                <a:tc>
                  <a:txBody>
                    <a:bodyPr/>
                    <a:lstStyle/>
                    <a:p>
                      <a:pPr algn="ctr">
                        <a:lnSpc>
                          <a:spcPct val="100000"/>
                        </a:lnSpc>
                        <a:spcBef>
                          <a:spcPts val="505"/>
                        </a:spcBef>
                      </a:pPr>
                      <a:r>
                        <a:rPr lang="fr-FR" sz="900">
                          <a:solidFill>
                            <a:srgbClr val="020302"/>
                          </a:solidFill>
                          <a:latin typeface="Wingdings"/>
                          <a:cs typeface="Wingdings"/>
                        </a:rPr>
                        <a:t></a:t>
                      </a:r>
                    </a:p>
                  </a:txBody>
                  <a:tcPr marL="0" marR="0" marT="64135" marB="0">
                    <a:lnB w="12700" cap="flat" cmpd="sng" algn="ctr">
                      <a:solidFill>
                        <a:srgbClr val="F1F1F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49804022"/>
                  </a:ext>
                </a:extLst>
              </a:tr>
              <a:tr h="141531">
                <a:tc rowSpan="16">
                  <a:txBody>
                    <a:bodyPr/>
                    <a:lstStyle/>
                    <a:p>
                      <a:pPr marL="50800" algn="ctr">
                        <a:lnSpc>
                          <a:spcPct val="100000"/>
                        </a:lnSpc>
                        <a:spcBef>
                          <a:spcPts val="459"/>
                        </a:spcBef>
                      </a:pPr>
                      <a:r>
                        <a:rPr lang="fr-FR" sz="1100" b="1" i="0" dirty="0">
                          <a:solidFill>
                            <a:schemeClr val="bg1"/>
                          </a:solidFill>
                          <a:latin typeface="Adobe Clean" panose="020B0503020404020204" pitchFamily="34" charset="0"/>
                          <a:cs typeface="AdobeClean-Light"/>
                        </a:rPr>
                        <a:t>Services d’assistance</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lumMod val="50000"/>
                        <a:lumOff val="50000"/>
                      </a:schemeClr>
                    </a:solidFill>
                  </a:tcPr>
                </a:tc>
                <a:tc>
                  <a:txBody>
                    <a:bodyPr/>
                    <a:lstStyle/>
                    <a:p>
                      <a:pPr marL="50800">
                        <a:lnSpc>
                          <a:spcPct val="100000"/>
                        </a:lnSpc>
                        <a:spcBef>
                          <a:spcPts val="455"/>
                        </a:spcBef>
                      </a:pPr>
                      <a:r>
                        <a:rPr lang="fr-FR" sz="1000" b="0" i="0" dirty="0">
                          <a:solidFill>
                            <a:srgbClr val="020302"/>
                          </a:solidFill>
                          <a:latin typeface="Adobe Clean Light" panose="020B0303020404020204" pitchFamily="34" charset="0"/>
                          <a:cs typeface="AdobeClean-Light"/>
                        </a:rPr>
                        <a:t>Assistance en libre-service 24h/24 et 7j/7 </a:t>
                      </a: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1F1F1"/>
                      </a:solidFill>
                      <a:prstDash val="solid"/>
                      <a:round/>
                      <a:headEnd type="none" w="med" len="med"/>
                      <a:tailEnd type="none" w="med" len="med"/>
                    </a:lnT>
                  </a:tcPr>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lnT w="12700" cap="flat" cmpd="sng" algn="ctr">
                      <a:solidFill>
                        <a:srgbClr val="F1F1F1"/>
                      </a:solidFill>
                      <a:prstDash val="solid"/>
                      <a:round/>
                      <a:headEnd type="none" w="med" len="med"/>
                      <a:tailEnd type="none" w="med" len="med"/>
                    </a:lnT>
                    <a:noFill/>
                  </a:tcPr>
                </a:tc>
                <a:tc>
                  <a:txBody>
                    <a:bodyPr/>
                    <a:lstStyle/>
                    <a:p>
                      <a:pPr algn="ctr">
                        <a:lnSpc>
                          <a:spcPct val="100000"/>
                        </a:lnSpc>
                        <a:spcBef>
                          <a:spcPts val="465"/>
                        </a:spcBef>
                      </a:pPr>
                      <a:r>
                        <a:rPr lang="fr-FR" sz="900">
                          <a:solidFill>
                            <a:srgbClr val="020302"/>
                          </a:solidFill>
                          <a:latin typeface="Wingdings"/>
                          <a:cs typeface="Wingdings"/>
                        </a:rPr>
                        <a:t></a:t>
                      </a:r>
                    </a:p>
                  </a:txBody>
                  <a:tcPr marL="0" marR="0" marT="59055" marB="0">
                    <a:lnT w="12700" cap="flat" cmpd="sng" algn="ctr">
                      <a:solidFill>
                        <a:srgbClr val="F1F1F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3"/>
                  </a:ext>
                </a:extLst>
              </a:tr>
              <a:tr h="14193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5"/>
                        </a:spcBef>
                      </a:pPr>
                      <a:r>
                        <a:rPr lang="fr-FR" sz="1000" b="0" i="0" dirty="0">
                          <a:solidFill>
                            <a:srgbClr val="020302"/>
                          </a:solidFill>
                          <a:latin typeface="Adobe Clean Light" panose="020B0303020404020204" pitchFamily="34" charset="0"/>
                          <a:cs typeface="AdobeClean-Light"/>
                        </a:rPr>
                        <a:t>Assistance 24h/24 et 7j/7 via chat/téléphone</a:t>
                      </a:r>
                    </a:p>
                  </a:txBody>
                  <a:tcPr marL="0" marR="0" marT="57785" marB="0">
                    <a:lnL w="12700">
                      <a:solidFill>
                        <a:srgbClr val="F0F0F0"/>
                      </a:solidFill>
                      <a:prstDash val="solid"/>
                    </a:lnL>
                    <a:lnR w="12700">
                      <a:solidFill>
                        <a:srgbClr val="F0F0F0"/>
                      </a:solidFill>
                      <a:prstDash val="solid"/>
                    </a:lnR>
                    <a:lnB w="12700" cap="flat" cmpd="sng" algn="ctr">
                      <a:noFill/>
                      <a:prstDash val="solid"/>
                      <a:round/>
                      <a:headEnd type="none" w="med" len="med"/>
                      <a:tailEnd type="none" w="med" len="med"/>
                    </a:lnB>
                  </a:tcPr>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algn="ctr">
                        <a:lnSpc>
                          <a:spcPct val="100000"/>
                        </a:lnSpc>
                        <a:spcBef>
                          <a:spcPts val="505"/>
                        </a:spcBef>
                      </a:pPr>
                      <a:r>
                        <a:rPr lang="fr-FR" sz="900">
                          <a:solidFill>
                            <a:srgbClr val="020302"/>
                          </a:solidFill>
                          <a:latin typeface="Wingdings"/>
                          <a:cs typeface="Wingdings"/>
                        </a:rPr>
                        <a:t></a:t>
                      </a:r>
                    </a:p>
                  </a:txBody>
                  <a:tcPr marL="0" marR="0" marT="64135"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14193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5"/>
                        </a:spcBef>
                      </a:pPr>
                      <a:r>
                        <a:rPr lang="fr-FR" sz="1000" b="0" i="0" dirty="0">
                          <a:latin typeface="Adobe Clean Light" panose="020B0303020404020204" pitchFamily="34" charset="0"/>
                          <a:cs typeface="AdobeClean-Light"/>
                        </a:rPr>
                        <a:t>Envoi de cas en ligne </a:t>
                      </a:r>
                    </a:p>
                  </a:txBody>
                  <a:tcPr marL="0" marR="0" marT="57785" marB="0">
                    <a:lnL w="12700">
                      <a:solidFill>
                        <a:srgbClr val="F0F0F0"/>
                      </a:solidFill>
                      <a:prstDash val="solid"/>
                    </a:lnL>
                    <a:lnR w="12700">
                      <a:solidFill>
                        <a:srgbClr val="F0F0F0"/>
                      </a:solidFill>
                      <a:prstDash val="solid"/>
                    </a:lnR>
                    <a:lnT w="12700" cap="flat" cmpd="sng" algn="ctr">
                      <a:noFill/>
                      <a:prstDash val="solid"/>
                      <a:round/>
                      <a:headEnd type="none" w="med" len="med"/>
                      <a:tailEnd type="none" w="med" len="med"/>
                    </a:lnT>
                  </a:tcPr>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14233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lang="fr-FR" sz="1000" b="0" i="0" dirty="0">
                          <a:solidFill>
                            <a:srgbClr val="020302"/>
                          </a:solidFill>
                          <a:latin typeface="Adobe Clean Light" panose="020B0303020404020204" pitchFamily="34" charset="0"/>
                          <a:cs typeface="AdobeClean-Light"/>
                        </a:rPr>
                        <a:t>Acheminement prioritaire des cas</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59"/>
                        </a:spcBef>
                      </a:pPr>
                      <a:endParaRPr lang="en-US"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141531">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marR="0" lvl="0" indent="0" defTabSz="914400" eaLnBrk="1" fontAlgn="auto" latinLnBrk="0" hangingPunct="1">
                        <a:lnSpc>
                          <a:spcPct val="100000"/>
                        </a:lnSpc>
                        <a:spcBef>
                          <a:spcPts val="450"/>
                        </a:spcBef>
                        <a:spcAft>
                          <a:spcPts val="0"/>
                        </a:spcAft>
                        <a:buClrTx/>
                        <a:buSzTx/>
                        <a:buFontTx/>
                        <a:buNone/>
                        <a:tabLst/>
                        <a:defRPr/>
                      </a:pPr>
                      <a:r>
                        <a:rPr lang="fr-FR" sz="1000" b="0" i="0">
                          <a:latin typeface="Adobe Clean Light" panose="020B0303020404020204" pitchFamily="34" charset="0"/>
                          <a:cs typeface="AdobeClean-Light"/>
                        </a:rPr>
                        <a:t>Accélération du traitement des problèmes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spcBef>
                          <a:spcPts val="459"/>
                        </a:spcBef>
                      </a:pPr>
                      <a:endParaRPr lang="en-US"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7"/>
                  </a:ext>
                </a:extLst>
              </a:tr>
              <a:tr h="14153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fr-FR" sz="1000" b="0" i="0">
                          <a:latin typeface="Adobe Clean Light" panose="020B0303020404020204" pitchFamily="34" charset="0"/>
                          <a:cs typeface="AdobeClean-Light"/>
                        </a:rPr>
                        <a:t>Gestion des remontées d’informations</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lang="en-US"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fr-FR"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08"/>
                  </a:ext>
                </a:extLst>
              </a:tr>
              <a:tr h="14153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fr-FR" sz="1000" b="0" i="0">
                          <a:latin typeface="Adobe Clean Light" panose="020B0303020404020204" pitchFamily="34" charset="0"/>
                          <a:cs typeface="AdobeClean-Light"/>
                        </a:rPr>
                        <a:t>Surveillance des cas proactive</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lang="en-US" sz="900" dirty="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fr-FR"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09"/>
                  </a:ext>
                </a:extLst>
              </a:tr>
              <a:tr h="142330">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a:lnSpc>
                          <a:spcPct val="100000"/>
                        </a:lnSpc>
                        <a:spcBef>
                          <a:spcPts val="459"/>
                        </a:spcBef>
                      </a:pPr>
                      <a:r>
                        <a:rPr lang="fr-FR" sz="1000" b="0" i="0" dirty="0">
                          <a:solidFill>
                            <a:srgbClr val="020302"/>
                          </a:solidFill>
                          <a:latin typeface="Adobe Clean Light" panose="020B0303020404020204" pitchFamily="34" charset="0"/>
                          <a:cs typeface="AdobeClean-Light"/>
                        </a:rPr>
                        <a:t>Option d’assistance régionale</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lang="en-US"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fr-FR"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10"/>
                  </a:ext>
                </a:extLst>
              </a:tr>
              <a:tr h="142731">
                <a:tc vMerge="1">
                  <a:txBody>
                    <a:bodyPr/>
                    <a:lstStyle/>
                    <a:p>
                      <a:pPr marL="48895" algn="l" rtl="0">
                        <a:lnSpc>
                          <a:spcPct val="100000"/>
                        </a:lnSpc>
                        <a:spcBef>
                          <a:spcPts val="465"/>
                        </a:spcBef>
                      </a:pPr>
                      <a:endParaRPr sz="900">
                        <a:latin typeface="AdobeClean-Light"/>
                        <a:cs typeface="AdobeClean-Light"/>
                      </a:endParaRPr>
                    </a:p>
                  </a:txBody>
                  <a:tcPr marL="0" marR="0" marT="59055" marB="0"/>
                </a:tc>
                <a:tc>
                  <a:txBody>
                    <a:bodyPr/>
                    <a:lstStyle/>
                    <a:p>
                      <a:pPr marL="48895">
                        <a:lnSpc>
                          <a:spcPct val="100000"/>
                        </a:lnSpc>
                        <a:spcBef>
                          <a:spcPts val="465"/>
                        </a:spcBef>
                      </a:pPr>
                      <a:r>
                        <a:rPr lang="fr-FR" sz="1000" b="0" i="0">
                          <a:solidFill>
                            <a:srgbClr val="020302"/>
                          </a:solidFill>
                          <a:latin typeface="Adobe Clean Light" panose="020B0303020404020204" pitchFamily="34" charset="0"/>
                          <a:cs typeface="AdobeClean-Light"/>
                        </a:rPr>
                        <a:t>Examens de service</a:t>
                      </a: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0"/>
                        </a:spcBef>
                      </a:pPr>
                      <a:r>
                        <a:rPr lang="fr-FR" sz="900" dirty="0">
                          <a:solidFill>
                            <a:srgbClr val="020302"/>
                          </a:solidFill>
                          <a:latin typeface="AdobeClean-Light"/>
                          <a:cs typeface="AdobeClean-Light"/>
                        </a:rPr>
                        <a:t>4/an</a:t>
                      </a:r>
                    </a:p>
                  </a:txBody>
                  <a:tcPr marL="0" marR="0" marT="57150" marB="0">
                    <a:solidFill>
                      <a:schemeClr val="bg1">
                        <a:lumMod val="95000"/>
                      </a:schemeClr>
                    </a:solidFill>
                  </a:tcPr>
                </a:tc>
                <a:extLst>
                  <a:ext uri="{0D108BD9-81ED-4DB2-BD59-A6C34878D82A}">
                    <a16:rowId xmlns:a16="http://schemas.microsoft.com/office/drawing/2014/main" val="225399098"/>
                  </a:ext>
                </a:extLst>
              </a:tr>
              <a:tr h="145529">
                <a:tc vMerge="1">
                  <a:txBody>
                    <a:bodyPr/>
                    <a:lstStyle/>
                    <a:p>
                      <a:pPr marL="49530" algn="l" rtl="0">
                        <a:lnSpc>
                          <a:spcPct val="100000"/>
                        </a:lnSpc>
                        <a:spcBef>
                          <a:spcPts val="500"/>
                        </a:spcBef>
                      </a:pPr>
                      <a:endParaRPr sz="900">
                        <a:latin typeface="AdobeClean-Light"/>
                        <a:cs typeface="AdobeClean-Light"/>
                      </a:endParaRPr>
                    </a:p>
                  </a:txBody>
                  <a:tcPr marL="0" marR="0" marT="63500" marB="0"/>
                </a:tc>
                <a:tc>
                  <a:txBody>
                    <a:bodyPr/>
                    <a:lstStyle/>
                    <a:p>
                      <a:pPr marL="49530">
                        <a:lnSpc>
                          <a:spcPct val="100000"/>
                        </a:lnSpc>
                        <a:spcBef>
                          <a:spcPts val="500"/>
                        </a:spcBef>
                      </a:pPr>
                      <a:r>
                        <a:rPr lang="fr-FR" sz="1000" b="0" i="0">
                          <a:latin typeface="Adobe Clean Light" panose="020B0303020404020204" pitchFamily="34" charset="0"/>
                          <a:cs typeface="AdobeClean-Light"/>
                        </a:rPr>
                        <a:t>Examens de cas</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0"/>
                        </a:spcBef>
                      </a:pPr>
                      <a:r>
                        <a:rPr lang="fr-FR" sz="900">
                          <a:latin typeface="AdobeClean-Light"/>
                          <a:cs typeface="AdobeClean-Light"/>
                        </a:rPr>
                        <a:t>2/mois</a:t>
                      </a:r>
                    </a:p>
                  </a:txBody>
                  <a:tcPr marL="0" marR="0" marT="57150" marB="0">
                    <a:solidFill>
                      <a:schemeClr val="bg1">
                        <a:lumMod val="95000"/>
                      </a:schemeClr>
                    </a:solidFill>
                  </a:tcPr>
                </a:tc>
                <a:extLst>
                  <a:ext uri="{0D108BD9-81ED-4DB2-BD59-A6C34878D82A}">
                    <a16:rowId xmlns:a16="http://schemas.microsoft.com/office/drawing/2014/main" val="56924432"/>
                  </a:ext>
                </a:extLst>
              </a:tr>
              <a:tr h="145529">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fr-FR" sz="1000" b="0" i="0">
                          <a:latin typeface="Adobe Clean Light" panose="020B0303020404020204" pitchFamily="34" charset="0"/>
                          <a:cs typeface="AdobeClean-Light"/>
                        </a:rPr>
                        <a:t>Examen des solutions</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fr-FR"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11"/>
                  </a:ext>
                </a:extLst>
              </a:tr>
              <a:tr h="145529">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fr-FR" sz="1000" b="0" i="0">
                          <a:latin typeface="Adobe Clean Light" panose="020B0303020404020204" pitchFamily="34" charset="0"/>
                          <a:cs typeface="AdobeClean-Light"/>
                        </a:rPr>
                        <a:t>Examen de la feuille de route </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fr-FR"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12"/>
                  </a:ext>
                </a:extLst>
              </a:tr>
              <a:tr h="145529">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fr-FR" sz="1000" b="0" i="0">
                          <a:solidFill>
                            <a:srgbClr val="020302"/>
                          </a:solidFill>
                          <a:latin typeface="Adobe Clean Light" panose="020B0303020404020204" pitchFamily="34" charset="0"/>
                          <a:cs typeface="AdobeClean-Light"/>
                        </a:rPr>
                        <a:t>Contacts d’assistance nommés supplémentaires </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505"/>
                        </a:spcBef>
                        <a:spcAft>
                          <a:spcPts val="0"/>
                        </a:spcAft>
                        <a:buClrTx/>
                        <a:buSzTx/>
                        <a:buFontTx/>
                        <a:buNone/>
                        <a:tabLst/>
                        <a:defRPr/>
                      </a:pPr>
                      <a:r>
                        <a:rPr lang="fr-FR" sz="900">
                          <a:solidFill>
                            <a:srgbClr val="020302"/>
                          </a:solidFill>
                          <a:latin typeface="Wingdings"/>
                          <a:cs typeface="Wingdings"/>
                        </a:rPr>
                        <a:t></a:t>
                      </a:r>
                    </a:p>
                  </a:txBody>
                  <a:tcPr marL="0" marR="0" marT="64135" marB="0">
                    <a:solidFill>
                      <a:schemeClr val="bg1">
                        <a:lumMod val="95000"/>
                      </a:schemeClr>
                    </a:solidFill>
                  </a:tcPr>
                </a:tc>
                <a:extLst>
                  <a:ext uri="{0D108BD9-81ED-4DB2-BD59-A6C34878D82A}">
                    <a16:rowId xmlns:a16="http://schemas.microsoft.com/office/drawing/2014/main" val="10013"/>
                  </a:ext>
                </a:extLst>
              </a:tr>
              <a:tr h="145529">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00"/>
                        </a:spcBef>
                      </a:pPr>
                      <a:r>
                        <a:rPr lang="fr-FR" sz="1000" b="0" i="0" dirty="0">
                          <a:latin typeface="Adobe Clean Light" panose="020B0303020404020204" pitchFamily="34" charset="0"/>
                          <a:cs typeface="AdobeClean-Light"/>
                        </a:rPr>
                        <a:t>Planification des mises à niveau/de la migration</a:t>
                      </a:r>
                    </a:p>
                  </a:txBody>
                  <a:tcPr marL="0" marR="0" marT="63500" marB="0">
                    <a:lnL w="12700">
                      <a:solidFill>
                        <a:srgbClr val="F0F0F0"/>
                      </a:solidFill>
                      <a:prstDash val="solid"/>
                    </a:lnL>
                    <a:lnR w="12700">
                      <a:solidFill>
                        <a:srgbClr val="F0F0F0"/>
                      </a:solidFill>
                      <a:prstDash val="solid"/>
                    </a:lnR>
                    <a:lnB w="12700" cap="flat" cmpd="sng" algn="ctr">
                      <a:solidFill>
                        <a:schemeClr val="bg1"/>
                      </a:solidFill>
                      <a:prstDash val="solid"/>
                      <a:round/>
                      <a:headEnd type="none" w="med" len="med"/>
                      <a:tailEnd type="none" w="med" len="me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505"/>
                        </a:spcBef>
                        <a:spcAft>
                          <a:spcPts val="0"/>
                        </a:spcAft>
                        <a:buClrTx/>
                        <a:buSzTx/>
                        <a:buFontTx/>
                        <a:buNone/>
                        <a:tabLst/>
                        <a:defRPr/>
                      </a:pPr>
                      <a:r>
                        <a:rPr lang="fr-FR" sz="900">
                          <a:solidFill>
                            <a:srgbClr val="020302"/>
                          </a:solidFill>
                          <a:latin typeface="Wingdings"/>
                          <a:cs typeface="Wingdings"/>
                        </a:rPr>
                        <a:t></a:t>
                      </a:r>
                    </a:p>
                  </a:txBody>
                  <a:tcPr marL="0" marR="0" marT="64135"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45529">
                <a:tc vMerge="1">
                  <a:txBody>
                    <a:bodyPr/>
                    <a:lstStyle/>
                    <a:p>
                      <a:endParaRPr lang="en-US"/>
                    </a:p>
                  </a:txBody>
                  <a:tcPr/>
                </a:tc>
                <a:tc>
                  <a:txBody>
                    <a:bodyPr/>
                    <a:lstStyle/>
                    <a:p>
                      <a:pPr marL="49530">
                        <a:lnSpc>
                          <a:spcPct val="100000"/>
                        </a:lnSpc>
                        <a:spcBef>
                          <a:spcPts val="500"/>
                        </a:spcBef>
                      </a:pPr>
                      <a:r>
                        <a:rPr lang="fr-FR" sz="1000" b="0" i="0">
                          <a:latin typeface="Adobe Clean Light" panose="020B0303020404020204" pitchFamily="34" charset="0"/>
                          <a:cs typeface="AdobeClean-Light"/>
                        </a:rPr>
                        <a:t>Préparation et planification des versions</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505"/>
                        </a:spcBef>
                        <a:spcAft>
                          <a:spcPts val="0"/>
                        </a:spcAft>
                        <a:buClrTx/>
                        <a:buSzTx/>
                        <a:buFontTx/>
                        <a:buNone/>
                        <a:tabLst/>
                        <a:defRPr/>
                      </a:pPr>
                      <a:r>
                        <a:rPr lang="fr-FR" sz="900">
                          <a:solidFill>
                            <a:srgbClr val="020302"/>
                          </a:solidFill>
                          <a:latin typeface="Wingdings"/>
                          <a:cs typeface="Wingdings"/>
                        </a:rPr>
                        <a:t></a:t>
                      </a:r>
                    </a:p>
                  </a:txBody>
                  <a:tcPr marL="0" marR="0" marT="64135" marB="0">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614134"/>
                  </a:ext>
                </a:extLst>
              </a:tr>
              <a:tr h="147928">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9530">
                        <a:lnSpc>
                          <a:spcPct val="100000"/>
                        </a:lnSpc>
                        <a:spcBef>
                          <a:spcPts val="530"/>
                        </a:spcBef>
                      </a:pPr>
                      <a:r>
                        <a:rPr lang="fr-FR" sz="1000" b="0" i="0" dirty="0">
                          <a:latin typeface="Adobe Clean Light" panose="020B0303020404020204" pitchFamily="34" charset="0"/>
                          <a:cs typeface="AdobeClean-Light"/>
                        </a:rPr>
                        <a:t>Parrain du projet</a:t>
                      </a:r>
                    </a:p>
                  </a:txBody>
                  <a:tcPr marL="0" marR="0" marT="67310" marB="0">
                    <a:lnL w="12700">
                      <a:solidFill>
                        <a:srgbClr val="F0F0F0"/>
                      </a:solidFill>
                      <a:prstDash val="solid"/>
                    </a:lnL>
                    <a:lnR w="6350" cap="flat" cmpd="sng" algn="ctr">
                      <a:solidFill>
                        <a:srgbClr val="F0F0F0"/>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1F1F1"/>
                      </a:solidFill>
                      <a:prstDash val="solid"/>
                      <a:round/>
                      <a:headEnd type="none" w="med" len="med"/>
                      <a:tailEnd type="none" w="med" len="med"/>
                    </a:lnB>
                  </a:tcPr>
                </a:tc>
                <a:tc>
                  <a:txBody>
                    <a:bodyPr/>
                    <a:lstStyle/>
                    <a:p>
                      <a:pPr algn="l" rtl="0">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1F1F1"/>
                      </a:solidFill>
                      <a:prstDash val="solid"/>
                      <a:round/>
                      <a:headEnd type="none" w="med" len="med"/>
                      <a:tailEnd type="none" w="med" len="med"/>
                    </a:lnB>
                    <a:noFill/>
                  </a:tcPr>
                </a:tc>
                <a:tc>
                  <a:txBody>
                    <a:bodyPr/>
                    <a:lstStyle/>
                    <a:p>
                      <a:pPr algn="ctr">
                        <a:lnSpc>
                          <a:spcPct val="100000"/>
                        </a:lnSpc>
                        <a:spcBef>
                          <a:spcPts val="490"/>
                        </a:spcBef>
                      </a:pPr>
                      <a:r>
                        <a:rPr lang="fr-FR" sz="900" dirty="0">
                          <a:solidFill>
                            <a:srgbClr val="020302"/>
                          </a:solidFill>
                          <a:latin typeface="Wingdings"/>
                          <a:cs typeface="Wingdings"/>
                        </a:rPr>
                        <a:t></a:t>
                      </a:r>
                    </a:p>
                  </a:txBody>
                  <a:tcPr marL="0" marR="0" marT="6223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lnB w="6350" cap="flat" cmpd="sng" algn="ctr">
                      <a:solidFill>
                        <a:srgbClr val="F1F1F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5"/>
                  </a:ext>
                </a:extLst>
              </a:tr>
            </a:tbl>
          </a:graphicData>
        </a:graphic>
      </p:graphicFrame>
      <p:graphicFrame>
        <p:nvGraphicFramePr>
          <p:cNvPr id="12" name="object 9">
            <a:extLst>
              <a:ext uri="{FF2B5EF4-FFF2-40B4-BE49-F238E27FC236}">
                <a16:creationId xmlns:a16="http://schemas.microsoft.com/office/drawing/2014/main" id="{76C7275C-C5F9-9B4E-9294-ECE2E213E2B4}"/>
              </a:ext>
            </a:extLst>
          </p:cNvPr>
          <p:cNvGraphicFramePr>
            <a:graphicFrameLocks noGrp="1"/>
          </p:cNvGraphicFramePr>
          <p:nvPr>
            <p:extLst>
              <p:ext uri="{D42A27DB-BD31-4B8C-83A1-F6EECF244321}">
                <p14:modId xmlns:p14="http://schemas.microsoft.com/office/powerpoint/2010/main" val="2970317773"/>
              </p:ext>
            </p:extLst>
          </p:nvPr>
        </p:nvGraphicFramePr>
        <p:xfrm>
          <a:off x="209607" y="7483227"/>
          <a:ext cx="7281936" cy="2336859"/>
        </p:xfrm>
        <a:graphic>
          <a:graphicData uri="http://schemas.openxmlformats.org/drawingml/2006/table">
            <a:tbl>
              <a:tblPr firstRow="1" bandRow="1">
                <a:tableStyleId>{2D5ABB26-0587-4C30-8999-92F81FD0307C}</a:tableStyleId>
              </a:tblPr>
              <a:tblGrid>
                <a:gridCol w="3759143">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865231">
                  <a:extLst>
                    <a:ext uri="{9D8B030D-6E8A-4147-A177-3AD203B41FA5}">
                      <a16:colId xmlns:a16="http://schemas.microsoft.com/office/drawing/2014/main" val="20002"/>
                    </a:ext>
                  </a:extLst>
                </a:gridCol>
                <a:gridCol w="896981">
                  <a:extLst>
                    <a:ext uri="{9D8B030D-6E8A-4147-A177-3AD203B41FA5}">
                      <a16:colId xmlns:a16="http://schemas.microsoft.com/office/drawing/2014/main" val="20003"/>
                    </a:ext>
                  </a:extLst>
                </a:gridCol>
                <a:gridCol w="896981">
                  <a:extLst>
                    <a:ext uri="{9D8B030D-6E8A-4147-A177-3AD203B41FA5}">
                      <a16:colId xmlns:a16="http://schemas.microsoft.com/office/drawing/2014/main" val="20004"/>
                    </a:ext>
                  </a:extLst>
                </a:gridCol>
              </a:tblGrid>
              <a:tr h="289173">
                <a:tc>
                  <a:txBody>
                    <a:bodyPr/>
                    <a:lstStyle/>
                    <a:p>
                      <a:pPr marL="50800">
                        <a:lnSpc>
                          <a:spcPct val="100000"/>
                        </a:lnSpc>
                        <a:spcBef>
                          <a:spcPts val="60"/>
                        </a:spcBef>
                      </a:pPr>
                      <a:r>
                        <a:rPr lang="fr-FR" sz="800" dirty="0">
                          <a:solidFill>
                            <a:srgbClr val="020302"/>
                          </a:solidFill>
                          <a:latin typeface="Adobe Clean"/>
                          <a:cs typeface="Adobe Clean"/>
                        </a:rPr>
                        <a:t>Priorité</a:t>
                      </a: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fr-FR" sz="800" dirty="0">
                          <a:solidFill>
                            <a:srgbClr val="020302"/>
                          </a:solidFill>
                          <a:latin typeface="Adobe Clean"/>
                          <a:cs typeface="Adobe Clean"/>
                        </a:rPr>
                        <a:t>Assistance standard</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lang="fr-FR" sz="800" dirty="0">
                          <a:solidFill>
                            <a:srgbClr val="FFFFFF"/>
                          </a:solidFill>
                          <a:latin typeface="Adobe Clean"/>
                          <a:cs typeface="Adobe Clean"/>
                        </a:rPr>
                        <a:t>Assistance commerciale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tc>
                  <a:txBody>
                    <a:bodyPr/>
                    <a:lstStyle/>
                    <a:p>
                      <a:pPr marL="0" algn="ctr">
                        <a:lnSpc>
                          <a:spcPct val="100000"/>
                        </a:lnSpc>
                        <a:spcBef>
                          <a:spcPts val="60"/>
                        </a:spcBef>
                      </a:pPr>
                      <a:r>
                        <a:rPr lang="fr-FR" sz="800" dirty="0">
                          <a:solidFill>
                            <a:srgbClr val="FFFFFF"/>
                          </a:solidFill>
                          <a:latin typeface="Adobe Clean"/>
                          <a:cs typeface="Adobe Clean"/>
                        </a:rPr>
                        <a:t>Assistance aux entreprises</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2E8FFF"/>
                      </a:solidFill>
                      <a:prstDash val="solid"/>
                    </a:lnB>
                    <a:solidFill>
                      <a:srgbClr val="404040"/>
                    </a:solidFill>
                  </a:tcPr>
                </a:tc>
                <a:tc>
                  <a:txBody>
                    <a:bodyPr/>
                    <a:lstStyle/>
                    <a:p>
                      <a:pPr marL="0" algn="ctr">
                        <a:lnSpc>
                          <a:spcPct val="100000"/>
                        </a:lnSpc>
                        <a:spcBef>
                          <a:spcPts val="60"/>
                        </a:spcBef>
                      </a:pPr>
                      <a:r>
                        <a:rPr lang="fr-FR" sz="850" dirty="0">
                          <a:solidFill>
                            <a:srgbClr val="FFFFFF"/>
                          </a:solidFill>
                          <a:latin typeface="Adobe Clean"/>
                          <a:cs typeface="Adobe Clean"/>
                        </a:rPr>
                        <a:t>Assistance Elite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0068E1"/>
                      </a:solidFill>
                      <a:prstDash val="soli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fr-FR" sz="800" b="1" dirty="0">
                          <a:solidFill>
                            <a:srgbClr val="020302"/>
                          </a:solidFill>
                          <a:latin typeface="Adobe Clean"/>
                          <a:cs typeface="Adobe Clean"/>
                        </a:rPr>
                        <a:t>PRIORITÉ 1</a:t>
                      </a:r>
                    </a:p>
                    <a:p>
                      <a:pPr marL="50800" marR="387985">
                        <a:lnSpc>
                          <a:spcPts val="1000"/>
                        </a:lnSpc>
                        <a:spcBef>
                          <a:spcPts val="420"/>
                        </a:spcBef>
                      </a:pPr>
                      <a:r>
                        <a:rPr lang="fr-FR" sz="800" b="0" i="0" dirty="0">
                          <a:solidFill>
                            <a:srgbClr val="000000"/>
                          </a:solidFill>
                          <a:latin typeface="Adobe Clean Light" panose="020B0303020404020204" pitchFamily="34" charset="0"/>
                        </a:rPr>
                        <a:t>Les fonctions commerciales de production du client sont en panne ou présentent une perte de données ou une dégradation importante du service. Une attention immédiate est requise afin de restaurer les fonctionnalités et l’accessibilité.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258445" indent="115570" algn="ctr">
                        <a:lnSpc>
                          <a:spcPct val="100000"/>
                        </a:lnSpc>
                        <a:spcBef>
                          <a:spcPts val="0"/>
                        </a:spcBef>
                      </a:pPr>
                      <a:r>
                        <a:rPr lang="fr-FR" sz="800" dirty="0">
                          <a:solidFill>
                            <a:srgbClr val="020302"/>
                          </a:solidFill>
                          <a:latin typeface="AdobeClean-Light"/>
                          <a:cs typeface="AdobeClean-Light"/>
                        </a:rPr>
                        <a:t>24x7 /</a:t>
                      </a:r>
                    </a:p>
                    <a:p>
                      <a:pPr marL="0" marR="258445" indent="115570" algn="ctr">
                        <a:lnSpc>
                          <a:spcPct val="100000"/>
                        </a:lnSpc>
                        <a:spcBef>
                          <a:spcPts val="0"/>
                        </a:spcBef>
                      </a:pPr>
                      <a:r>
                        <a:rPr lang="fr-FR" sz="800" dirty="0">
                          <a:solidFill>
                            <a:srgbClr val="020302"/>
                          </a:solidFill>
                          <a:latin typeface="AdobeClean-Light"/>
                          <a:cs typeface="AdobeClean-Light"/>
                        </a:rPr>
                        <a:t> 30 minutes</a:t>
                      </a:r>
                    </a:p>
                  </a:txBody>
                  <a:tcPr marL="0" marR="0" marT="0"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rowSpan="4" gridSpan="3">
                  <a:txBody>
                    <a:bodyPr/>
                    <a:lstStyle/>
                    <a:p>
                      <a:pPr marL="231775" marR="325755" indent="0" algn="ctr">
                        <a:lnSpc>
                          <a:spcPct val="100000"/>
                        </a:lnSpc>
                        <a:spcBef>
                          <a:spcPts val="670"/>
                        </a:spcBef>
                        <a:tabLst/>
                      </a:pPr>
                      <a:r>
                        <a:rPr lang="fr-FR" sz="800" i="0" dirty="0">
                          <a:latin typeface="AdobeClean-Light"/>
                        </a:rPr>
                        <a:t>Les clients qui achètent un plan d’assistance pour les produits et services Adobe concernés bénéficient de l’acheminement prioritaire des cas qui accélère leur résolution par les ingénieurs d’assistance Adobe. </a:t>
                      </a: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76200">
                      <a:solidFill>
                        <a:srgbClr val="ACD2FF"/>
                      </a:solidFill>
                      <a:prstDash val="solid"/>
                    </a:lnT>
                    <a:lnB w="3175">
                      <a:solidFill>
                        <a:srgbClr val="B7B8B8"/>
                      </a:solidFill>
                      <a:prstDash val="solid"/>
                    </a:lnB>
                  </a:tcPr>
                </a:tc>
                <a:tc rowSpan="4" hMerge="1">
                  <a:txBody>
                    <a:bodyPr/>
                    <a:lstStyle/>
                    <a:p>
                      <a:pPr marL="0" marR="258445" indent="115570" algn="ctr">
                        <a:lnSpc>
                          <a:spcPct val="100000"/>
                        </a:lnSpc>
                        <a:spcBef>
                          <a:spcPts val="670"/>
                        </a:spcBef>
                      </a:pPr>
                      <a:r>
                        <a:rPr lang="fr-FR" sz="900">
                          <a:solidFill>
                            <a:srgbClr val="020302"/>
                          </a:solidFill>
                          <a:highlight>
                            <a:srgbClr val="FFFF00"/>
                          </a:highlight>
                          <a:latin typeface="AdobeClean-Light"/>
                          <a:cs typeface="AdobeClean-Light"/>
                        </a:rPr>
                        <a:t>24x7 /            30 minutes</a:t>
                      </a:r>
                    </a:p>
                  </a:txBody>
                  <a:tcPr marL="0" marR="0" marT="0"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rowSpan="4" hMerge="1">
                  <a:txBody>
                    <a:bodyPr/>
                    <a:lstStyle/>
                    <a:p>
                      <a:pPr marL="0" marR="271780" indent="103505" algn="ctr">
                        <a:lnSpc>
                          <a:spcPct val="100000"/>
                        </a:lnSpc>
                        <a:spcBef>
                          <a:spcPts val="670"/>
                        </a:spcBef>
                      </a:pPr>
                      <a:r>
                        <a:rPr lang="fr-FR" sz="900">
                          <a:solidFill>
                            <a:srgbClr val="020302"/>
                          </a:solidFill>
                          <a:highlight>
                            <a:srgbClr val="FFFF00"/>
                          </a:highlight>
                          <a:latin typeface="AdobeClean-Light"/>
                          <a:cs typeface="AdobeClean-Light"/>
                        </a:rPr>
                        <a:t>24x7 /          15 minutes</a:t>
                      </a:r>
                    </a:p>
                  </a:txBody>
                  <a:tcPr marL="0" marR="0" marT="0"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fr-FR" sz="800" b="1" dirty="0">
                          <a:solidFill>
                            <a:srgbClr val="020302"/>
                          </a:solidFill>
                          <a:latin typeface="Adobe Clean"/>
                          <a:cs typeface="Adobe Clean"/>
                        </a:rPr>
                        <a:t>PRIORITÉ 2</a:t>
                      </a:r>
                    </a:p>
                    <a:p>
                      <a:pPr marL="50165" marR="203200" indent="0" defTabSz="914400" eaLnBrk="1" fontAlgn="auto" latinLnBrk="0" hangingPunct="1">
                        <a:lnSpc>
                          <a:spcPts val="1000"/>
                        </a:lnSpc>
                        <a:spcBef>
                          <a:spcPts val="415"/>
                        </a:spcBef>
                        <a:spcAft>
                          <a:spcPts val="0"/>
                        </a:spcAft>
                        <a:buClrTx/>
                        <a:buSzTx/>
                        <a:buFontTx/>
                        <a:buNone/>
                        <a:tabLst/>
                        <a:defRPr/>
                      </a:pPr>
                      <a:r>
                        <a:rPr lang="fr-FR" sz="800" b="0" i="0" dirty="0">
                          <a:solidFill>
                            <a:srgbClr val="000000"/>
                          </a:solidFill>
                          <a:latin typeface="Adobe Clean Light" panose="020B0303020404020204" pitchFamily="34" charset="0"/>
                        </a:rPr>
                        <a:t>Les fonctions commerciales du client présentent une dégradation importante des services ou une perte potentielle de données. Il est également possible qu’une fonctionnalité majeure soit affectée.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325755" indent="-5715" algn="ctr">
                        <a:lnSpc>
                          <a:spcPct val="100000"/>
                        </a:lnSpc>
                        <a:spcBef>
                          <a:spcPts val="0"/>
                        </a:spcBef>
                      </a:pPr>
                      <a:r>
                        <a:rPr lang="fr-FR" sz="800" dirty="0">
                          <a:solidFill>
                            <a:srgbClr val="020302"/>
                          </a:solidFill>
                          <a:latin typeface="AdobeClean-Light"/>
                          <a:cs typeface="AdobeClean-Light"/>
                        </a:rPr>
                        <a:t>      24x7 /</a:t>
                      </a:r>
                    </a:p>
                    <a:p>
                      <a:pPr marL="0" marR="325755" indent="-5715" algn="ctr">
                        <a:lnSpc>
                          <a:spcPct val="100000"/>
                        </a:lnSpc>
                        <a:spcBef>
                          <a:spcPts val="0"/>
                        </a:spcBef>
                      </a:pPr>
                      <a:r>
                        <a:rPr lang="fr-FR" sz="800" dirty="0">
                          <a:solidFill>
                            <a:srgbClr val="020302"/>
                          </a:solidFill>
                          <a:latin typeface="AdobeClean-Light"/>
                          <a:cs typeface="AdobeClean-Light"/>
                        </a:rPr>
                        <a:t>     1 heure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4785" indent="-194310" algn="l" rtl="0">
                        <a:lnSpc>
                          <a:spcPct val="100000"/>
                        </a:lnSpc>
                        <a:spcBef>
                          <a:spcPts val="670"/>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5755" indent="-5715" algn="l" rtl="0">
                        <a:lnSpc>
                          <a:spcPct val="100000"/>
                        </a:lnSpc>
                        <a:spcBef>
                          <a:spcPts val="670"/>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59079" indent="111760" algn="l" rtl="0">
                        <a:lnSpc>
                          <a:spcPct val="100000"/>
                        </a:lnSpc>
                        <a:spcBef>
                          <a:spcPts val="670"/>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fr-FR" sz="800" b="1" dirty="0">
                          <a:solidFill>
                            <a:srgbClr val="020302"/>
                          </a:solidFill>
                          <a:latin typeface="Adobe Clean"/>
                          <a:cs typeface="Adobe Clean"/>
                        </a:rPr>
                        <a:t>PRIORITÉ 3</a:t>
                      </a:r>
                    </a:p>
                    <a:p>
                      <a:pPr marL="49530" marR="212090" indent="-2540" defTabSz="914400" eaLnBrk="1" fontAlgn="auto" latinLnBrk="0" hangingPunct="1">
                        <a:lnSpc>
                          <a:spcPts val="1000"/>
                        </a:lnSpc>
                        <a:spcBef>
                          <a:spcPts val="415"/>
                        </a:spcBef>
                        <a:spcAft>
                          <a:spcPts val="0"/>
                        </a:spcAft>
                        <a:buClrTx/>
                        <a:buSzTx/>
                        <a:buFontTx/>
                        <a:buNone/>
                        <a:tabLst/>
                        <a:defRPr/>
                      </a:pPr>
                      <a:r>
                        <a:rPr kumimoji="0" lang="fr-FR" sz="800" b="0" i="0" u="none" strike="noStrike" cap="none" normalizeH="0" baseline="0" noProof="0" dirty="0">
                          <a:ln>
                            <a:noFill/>
                          </a:ln>
                          <a:solidFill>
                            <a:srgbClr val="000000"/>
                          </a:solidFill>
                          <a:uLnTx/>
                          <a:uFillTx/>
                          <a:latin typeface="Adobe Clean Light" panose="020B0303020404020204" pitchFamily="34" charset="0"/>
                          <a:ea typeface="+mn-ea"/>
                          <a:cs typeface="+mn-cs"/>
                        </a:rPr>
                        <a:t>Les fonctions commerciales du client présentent une dégradation mineure du service, mais il existe une solution/un moyen permettant aux fonctions commerciales de continuer de fonctionner normalement.</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184785" indent="-193675" algn="ctr">
                        <a:lnSpc>
                          <a:spcPct val="100000"/>
                        </a:lnSpc>
                        <a:spcBef>
                          <a:spcPts val="0"/>
                        </a:spcBef>
                        <a:tabLst>
                          <a:tab pos="911225" algn="l"/>
                        </a:tabLst>
                      </a:pPr>
                      <a:r>
                        <a:rPr lang="fr-FR" sz="800" dirty="0">
                          <a:solidFill>
                            <a:srgbClr val="020302"/>
                          </a:solidFill>
                          <a:latin typeface="AdobeClean-Light"/>
                          <a:cs typeface="AdobeClean-Light"/>
                        </a:rPr>
                        <a:t>   Jour ouvrable /   </a:t>
                      </a:r>
                    </a:p>
                    <a:p>
                      <a:pPr marL="0" marR="184785" indent="-194310" algn="ctr">
                        <a:lnSpc>
                          <a:spcPct val="100000"/>
                        </a:lnSpc>
                        <a:spcBef>
                          <a:spcPts val="0"/>
                        </a:spcBef>
                      </a:pPr>
                      <a:r>
                        <a:rPr lang="fr-FR" sz="800" dirty="0">
                          <a:solidFill>
                            <a:srgbClr val="020302"/>
                          </a:solidFill>
                          <a:latin typeface="AdobeClean-Light"/>
                          <a:cs typeface="AdobeClean-Light"/>
                        </a:rPr>
                        <a:t>4 heures</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5420" indent="-193675" algn="l" rtl="0">
                        <a:lnSpc>
                          <a:spcPct val="100000"/>
                        </a:lnSpc>
                        <a:spcBef>
                          <a:spcPts val="645"/>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184785" indent="-194310" algn="l" rtl="0">
                        <a:lnSpc>
                          <a:spcPct val="100000"/>
                        </a:lnSpc>
                        <a:spcBef>
                          <a:spcPts val="64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6390" indent="-5715" algn="l" rtl="0">
                        <a:lnSpc>
                          <a:spcPct val="100000"/>
                        </a:lnSpc>
                        <a:spcBef>
                          <a:spcPts val="64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fr-FR" sz="800" b="1" dirty="0">
                          <a:solidFill>
                            <a:srgbClr val="020302"/>
                          </a:solidFill>
                          <a:latin typeface="Adobe Clean"/>
                          <a:cs typeface="Adobe Clean"/>
                        </a:rPr>
                        <a:t>PRIORITÉ 4</a:t>
                      </a:r>
                    </a:p>
                    <a:p>
                      <a:pPr marL="48895" marR="0" indent="0" defTabSz="914400" eaLnBrk="1" fontAlgn="auto" latinLnBrk="0" hangingPunct="1">
                        <a:lnSpc>
                          <a:spcPct val="100000"/>
                        </a:lnSpc>
                        <a:spcBef>
                          <a:spcPts val="300"/>
                        </a:spcBef>
                        <a:spcAft>
                          <a:spcPts val="0"/>
                        </a:spcAft>
                        <a:buClrTx/>
                        <a:buSzTx/>
                        <a:buFontTx/>
                        <a:buNone/>
                        <a:tabLst/>
                        <a:defRPr/>
                      </a:pPr>
                      <a:r>
                        <a:rPr lang="fr-FR" sz="800" b="0" i="0" dirty="0">
                          <a:solidFill>
                            <a:srgbClr val="000000"/>
                          </a:solidFill>
                          <a:latin typeface="Adobe Clean Light" panose="020B0303020404020204" pitchFamily="34" charset="0"/>
                        </a:rPr>
                        <a:t>Question générale concernant les fonctionnalités actuelles du produit ou une demande d’amélioration.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fr-FR" sz="800" dirty="0">
                          <a:solidFill>
                            <a:srgbClr val="020302"/>
                          </a:solidFill>
                          <a:latin typeface="AdobeClean-Light"/>
                          <a:cs typeface="AdobeClean-Light"/>
                        </a:rPr>
                        <a:t>  Jour ouvrable /   </a:t>
                      </a:r>
                    </a:p>
                    <a:p>
                      <a:pPr marL="0" marR="184785" indent="-194310" algn="ctr">
                        <a:lnSpc>
                          <a:spcPct val="100000"/>
                        </a:lnSpc>
                        <a:spcBef>
                          <a:spcPts val="0"/>
                        </a:spcBef>
                      </a:pPr>
                      <a:r>
                        <a:rPr lang="fr-FR" sz="800" dirty="0">
                          <a:solidFill>
                            <a:srgbClr val="020302"/>
                          </a:solidFill>
                          <a:latin typeface="AdobeClean-Light"/>
                          <a:cs typeface="AdobeClean-Light"/>
                        </a:rPr>
                        <a:t>1 jour </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223520" indent="-202565" algn="l" rtl="0">
                        <a:lnSpc>
                          <a:spcPct val="100000"/>
                        </a:lnSpc>
                        <a:spcBef>
                          <a:spcPts val="155"/>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l" rtl="0">
                        <a:lnSpc>
                          <a:spcPct val="100000"/>
                        </a:lnSpc>
                        <a:spcBef>
                          <a:spcPts val="15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l" rtl="0">
                        <a:lnSpc>
                          <a:spcPct val="100000"/>
                        </a:lnSpc>
                        <a:spcBef>
                          <a:spcPts val="15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
        <p:nvSpPr>
          <p:cNvPr id="14" name="object 11">
            <a:extLst>
              <a:ext uri="{FF2B5EF4-FFF2-40B4-BE49-F238E27FC236}">
                <a16:creationId xmlns:a16="http://schemas.microsoft.com/office/drawing/2014/main" id="{5E7ED587-2B97-AB4D-BB21-ADAE19133C33}"/>
              </a:ext>
            </a:extLst>
          </p:cNvPr>
          <p:cNvSpPr txBox="1">
            <a:spLocks/>
          </p:cNvSpPr>
          <p:nvPr/>
        </p:nvSpPr>
        <p:spPr>
          <a:xfrm>
            <a:off x="97788" y="9857050"/>
            <a:ext cx="3185162"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fr-FR" dirty="0"/>
              <a:t>©2020 Adobe. All </a:t>
            </a:r>
            <a:r>
              <a:rPr lang="fr-FR" dirty="0" err="1"/>
              <a:t>Rights</a:t>
            </a:r>
            <a:r>
              <a:rPr lang="fr-FR" dirty="0"/>
              <a:t> </a:t>
            </a:r>
            <a:r>
              <a:rPr lang="fr-FR" dirty="0" err="1"/>
              <a:t>Reserved</a:t>
            </a:r>
            <a:r>
              <a:rPr lang="fr-FR" dirty="0"/>
              <a:t>. Données confidentielles Adobe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7772400" cy="294129"/>
          </a:xfrm>
          <a:prstGeom prst="rect">
            <a:avLst/>
          </a:prstGeom>
        </p:spPr>
      </p:pic>
      <p:sp>
        <p:nvSpPr>
          <p:cNvPr id="23" name="object 23"/>
          <p:cNvSpPr/>
          <p:nvPr/>
        </p:nvSpPr>
        <p:spPr>
          <a:xfrm>
            <a:off x="324341" y="688596"/>
            <a:ext cx="2759958" cy="88190"/>
          </a:xfrm>
          <a:custGeom>
            <a:avLst/>
            <a:gdLst/>
            <a:ahLst/>
            <a:cxnLst/>
            <a:rect l="l" t="t" r="r" b="b"/>
            <a:pathLst>
              <a:path w="1736725">
                <a:moveTo>
                  <a:pt x="0" y="0"/>
                </a:moveTo>
                <a:lnTo>
                  <a:pt x="1736475" y="0"/>
                </a:lnTo>
              </a:path>
            </a:pathLst>
          </a:custGeom>
          <a:ln w="25133">
            <a:solidFill>
              <a:srgbClr val="1F1F1F"/>
            </a:solidFill>
          </a:ln>
        </p:spPr>
        <p:txBody>
          <a:bodyPr wrap="square" lIns="0" tIns="0" rIns="0" bIns="0" rtlCol="0"/>
          <a:lstStyle/>
          <a:p>
            <a:endParaRPr/>
          </a:p>
        </p:txBody>
      </p:sp>
      <p:sp>
        <p:nvSpPr>
          <p:cNvPr id="24" name="object 24"/>
          <p:cNvSpPr txBox="1"/>
          <p:nvPr/>
        </p:nvSpPr>
        <p:spPr>
          <a:xfrm>
            <a:off x="324341" y="405315"/>
            <a:ext cx="3479309" cy="228268"/>
          </a:xfrm>
          <a:prstGeom prst="rect">
            <a:avLst/>
          </a:prstGeom>
        </p:spPr>
        <p:txBody>
          <a:bodyPr vert="horz" wrap="square" lIns="0" tIns="12700" rIns="0" bIns="0" rtlCol="0">
            <a:spAutoFit/>
          </a:bodyPr>
          <a:lstStyle/>
          <a:p>
            <a:pPr marL="12700">
              <a:lnSpc>
                <a:spcPct val="100000"/>
              </a:lnSpc>
              <a:spcBef>
                <a:spcPts val="100"/>
              </a:spcBef>
            </a:pPr>
            <a:r>
              <a:rPr lang="fr-FR" sz="1400" b="1" dirty="0">
                <a:solidFill>
                  <a:srgbClr val="020302"/>
                </a:solidFill>
                <a:latin typeface="Adobe Clean"/>
                <a:cs typeface="Adobe Clean"/>
              </a:rPr>
              <a:t>Fonctionnalités de l’assistance Elite</a:t>
            </a:r>
          </a:p>
        </p:txBody>
      </p:sp>
      <p:sp>
        <p:nvSpPr>
          <p:cNvPr id="32" name="object 32"/>
          <p:cNvSpPr txBox="1"/>
          <p:nvPr/>
        </p:nvSpPr>
        <p:spPr>
          <a:xfrm>
            <a:off x="2783950" y="1235424"/>
            <a:ext cx="2194560" cy="843821"/>
          </a:xfrm>
          <a:prstGeom prst="rect">
            <a:avLst/>
          </a:prstGeom>
        </p:spPr>
        <p:txBody>
          <a:bodyPr vert="horz" wrap="square" lIns="0" tIns="12700" rIns="0" bIns="0" rtlCol="0">
            <a:spAutoFit/>
          </a:bodyPr>
          <a:lstStyle/>
          <a:p>
            <a:pPr marL="13335" marR="26670">
              <a:lnSpc>
                <a:spcPct val="100000"/>
              </a:lnSpc>
              <a:spcBef>
                <a:spcPts val="175"/>
              </a:spcBef>
            </a:pPr>
            <a:r>
              <a:rPr lang="fr-FR" sz="900">
                <a:latin typeface="AdobeClean-Light"/>
                <a:cs typeface="AdobeClean-Light"/>
              </a:rPr>
              <a:t>L’ingénieur d’assistance désigné se familiarisera avec votre environnement de solution et vos objectifs commerciaux. L’ingénieur d’assistance nommé est un ingénieur d’assistance expérimenté qui vous aide à coordonner votre expérience d’assistance Elite.</a:t>
            </a:r>
          </a:p>
        </p:txBody>
      </p:sp>
      <p:sp>
        <p:nvSpPr>
          <p:cNvPr id="39" name="object 39"/>
          <p:cNvSpPr txBox="1"/>
          <p:nvPr/>
        </p:nvSpPr>
        <p:spPr>
          <a:xfrm>
            <a:off x="398637" y="1248071"/>
            <a:ext cx="2148839" cy="705321"/>
          </a:xfrm>
          <a:prstGeom prst="rect">
            <a:avLst/>
          </a:prstGeom>
        </p:spPr>
        <p:txBody>
          <a:bodyPr vert="horz" wrap="square" lIns="0" tIns="12700" rIns="0" bIns="0" rtlCol="0" anchor="t">
            <a:spAutoFit/>
          </a:bodyPr>
          <a:lstStyle/>
          <a:p>
            <a:pPr marL="12700" marR="74295" indent="1270">
              <a:lnSpc>
                <a:spcPct val="100000"/>
              </a:lnSpc>
              <a:spcBef>
                <a:spcPts val="100"/>
              </a:spcBef>
            </a:pPr>
            <a:r>
              <a:rPr lang="fr-FR" sz="900" dirty="0">
                <a:solidFill>
                  <a:srgbClr val="020302"/>
                </a:solidFill>
                <a:latin typeface="AdobeClean-Light"/>
                <a:cs typeface="AdobeClean-Light"/>
              </a:rPr>
              <a:t>Le gestionnaire de compte technique désigné supervise votre expérience d’assistance Elite, et fournit des services proactifs afin de maximiser la valeur de votre entreprise.</a:t>
            </a:r>
          </a:p>
        </p:txBody>
      </p:sp>
      <p:sp>
        <p:nvSpPr>
          <p:cNvPr id="40" name="object 40"/>
          <p:cNvSpPr txBox="1"/>
          <p:nvPr/>
        </p:nvSpPr>
        <p:spPr>
          <a:xfrm>
            <a:off x="773188" y="868302"/>
            <a:ext cx="1725428" cy="338554"/>
          </a:xfrm>
          <a:prstGeom prst="rect">
            <a:avLst/>
          </a:prstGeom>
        </p:spPr>
        <p:txBody>
          <a:bodyPr vert="horz" wrap="square" lIns="0" tIns="0" rIns="0" bIns="0" rtlCol="0">
            <a:spAutoFit/>
          </a:bodyPr>
          <a:lstStyle/>
          <a:p>
            <a:pPr marL="12700">
              <a:lnSpc>
                <a:spcPct val="100000"/>
              </a:lnSpc>
              <a:spcBef>
                <a:spcPts val="100"/>
              </a:spcBef>
            </a:pPr>
            <a:r>
              <a:rPr lang="fr-FR" sz="1100" b="1" dirty="0">
                <a:solidFill>
                  <a:srgbClr val="020302"/>
                </a:solidFill>
                <a:latin typeface="Adobe Clean" panose="020B0503020404020204" pitchFamily="34" charset="0"/>
                <a:cs typeface="Arial"/>
              </a:rPr>
              <a:t>Gestionnaire de compte technique</a:t>
            </a:r>
          </a:p>
        </p:txBody>
      </p:sp>
      <p:sp>
        <p:nvSpPr>
          <p:cNvPr id="50" name="object 50"/>
          <p:cNvSpPr txBox="1"/>
          <p:nvPr/>
        </p:nvSpPr>
        <p:spPr>
          <a:xfrm>
            <a:off x="375777" y="5597386"/>
            <a:ext cx="2194560" cy="692497"/>
          </a:xfrm>
          <a:prstGeom prst="rect">
            <a:avLst/>
          </a:prstGeom>
        </p:spPr>
        <p:txBody>
          <a:bodyPr vert="horz" wrap="square" lIns="0" tIns="0" rIns="0" bIns="0" rtlCol="0">
            <a:spAutoFit/>
          </a:bodyPr>
          <a:lstStyle/>
          <a:p>
            <a:pPr marL="12700" marR="5080" indent="-1588">
              <a:spcBef>
                <a:spcPts val="259"/>
              </a:spcBef>
            </a:pPr>
            <a:r>
              <a:rPr lang="fr-FR" sz="900" dirty="0">
                <a:solidFill>
                  <a:srgbClr val="020302"/>
                </a:solidFill>
                <a:latin typeface="AdobeClean-Light"/>
                <a:cs typeface="AdobeClean-Light"/>
              </a:rPr>
              <a:t>Recevez des conseils personnalisés et profitez d’un examen proactif à des fins de planification des mises à niveau et de la migration. Demandez à des experts Adobe d’examiner la version et le plan de mise à niveau.</a:t>
            </a:r>
          </a:p>
        </p:txBody>
      </p:sp>
      <p:grpSp>
        <p:nvGrpSpPr>
          <p:cNvPr id="82" name="object 3">
            <a:extLst>
              <a:ext uri="{FF2B5EF4-FFF2-40B4-BE49-F238E27FC236}">
                <a16:creationId xmlns:a16="http://schemas.microsoft.com/office/drawing/2014/main" id="{B42896B0-A3B1-CA41-9D50-FE7EC14DEFC9}"/>
              </a:ext>
            </a:extLst>
          </p:cNvPr>
          <p:cNvGrpSpPr/>
          <p:nvPr/>
        </p:nvGrpSpPr>
        <p:grpSpPr>
          <a:xfrm rot="5400000">
            <a:off x="897301" y="-1566621"/>
            <a:ext cx="6668757" cy="9364512"/>
            <a:chOff x="-247019" y="421767"/>
            <a:chExt cx="3875281" cy="7641336"/>
          </a:xfrm>
        </p:grpSpPr>
        <p:sp>
          <p:nvSpPr>
            <p:cNvPr id="83" name="object 4">
              <a:extLst>
                <a:ext uri="{FF2B5EF4-FFF2-40B4-BE49-F238E27FC236}">
                  <a16:creationId xmlns:a16="http://schemas.microsoft.com/office/drawing/2014/main" id="{993E887D-387E-2344-A0B2-5D3D1AE99562}"/>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84" name="object 5">
              <a:extLst>
                <a:ext uri="{FF2B5EF4-FFF2-40B4-BE49-F238E27FC236}">
                  <a16:creationId xmlns:a16="http://schemas.microsoft.com/office/drawing/2014/main" id="{BE1A25E1-49CD-6241-8770-8A82FA8F111D}"/>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7" name="Rectangle 6">
            <a:extLst>
              <a:ext uri="{FF2B5EF4-FFF2-40B4-BE49-F238E27FC236}">
                <a16:creationId xmlns:a16="http://schemas.microsoft.com/office/drawing/2014/main" id="{1ACD77FF-F72D-C54F-95B0-D62602AA4F8A}"/>
              </a:ext>
            </a:extLst>
          </p:cNvPr>
          <p:cNvSpPr/>
          <p:nvPr/>
        </p:nvSpPr>
        <p:spPr>
          <a:xfrm>
            <a:off x="5129336" y="5594945"/>
            <a:ext cx="2598614" cy="553998"/>
          </a:xfrm>
          <a:prstGeom prst="rect">
            <a:avLst/>
          </a:prstGeom>
        </p:spPr>
        <p:txBody>
          <a:bodyPr wrap="square" lIns="0" tIns="0" rIns="0" bIns="0">
            <a:spAutoFit/>
          </a:bodyPr>
          <a:lstStyle/>
          <a:p>
            <a:pPr marL="18415" marR="262255" lvl="0">
              <a:spcBef>
                <a:spcPts val="315"/>
              </a:spcBef>
            </a:pPr>
            <a:r>
              <a:rPr lang="fr-FR" sz="900" dirty="0">
                <a:solidFill>
                  <a:srgbClr val="020302"/>
                </a:solidFill>
                <a:latin typeface="AdobeClean-Light"/>
                <a:cs typeface="AdobeClean-Light"/>
              </a:rPr>
              <a:t>Les contacts d’assistance nommés supplémentaires peuvent exploiter </a:t>
            </a:r>
            <a:r>
              <a:rPr lang="fr-FR" sz="900" dirty="0">
                <a:latin typeface="Adobe Clean Light" panose="020B0303020404020204" pitchFamily="34" charset="0"/>
                <a:cs typeface="AdobeClean-Light"/>
              </a:rPr>
              <a:t>les canaux disponibles pour interagir avec notre équipe d’assistance technique au nom de votre entreprise. </a:t>
            </a:r>
          </a:p>
        </p:txBody>
      </p:sp>
      <p:sp>
        <p:nvSpPr>
          <p:cNvPr id="86" name="object 40">
            <a:extLst>
              <a:ext uri="{FF2B5EF4-FFF2-40B4-BE49-F238E27FC236}">
                <a16:creationId xmlns:a16="http://schemas.microsoft.com/office/drawing/2014/main" id="{1FA662F5-4BAC-DD44-9AE2-73A1FD1D8367}"/>
              </a:ext>
            </a:extLst>
          </p:cNvPr>
          <p:cNvSpPr txBox="1"/>
          <p:nvPr/>
        </p:nvSpPr>
        <p:spPr>
          <a:xfrm>
            <a:off x="3164797" y="948996"/>
            <a:ext cx="2194560" cy="169277"/>
          </a:xfrm>
          <a:prstGeom prst="rect">
            <a:avLst/>
          </a:prstGeom>
        </p:spPr>
        <p:txBody>
          <a:bodyPr vert="horz" wrap="square" lIns="0" tIns="0" rIns="0" bIns="0" rtlCol="0">
            <a:spAutoFit/>
          </a:bodyPr>
          <a:lstStyle/>
          <a:p>
            <a:pPr lvl="0">
              <a:spcBef>
                <a:spcPts val="100"/>
              </a:spcBef>
            </a:pPr>
            <a:r>
              <a:rPr lang="fr-FR" sz="1100" b="1">
                <a:solidFill>
                  <a:srgbClr val="020302"/>
                </a:solidFill>
                <a:latin typeface="Adobe Clean" panose="020B0503020404020204" pitchFamily="34" charset="0"/>
                <a:cs typeface="Arial"/>
              </a:rPr>
              <a:t>Ingénieur d’assistance nommé</a:t>
            </a:r>
          </a:p>
        </p:txBody>
      </p:sp>
      <p:sp>
        <p:nvSpPr>
          <p:cNvPr id="90" name="object 40">
            <a:extLst>
              <a:ext uri="{FF2B5EF4-FFF2-40B4-BE49-F238E27FC236}">
                <a16:creationId xmlns:a16="http://schemas.microsoft.com/office/drawing/2014/main" id="{3EFB7C17-49F7-864E-8C3C-6AFB80AC2C28}"/>
              </a:ext>
            </a:extLst>
          </p:cNvPr>
          <p:cNvSpPr txBox="1"/>
          <p:nvPr/>
        </p:nvSpPr>
        <p:spPr>
          <a:xfrm>
            <a:off x="5616494" y="5218925"/>
            <a:ext cx="1769315" cy="338554"/>
          </a:xfrm>
          <a:prstGeom prst="rect">
            <a:avLst/>
          </a:prstGeom>
        </p:spPr>
        <p:txBody>
          <a:bodyPr vert="horz" wrap="square" lIns="0" tIns="0" rIns="0" bIns="0" rtlCol="0">
            <a:spAutoFit/>
          </a:bodyPr>
          <a:lstStyle/>
          <a:p>
            <a:pPr lvl="0">
              <a:spcBef>
                <a:spcPts val="185"/>
              </a:spcBef>
            </a:pPr>
            <a:r>
              <a:rPr lang="fr-FR" sz="1100" b="1">
                <a:solidFill>
                  <a:srgbClr val="020302"/>
                </a:solidFill>
                <a:latin typeface="Adobe Clean" panose="020B0503020404020204" pitchFamily="34" charset="0"/>
                <a:cs typeface="Adobe Clean"/>
              </a:rPr>
              <a:t>Contacts d’assistance nommés supplémentaires</a:t>
            </a:r>
          </a:p>
        </p:txBody>
      </p:sp>
      <p:sp>
        <p:nvSpPr>
          <p:cNvPr id="94" name="object 40">
            <a:extLst>
              <a:ext uri="{FF2B5EF4-FFF2-40B4-BE49-F238E27FC236}">
                <a16:creationId xmlns:a16="http://schemas.microsoft.com/office/drawing/2014/main" id="{5A230E3C-C7E4-8A40-9D54-B9EEBDB71491}"/>
              </a:ext>
            </a:extLst>
          </p:cNvPr>
          <p:cNvSpPr txBox="1"/>
          <p:nvPr/>
        </p:nvSpPr>
        <p:spPr>
          <a:xfrm>
            <a:off x="818833" y="5227865"/>
            <a:ext cx="1947019" cy="338554"/>
          </a:xfrm>
          <a:prstGeom prst="rect">
            <a:avLst/>
          </a:prstGeom>
        </p:spPr>
        <p:txBody>
          <a:bodyPr vert="horz" wrap="square" lIns="0" tIns="0" rIns="0" bIns="0" rtlCol="0">
            <a:spAutoFit/>
          </a:bodyPr>
          <a:lstStyle/>
          <a:p>
            <a:pPr lvl="0">
              <a:spcBef>
                <a:spcPts val="185"/>
              </a:spcBef>
            </a:pPr>
            <a:r>
              <a:rPr lang="fr-FR" sz="1100" b="1">
                <a:solidFill>
                  <a:srgbClr val="020302"/>
                </a:solidFill>
                <a:latin typeface="Adobe Clean" panose="020B0503020404020204" pitchFamily="34" charset="0"/>
                <a:cs typeface="Adobe Clean"/>
              </a:rPr>
              <a:t>Planification des mises à niveau/de la migration</a:t>
            </a:r>
          </a:p>
        </p:txBody>
      </p:sp>
      <p:sp>
        <p:nvSpPr>
          <p:cNvPr id="99" name="object 38">
            <a:extLst>
              <a:ext uri="{FF2B5EF4-FFF2-40B4-BE49-F238E27FC236}">
                <a16:creationId xmlns:a16="http://schemas.microsoft.com/office/drawing/2014/main" id="{18B9894F-9B62-044E-8D0A-95BF0AD5EEE5}"/>
              </a:ext>
            </a:extLst>
          </p:cNvPr>
          <p:cNvSpPr/>
          <p:nvPr/>
        </p:nvSpPr>
        <p:spPr>
          <a:xfrm rot="5400000" flipH="1">
            <a:off x="3811228" y="975498"/>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100" name="object 38">
            <a:extLst>
              <a:ext uri="{FF2B5EF4-FFF2-40B4-BE49-F238E27FC236}">
                <a16:creationId xmlns:a16="http://schemas.microsoft.com/office/drawing/2014/main" id="{BE706E58-5F45-CA48-B212-B53E7F6AD85A}"/>
              </a:ext>
            </a:extLst>
          </p:cNvPr>
          <p:cNvSpPr/>
          <p:nvPr/>
        </p:nvSpPr>
        <p:spPr>
          <a:xfrm rot="5400000" flipH="1">
            <a:off x="3858371" y="-594913"/>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57" name="object 26">
            <a:extLst>
              <a:ext uri="{FF2B5EF4-FFF2-40B4-BE49-F238E27FC236}">
                <a16:creationId xmlns:a16="http://schemas.microsoft.com/office/drawing/2014/main" id="{D566414E-7DA2-4245-A2E6-DF844FF2718B}"/>
              </a:ext>
            </a:extLst>
          </p:cNvPr>
          <p:cNvSpPr/>
          <p:nvPr/>
        </p:nvSpPr>
        <p:spPr>
          <a:xfrm>
            <a:off x="307972" y="6853796"/>
            <a:ext cx="3071323" cy="8734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68" name="Rectangle 67">
            <a:extLst>
              <a:ext uri="{FF2B5EF4-FFF2-40B4-BE49-F238E27FC236}">
                <a16:creationId xmlns:a16="http://schemas.microsoft.com/office/drawing/2014/main" id="{FA78ED87-3CE7-0D4C-A10A-4C1F9B9412A9}"/>
              </a:ext>
            </a:extLst>
          </p:cNvPr>
          <p:cNvSpPr/>
          <p:nvPr/>
        </p:nvSpPr>
        <p:spPr>
          <a:xfrm>
            <a:off x="212830" y="6531850"/>
            <a:ext cx="2180405" cy="307777"/>
          </a:xfrm>
          <a:prstGeom prst="rect">
            <a:avLst/>
          </a:prstGeom>
        </p:spPr>
        <p:txBody>
          <a:bodyPr wrap="none">
            <a:spAutoFit/>
          </a:bodyPr>
          <a:lstStyle/>
          <a:p>
            <a:pPr marL="12700">
              <a:lnSpc>
                <a:spcPct val="100000"/>
              </a:lnSpc>
              <a:spcBef>
                <a:spcPts val="280"/>
              </a:spcBef>
            </a:pPr>
            <a:r>
              <a:rPr lang="fr-FR" sz="1400" b="1">
                <a:solidFill>
                  <a:srgbClr val="020302"/>
                </a:solidFill>
                <a:latin typeface="Adobe Clean"/>
                <a:cs typeface="Adobe Clean"/>
              </a:rPr>
              <a:t>Fonctionnalités de l’assistance Standard</a:t>
            </a:r>
          </a:p>
        </p:txBody>
      </p:sp>
      <p:sp>
        <p:nvSpPr>
          <p:cNvPr id="85" name="object 38">
            <a:extLst>
              <a:ext uri="{FF2B5EF4-FFF2-40B4-BE49-F238E27FC236}">
                <a16:creationId xmlns:a16="http://schemas.microsoft.com/office/drawing/2014/main" id="{65AE09C6-A61A-3E40-8AC3-623498243A8D}"/>
              </a:ext>
            </a:extLst>
          </p:cNvPr>
          <p:cNvSpPr/>
          <p:nvPr/>
        </p:nvSpPr>
        <p:spPr>
          <a:xfrm rot="5400000" flipH="1">
            <a:off x="3858370" y="575737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88" name="Rectangle 87">
            <a:extLst>
              <a:ext uri="{FF2B5EF4-FFF2-40B4-BE49-F238E27FC236}">
                <a16:creationId xmlns:a16="http://schemas.microsoft.com/office/drawing/2014/main" id="{6C0DBB20-5B51-7245-B540-D6DB9A6C3EB3}"/>
              </a:ext>
            </a:extLst>
          </p:cNvPr>
          <p:cNvSpPr>
            <a:spLocks/>
          </p:cNvSpPr>
          <p:nvPr/>
        </p:nvSpPr>
        <p:spPr>
          <a:xfrm>
            <a:off x="872579" y="7278776"/>
            <a:ext cx="1800281" cy="169277"/>
          </a:xfrm>
          <a:prstGeom prst="rect">
            <a:avLst/>
          </a:prstGeom>
        </p:spPr>
        <p:txBody>
          <a:bodyPr wrap="square" lIns="0" tIns="0" rIns="0" bIns="0">
            <a:spAutoFit/>
          </a:bodyPr>
          <a:lstStyle/>
          <a:p>
            <a:pPr>
              <a:spcBef>
                <a:spcPts val="600"/>
              </a:spcBef>
              <a:spcAft>
                <a:spcPts val="600"/>
              </a:spcAft>
            </a:pPr>
            <a:r>
              <a:rPr lang="fr-FR" sz="1100" b="1" dirty="0">
                <a:latin typeface="Adobe Clean" panose="020B0503020404020204" pitchFamily="34" charset="0"/>
                <a:ea typeface="Open Sans" pitchFamily="34" charset="0"/>
                <a:cs typeface="Open Sans" pitchFamily="34" charset="0"/>
              </a:rPr>
              <a:t>Forums de la communauté</a:t>
            </a:r>
          </a:p>
        </p:txBody>
      </p:sp>
      <p:sp>
        <p:nvSpPr>
          <p:cNvPr id="89" name="object 39">
            <a:extLst>
              <a:ext uri="{FF2B5EF4-FFF2-40B4-BE49-F238E27FC236}">
                <a16:creationId xmlns:a16="http://schemas.microsoft.com/office/drawing/2014/main" id="{B827A4DF-E69D-C94E-8F62-1A224028FCB1}"/>
              </a:ext>
            </a:extLst>
          </p:cNvPr>
          <p:cNvSpPr txBox="1"/>
          <p:nvPr/>
        </p:nvSpPr>
        <p:spPr>
          <a:xfrm>
            <a:off x="445048" y="7520945"/>
            <a:ext cx="2227811" cy="866904"/>
          </a:xfrm>
          <a:prstGeom prst="rect">
            <a:avLst/>
          </a:prstGeom>
        </p:spPr>
        <p:txBody>
          <a:bodyPr vert="horz" wrap="square" lIns="0" tIns="35560" rIns="0" bIns="0" rtlCol="0">
            <a:spAutoFit/>
          </a:bodyPr>
          <a:lstStyle/>
          <a:p>
            <a:r>
              <a:rPr lang="fr-FR" sz="900" dirty="0">
                <a:solidFill>
                  <a:srgbClr val="000000"/>
                </a:solidFill>
                <a:latin typeface="Adobe Clean Light" panose="020B0303020404020204" pitchFamily="34" charset="0"/>
              </a:rPr>
              <a:t>Accès en ligne permanent à une base de données croissante de solutions techniques, de documentation sur les produits, de questions fréquentes, etc. Communiquez avec d’autres clients de la communauté Adobe pour partager les bonnes pratiques et les leçons apprises.</a:t>
            </a:r>
          </a:p>
        </p:txBody>
      </p:sp>
      <p:sp>
        <p:nvSpPr>
          <p:cNvPr id="93" name="Rectangle 92">
            <a:extLst>
              <a:ext uri="{FF2B5EF4-FFF2-40B4-BE49-F238E27FC236}">
                <a16:creationId xmlns:a16="http://schemas.microsoft.com/office/drawing/2014/main" id="{891FBFAC-818D-E14E-94CD-A4E4BA8D104F}"/>
              </a:ext>
            </a:extLst>
          </p:cNvPr>
          <p:cNvSpPr>
            <a:spLocks/>
          </p:cNvSpPr>
          <p:nvPr/>
        </p:nvSpPr>
        <p:spPr>
          <a:xfrm>
            <a:off x="3379295" y="7277122"/>
            <a:ext cx="1630254" cy="169277"/>
          </a:xfrm>
          <a:prstGeom prst="rect">
            <a:avLst/>
          </a:prstGeom>
        </p:spPr>
        <p:txBody>
          <a:bodyPr wrap="none" lIns="0" tIns="0" rIns="0" bIns="0">
            <a:spAutoFit/>
          </a:bodyPr>
          <a:lstStyle/>
          <a:p>
            <a:pPr>
              <a:spcBef>
                <a:spcPts val="600"/>
              </a:spcBef>
              <a:spcAft>
                <a:spcPts val="600"/>
              </a:spcAft>
            </a:pPr>
            <a:r>
              <a:rPr lang="fr-FR" sz="1100" b="1">
                <a:latin typeface="Adobe Clean" panose="020B0503020404020204" pitchFamily="34" charset="0"/>
                <a:ea typeface="Open Sans" pitchFamily="34" charset="0"/>
                <a:cs typeface="Open Sans" pitchFamily="34" charset="0"/>
              </a:rPr>
              <a:t>Portail d’aide automatique</a:t>
            </a:r>
          </a:p>
        </p:txBody>
      </p:sp>
      <p:sp>
        <p:nvSpPr>
          <p:cNvPr id="96" name="object 39">
            <a:extLst>
              <a:ext uri="{FF2B5EF4-FFF2-40B4-BE49-F238E27FC236}">
                <a16:creationId xmlns:a16="http://schemas.microsoft.com/office/drawing/2014/main" id="{27FF293A-1A9F-6F4E-B0EC-8A407A21B541}"/>
              </a:ext>
            </a:extLst>
          </p:cNvPr>
          <p:cNvSpPr txBox="1"/>
          <p:nvPr/>
        </p:nvSpPr>
        <p:spPr>
          <a:xfrm>
            <a:off x="2933792" y="7510816"/>
            <a:ext cx="2148840" cy="728405"/>
          </a:xfrm>
          <a:prstGeom prst="rect">
            <a:avLst/>
          </a:prstGeom>
        </p:spPr>
        <p:txBody>
          <a:bodyPr vert="horz" wrap="square" lIns="0" tIns="35560" rIns="0" bIns="0" rtlCol="0">
            <a:spAutoFit/>
          </a:bodyPr>
          <a:lstStyle/>
          <a:p>
            <a:r>
              <a:rPr lang="fr-FR" sz="900" dirty="0">
                <a:solidFill>
                  <a:srgbClr val="000000"/>
                </a:solidFill>
                <a:latin typeface="Adobe Clean Light" panose="020B0303020404020204" pitchFamily="34" charset="0"/>
              </a:rPr>
              <a:t>Accès à la demande au portail d’assistance automatique en ligne pour examiner le statut des cas et parcourir d’autres ressources, telles que notre base de connaissances, les actualités et les alertes, les conseils présentés, etc.</a:t>
            </a:r>
          </a:p>
        </p:txBody>
      </p:sp>
      <p:sp>
        <p:nvSpPr>
          <p:cNvPr id="98" name="object 46">
            <a:extLst>
              <a:ext uri="{FF2B5EF4-FFF2-40B4-BE49-F238E27FC236}">
                <a16:creationId xmlns:a16="http://schemas.microsoft.com/office/drawing/2014/main" id="{A3E7A032-14B5-9540-9BF7-98B53EE04634}"/>
              </a:ext>
            </a:extLst>
          </p:cNvPr>
          <p:cNvSpPr txBox="1"/>
          <p:nvPr/>
        </p:nvSpPr>
        <p:spPr>
          <a:xfrm>
            <a:off x="5422534" y="7486269"/>
            <a:ext cx="2222865" cy="718145"/>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fr-FR" sz="900" dirty="0">
                <a:solidFill>
                  <a:srgbClr val="020302"/>
                </a:solidFill>
                <a:latin typeface="AdobeClean-Light"/>
                <a:cs typeface="AdobeClean-Light"/>
              </a:rPr>
              <a:t>Les utilisateurs autorisés (admin) peuvent commencer une session de conversation avec l’assistance Adobe pour obtenir des réponses et de l’aide lors de l’envoi des cas.</a:t>
            </a:r>
          </a:p>
          <a:p>
            <a:pPr marL="33020" marR="159385">
              <a:lnSpc>
                <a:spcPct val="100000"/>
              </a:lnSpc>
              <a:spcBef>
                <a:spcPts val="100"/>
              </a:spcBef>
              <a:tabLst>
                <a:tab pos="1786889" algn="l"/>
              </a:tabLst>
            </a:pPr>
            <a:r>
              <a:rPr lang="fr-FR" sz="900" i="1" dirty="0">
                <a:solidFill>
                  <a:srgbClr val="7A7A7A"/>
                </a:solidFill>
                <a:latin typeface="AdobeClean-LightIt"/>
                <a:cs typeface="AdobeClean-LightIt"/>
              </a:rPr>
              <a:t>Soumis aux heures locales</a:t>
            </a:r>
          </a:p>
        </p:txBody>
      </p:sp>
      <p:sp>
        <p:nvSpPr>
          <p:cNvPr id="101" name="Rectangle 100">
            <a:extLst>
              <a:ext uri="{FF2B5EF4-FFF2-40B4-BE49-F238E27FC236}">
                <a16:creationId xmlns:a16="http://schemas.microsoft.com/office/drawing/2014/main" id="{E832CEDC-433C-EE4F-914F-5C29B909C4D7}"/>
              </a:ext>
            </a:extLst>
          </p:cNvPr>
          <p:cNvSpPr>
            <a:spLocks/>
          </p:cNvSpPr>
          <p:nvPr/>
        </p:nvSpPr>
        <p:spPr>
          <a:xfrm>
            <a:off x="5937487" y="7264890"/>
            <a:ext cx="1643079" cy="169277"/>
          </a:xfrm>
          <a:prstGeom prst="rect">
            <a:avLst/>
          </a:prstGeom>
        </p:spPr>
        <p:txBody>
          <a:bodyPr wrap="none" lIns="0" tIns="0" rIns="0" bIns="0">
            <a:spAutoFit/>
          </a:bodyPr>
          <a:lstStyle/>
          <a:p>
            <a:pPr>
              <a:spcBef>
                <a:spcPts val="600"/>
              </a:spcBef>
              <a:spcAft>
                <a:spcPts val="600"/>
              </a:spcAft>
            </a:pPr>
            <a:r>
              <a:rPr lang="fr-FR" sz="1100" b="1">
                <a:latin typeface="Adobe Clean" panose="020B0503020404020204" pitchFamily="34" charset="0"/>
                <a:ea typeface="Open Sans" pitchFamily="34" charset="0"/>
                <a:cs typeface="Open Sans" pitchFamily="34" charset="0"/>
              </a:rPr>
              <a:t>Assistance de conversation</a:t>
            </a:r>
          </a:p>
        </p:txBody>
      </p:sp>
      <p:sp>
        <p:nvSpPr>
          <p:cNvPr id="105" name="Rectangle 104">
            <a:extLst>
              <a:ext uri="{FF2B5EF4-FFF2-40B4-BE49-F238E27FC236}">
                <a16:creationId xmlns:a16="http://schemas.microsoft.com/office/drawing/2014/main" id="{5AA85501-6371-4A40-8AB8-EE86B517A4F6}"/>
              </a:ext>
            </a:extLst>
          </p:cNvPr>
          <p:cNvSpPr>
            <a:spLocks/>
          </p:cNvSpPr>
          <p:nvPr/>
        </p:nvSpPr>
        <p:spPr>
          <a:xfrm>
            <a:off x="2017585" y="8850387"/>
            <a:ext cx="1485984" cy="169277"/>
          </a:xfrm>
          <a:prstGeom prst="rect">
            <a:avLst/>
          </a:prstGeom>
        </p:spPr>
        <p:txBody>
          <a:bodyPr wrap="none" lIns="0" tIns="0" rIns="0" bIns="0">
            <a:spAutoFit/>
          </a:bodyPr>
          <a:lstStyle/>
          <a:p>
            <a:pPr>
              <a:spcBef>
                <a:spcPts val="600"/>
              </a:spcBef>
              <a:spcAft>
                <a:spcPts val="600"/>
              </a:spcAft>
            </a:pPr>
            <a:r>
              <a:rPr lang="fr-FR" sz="1100" b="1">
                <a:latin typeface="Adobe Clean" panose="020B0503020404020204" pitchFamily="34" charset="0"/>
                <a:ea typeface="Open Sans" pitchFamily="34" charset="0"/>
                <a:cs typeface="Open Sans" pitchFamily="34" charset="0"/>
              </a:rPr>
              <a:t>Assistance téléphonique</a:t>
            </a:r>
          </a:p>
        </p:txBody>
      </p:sp>
      <p:sp>
        <p:nvSpPr>
          <p:cNvPr id="106" name="object 39">
            <a:extLst>
              <a:ext uri="{FF2B5EF4-FFF2-40B4-BE49-F238E27FC236}">
                <a16:creationId xmlns:a16="http://schemas.microsoft.com/office/drawing/2014/main" id="{0D7F8D64-A7A3-C34E-8179-50FED93D0EA0}"/>
              </a:ext>
            </a:extLst>
          </p:cNvPr>
          <p:cNvSpPr txBox="1"/>
          <p:nvPr/>
        </p:nvSpPr>
        <p:spPr>
          <a:xfrm>
            <a:off x="1699649" y="9097542"/>
            <a:ext cx="2023834" cy="589905"/>
          </a:xfrm>
          <a:prstGeom prst="rect">
            <a:avLst/>
          </a:prstGeom>
        </p:spPr>
        <p:txBody>
          <a:bodyPr vert="horz" wrap="square" lIns="0" tIns="35560" rIns="0" bIns="0" rtlCol="0">
            <a:spAutoFit/>
          </a:bodyPr>
          <a:lstStyle/>
          <a:p>
            <a:r>
              <a:rPr lang="fr-FR" sz="900">
                <a:solidFill>
                  <a:srgbClr val="020302"/>
                </a:solidFill>
                <a:latin typeface="AdobeClean-Light"/>
              </a:rPr>
              <a:t>Les utilisateurs autorisés (admin) </a:t>
            </a:r>
            <a:r>
              <a:rPr lang="fr-FR" sz="900">
                <a:latin typeface="Adobe Clean Light"/>
              </a:rPr>
              <a:t>peuvent appeler l’assistance Adobe </a:t>
            </a:r>
            <a:r>
              <a:rPr lang="fr-FR" sz="900">
                <a:solidFill>
                  <a:srgbClr val="020302"/>
                </a:solidFill>
                <a:latin typeface="AdobeClean-Light"/>
                <a:cs typeface="AdobeClean-Light"/>
              </a:rPr>
              <a:t>pour obtenir des réponses et de l’aide lors de l’envoi des cas.</a:t>
            </a:r>
          </a:p>
          <a:p>
            <a:r>
              <a:rPr lang="fr-FR" sz="900" i="1">
                <a:solidFill>
                  <a:srgbClr val="7A7A7A"/>
                </a:solidFill>
                <a:latin typeface="Adobe Clean Light" panose="020B0303020404020204" pitchFamily="34" charset="0"/>
                <a:cs typeface="AdobeClean-LightIt"/>
              </a:rPr>
              <a:t>Soumis aux heures locales</a:t>
            </a:r>
          </a:p>
        </p:txBody>
      </p:sp>
      <p:sp>
        <p:nvSpPr>
          <p:cNvPr id="108" name="Rectangle 107">
            <a:extLst>
              <a:ext uri="{FF2B5EF4-FFF2-40B4-BE49-F238E27FC236}">
                <a16:creationId xmlns:a16="http://schemas.microsoft.com/office/drawing/2014/main" id="{85A3B1DF-46F8-7246-ABAB-15CA06085817}"/>
              </a:ext>
            </a:extLst>
          </p:cNvPr>
          <p:cNvSpPr>
            <a:spLocks/>
          </p:cNvSpPr>
          <p:nvPr/>
        </p:nvSpPr>
        <p:spPr>
          <a:xfrm>
            <a:off x="4468180" y="8845241"/>
            <a:ext cx="1267976" cy="169277"/>
          </a:xfrm>
          <a:prstGeom prst="rect">
            <a:avLst/>
          </a:prstGeom>
        </p:spPr>
        <p:txBody>
          <a:bodyPr wrap="none" lIns="0" tIns="0" rIns="0" bIns="0">
            <a:spAutoFit/>
          </a:bodyPr>
          <a:lstStyle/>
          <a:p>
            <a:pPr>
              <a:spcBef>
                <a:spcPts val="600"/>
              </a:spcBef>
              <a:spcAft>
                <a:spcPts val="600"/>
              </a:spcAft>
            </a:pPr>
            <a:r>
              <a:rPr lang="fr-FR" sz="1100" b="1">
                <a:latin typeface="Adobe Clean" panose="020B0503020404020204" pitchFamily="34" charset="0"/>
                <a:ea typeface="Open Sans" pitchFamily="34" charset="0"/>
                <a:cs typeface="Open Sans" pitchFamily="34" charset="0"/>
              </a:rPr>
              <a:t>Envoi de cas en ligne</a:t>
            </a:r>
          </a:p>
        </p:txBody>
      </p:sp>
      <p:sp>
        <p:nvSpPr>
          <p:cNvPr id="109" name="Rectangle 108">
            <a:extLst>
              <a:ext uri="{FF2B5EF4-FFF2-40B4-BE49-F238E27FC236}">
                <a16:creationId xmlns:a16="http://schemas.microsoft.com/office/drawing/2014/main" id="{37622635-9321-D54C-B309-ECD5C2D5A7FA}"/>
              </a:ext>
            </a:extLst>
          </p:cNvPr>
          <p:cNvSpPr/>
          <p:nvPr/>
        </p:nvSpPr>
        <p:spPr>
          <a:xfrm>
            <a:off x="3970486" y="9097542"/>
            <a:ext cx="2455671" cy="646331"/>
          </a:xfrm>
          <a:prstGeom prst="rect">
            <a:avLst/>
          </a:prstGeom>
        </p:spPr>
        <p:txBody>
          <a:bodyPr wrap="square" lIns="91440" tIns="45720" rIns="91440" bIns="45720" anchor="t">
            <a:spAutoFit/>
          </a:bodyPr>
          <a:lstStyle/>
          <a:p>
            <a:r>
              <a:rPr lang="fr-FR" sz="900" dirty="0">
                <a:solidFill>
                  <a:srgbClr val="020302"/>
                </a:solidFill>
                <a:latin typeface="AdobeClean-Light"/>
              </a:rPr>
              <a:t>Les utilisateurs autorisés (admin) </a:t>
            </a:r>
            <a:r>
              <a:rPr lang="fr-FR" sz="900" dirty="0">
                <a:latin typeface="Adobe Clean Light"/>
              </a:rPr>
              <a:t>peuvent envoyer un nombre illimité de cas en ligne à tout moment pour que les problèmes soient examinés par notre équipe d’assistance technique.</a:t>
            </a:r>
          </a:p>
        </p:txBody>
      </p:sp>
      <p:sp>
        <p:nvSpPr>
          <p:cNvPr id="111" name="object 39">
            <a:extLst>
              <a:ext uri="{FF2B5EF4-FFF2-40B4-BE49-F238E27FC236}">
                <a16:creationId xmlns:a16="http://schemas.microsoft.com/office/drawing/2014/main" id="{2E918791-D46E-6D42-8A16-926A9FFCB33C}"/>
              </a:ext>
            </a:extLst>
          </p:cNvPr>
          <p:cNvSpPr txBox="1"/>
          <p:nvPr/>
        </p:nvSpPr>
        <p:spPr>
          <a:xfrm>
            <a:off x="5241757" y="1225227"/>
            <a:ext cx="2280307" cy="866904"/>
          </a:xfrm>
          <a:prstGeom prst="rect">
            <a:avLst/>
          </a:prstGeom>
        </p:spPr>
        <p:txBody>
          <a:bodyPr vert="horz" wrap="square" lIns="0" tIns="35560" rIns="0" bIns="0" rtlCol="0">
            <a:spAutoFit/>
          </a:bodyPr>
          <a:lstStyle/>
          <a:p>
            <a:pPr marL="12700" marR="5080"/>
            <a:r>
              <a:rPr lang="fr-FR" sz="900">
                <a:latin typeface="Adobe Clean Light" panose="020B0303020404020204" pitchFamily="34" charset="0"/>
                <a:cs typeface="AdobeClean-Light"/>
              </a:rPr>
              <a:t>Bénéficiez d’un acheminement prioritaire pour garantir une connexion rapide à des ressources d’assistance senior supplémentaires sur les cas envoyés, </a:t>
            </a:r>
            <a:r>
              <a:rPr lang="fr-FR" sz="900">
                <a:latin typeface="Adobe Clean Light" panose="020B0303020404020204" pitchFamily="34" charset="0"/>
                <a:cs typeface="Adobe Clean Light"/>
              </a:rPr>
              <a:t>ainsi que d’une accélération du traitement des cas d’assistance grâce à une interaction simple avec l’équipe d’ingénierie.</a:t>
            </a:r>
          </a:p>
        </p:txBody>
      </p:sp>
      <p:sp>
        <p:nvSpPr>
          <p:cNvPr id="112" name="Rectangle 111">
            <a:extLst>
              <a:ext uri="{FF2B5EF4-FFF2-40B4-BE49-F238E27FC236}">
                <a16:creationId xmlns:a16="http://schemas.microsoft.com/office/drawing/2014/main" id="{A230E70E-68B4-214B-BFEF-D06D82657075}"/>
              </a:ext>
            </a:extLst>
          </p:cNvPr>
          <p:cNvSpPr>
            <a:spLocks/>
          </p:cNvSpPr>
          <p:nvPr/>
        </p:nvSpPr>
        <p:spPr>
          <a:xfrm>
            <a:off x="5570691" y="749635"/>
            <a:ext cx="1976242" cy="482440"/>
          </a:xfrm>
          <a:prstGeom prst="rect">
            <a:avLst/>
          </a:prstGeom>
        </p:spPr>
        <p:txBody>
          <a:bodyPr wrap="square" lIns="0" tIns="0" rIns="0" bIns="0">
            <a:spAutoFit/>
          </a:bodyPr>
          <a:lstStyle/>
          <a:p>
            <a:pPr>
              <a:lnSpc>
                <a:spcPct val="95000"/>
              </a:lnSpc>
              <a:spcBef>
                <a:spcPts val="600"/>
              </a:spcBef>
              <a:spcAft>
                <a:spcPts val="600"/>
              </a:spcAft>
            </a:pPr>
            <a:r>
              <a:rPr lang="fr-FR" sz="1100" b="1" dirty="0">
                <a:solidFill>
                  <a:srgbClr val="020302"/>
                </a:solidFill>
                <a:latin typeface="Adobe Clean" panose="020B0503020404020204" pitchFamily="34" charset="0"/>
              </a:rPr>
              <a:t>Acheminement prioritaire des cas et accélération du traitement des problèmes</a:t>
            </a:r>
          </a:p>
        </p:txBody>
      </p:sp>
      <p:sp>
        <p:nvSpPr>
          <p:cNvPr id="113" name="object 39">
            <a:extLst>
              <a:ext uri="{FF2B5EF4-FFF2-40B4-BE49-F238E27FC236}">
                <a16:creationId xmlns:a16="http://schemas.microsoft.com/office/drawing/2014/main" id="{E466AA64-B1A3-D446-8F8E-E4AE45ED095B}"/>
              </a:ext>
            </a:extLst>
          </p:cNvPr>
          <p:cNvSpPr txBox="1"/>
          <p:nvPr/>
        </p:nvSpPr>
        <p:spPr>
          <a:xfrm>
            <a:off x="358574" y="2781808"/>
            <a:ext cx="2140042" cy="956929"/>
          </a:xfrm>
          <a:prstGeom prst="rect">
            <a:avLst/>
          </a:prstGeom>
        </p:spPr>
        <p:txBody>
          <a:bodyPr vert="horz" wrap="square" lIns="0" tIns="35560" rIns="0" bIns="0" rtlCol="0">
            <a:spAutoFit/>
          </a:bodyPr>
          <a:lstStyle/>
          <a:p>
            <a:pPr marL="12700">
              <a:lnSpc>
                <a:spcPct val="95000"/>
              </a:lnSpc>
              <a:spcBef>
                <a:spcPts val="100"/>
              </a:spcBef>
            </a:pPr>
            <a:r>
              <a:rPr lang="fr-FR" sz="900" dirty="0">
                <a:latin typeface="Adobe Clean Light" panose="020B0303020404020204" pitchFamily="34" charset="0"/>
              </a:rPr>
              <a:t>Il s’agit d’un point de contact désigné au sein d’Adobe qui surveillera les cas ouverts de manière active et pourra fournir une assistance en matière de remontées d’informations, des mises à jour régulières et s’assurant que la priorité est mise sur vos demandes d’assistance ouvertes les plus importantes.</a:t>
            </a:r>
          </a:p>
        </p:txBody>
      </p:sp>
      <p:sp>
        <p:nvSpPr>
          <p:cNvPr id="114" name="Rectangle 113">
            <a:extLst>
              <a:ext uri="{FF2B5EF4-FFF2-40B4-BE49-F238E27FC236}">
                <a16:creationId xmlns:a16="http://schemas.microsoft.com/office/drawing/2014/main" id="{EEFEA1C3-48AD-4846-9FC6-A41AF0F04136}"/>
              </a:ext>
            </a:extLst>
          </p:cNvPr>
          <p:cNvSpPr>
            <a:spLocks/>
          </p:cNvSpPr>
          <p:nvPr/>
        </p:nvSpPr>
        <p:spPr>
          <a:xfrm>
            <a:off x="764873" y="2333024"/>
            <a:ext cx="1797891" cy="482440"/>
          </a:xfrm>
          <a:prstGeom prst="rect">
            <a:avLst/>
          </a:prstGeom>
        </p:spPr>
        <p:txBody>
          <a:bodyPr wrap="square" lIns="0" tIns="0" rIns="0" bIns="0">
            <a:spAutoFit/>
          </a:bodyPr>
          <a:lstStyle/>
          <a:p>
            <a:pPr>
              <a:lnSpc>
                <a:spcPct val="95000"/>
              </a:lnSpc>
              <a:spcBef>
                <a:spcPts val="600"/>
              </a:spcBef>
              <a:spcAft>
                <a:spcPts val="600"/>
              </a:spcAft>
            </a:pPr>
            <a:r>
              <a:rPr lang="fr-FR" sz="1100" b="1" dirty="0">
                <a:solidFill>
                  <a:srgbClr val="020302"/>
                </a:solidFill>
                <a:latin typeface="Adobe Clean" panose="020B0503020404020204" pitchFamily="34" charset="0"/>
              </a:rPr>
              <a:t>Surveillance des cas proactive et gestion des remontées d’informations</a:t>
            </a:r>
          </a:p>
        </p:txBody>
      </p:sp>
      <p:sp>
        <p:nvSpPr>
          <p:cNvPr id="118" name="object 62">
            <a:extLst>
              <a:ext uri="{FF2B5EF4-FFF2-40B4-BE49-F238E27FC236}">
                <a16:creationId xmlns:a16="http://schemas.microsoft.com/office/drawing/2014/main" id="{0A3E9A8E-E7B2-9342-81B9-22ABFABE2722}"/>
              </a:ext>
            </a:extLst>
          </p:cNvPr>
          <p:cNvSpPr txBox="1"/>
          <p:nvPr/>
        </p:nvSpPr>
        <p:spPr>
          <a:xfrm>
            <a:off x="5583949" y="2474957"/>
            <a:ext cx="1801860" cy="182101"/>
          </a:xfrm>
          <a:prstGeom prst="rect">
            <a:avLst/>
          </a:prstGeom>
        </p:spPr>
        <p:txBody>
          <a:bodyPr vert="horz" wrap="square" lIns="0" tIns="12700" rIns="0" bIns="0" rtlCol="0">
            <a:spAutoFit/>
          </a:bodyPr>
          <a:lstStyle/>
          <a:p>
            <a:pPr marL="12700">
              <a:lnSpc>
                <a:spcPct val="100000"/>
              </a:lnSpc>
              <a:spcBef>
                <a:spcPts val="100"/>
              </a:spcBef>
            </a:pPr>
            <a:r>
              <a:rPr lang="fr-FR" sz="1100" b="1" dirty="0">
                <a:solidFill>
                  <a:srgbClr val="020302"/>
                </a:solidFill>
                <a:latin typeface="Adobe Clean"/>
                <a:cs typeface="Adobe Clean"/>
              </a:rPr>
              <a:t>Examens de service</a:t>
            </a:r>
          </a:p>
        </p:txBody>
      </p:sp>
      <p:sp>
        <p:nvSpPr>
          <p:cNvPr id="119" name="object 63">
            <a:extLst>
              <a:ext uri="{FF2B5EF4-FFF2-40B4-BE49-F238E27FC236}">
                <a16:creationId xmlns:a16="http://schemas.microsoft.com/office/drawing/2014/main" id="{858547B5-F3F7-414C-8502-1EA378234419}"/>
              </a:ext>
            </a:extLst>
          </p:cNvPr>
          <p:cNvSpPr txBox="1"/>
          <p:nvPr/>
        </p:nvSpPr>
        <p:spPr>
          <a:xfrm>
            <a:off x="5217782" y="2759013"/>
            <a:ext cx="2194560" cy="705321"/>
          </a:xfrm>
          <a:prstGeom prst="rect">
            <a:avLst/>
          </a:prstGeom>
        </p:spPr>
        <p:txBody>
          <a:bodyPr vert="horz" wrap="square" lIns="0" tIns="12700" rIns="0" bIns="0" rtlCol="0">
            <a:spAutoFit/>
          </a:bodyPr>
          <a:lstStyle/>
          <a:p>
            <a:pPr marL="12700">
              <a:lnSpc>
                <a:spcPct val="100000"/>
              </a:lnSpc>
              <a:spcBef>
                <a:spcPts val="100"/>
              </a:spcBef>
            </a:pPr>
            <a:r>
              <a:rPr lang="fr-FR" sz="900">
                <a:latin typeface="Adobe Clean Light" panose="020B0303020404020204" pitchFamily="34" charset="0"/>
              </a:rPr>
              <a:t>Il s’agit d’un examen trimestriel complet des services, avantages et performances d’assistance liés au programme Elite. Peut être associé à d’autres examens commerciaux stratégiques effectués par Adobe.</a:t>
            </a:r>
          </a:p>
        </p:txBody>
      </p:sp>
      <p:sp>
        <p:nvSpPr>
          <p:cNvPr id="121" name="object 62">
            <a:extLst>
              <a:ext uri="{FF2B5EF4-FFF2-40B4-BE49-F238E27FC236}">
                <a16:creationId xmlns:a16="http://schemas.microsoft.com/office/drawing/2014/main" id="{BE8BAAD2-0941-7F4A-BD3F-56C417EC8F9D}"/>
              </a:ext>
            </a:extLst>
          </p:cNvPr>
          <p:cNvSpPr txBox="1"/>
          <p:nvPr/>
        </p:nvSpPr>
        <p:spPr>
          <a:xfrm>
            <a:off x="3138045" y="2474957"/>
            <a:ext cx="1036205" cy="182101"/>
          </a:xfrm>
          <a:prstGeom prst="rect">
            <a:avLst/>
          </a:prstGeom>
        </p:spPr>
        <p:txBody>
          <a:bodyPr vert="horz" wrap="square" lIns="0" tIns="12700" rIns="0" bIns="0" rtlCol="0">
            <a:spAutoFit/>
          </a:bodyPr>
          <a:lstStyle/>
          <a:p>
            <a:pPr marL="12700">
              <a:lnSpc>
                <a:spcPct val="100000"/>
              </a:lnSpc>
              <a:spcBef>
                <a:spcPts val="100"/>
              </a:spcBef>
            </a:pPr>
            <a:r>
              <a:rPr lang="fr-FR" sz="1100" b="1">
                <a:solidFill>
                  <a:srgbClr val="020302"/>
                </a:solidFill>
                <a:latin typeface="Adobe Clean"/>
                <a:cs typeface="Adobe Clean"/>
              </a:rPr>
              <a:t>Examens de cas</a:t>
            </a:r>
          </a:p>
        </p:txBody>
      </p:sp>
      <p:sp>
        <p:nvSpPr>
          <p:cNvPr id="123" name="object 63">
            <a:extLst>
              <a:ext uri="{FF2B5EF4-FFF2-40B4-BE49-F238E27FC236}">
                <a16:creationId xmlns:a16="http://schemas.microsoft.com/office/drawing/2014/main" id="{206BDC13-8E6C-C64E-AFE5-2F3251091D9C}"/>
              </a:ext>
            </a:extLst>
          </p:cNvPr>
          <p:cNvSpPr txBox="1"/>
          <p:nvPr/>
        </p:nvSpPr>
        <p:spPr>
          <a:xfrm>
            <a:off x="2762004" y="2778693"/>
            <a:ext cx="2252540" cy="843821"/>
          </a:xfrm>
          <a:prstGeom prst="rect">
            <a:avLst/>
          </a:prstGeom>
        </p:spPr>
        <p:txBody>
          <a:bodyPr vert="horz" wrap="square" lIns="0" tIns="12700" rIns="0" bIns="0" rtlCol="0">
            <a:spAutoFit/>
          </a:bodyPr>
          <a:lstStyle/>
          <a:p>
            <a:pPr marL="12700">
              <a:lnSpc>
                <a:spcPct val="100000"/>
              </a:lnSpc>
              <a:spcBef>
                <a:spcPts val="100"/>
              </a:spcBef>
            </a:pPr>
            <a:r>
              <a:rPr lang="fr-FR" sz="900">
                <a:latin typeface="Adobe Clean Light" panose="020B0303020404020204" pitchFamily="34" charset="0"/>
              </a:rPr>
              <a:t>Il s’agit d’un examen planifié régulier des demandes d’assistance ouvertes, assurant l’alignement des clients avec la description des cas, l’impact sur l’entreprise, le statut, la priorité et l’accord concernant les prochaines étapes nécessaires pour garantir une résolution rapide</a:t>
            </a:r>
            <a:r>
              <a:rPr lang="fr-FR" sz="900">
                <a:solidFill>
                  <a:srgbClr val="4B4B4B"/>
                </a:solidFill>
                <a:latin typeface="Adobe Clean Light" panose="020B0303020404020204" pitchFamily="34" charset="0"/>
              </a:rPr>
              <a:t>.</a:t>
            </a:r>
          </a:p>
        </p:txBody>
      </p:sp>
      <p:sp>
        <p:nvSpPr>
          <p:cNvPr id="127" name="Rectangle 126">
            <a:extLst>
              <a:ext uri="{FF2B5EF4-FFF2-40B4-BE49-F238E27FC236}">
                <a16:creationId xmlns:a16="http://schemas.microsoft.com/office/drawing/2014/main" id="{2D46BD00-ADA1-B24E-AC81-D24FB8C2A123}"/>
              </a:ext>
            </a:extLst>
          </p:cNvPr>
          <p:cNvSpPr/>
          <p:nvPr/>
        </p:nvSpPr>
        <p:spPr>
          <a:xfrm>
            <a:off x="2762004" y="4269935"/>
            <a:ext cx="2507536" cy="1007968"/>
          </a:xfrm>
          <a:prstGeom prst="rect">
            <a:avLst/>
          </a:prstGeom>
        </p:spPr>
        <p:txBody>
          <a:bodyPr wrap="square" lIns="0" tIns="0" rIns="0" bIns="0">
            <a:spAutoFit/>
          </a:bodyPr>
          <a:lstStyle/>
          <a:p>
            <a:pPr marL="18415" marR="262255">
              <a:spcBef>
                <a:spcPts val="315"/>
              </a:spcBef>
            </a:pPr>
            <a:r>
              <a:rPr lang="fr-FR" sz="900" dirty="0">
                <a:solidFill>
                  <a:srgbClr val="020302"/>
                </a:solidFill>
                <a:latin typeface="AdobeClean-Light"/>
                <a:cs typeface="AdobeClean-Light"/>
              </a:rPr>
              <a:t>Il s’agit d’un examen proactif du déploiement, de la configuration et de l’architecture globale de votre solution, notamment les intégrations. Alignez votre feuille de route de projet et votre solution Adobe afin de réduire les risques et de préparer l’avenir.</a:t>
            </a:r>
          </a:p>
          <a:p>
            <a:pPr marL="18415" marR="262255" lvl="0">
              <a:spcBef>
                <a:spcPts val="315"/>
              </a:spcBef>
            </a:pPr>
            <a:endParaRPr lang="en-US" sz="900" dirty="0">
              <a:solidFill>
                <a:prstClr val="black"/>
              </a:solidFill>
              <a:latin typeface="AdobeClean-Light"/>
              <a:cs typeface="AdobeClean-Light"/>
            </a:endParaRPr>
          </a:p>
        </p:txBody>
      </p:sp>
      <p:sp>
        <p:nvSpPr>
          <p:cNvPr id="128" name="object 40">
            <a:extLst>
              <a:ext uri="{FF2B5EF4-FFF2-40B4-BE49-F238E27FC236}">
                <a16:creationId xmlns:a16="http://schemas.microsoft.com/office/drawing/2014/main" id="{8DD55DE8-A8C7-6C4B-8C5C-691F892832F2}"/>
              </a:ext>
            </a:extLst>
          </p:cNvPr>
          <p:cNvSpPr txBox="1"/>
          <p:nvPr/>
        </p:nvSpPr>
        <p:spPr>
          <a:xfrm>
            <a:off x="5586195" y="3849542"/>
            <a:ext cx="1846661" cy="338554"/>
          </a:xfrm>
          <a:prstGeom prst="rect">
            <a:avLst/>
          </a:prstGeom>
        </p:spPr>
        <p:txBody>
          <a:bodyPr vert="horz" wrap="square" lIns="0" tIns="0" rIns="0" bIns="0" rtlCol="0">
            <a:spAutoFit/>
          </a:bodyPr>
          <a:lstStyle/>
          <a:p>
            <a:pPr marL="56515" lvl="0">
              <a:spcBef>
                <a:spcPts val="665"/>
              </a:spcBef>
            </a:pPr>
            <a:r>
              <a:rPr lang="fr-FR" sz="1100" b="1" dirty="0">
                <a:solidFill>
                  <a:srgbClr val="020302"/>
                </a:solidFill>
                <a:latin typeface="Adobe Clean" panose="020B0503020404020204" pitchFamily="34" charset="0"/>
                <a:cs typeface="Adobe Clean"/>
              </a:rPr>
              <a:t>Préparation et planification des versions </a:t>
            </a:r>
          </a:p>
        </p:txBody>
      </p:sp>
      <p:sp>
        <p:nvSpPr>
          <p:cNvPr id="129" name="object 40">
            <a:extLst>
              <a:ext uri="{FF2B5EF4-FFF2-40B4-BE49-F238E27FC236}">
                <a16:creationId xmlns:a16="http://schemas.microsoft.com/office/drawing/2014/main" id="{7F944E93-A144-994E-AF43-7969A6997F47}"/>
              </a:ext>
            </a:extLst>
          </p:cNvPr>
          <p:cNvSpPr txBox="1"/>
          <p:nvPr/>
        </p:nvSpPr>
        <p:spPr>
          <a:xfrm>
            <a:off x="3131123" y="3878097"/>
            <a:ext cx="1768458" cy="338554"/>
          </a:xfrm>
          <a:prstGeom prst="rect">
            <a:avLst/>
          </a:prstGeom>
        </p:spPr>
        <p:txBody>
          <a:bodyPr vert="horz" wrap="square" lIns="0" tIns="0" rIns="0" bIns="0" rtlCol="0">
            <a:spAutoFit/>
          </a:bodyPr>
          <a:lstStyle/>
          <a:p>
            <a:pPr lvl="0"/>
            <a:r>
              <a:rPr lang="fr-FR" sz="1100" b="1" dirty="0">
                <a:solidFill>
                  <a:srgbClr val="020302"/>
                </a:solidFill>
                <a:latin typeface="Adobe Clean" panose="020B0503020404020204" pitchFamily="34" charset="0"/>
                <a:cs typeface="Adobe Clean"/>
              </a:rPr>
              <a:t>Examen de la solution et de la feuille de route</a:t>
            </a:r>
          </a:p>
        </p:txBody>
      </p:sp>
      <p:sp>
        <p:nvSpPr>
          <p:cNvPr id="132" name="Rectangle 131">
            <a:extLst>
              <a:ext uri="{FF2B5EF4-FFF2-40B4-BE49-F238E27FC236}">
                <a16:creationId xmlns:a16="http://schemas.microsoft.com/office/drawing/2014/main" id="{91477FBF-79B7-9741-861B-0072DC469597}"/>
              </a:ext>
            </a:extLst>
          </p:cNvPr>
          <p:cNvSpPr/>
          <p:nvPr/>
        </p:nvSpPr>
        <p:spPr>
          <a:xfrm>
            <a:off x="5182084" y="4238132"/>
            <a:ext cx="2282011" cy="415498"/>
          </a:xfrm>
          <a:prstGeom prst="rect">
            <a:avLst/>
          </a:prstGeom>
        </p:spPr>
        <p:txBody>
          <a:bodyPr wrap="square" lIns="0" tIns="0" rIns="0" bIns="0">
            <a:spAutoFit/>
          </a:bodyPr>
          <a:lstStyle/>
          <a:p>
            <a:pPr marL="18415" marR="262255">
              <a:spcBef>
                <a:spcPts val="315"/>
              </a:spcBef>
            </a:pPr>
            <a:r>
              <a:rPr lang="fr-FR" sz="900">
                <a:solidFill>
                  <a:srgbClr val="020302"/>
                </a:solidFill>
                <a:latin typeface="AdobeClean-Light"/>
                <a:cs typeface="AdobeClean-Light"/>
              </a:rPr>
              <a:t>Profitez d’informations personnalisées sur les versions en fonction de la configuration des produits et des cas d’utilisation. </a:t>
            </a:r>
          </a:p>
        </p:txBody>
      </p:sp>
      <p:sp>
        <p:nvSpPr>
          <p:cNvPr id="136" name="object 38">
            <a:extLst>
              <a:ext uri="{FF2B5EF4-FFF2-40B4-BE49-F238E27FC236}">
                <a16:creationId xmlns:a16="http://schemas.microsoft.com/office/drawing/2014/main" id="{CE0433C1-E1CB-0948-BA8A-BA232356CF40}"/>
              </a:ext>
            </a:extLst>
          </p:cNvPr>
          <p:cNvSpPr/>
          <p:nvPr/>
        </p:nvSpPr>
        <p:spPr>
          <a:xfrm rot="5400000" flipH="1">
            <a:off x="3811229" y="2339665"/>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62" name="Rectangle 61">
            <a:extLst>
              <a:ext uri="{FF2B5EF4-FFF2-40B4-BE49-F238E27FC236}">
                <a16:creationId xmlns:a16="http://schemas.microsoft.com/office/drawing/2014/main" id="{B922F364-ADF4-2C47-BA88-14EBA394B3CF}"/>
              </a:ext>
            </a:extLst>
          </p:cNvPr>
          <p:cNvSpPr/>
          <p:nvPr/>
        </p:nvSpPr>
        <p:spPr>
          <a:xfrm>
            <a:off x="375777" y="4352804"/>
            <a:ext cx="2194560" cy="692497"/>
          </a:xfrm>
          <a:prstGeom prst="rect">
            <a:avLst/>
          </a:prstGeom>
        </p:spPr>
        <p:txBody>
          <a:bodyPr wrap="square" lIns="0" tIns="0" rIns="0" bIns="0">
            <a:spAutoFit/>
          </a:bodyPr>
          <a:lstStyle/>
          <a:p>
            <a:pPr marL="18415" marR="262255">
              <a:spcBef>
                <a:spcPts val="315"/>
              </a:spcBef>
            </a:pPr>
            <a:r>
              <a:rPr lang="fr-FR" sz="900">
                <a:latin typeface="Adobe Clean Light" panose="020B0303020404020204" pitchFamily="34" charset="0"/>
              </a:rPr>
              <a:t>Recevez l’aide des membres de notre équipe d’assistance Adobe qui se trouve dans votre région. Peut comprendre une assistance dans le pays et/ou dans la langue. </a:t>
            </a:r>
          </a:p>
        </p:txBody>
      </p:sp>
      <p:sp>
        <p:nvSpPr>
          <p:cNvPr id="63" name="object 40">
            <a:extLst>
              <a:ext uri="{FF2B5EF4-FFF2-40B4-BE49-F238E27FC236}">
                <a16:creationId xmlns:a16="http://schemas.microsoft.com/office/drawing/2014/main" id="{D526F789-D18E-C84B-9754-133D64A670FD}"/>
              </a:ext>
            </a:extLst>
          </p:cNvPr>
          <p:cNvSpPr txBox="1"/>
          <p:nvPr/>
        </p:nvSpPr>
        <p:spPr>
          <a:xfrm>
            <a:off x="773188" y="4074058"/>
            <a:ext cx="2194560" cy="169277"/>
          </a:xfrm>
          <a:prstGeom prst="rect">
            <a:avLst/>
          </a:prstGeom>
        </p:spPr>
        <p:txBody>
          <a:bodyPr vert="horz" wrap="square" lIns="0" tIns="0" rIns="0" bIns="0" rtlCol="0">
            <a:spAutoFit/>
          </a:bodyPr>
          <a:lstStyle/>
          <a:p>
            <a:pPr lvl="0">
              <a:spcBef>
                <a:spcPts val="185"/>
              </a:spcBef>
            </a:pPr>
            <a:r>
              <a:rPr lang="fr-FR" sz="1100" b="1">
                <a:solidFill>
                  <a:srgbClr val="020302"/>
                </a:solidFill>
                <a:latin typeface="Adobe Clean" panose="020B0503020404020204" pitchFamily="34" charset="0"/>
                <a:cs typeface="Adobe Clean"/>
              </a:rPr>
              <a:t>Option d’assistance régionale</a:t>
            </a:r>
          </a:p>
        </p:txBody>
      </p:sp>
      <p:sp>
        <p:nvSpPr>
          <p:cNvPr id="65" name="object 50">
            <a:extLst>
              <a:ext uri="{FF2B5EF4-FFF2-40B4-BE49-F238E27FC236}">
                <a16:creationId xmlns:a16="http://schemas.microsoft.com/office/drawing/2014/main" id="{47BFF82B-8C6C-7C46-9A32-55175C6848BA}"/>
              </a:ext>
            </a:extLst>
          </p:cNvPr>
          <p:cNvSpPr txBox="1"/>
          <p:nvPr/>
        </p:nvSpPr>
        <p:spPr>
          <a:xfrm>
            <a:off x="2778077" y="5587536"/>
            <a:ext cx="1933623" cy="415498"/>
          </a:xfrm>
          <a:prstGeom prst="rect">
            <a:avLst/>
          </a:prstGeom>
        </p:spPr>
        <p:txBody>
          <a:bodyPr vert="horz" wrap="square" lIns="0" tIns="0" rIns="0" bIns="0" rtlCol="0">
            <a:spAutoFit/>
          </a:bodyPr>
          <a:lstStyle/>
          <a:p>
            <a:pPr marL="12700" marR="5080" indent="-1588">
              <a:spcBef>
                <a:spcPts val="259"/>
              </a:spcBef>
            </a:pPr>
            <a:r>
              <a:rPr lang="fr-FR" sz="900" dirty="0">
                <a:latin typeface="AdobeClean-Light"/>
                <a:cs typeface="AdobeClean-Light"/>
              </a:rPr>
              <a:t>Profitez du partenariat d’un parrain du projet de l’équipe de direction d’assistance Adobe. </a:t>
            </a:r>
          </a:p>
        </p:txBody>
      </p:sp>
      <p:sp>
        <p:nvSpPr>
          <p:cNvPr id="67" name="object 40">
            <a:extLst>
              <a:ext uri="{FF2B5EF4-FFF2-40B4-BE49-F238E27FC236}">
                <a16:creationId xmlns:a16="http://schemas.microsoft.com/office/drawing/2014/main" id="{F7B74491-47AE-0749-8067-C02FAB280B99}"/>
              </a:ext>
            </a:extLst>
          </p:cNvPr>
          <p:cNvSpPr txBox="1"/>
          <p:nvPr/>
        </p:nvSpPr>
        <p:spPr>
          <a:xfrm>
            <a:off x="3207652" y="5331306"/>
            <a:ext cx="1680344" cy="169277"/>
          </a:xfrm>
          <a:prstGeom prst="rect">
            <a:avLst/>
          </a:prstGeom>
        </p:spPr>
        <p:txBody>
          <a:bodyPr vert="horz" wrap="square" lIns="0" tIns="0" rIns="0" bIns="0" rtlCol="0">
            <a:spAutoFit/>
          </a:bodyPr>
          <a:lstStyle/>
          <a:p>
            <a:pPr lvl="0">
              <a:spcBef>
                <a:spcPts val="185"/>
              </a:spcBef>
            </a:pPr>
            <a:r>
              <a:rPr lang="fr-FR" sz="1100" b="1">
                <a:solidFill>
                  <a:srgbClr val="020302"/>
                </a:solidFill>
                <a:latin typeface="Adobe Clean" panose="020B0503020404020204" pitchFamily="34" charset="0"/>
                <a:cs typeface="Adobe Clean"/>
              </a:rPr>
              <a:t>Parrain du projet </a:t>
            </a:r>
          </a:p>
        </p:txBody>
      </p:sp>
      <p:pic>
        <p:nvPicPr>
          <p:cNvPr id="72" name="Picture 71">
            <a:extLst>
              <a:ext uri="{FF2B5EF4-FFF2-40B4-BE49-F238E27FC236}">
                <a16:creationId xmlns:a16="http://schemas.microsoft.com/office/drawing/2014/main" id="{3278EC68-CACE-CF45-B078-1311AB6B8236}"/>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024640" y="8791806"/>
            <a:ext cx="365760" cy="365760"/>
          </a:xfrm>
          <a:prstGeom prst="rect">
            <a:avLst/>
          </a:prstGeom>
        </p:spPr>
      </p:pic>
      <p:pic>
        <p:nvPicPr>
          <p:cNvPr id="74" name="Picture 73">
            <a:extLst>
              <a:ext uri="{FF2B5EF4-FFF2-40B4-BE49-F238E27FC236}">
                <a16:creationId xmlns:a16="http://schemas.microsoft.com/office/drawing/2014/main" id="{952ABC6B-36BF-8C48-8D6B-E74BC8B97472}"/>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630646" y="8728287"/>
            <a:ext cx="365760" cy="365760"/>
          </a:xfrm>
          <a:prstGeom prst="rect">
            <a:avLst/>
          </a:prstGeom>
        </p:spPr>
      </p:pic>
      <p:pic>
        <p:nvPicPr>
          <p:cNvPr id="75" name="Picture 74">
            <a:extLst>
              <a:ext uri="{FF2B5EF4-FFF2-40B4-BE49-F238E27FC236}">
                <a16:creationId xmlns:a16="http://schemas.microsoft.com/office/drawing/2014/main" id="{C5D26515-53CD-674D-85CE-21F09C1353BC}"/>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492755" y="7114984"/>
            <a:ext cx="365760" cy="365760"/>
          </a:xfrm>
          <a:prstGeom prst="rect">
            <a:avLst/>
          </a:prstGeom>
        </p:spPr>
      </p:pic>
      <p:pic>
        <p:nvPicPr>
          <p:cNvPr id="76" name="Picture 75">
            <a:extLst>
              <a:ext uri="{FF2B5EF4-FFF2-40B4-BE49-F238E27FC236}">
                <a16:creationId xmlns:a16="http://schemas.microsoft.com/office/drawing/2014/main" id="{865278B5-8104-D449-8FDE-F3768E7B9A0E}"/>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441761" y="7170953"/>
            <a:ext cx="365760" cy="365760"/>
          </a:xfrm>
          <a:prstGeom prst="rect">
            <a:avLst/>
          </a:prstGeom>
        </p:spPr>
      </p:pic>
      <p:pic>
        <p:nvPicPr>
          <p:cNvPr id="78" name="Picture 77">
            <a:extLst>
              <a:ext uri="{FF2B5EF4-FFF2-40B4-BE49-F238E27FC236}">
                <a16:creationId xmlns:a16="http://schemas.microsoft.com/office/drawing/2014/main" id="{1EB4968B-900E-0C43-BA3A-4CC47EFA6FA5}"/>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929522" y="7170953"/>
            <a:ext cx="365760" cy="365760"/>
          </a:xfrm>
          <a:prstGeom prst="rect">
            <a:avLst/>
          </a:prstGeom>
        </p:spPr>
      </p:pic>
      <p:pic>
        <p:nvPicPr>
          <p:cNvPr id="79" name="Picture 78">
            <a:extLst>
              <a:ext uri="{FF2B5EF4-FFF2-40B4-BE49-F238E27FC236}">
                <a16:creationId xmlns:a16="http://schemas.microsoft.com/office/drawing/2014/main" id="{5225DD02-BFC6-B147-B890-23FB1E527DC2}"/>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353200" y="849361"/>
            <a:ext cx="365760" cy="365760"/>
          </a:xfrm>
          <a:prstGeom prst="rect">
            <a:avLst/>
          </a:prstGeom>
        </p:spPr>
      </p:pic>
      <p:pic>
        <p:nvPicPr>
          <p:cNvPr id="80" name="Picture 79">
            <a:extLst>
              <a:ext uri="{FF2B5EF4-FFF2-40B4-BE49-F238E27FC236}">
                <a16:creationId xmlns:a16="http://schemas.microsoft.com/office/drawing/2014/main" id="{54E4D370-5197-2F46-B6A7-3D38A6FFA67C}"/>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2728797" y="835256"/>
            <a:ext cx="365760" cy="365760"/>
          </a:xfrm>
          <a:prstGeom prst="rect">
            <a:avLst/>
          </a:prstGeom>
        </p:spPr>
      </p:pic>
      <p:pic>
        <p:nvPicPr>
          <p:cNvPr id="87" name="Picture 86">
            <a:extLst>
              <a:ext uri="{FF2B5EF4-FFF2-40B4-BE49-F238E27FC236}">
                <a16:creationId xmlns:a16="http://schemas.microsoft.com/office/drawing/2014/main" id="{163B623C-4B8E-9A4F-A5A7-318CE836D67D}"/>
              </a:ext>
              <a:ext uri="{C183D7F6-B498-43B3-948B-1728B52AA6E4}">
                <adec:decorative xmlns:adec="http://schemas.microsoft.com/office/drawing/2017/decorative" val="1"/>
              </a:ext>
            </a:extLst>
          </p:cNvPr>
          <p:cNvPicPr>
            <a:picLocks noChangeAspect="1"/>
          </p:cNvPicPr>
          <p:nvPr/>
        </p:nvPicPr>
        <p:blipFill>
          <a:blip r:embed="rId10"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5177219" y="838324"/>
            <a:ext cx="365760" cy="365760"/>
          </a:xfrm>
          <a:prstGeom prst="rect">
            <a:avLst/>
          </a:prstGeom>
          <a:ln>
            <a:noFill/>
          </a:ln>
        </p:spPr>
      </p:pic>
      <p:pic>
        <p:nvPicPr>
          <p:cNvPr id="91" name="Picture 90">
            <a:extLst>
              <a:ext uri="{FF2B5EF4-FFF2-40B4-BE49-F238E27FC236}">
                <a16:creationId xmlns:a16="http://schemas.microsoft.com/office/drawing/2014/main" id="{8CEC0F1E-E042-9F4B-A760-BAE99993F711}"/>
              </a:ext>
              <a:ext uri="{C183D7F6-B498-43B3-948B-1728B52AA6E4}">
                <adec:decorative xmlns:adec="http://schemas.microsoft.com/office/drawing/2017/decorative" val="1"/>
              </a:ext>
            </a:extLst>
          </p:cNvPr>
          <p:cNvPicPr>
            <a:picLocks noChangeAspect="1"/>
          </p:cNvPicPr>
          <p:nvPr/>
        </p:nvPicPr>
        <p:blipFill>
          <a:blip r:embed="rId11"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350473" y="2374396"/>
            <a:ext cx="365760" cy="365760"/>
          </a:xfrm>
          <a:prstGeom prst="rect">
            <a:avLst/>
          </a:prstGeom>
          <a:ln>
            <a:noFill/>
          </a:ln>
        </p:spPr>
      </p:pic>
      <p:pic>
        <p:nvPicPr>
          <p:cNvPr id="92" name="Picture 91">
            <a:extLst>
              <a:ext uri="{FF2B5EF4-FFF2-40B4-BE49-F238E27FC236}">
                <a16:creationId xmlns:a16="http://schemas.microsoft.com/office/drawing/2014/main" id="{7BF01D77-E0A4-8440-A67C-9C01E44832F0}"/>
              </a:ext>
              <a:ext uri="{C183D7F6-B498-43B3-948B-1728B52AA6E4}">
                <adec:decorative xmlns:adec="http://schemas.microsoft.com/office/drawing/2017/decorative" val="1"/>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2730573" y="2398871"/>
            <a:ext cx="365760" cy="365760"/>
          </a:xfrm>
          <a:prstGeom prst="rect">
            <a:avLst/>
          </a:prstGeom>
        </p:spPr>
      </p:pic>
      <p:pic>
        <p:nvPicPr>
          <p:cNvPr id="95" name="Picture 94">
            <a:extLst>
              <a:ext uri="{FF2B5EF4-FFF2-40B4-BE49-F238E27FC236}">
                <a16:creationId xmlns:a16="http://schemas.microsoft.com/office/drawing/2014/main" id="{E7D1CF3D-0C74-FA45-B832-430AD3FE3C18}"/>
              </a:ext>
              <a:ext uri="{C183D7F6-B498-43B3-948B-1728B52AA6E4}">
                <adec:decorative xmlns:adec="http://schemas.microsoft.com/office/drawing/2017/decorative" val="1"/>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5176477" y="2383541"/>
            <a:ext cx="365760" cy="365760"/>
          </a:xfrm>
          <a:prstGeom prst="rect">
            <a:avLst/>
          </a:prstGeom>
        </p:spPr>
      </p:pic>
      <p:pic>
        <p:nvPicPr>
          <p:cNvPr id="115" name="Picture 114">
            <a:extLst>
              <a:ext uri="{FF2B5EF4-FFF2-40B4-BE49-F238E27FC236}">
                <a16:creationId xmlns:a16="http://schemas.microsoft.com/office/drawing/2014/main" id="{8D72AE39-6A28-AF4F-AEEE-56D8346A1E9F}"/>
              </a:ext>
              <a:ext uri="{C183D7F6-B498-43B3-948B-1728B52AA6E4}">
                <adec:decorative xmlns:adec="http://schemas.microsoft.com/office/drawing/2017/decorative" val="1"/>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51215" y="3967424"/>
            <a:ext cx="365760" cy="365760"/>
          </a:xfrm>
          <a:prstGeom prst="rect">
            <a:avLst/>
          </a:prstGeom>
        </p:spPr>
      </p:pic>
      <p:pic>
        <p:nvPicPr>
          <p:cNvPr id="124" name="Picture 123">
            <a:extLst>
              <a:ext uri="{FF2B5EF4-FFF2-40B4-BE49-F238E27FC236}">
                <a16:creationId xmlns:a16="http://schemas.microsoft.com/office/drawing/2014/main" id="{C737B2E3-881A-904D-914B-21D3F3949A46}"/>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2718539" y="3888922"/>
            <a:ext cx="365760" cy="365760"/>
          </a:xfrm>
          <a:prstGeom prst="rect">
            <a:avLst/>
          </a:prstGeom>
        </p:spPr>
      </p:pic>
      <p:pic>
        <p:nvPicPr>
          <p:cNvPr id="125" name="Picture 124">
            <a:extLst>
              <a:ext uri="{FF2B5EF4-FFF2-40B4-BE49-F238E27FC236}">
                <a16:creationId xmlns:a16="http://schemas.microsoft.com/office/drawing/2014/main" id="{C81F9181-7792-7B48-84FA-4E2BE9F724AC}"/>
              </a:ext>
              <a:ext uri="{C183D7F6-B498-43B3-948B-1728B52AA6E4}">
                <adec:decorative xmlns:adec="http://schemas.microsoft.com/office/drawing/2017/decorative" val="1"/>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375777" y="5221776"/>
            <a:ext cx="365760" cy="365760"/>
          </a:xfrm>
          <a:prstGeom prst="rect">
            <a:avLst/>
          </a:prstGeom>
        </p:spPr>
      </p:pic>
      <p:pic>
        <p:nvPicPr>
          <p:cNvPr id="126" name="Picture 125">
            <a:extLst>
              <a:ext uri="{FF2B5EF4-FFF2-40B4-BE49-F238E27FC236}">
                <a16:creationId xmlns:a16="http://schemas.microsoft.com/office/drawing/2014/main" id="{F0301E24-FFB2-1A4C-893A-780C69C10F6C}"/>
              </a:ext>
              <a:ext uri="{C183D7F6-B498-43B3-948B-1728B52AA6E4}">
                <adec:decorative xmlns:adec="http://schemas.microsoft.com/office/drawing/2017/decorative" val="1"/>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5201260" y="3878097"/>
            <a:ext cx="365760" cy="365760"/>
          </a:xfrm>
          <a:prstGeom prst="rect">
            <a:avLst/>
          </a:prstGeom>
        </p:spPr>
      </p:pic>
      <p:pic>
        <p:nvPicPr>
          <p:cNvPr id="130" name="Picture 129">
            <a:extLst>
              <a:ext uri="{FF2B5EF4-FFF2-40B4-BE49-F238E27FC236}">
                <a16:creationId xmlns:a16="http://schemas.microsoft.com/office/drawing/2014/main" id="{3741439C-2F09-6844-8FDC-9C2F440ED9D8}"/>
              </a:ext>
              <a:ext uri="{C183D7F6-B498-43B3-948B-1728B52AA6E4}">
                <adec:decorative xmlns:adec="http://schemas.microsoft.com/office/drawing/2017/decorative" val="1"/>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2778077" y="5244698"/>
            <a:ext cx="365760" cy="365760"/>
          </a:xfrm>
          <a:prstGeom prst="rect">
            <a:avLst/>
          </a:prstGeom>
        </p:spPr>
      </p:pic>
      <p:pic>
        <p:nvPicPr>
          <p:cNvPr id="134" name="Picture 133">
            <a:extLst>
              <a:ext uri="{FF2B5EF4-FFF2-40B4-BE49-F238E27FC236}">
                <a16:creationId xmlns:a16="http://schemas.microsoft.com/office/drawing/2014/main" id="{38D32AD5-D833-4044-B699-24082367F682}"/>
              </a:ext>
              <a:ext uri="{C183D7F6-B498-43B3-948B-1728B52AA6E4}">
                <adec:decorative xmlns:adec="http://schemas.microsoft.com/office/drawing/2017/decorative" val="1"/>
              </a:ext>
            </a:extLst>
          </p:cNvPr>
          <p:cNvPicPr>
            <a:picLocks noChangeAspect="1"/>
          </p:cNvPicPr>
          <p:nvPr/>
        </p:nvPicPr>
        <p:blipFill>
          <a:blip r:embed="rId19"/>
          <a:stretch>
            <a:fillRect/>
          </a:stretch>
        </p:blipFill>
        <p:spPr>
          <a:xfrm>
            <a:off x="5145556" y="5227253"/>
            <a:ext cx="365760" cy="365760"/>
          </a:xfrm>
          <a:prstGeom prst="rect">
            <a:avLst/>
          </a:prstGeom>
        </p:spPr>
      </p:pic>
      <p:sp>
        <p:nvSpPr>
          <p:cNvPr id="66" name="object 11">
            <a:extLst>
              <a:ext uri="{FF2B5EF4-FFF2-40B4-BE49-F238E27FC236}">
                <a16:creationId xmlns:a16="http://schemas.microsoft.com/office/drawing/2014/main" id="{306C48C9-9BEF-6D49-8BEC-9FE5234E29B5}"/>
              </a:ext>
            </a:extLst>
          </p:cNvPr>
          <p:cNvSpPr txBox="1">
            <a:spLocks/>
          </p:cNvSpPr>
          <p:nvPr/>
        </p:nvSpPr>
        <p:spPr>
          <a:xfrm>
            <a:off x="97787" y="9857050"/>
            <a:ext cx="3602631" cy="133365"/>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fr-FR" dirty="0"/>
              <a:t>©2020 Adobe. All </a:t>
            </a:r>
            <a:r>
              <a:rPr lang="fr-FR" dirty="0" err="1"/>
              <a:t>Rights</a:t>
            </a:r>
            <a:r>
              <a:rPr lang="fr-FR" dirty="0"/>
              <a:t> </a:t>
            </a:r>
            <a:r>
              <a:rPr lang="fr-FR" dirty="0" err="1"/>
              <a:t>Reserved</a:t>
            </a:r>
            <a:r>
              <a:rPr lang="fr-FR" dirty="0"/>
              <a:t>. Données confidentielles Adobe</a:t>
            </a:r>
          </a:p>
        </p:txBody>
      </p:sp>
    </p:spTree>
    <p:extLst>
      <p:ext uri="{BB962C8B-B14F-4D97-AF65-F5344CB8AC3E}">
        <p14:creationId xmlns:p14="http://schemas.microsoft.com/office/powerpoint/2010/main" val="398226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fr-FR" sz="500">
                <a:solidFill>
                  <a:srgbClr val="6C6C6C"/>
                </a:solidFill>
                <a:latin typeface="Adobe Clean"/>
                <a:cs typeface="Adobe Clean"/>
              </a:rPr>
              <a:t>©2020 Adobe. All Rights Reserved. Données confidentielles Adobe</a:t>
            </a:r>
          </a:p>
          <a:p>
            <a:pPr>
              <a:lnSpc>
                <a:spcPct val="100000"/>
              </a:lnSpc>
              <a:spcBef>
                <a:spcPts val="25"/>
              </a:spcBef>
            </a:pPr>
            <a:endParaRPr sz="800">
              <a:latin typeface="Adobe Clean"/>
              <a:cs typeface="Adobe Clean"/>
            </a:endParaRPr>
          </a:p>
          <a:p>
            <a:pPr>
              <a:lnSpc>
                <a:spcPct val="100000"/>
              </a:lnSpc>
              <a:spcBef>
                <a:spcPts val="5"/>
              </a:spcBef>
            </a:pPr>
            <a:r>
              <a:rPr lang="fr-FR" sz="800">
                <a:solidFill>
                  <a:srgbClr val="6D6D6D"/>
                </a:solidFill>
                <a:latin typeface="Adobe Clean"/>
                <a:cs typeface="Adobe Clean"/>
              </a:rPr>
              <a:t>©2020 Adobe. All Rights Reserved. Données confidentielles Adobe</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fr-FR" sz="1400" b="1">
                <a:solidFill>
                  <a:srgbClr val="020302"/>
                </a:solidFill>
                <a:latin typeface="Adobe Clean"/>
                <a:cs typeface="Adobe Clean"/>
              </a:rPr>
              <a:t>Ressources</a:t>
            </a: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fr-FR" sz="800">
                <a:solidFill>
                  <a:srgbClr val="777879"/>
                </a:solidFill>
                <a:latin typeface="Adobe Clean"/>
                <a:cs typeface="Adobe Clean"/>
              </a:rPr>
              <a:t>Adobe</a:t>
            </a:r>
          </a:p>
          <a:p>
            <a:pPr marL="12700">
              <a:lnSpc>
                <a:spcPts val="915"/>
              </a:lnSpc>
            </a:pPr>
            <a:r>
              <a:rPr lang="fr-FR" sz="800">
                <a:solidFill>
                  <a:srgbClr val="777879"/>
                </a:solidFill>
                <a:latin typeface="Adobe Clean"/>
                <a:cs typeface="Adobe Clean"/>
              </a:rPr>
              <a:t>345 Park Avenue</a:t>
            </a:r>
          </a:p>
          <a:p>
            <a:pPr marL="12700">
              <a:lnSpc>
                <a:spcPts val="944"/>
              </a:lnSpc>
            </a:pPr>
            <a:r>
              <a:rPr lang="fr-FR" sz="800">
                <a:solidFill>
                  <a:srgbClr val="777879"/>
                </a:solidFill>
                <a:latin typeface="Adobe Clean"/>
                <a:cs typeface="Adobe Clean"/>
              </a:rPr>
              <a:t>San Jose, CA95110-2704</a:t>
            </a:r>
          </a:p>
          <a:p>
            <a:pPr marL="12700">
              <a:lnSpc>
                <a:spcPct val="100000"/>
              </a:lnSpc>
              <a:spcBef>
                <a:spcPts val="45"/>
              </a:spcBef>
            </a:pPr>
            <a:r>
              <a:rPr lang="fr-FR" sz="800">
                <a:solidFill>
                  <a:srgbClr val="777879"/>
                </a:solidFill>
                <a:latin typeface="Adobe Clean"/>
                <a:cs typeface="Adobe Clean"/>
              </a:rPr>
              <a:t>États-Unis</a:t>
            </a:r>
          </a:p>
          <a:p>
            <a:pPr marL="12700">
              <a:lnSpc>
                <a:spcPct val="100000"/>
              </a:lnSpc>
              <a:spcBef>
                <a:spcPts val="265"/>
              </a:spcBef>
            </a:pPr>
            <a:r>
              <a:rPr lang="fr-FR" sz="800" u="sng">
                <a:solidFill>
                  <a:srgbClr val="5F5F5F"/>
                </a:solidFill>
                <a:uFill>
                  <a:solidFill>
                    <a:srgbClr val="0000FF"/>
                  </a:solidFill>
                </a:uFill>
                <a:latin typeface="Adobe Clean"/>
                <a:cs typeface="Adobe Clean"/>
                <a:hlinkClick r:id="rId3"/>
              </a:rPr>
              <a:t>www.adobe.com/fr/</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fr-FR" sz="1100" i="1">
                <a:solidFill>
                  <a:srgbClr val="777879"/>
                </a:solidFill>
                <a:latin typeface="AdobeClean-LightIt"/>
                <a:cs typeface="AdobeClean-LightIt"/>
              </a:rPr>
              <a:t>Pour en apprendre plus sur les offres de l’assistance Adobe et sur le niveau qui vous convient, contactez votre gestionnaire de compte nommé (NAM) ou votre gestionnaire de Succès client (CSM).</a:t>
            </a:r>
          </a:p>
          <a:p>
            <a:pPr marL="34290">
              <a:lnSpc>
                <a:spcPct val="100000"/>
              </a:lnSpc>
              <a:spcBef>
                <a:spcPts val="795"/>
              </a:spcBef>
            </a:pPr>
            <a:r>
              <a:rPr lang="fr-FR" sz="800">
                <a:solidFill>
                  <a:srgbClr val="6D6D6D"/>
                </a:solidFill>
                <a:latin typeface="Adobe Clean"/>
                <a:cs typeface="Adobe Clean"/>
              </a:rPr>
              <a:t>©2020 Adobe. All Rights Reserved. Données confidentielles Adobe</a:t>
            </a:r>
          </a:p>
        </p:txBody>
      </p:sp>
      <p:sp>
        <p:nvSpPr>
          <p:cNvPr id="64" name="object 23">
            <a:extLst>
              <a:ext uri="{FF2B5EF4-FFF2-40B4-BE49-F238E27FC236}">
                <a16:creationId xmlns:a16="http://schemas.microsoft.com/office/drawing/2014/main" id="{41467BDC-3D83-D844-B922-CD07E94E5AAB}"/>
              </a:ext>
            </a:extLst>
          </p:cNvPr>
          <p:cNvSpPr txBox="1"/>
          <p:nvPr/>
        </p:nvSpPr>
        <p:spPr>
          <a:xfrm>
            <a:off x="184181" y="4900727"/>
            <a:ext cx="7396804" cy="602088"/>
          </a:xfrm>
          <a:prstGeom prst="rect">
            <a:avLst/>
          </a:prstGeom>
        </p:spPr>
        <p:txBody>
          <a:bodyPr vert="horz" wrap="square" lIns="0" tIns="116205" rIns="0" bIns="0" rtlCol="0" anchor="t">
            <a:spAutoFit/>
          </a:bodyPr>
          <a:lstStyle/>
          <a:p>
            <a:pPr>
              <a:spcBef>
                <a:spcPts val="915"/>
              </a:spcBef>
            </a:pPr>
            <a:r>
              <a:rPr lang="fr-FR" sz="1400" b="1">
                <a:solidFill>
                  <a:srgbClr val="020302"/>
                </a:solidFill>
                <a:latin typeface="Adobe Clean"/>
                <a:cs typeface="Adobe Clean"/>
              </a:rPr>
              <a:t>Portée régionale de l’assistance Adobe, heures ouvrables locales et assistance linguistique</a:t>
            </a:r>
          </a:p>
          <a:p>
            <a:pPr lvl="0">
              <a:spcBef>
                <a:spcPts val="915"/>
              </a:spcBef>
            </a:pPr>
            <a:r>
              <a:rPr lang="fr-FR" sz="1000">
                <a:solidFill>
                  <a:srgbClr val="1F1F1F"/>
                </a:solidFill>
                <a:latin typeface="AdobeClean-Light"/>
              </a:rPr>
              <a:t>Les heures ouvrables locales d’Adobe s’alignent sur la région de facturation du client.</a:t>
            </a:r>
          </a:p>
        </p:txBody>
      </p:sp>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643507" y="8528519"/>
            <a:ext cx="1172843" cy="382797"/>
          </a:xfrm>
          <a:prstGeom prst="rect">
            <a:avLst/>
          </a:prstGeom>
        </p:spPr>
        <p:txBody>
          <a:bodyPr vert="horz" wrap="square" lIns="0" tIns="23495" rIns="0" bIns="0" rtlCol="0">
            <a:spAutoFit/>
          </a:bodyPr>
          <a:lstStyle/>
          <a:p>
            <a:pPr marL="139065" marR="5080" indent="-139065" algn="ctr">
              <a:lnSpc>
                <a:spcPts val="1390"/>
              </a:lnSpc>
              <a:spcBef>
                <a:spcPts val="185"/>
              </a:spcBef>
            </a:pPr>
            <a:r>
              <a:rPr lang="fr-FR" sz="1200" b="1" dirty="0">
                <a:solidFill>
                  <a:srgbClr val="FFFFFF"/>
                </a:solidFill>
                <a:latin typeface="Adobe Clean"/>
                <a:cs typeface="Adobe Clean"/>
              </a:rPr>
              <a:t>Expertise incomparable</a:t>
            </a:r>
          </a:p>
        </p:txBody>
      </p:sp>
      <p:sp>
        <p:nvSpPr>
          <p:cNvPr id="85" name="object 64">
            <a:extLst>
              <a:ext uri="{FF2B5EF4-FFF2-40B4-BE49-F238E27FC236}">
                <a16:creationId xmlns:a16="http://schemas.microsoft.com/office/drawing/2014/main" id="{3921F04C-B61B-A948-947F-C33BBFF39A32}"/>
              </a:ext>
            </a:extLst>
          </p:cNvPr>
          <p:cNvSpPr txBox="1"/>
          <p:nvPr/>
        </p:nvSpPr>
        <p:spPr>
          <a:xfrm>
            <a:off x="4580095" y="8541244"/>
            <a:ext cx="874555" cy="382797"/>
          </a:xfrm>
          <a:prstGeom prst="rect">
            <a:avLst/>
          </a:prstGeom>
        </p:spPr>
        <p:txBody>
          <a:bodyPr vert="horz" wrap="square" lIns="0" tIns="23495" rIns="0" bIns="0" rtlCol="0">
            <a:spAutoFit/>
          </a:bodyPr>
          <a:lstStyle/>
          <a:p>
            <a:pPr marL="138113" marR="5080" indent="-23813" algn="ctr">
              <a:lnSpc>
                <a:spcPts val="1390"/>
              </a:lnSpc>
              <a:spcBef>
                <a:spcPts val="185"/>
              </a:spcBef>
            </a:pPr>
            <a:r>
              <a:rPr lang="fr-FR" sz="1200" b="1" dirty="0">
                <a:solidFill>
                  <a:srgbClr val="FFFFFF"/>
                </a:solidFill>
                <a:latin typeface="Adobe Clean"/>
                <a:cs typeface="Adobe Clean"/>
              </a:rPr>
              <a:t>Assistance accélérée</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19850" y="8543943"/>
            <a:ext cx="920750" cy="382797"/>
          </a:xfrm>
          <a:prstGeom prst="rect">
            <a:avLst/>
          </a:prstGeom>
        </p:spPr>
        <p:txBody>
          <a:bodyPr vert="horz" wrap="square" lIns="0" tIns="23495" rIns="0" bIns="0" rtlCol="0">
            <a:spAutoFit/>
          </a:bodyPr>
          <a:lstStyle/>
          <a:p>
            <a:pPr marL="50800" marR="5080" indent="-51435" algn="ctr">
              <a:lnSpc>
                <a:spcPts val="1390"/>
              </a:lnSpc>
              <a:spcBef>
                <a:spcPts val="185"/>
              </a:spcBef>
            </a:pPr>
            <a:r>
              <a:rPr lang="fr-FR" sz="1200" b="1" dirty="0">
                <a:solidFill>
                  <a:srgbClr val="FFFFFF"/>
                </a:solidFill>
                <a:latin typeface="Adobe Clean"/>
                <a:cs typeface="Adobe Clean"/>
              </a:rPr>
              <a:t>Conseil stratégique</a:t>
            </a:r>
          </a:p>
        </p:txBody>
      </p:sp>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71998" y="7751776"/>
            <a:ext cx="548640" cy="548640"/>
          </a:xfrm>
          <a:prstGeom prst="rect">
            <a:avLst/>
          </a:prstGeom>
        </p:spPr>
      </p:pic>
      <p:graphicFrame>
        <p:nvGraphicFramePr>
          <p:cNvPr id="21" name="Table 6">
            <a:extLst>
              <a:ext uri="{FF2B5EF4-FFF2-40B4-BE49-F238E27FC236}">
                <a16:creationId xmlns:a16="http://schemas.microsoft.com/office/drawing/2014/main" id="{816421D9-782A-684C-9A4C-AA14C6DDD11C}"/>
              </a:ext>
            </a:extLst>
          </p:cNvPr>
          <p:cNvGraphicFramePr>
            <a:graphicFrameLocks noGrp="1"/>
          </p:cNvGraphicFramePr>
          <p:nvPr>
            <p:extLst>
              <p:ext uri="{D42A27DB-BD31-4B8C-83A1-F6EECF244321}">
                <p14:modId xmlns:p14="http://schemas.microsoft.com/office/powerpoint/2010/main" val="2432001740"/>
              </p:ext>
            </p:extLst>
          </p:nvPr>
        </p:nvGraphicFramePr>
        <p:xfrm>
          <a:off x="152369" y="5825070"/>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fr-FR" sz="1100">
                          <a:solidFill>
                            <a:schemeClr val="tx1"/>
                          </a:solidFill>
                          <a:latin typeface="Adobe Clean" panose="020B0503020404020204" pitchFamily="34" charset="0"/>
                        </a:rPr>
                        <a:t>Amériques </a:t>
                      </a:r>
                      <a:r>
                        <a:rPr lang="fr-FR" sz="1100" baseline="30000">
                          <a:solidFill>
                            <a:schemeClr val="tx1"/>
                          </a:solidFill>
                          <a:latin typeface="Adobe Clean" panose="020B05030204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Europe, Moyen-Orient et Afrique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Asie-Pacifique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Japon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fr-FR" sz="1100">
                          <a:solidFill>
                            <a:schemeClr val="tx1"/>
                          </a:solidFill>
                          <a:latin typeface="Adobe Clean" panose="020B0503020404020204" pitchFamily="34" charset="0"/>
                        </a:rPr>
                        <a:t>24x7</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9 h 00 à 17 h 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9 h 00 à 17 h 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9 h 00 - 17 h 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dobe Clean" panose="020B0503020404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fr-FR" sz="1100" baseline="30000">
                          <a:solidFill>
                            <a:schemeClr val="tx1"/>
                          </a:solidFill>
                          <a:latin typeface="Adobe Clean" panose="020B0503020404020204" pitchFamily="34" charset="0"/>
                        </a:rPr>
                        <a:t>1</a:t>
                      </a:r>
                      <a:r>
                        <a:rPr lang="fr-FR" sz="1100">
                          <a:solidFill>
                            <a:schemeClr val="tx1"/>
                          </a:solidFill>
                          <a:latin typeface="Adobe Clean" panose="020B0503020404020204" pitchFamily="34" charset="0"/>
                        </a:rPr>
                        <a:t>Assistance linguistique pour les Amériques en anglais uniquement.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graphicFrame>
        <p:nvGraphicFramePr>
          <p:cNvPr id="22" name="Table 6">
            <a:extLst>
              <a:ext uri="{FF2B5EF4-FFF2-40B4-BE49-F238E27FC236}">
                <a16:creationId xmlns:a16="http://schemas.microsoft.com/office/drawing/2014/main" id="{EE29B956-6FD1-224B-B642-376634CB164D}"/>
              </a:ext>
            </a:extLst>
          </p:cNvPr>
          <p:cNvGraphicFramePr>
            <a:graphicFrameLocks noGrp="1"/>
          </p:cNvGraphicFramePr>
          <p:nvPr>
            <p:extLst>
              <p:ext uri="{D42A27DB-BD31-4B8C-83A1-F6EECF244321}">
                <p14:modId xmlns:p14="http://schemas.microsoft.com/office/powerpoint/2010/main" val="3429455895"/>
              </p:ext>
            </p:extLst>
          </p:nvPr>
        </p:nvGraphicFramePr>
        <p:xfrm>
          <a:off x="194237" y="1272353"/>
          <a:ext cx="7368291" cy="29565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pPr marL="0" lvl="0" indent="60325">
                        <a:buNone/>
                      </a:pPr>
                      <a:r>
                        <a:rPr lang="fr-FR" sz="1200" b="0" strike="noStrike">
                          <a:solidFill>
                            <a:srgbClr val="5F5F5F"/>
                          </a:solidFill>
                          <a:latin typeface="Adobe Clean"/>
                          <a:ea typeface="+mn-ea"/>
                          <a:cs typeface="+mn-cs"/>
                          <a:hlinkClick r:id="rId13"/>
                        </a:rPr>
                        <a:t>Formation et support aux entreprises</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fr-FR" sz="1000" b="0" strike="noStrike">
                          <a:solidFill>
                            <a:schemeClr val="tx1"/>
                          </a:solidFill>
                          <a:latin typeface="Adobe Clean Light"/>
                          <a:ea typeface="+mn-ea"/>
                          <a:cs typeface="+mn-cs"/>
                        </a:rPr>
                        <a:t>Formation et support aux entreprises est un endroit où les clients Adobe peuvent trouver des tutoriels automatiques, de la documentation sur les produits, une formation dispensée par un instructeur, une communauté et une assistance technique pour les produits Creative Cloud et Document sélectionnés.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200" strike="noStrike">
                          <a:solidFill>
                            <a:srgbClr val="5F5F5F"/>
                          </a:solidFill>
                          <a:latin typeface="Adobe Clean"/>
                          <a:ea typeface="+mn-ea"/>
                          <a:cs typeface="+mn-cs"/>
                          <a:hlinkClick r:id="rId14">
                            <a:extLst>
                              <a:ext uri="{A12FA001-AC4F-418D-AE19-62706E023703}">
                                <ahyp:hlinkClr xmlns:ahyp="http://schemas.microsoft.com/office/drawing/2018/hyperlinkcolor" val="tx"/>
                              </a:ext>
                            </a:extLst>
                          </a:hlinkClick>
                        </a:rPr>
                        <a:t>Communauté d’assistance Adobe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strike="noStrike">
                          <a:solidFill>
                            <a:schemeClr val="tx1"/>
                          </a:solidFill>
                          <a:latin typeface="Adobe Clean Light" panose="020B0303020404020204" pitchFamily="34" charset="0"/>
                          <a:ea typeface="+mn-ea"/>
                          <a:cs typeface="+mn-cs"/>
                        </a:rPr>
                        <a:t>La communauté d’assistance Adobe est l’endroit où poser des questions, trouver des réponses, apprendre des experts et partager vos connaissances.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200">
                          <a:solidFill>
                            <a:srgbClr val="5F5F5F"/>
                          </a:solidFill>
                          <a:latin typeface="Adobe Clean"/>
                          <a:ea typeface="+mn-ea"/>
                          <a:cs typeface="+mn-cs"/>
                          <a:hlinkClick r:id="rId15">
                            <a:extLst>
                              <a:ext uri="{A12FA001-AC4F-418D-AE19-62706E023703}">
                                <ahyp:hlinkClr xmlns:ahyp="http://schemas.microsoft.com/office/drawing/2018/hyperlinkcolor" val="tx"/>
                              </a:ext>
                            </a:extLst>
                          </a:hlinkClick>
                        </a:rPr>
                        <a:t>Problèmes de production et panne du système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a:solidFill>
                            <a:schemeClr val="tx1"/>
                          </a:solidFill>
                          <a:latin typeface="Adobe Clean Light" panose="020B0303020404020204" pitchFamily="34" charset="0"/>
                          <a:ea typeface="+mn-ea"/>
                          <a:cs typeface="+mn-cs"/>
                        </a:rPr>
                        <a:t>Status.adobe.com transmet les informations d’intégrité de tous les produits et services d’Adobe déployés dans des environnements multi-entité. Les clients peuvent choisir leurs préférences d’abonnement afin de recevoir des notifications par e-mail chaque fois qu’Adobe crée, met à jour ou résout un événement de produit. Cet événement peut inclure des problèmes de maintenance planifiée ou de service présentant différents niveaux de gravité.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200">
                          <a:solidFill>
                            <a:srgbClr val="5F5F5F"/>
                          </a:solidFill>
                          <a:latin typeface="Adobe Clean"/>
                          <a:ea typeface="+mn-ea"/>
                          <a:cs typeface="+mn-cs"/>
                          <a:hlinkClick r:id="rId16">
                            <a:extLst>
                              <a:ext uri="{A12FA001-AC4F-418D-AE19-62706E023703}">
                                <ahyp:hlinkClr xmlns:ahyp="http://schemas.microsoft.com/office/drawing/2018/hyperlinkcolor" val="tx"/>
                              </a:ext>
                            </a:extLst>
                          </a:hlinkClick>
                        </a:rPr>
                        <a:t>Termes et conditions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fr-FR" sz="1000">
                          <a:solidFill>
                            <a:schemeClr val="tx1"/>
                          </a:solidFill>
                          <a:latin typeface="Adobe Clean Light" panose="020B0303020404020204" pitchFamily="34" charset="0"/>
                          <a:ea typeface="+mn-ea"/>
                          <a:cs typeface="+mn-cs"/>
                        </a:rPr>
                        <a:t>Il s’agit des termes et conditions détaillant les offres des services d’assistance.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sp>
        <p:nvSpPr>
          <p:cNvPr id="26" name="object 26">
            <a:extLst>
              <a:ext uri="{FF2B5EF4-FFF2-40B4-BE49-F238E27FC236}">
                <a16:creationId xmlns:a16="http://schemas.microsoft.com/office/drawing/2014/main" id="{F626E9F3-BB46-A841-B6B4-0181DC1E0A07}"/>
              </a:ext>
            </a:extLst>
          </p:cNvPr>
          <p:cNvSpPr/>
          <p:nvPr/>
        </p:nvSpPr>
        <p:spPr>
          <a:xfrm>
            <a:off x="194236" y="911587"/>
            <a:ext cx="897963" cy="86707"/>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423269C2B3A1A408FE719AA0C68584E" ma:contentTypeVersion="12" ma:contentTypeDescription="Create a new document." ma:contentTypeScope="" ma:versionID="bb0e62b6784238cdabe687d3bb80e52e">
  <xsd:schema xmlns:xsd="http://www.w3.org/2001/XMLSchema" xmlns:xs="http://www.w3.org/2001/XMLSchema" xmlns:p="http://schemas.microsoft.com/office/2006/metadata/properties" xmlns:ns2="01e63850-2818-4a9f-a0cd-2d4201ad5cd5" xmlns:ns3="281057cd-4f7e-4aa3-94a7-05201549cd15" targetNamespace="http://schemas.microsoft.com/office/2006/metadata/properties" ma:root="true" ma:fieldsID="8056aed6c30138b1a2c5f47f967a193a" ns2:_="" ns3:_="">
    <xsd:import namespace="01e63850-2818-4a9f-a0cd-2d4201ad5cd5"/>
    <xsd:import namespace="281057cd-4f7e-4aa3-94a7-05201549cd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e63850-2818-4a9f-a0cd-2d4201ad5c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1057cd-4f7e-4aa3-94a7-05201549cd1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9D9D3B-3229-44EE-9964-24A06AE66887}">
  <ds:schemaRefs>
    <ds:schemaRef ds:uri="http://schemas.microsoft.com/sharepoint/v3/contenttype/forms"/>
  </ds:schemaRefs>
</ds:datastoreItem>
</file>

<file path=customXml/itemProps2.xml><?xml version="1.0" encoding="utf-8"?>
<ds:datastoreItem xmlns:ds="http://schemas.openxmlformats.org/officeDocument/2006/customXml" ds:itemID="{0EEE7932-C187-4002-9C84-B829A593B1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e63850-2818-4a9f-a0cd-2d4201ad5cd5"/>
    <ds:schemaRef ds:uri="281057cd-4f7e-4aa3-94a7-05201549cd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D41536-010B-47B1-9229-B72BE4090090}">
  <ds:schemaRefs>
    <ds:schemaRef ds:uri="http://schemas.microsoft.com/office/infopath/2007/PartnerControls"/>
    <ds:schemaRef ds:uri="http://schemas.microsoft.com/office/2006/metadata/properties"/>
    <ds:schemaRef ds:uri="281057cd-4f7e-4aa3-94a7-05201549cd15"/>
    <ds:schemaRef ds:uri="http://purl.org/dc/dcmitype/"/>
    <ds:schemaRef ds:uri="http://schemas.microsoft.com/office/2006/documentManagement/types"/>
    <ds:schemaRef ds:uri="http://purl.org/dc/terms/"/>
    <ds:schemaRef ds:uri="http://schemas.openxmlformats.org/package/2006/metadata/core-properties"/>
    <ds:schemaRef ds:uri="http://purl.org/dc/elements/1.1/"/>
    <ds:schemaRef ds:uri="01e63850-2818-4a9f-a0cd-2d4201ad5cd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1338</TotalTime>
  <Words>1535</Words>
  <Application>Microsoft Office PowerPoint</Application>
  <PresentationFormat>Custom</PresentationFormat>
  <Paragraphs>149</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PLANS D’ASSISTANCE ADOBE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SUPPORTOFFERINGS</dc:title>
  <cp:lastModifiedBy>Hanh Hoang</cp:lastModifiedBy>
  <cp:revision>13</cp:revision>
  <dcterms:created xsi:type="dcterms:W3CDTF">2021-08-02T18:14:51Z</dcterms:created>
  <dcterms:modified xsi:type="dcterms:W3CDTF">2022-03-25T02:37:40Z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2021-07-28T00:00:00Z</vt:filetime>
  </property>
  <property fmtid="{D5CDD505-2E9C-101B-9397-08002B2CF9AE}" pid="3" name="LastSaved">
    <vt:filetime>2021-08-02T00:00:00Z</vt:filetime>
  </property>
  <property fmtid="{D5CDD505-2E9C-101B-9397-08002B2CF9AE}" pid="4" name="ContentTypeId">
    <vt:lpwstr>0x0101009423269C2B3A1A408FE719AA0C68584E</vt:lpwstr>
  </property>
</Properties>
</file>