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67" r:id="rId5"/>
    <p:sldId id="259"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B95D0-0A44-9528-1BEA-48A789637FFE}" v="16" dt="2022-03-04T01:01:28.772"/>
    <p1510:client id="{6BD15537-A10F-677D-2005-CC2304369B8B}" v="2" dt="2022-02-09T19:17:48.735"/>
    <p1510:client id="{9DBA0F9D-2089-8E5D-3226-C91786127D1D}" v="70" dt="2022-02-10T15:55:44.875"/>
    <p1510:client id="{D0512FCB-B045-1245-8DF3-C54E99082CA0}" v="6" dt="2022-01-26T18:22:28.552"/>
    <p1510:client id="{D69136EB-5A5F-EE49-A108-44971954154D}" v="3" dt="2022-01-27T18:16:17.2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p:restoredTop sz="94626"/>
  </p:normalViewPr>
  <p:slideViewPr>
    <p:cSldViewPr snapToGrid="0">
      <p:cViewPr>
        <p:scale>
          <a:sx n="70" d="100"/>
          <a:sy n="70" d="100"/>
        </p:scale>
        <p:origin x="2922" y="21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S::zalesky@adobe.com::9c0b24b4-6ad7-45a7-a9a0-5ba404afed22" providerId="AD" clId="Web-{9DBA0F9D-2089-8E5D-3226-C91786127D1D}"/>
    <pc:docChg chg="mod modSld">
      <pc:chgData name="Jaclyn Zalesky" userId="S::zalesky@adobe.com::9c0b24b4-6ad7-45a7-a9a0-5ba404afed22" providerId="AD" clId="Web-{9DBA0F9D-2089-8E5D-3226-C91786127D1D}" dt="2022-02-10T15:55:38.656" v="67"/>
      <pc:docMkLst>
        <pc:docMk/>
      </pc:docMkLst>
      <pc:sldChg chg="modSp modCm">
        <pc:chgData name="Jaclyn Zalesky" userId="S::zalesky@adobe.com::9c0b24b4-6ad7-45a7-a9a0-5ba404afed22" providerId="AD" clId="Web-{9DBA0F9D-2089-8E5D-3226-C91786127D1D}" dt="2022-02-10T15:55:38.656" v="67"/>
        <pc:sldMkLst>
          <pc:docMk/>
          <pc:sldMk cId="1050037809" sldId="261"/>
        </pc:sldMkLst>
        <pc:graphicFrameChg chg="mod modGraphic">
          <ac:chgData name="Jaclyn Zalesky" userId="S::zalesky@adobe.com::9c0b24b4-6ad7-45a7-a9a0-5ba404afed22" providerId="AD" clId="Web-{9DBA0F9D-2089-8E5D-3226-C91786127D1D}" dt="2022-02-10T15:55:38.656" v="67"/>
          <ac:graphicFrameMkLst>
            <pc:docMk/>
            <pc:sldMk cId="1050037809" sldId="261"/>
            <ac:graphicFrameMk id="111" creationId="{D8653CEC-4213-DE40-9BAF-D1E3318FF89C}"/>
          </ac:graphicFrameMkLst>
        </pc:graphicFrameChg>
      </pc:sldChg>
    </pc:docChg>
  </pc:docChgLst>
  <pc:docChgLst>
    <pc:chgData name="David Baker" userId="S::davbaker@adobe.com::da2b0875-9916-4d44-89d9-e651631ef4de" providerId="AD" clId="Web-{6BD15537-A10F-677D-2005-CC2304369B8B}"/>
    <pc:docChg chg="mod">
      <pc:chgData name="David Baker" userId="S::davbaker@adobe.com::da2b0875-9916-4d44-89d9-e651631ef4de" providerId="AD" clId="Web-{6BD15537-A10F-677D-2005-CC2304369B8B}" dt="2022-02-09T19:17:48.735" v="1"/>
      <pc:docMkLst>
        <pc:docMk/>
      </pc:docMkLst>
      <pc:sldChg chg="addCm">
        <pc:chgData name="David Baker" userId="S::davbaker@adobe.com::da2b0875-9916-4d44-89d9-e651631ef4de" providerId="AD" clId="Web-{6BD15537-A10F-677D-2005-CC2304369B8B}" dt="2022-02-09T19:17:48.735" v="1"/>
        <pc:sldMkLst>
          <pc:docMk/>
          <pc:sldMk cId="1050037809" sldId="261"/>
        </pc:sldMkLst>
      </pc:sldChg>
    </pc:docChg>
  </pc:docChgLst>
  <pc:docChgLst>
    <pc:chgData name="Jaclyn Zalesky" userId="9c0b24b4-6ad7-45a7-a9a0-5ba404afed22" providerId="ADAL" clId="{D0512FCB-B045-1245-8DF3-C54E99082CA0}"/>
    <pc:docChg chg="undo custSel modSld">
      <pc:chgData name="Jaclyn Zalesky" userId="9c0b24b4-6ad7-45a7-a9a0-5ba404afed22" providerId="ADAL" clId="{D0512FCB-B045-1245-8DF3-C54E99082CA0}" dt="2022-01-26T19:11:35.786" v="5" actId="1076"/>
      <pc:docMkLst>
        <pc:docMk/>
      </pc:docMkLst>
      <pc:sldChg chg="modSp mod">
        <pc:chgData name="Jaclyn Zalesky" userId="9c0b24b4-6ad7-45a7-a9a0-5ba404afed22" providerId="ADAL" clId="{D0512FCB-B045-1245-8DF3-C54E99082CA0}" dt="2022-01-26T19:11:35.786" v="5" actId="1076"/>
        <pc:sldMkLst>
          <pc:docMk/>
          <pc:sldMk cId="5960377" sldId="259"/>
        </pc:sldMkLst>
        <pc:spChg chg="mod">
          <ac:chgData name="Jaclyn Zalesky" userId="9c0b24b4-6ad7-45a7-a9a0-5ba404afed22" providerId="ADAL" clId="{D0512FCB-B045-1245-8DF3-C54E99082CA0}" dt="2022-01-26T19:11:15.447" v="3" actId="14100"/>
          <ac:spMkLst>
            <pc:docMk/>
            <pc:sldMk cId="5960377" sldId="259"/>
            <ac:spMk id="50" creationId="{96F6C916-70C7-F646-9255-620156B1938E}"/>
          </ac:spMkLst>
        </pc:spChg>
        <pc:spChg chg="mod">
          <ac:chgData name="Jaclyn Zalesky" userId="9c0b24b4-6ad7-45a7-a9a0-5ba404afed22" providerId="ADAL" clId="{D0512FCB-B045-1245-8DF3-C54E99082CA0}" dt="2022-01-26T18:40:27.796" v="0" actId="1076"/>
          <ac:spMkLst>
            <pc:docMk/>
            <pc:sldMk cId="5960377" sldId="259"/>
            <ac:spMk id="76" creationId="{4FC3D018-1158-A849-B6C1-E429A1F8B354}"/>
          </ac:spMkLst>
        </pc:spChg>
        <pc:spChg chg="mod">
          <ac:chgData name="Jaclyn Zalesky" userId="9c0b24b4-6ad7-45a7-a9a0-5ba404afed22" providerId="ADAL" clId="{D0512FCB-B045-1245-8DF3-C54E99082CA0}" dt="2022-01-26T19:11:35.786" v="5" actId="1076"/>
          <ac:spMkLst>
            <pc:docMk/>
            <pc:sldMk cId="5960377" sldId="259"/>
            <ac:spMk id="78" creationId="{9CCA5960-8B3A-4A49-BAD4-2D24B8AA00D8}"/>
          </ac:spMkLst>
        </pc:spChg>
        <pc:spChg chg="mod">
          <ac:chgData name="Jaclyn Zalesky" userId="9c0b24b4-6ad7-45a7-a9a0-5ba404afed22" providerId="ADAL" clId="{D0512FCB-B045-1245-8DF3-C54E99082CA0}" dt="2022-01-26T19:11:35.786" v="5" actId="1076"/>
          <ac:spMkLst>
            <pc:docMk/>
            <pc:sldMk cId="5960377" sldId="259"/>
            <ac:spMk id="79" creationId="{0AE93525-7B13-D34F-A0A5-6F084F732C57}"/>
          </ac:spMkLst>
        </pc:spChg>
        <pc:spChg chg="mod">
          <ac:chgData name="Jaclyn Zalesky" userId="9c0b24b4-6ad7-45a7-a9a0-5ba404afed22" providerId="ADAL" clId="{D0512FCB-B045-1245-8DF3-C54E99082CA0}" dt="2022-01-26T19:11:10.790" v="2" actId="14100"/>
          <ac:spMkLst>
            <pc:docMk/>
            <pc:sldMk cId="5960377" sldId="259"/>
            <ac:spMk id="121" creationId="{3419AAD6-8F78-6A4E-92B4-499B303969C2}"/>
          </ac:spMkLst>
        </pc:spChg>
        <pc:picChg chg="mod">
          <ac:chgData name="Jaclyn Zalesky" userId="9c0b24b4-6ad7-45a7-a9a0-5ba404afed22" providerId="ADAL" clId="{D0512FCB-B045-1245-8DF3-C54E99082CA0}" dt="2022-01-26T19:11:35.786" v="5" actId="1076"/>
          <ac:picMkLst>
            <pc:docMk/>
            <pc:sldMk cId="5960377" sldId="259"/>
            <ac:picMk id="99" creationId="{94BF0EA8-0582-E444-B2EF-D9812C7E2C98}"/>
          </ac:picMkLst>
        </pc:picChg>
      </pc:sldChg>
    </pc:docChg>
  </pc:docChgLst>
  <pc:docChgLst>
    <pc:chgData name="Jaclyn Zalesky" userId="9c0b24b4-6ad7-45a7-a9a0-5ba404afed22" providerId="ADAL" clId="{D69136EB-5A5F-EE49-A108-44971954154D}"/>
    <pc:docChg chg="custSel modSld">
      <pc:chgData name="Jaclyn Zalesky" userId="9c0b24b4-6ad7-45a7-a9a0-5ba404afed22" providerId="ADAL" clId="{D69136EB-5A5F-EE49-A108-44971954154D}" dt="2022-01-27T18:16:17.258" v="26"/>
      <pc:docMkLst>
        <pc:docMk/>
      </pc:docMkLst>
      <pc:sldChg chg="addSp delSp modSp mod">
        <pc:chgData name="Jaclyn Zalesky" userId="9c0b24b4-6ad7-45a7-a9a0-5ba404afed22" providerId="ADAL" clId="{D69136EB-5A5F-EE49-A108-44971954154D}" dt="2022-01-27T18:16:17.258" v="26"/>
        <pc:sldMkLst>
          <pc:docMk/>
          <pc:sldMk cId="5960377" sldId="259"/>
        </pc:sldMkLst>
        <pc:spChg chg="add del mod">
          <ac:chgData name="Jaclyn Zalesky" userId="9c0b24b4-6ad7-45a7-a9a0-5ba404afed22" providerId="ADAL" clId="{D69136EB-5A5F-EE49-A108-44971954154D}" dt="2022-01-27T18:16:17.258" v="26"/>
          <ac:spMkLst>
            <pc:docMk/>
            <pc:sldMk cId="5960377" sldId="259"/>
            <ac:spMk id="2" creationId="{7BF1B471-FD25-CA4A-A815-C327DF7AC608}"/>
          </ac:spMkLst>
        </pc:spChg>
        <pc:spChg chg="mod">
          <ac:chgData name="Jaclyn Zalesky" userId="9c0b24b4-6ad7-45a7-a9a0-5ba404afed22" providerId="ADAL" clId="{D69136EB-5A5F-EE49-A108-44971954154D}" dt="2022-01-27T18:02:42.431" v="21" actId="1076"/>
          <ac:spMkLst>
            <pc:docMk/>
            <pc:sldMk cId="5960377" sldId="259"/>
            <ac:spMk id="50" creationId="{96F6C916-70C7-F646-9255-620156B1938E}"/>
          </ac:spMkLst>
        </pc:spChg>
        <pc:spChg chg="mod">
          <ac:chgData name="Jaclyn Zalesky" userId="9c0b24b4-6ad7-45a7-a9a0-5ba404afed22" providerId="ADAL" clId="{D69136EB-5A5F-EE49-A108-44971954154D}" dt="2022-01-27T18:01:17.596" v="8" actId="1076"/>
          <ac:spMkLst>
            <pc:docMk/>
            <pc:sldMk cId="5960377" sldId="259"/>
            <ac:spMk id="61" creationId="{617B1137-C66B-C040-8DDC-65022470FBF2}"/>
          </ac:spMkLst>
        </pc:spChg>
        <pc:spChg chg="mod">
          <ac:chgData name="Jaclyn Zalesky" userId="9c0b24b4-6ad7-45a7-a9a0-5ba404afed22" providerId="ADAL" clId="{D69136EB-5A5F-EE49-A108-44971954154D}" dt="2022-01-27T18:00:34.921" v="5" actId="1076"/>
          <ac:spMkLst>
            <pc:docMk/>
            <pc:sldMk cId="5960377" sldId="259"/>
            <ac:spMk id="66" creationId="{FFC37365-14D1-2C4B-97CC-3896ADF5B05F}"/>
          </ac:spMkLst>
        </pc:spChg>
        <pc:spChg chg="add mod">
          <ac:chgData name="Jaclyn Zalesky" userId="9c0b24b4-6ad7-45a7-a9a0-5ba404afed22" providerId="ADAL" clId="{D69136EB-5A5F-EE49-A108-44971954154D}" dt="2022-01-27T18:16:05.708" v="24"/>
          <ac:spMkLst>
            <pc:docMk/>
            <pc:sldMk cId="5960377" sldId="259"/>
            <ac:spMk id="74" creationId="{8CF77401-FD6D-8C4A-AE13-826F9AA0E0C6}"/>
          </ac:spMkLst>
        </pc:spChg>
        <pc:spChg chg="del">
          <ac:chgData name="Jaclyn Zalesky" userId="9c0b24b4-6ad7-45a7-a9a0-5ba404afed22" providerId="ADAL" clId="{D69136EB-5A5F-EE49-A108-44971954154D}" dt="2022-01-27T18:16:04.895" v="23" actId="478"/>
          <ac:spMkLst>
            <pc:docMk/>
            <pc:sldMk cId="5960377" sldId="259"/>
            <ac:spMk id="113" creationId="{2860E159-CE71-E147-9ED2-5C004530291D}"/>
          </ac:spMkLst>
        </pc:spChg>
        <pc:spChg chg="mod">
          <ac:chgData name="Jaclyn Zalesky" userId="9c0b24b4-6ad7-45a7-a9a0-5ba404afed22" providerId="ADAL" clId="{D69136EB-5A5F-EE49-A108-44971954154D}" dt="2022-01-27T18:01:13.571" v="7" actId="1076"/>
          <ac:spMkLst>
            <pc:docMk/>
            <pc:sldMk cId="5960377" sldId="259"/>
            <ac:spMk id="119" creationId="{F212414A-B558-6049-A316-B7EFC3678B28}"/>
          </ac:spMkLst>
        </pc:spChg>
        <pc:spChg chg="mod">
          <ac:chgData name="Jaclyn Zalesky" userId="9c0b24b4-6ad7-45a7-a9a0-5ba404afed22" providerId="ADAL" clId="{D69136EB-5A5F-EE49-A108-44971954154D}" dt="2022-01-27T18:00:17.525" v="4" actId="1076"/>
          <ac:spMkLst>
            <pc:docMk/>
            <pc:sldMk cId="5960377" sldId="259"/>
            <ac:spMk id="127" creationId="{4EF527CD-128E-B44B-A01C-7B9489E006FB}"/>
          </ac:spMkLst>
        </pc:spChg>
        <pc:picChg chg="mod">
          <ac:chgData name="Jaclyn Zalesky" userId="9c0b24b4-6ad7-45a7-a9a0-5ba404afed22" providerId="ADAL" clId="{D69136EB-5A5F-EE49-A108-44971954154D}" dt="2022-01-27T18:00:34.921" v="5" actId="1076"/>
          <ac:picMkLst>
            <pc:docMk/>
            <pc:sldMk cId="5960377" sldId="259"/>
            <ac:picMk id="104" creationId="{D1DFB071-3C1C-0147-9D37-E77FD381A239}"/>
          </ac:picMkLst>
        </pc:picChg>
        <pc:picChg chg="mod">
          <ac:chgData name="Jaclyn Zalesky" userId="9c0b24b4-6ad7-45a7-a9a0-5ba404afed22" providerId="ADAL" clId="{D69136EB-5A5F-EE49-A108-44971954154D}" dt="2022-01-27T18:00:17.525" v="4" actId="1076"/>
          <ac:picMkLst>
            <pc:docMk/>
            <pc:sldMk cId="5960377" sldId="259"/>
            <ac:picMk id="130" creationId="{B9A2CF88-1D6E-294A-ACD8-5518804B44A1}"/>
          </ac:picMkLst>
        </pc:picChg>
      </pc:sldChg>
      <pc:sldChg chg="modSp mod">
        <pc:chgData name="Jaclyn Zalesky" userId="9c0b24b4-6ad7-45a7-a9a0-5ba404afed22" providerId="ADAL" clId="{D69136EB-5A5F-EE49-A108-44971954154D}" dt="2022-01-27T17:59:35.111" v="0" actId="20577"/>
        <pc:sldMkLst>
          <pc:docMk/>
          <pc:sldMk cId="1050037809" sldId="261"/>
        </pc:sldMkLst>
        <pc:spChg chg="mod">
          <ac:chgData name="Jaclyn Zalesky" userId="9c0b24b4-6ad7-45a7-a9a0-5ba404afed22" providerId="ADAL" clId="{D69136EB-5A5F-EE49-A108-44971954154D}" dt="2022-01-27T17:59:35.111" v="0" actId="20577"/>
          <ac:spMkLst>
            <pc:docMk/>
            <pc:sldMk cId="1050037809" sldId="261"/>
            <ac:spMk id="56" creationId="{00000000-0000-0000-0000-000000000000}"/>
          </ac:spMkLst>
        </pc:spChg>
      </pc:sldChg>
      <pc:sldChg chg="modSp mod">
        <pc:chgData name="Jaclyn Zalesky" userId="9c0b24b4-6ad7-45a7-a9a0-5ba404afed22" providerId="ADAL" clId="{D69136EB-5A5F-EE49-A108-44971954154D}" dt="2022-01-27T18:15:55.561" v="22" actId="1076"/>
        <pc:sldMkLst>
          <pc:docMk/>
          <pc:sldMk cId="2161849182" sldId="267"/>
        </pc:sldMkLst>
        <pc:spChg chg="mod">
          <ac:chgData name="Jaclyn Zalesky" userId="9c0b24b4-6ad7-45a7-a9a0-5ba404afed22" providerId="ADAL" clId="{D69136EB-5A5F-EE49-A108-44971954154D}" dt="2022-01-27T18:15:55.561" v="22" actId="1076"/>
          <ac:spMkLst>
            <pc:docMk/>
            <pc:sldMk cId="2161849182" sldId="267"/>
            <ac:spMk id="11" creationId="{00000000-0000-0000-0000-000000000000}"/>
          </ac:spMkLst>
        </pc:spChg>
        <pc:spChg chg="mod">
          <ac:chgData name="Jaclyn Zalesky" userId="9c0b24b4-6ad7-45a7-a9a0-5ba404afed22" providerId="ADAL" clId="{D69136EB-5A5F-EE49-A108-44971954154D}" dt="2022-01-27T18:02:09.227" v="20" actId="20577"/>
          <ac:spMkLst>
            <pc:docMk/>
            <pc:sldMk cId="2161849182" sldId="267"/>
            <ac:spMk id="12" creationId="{B5B9BF51-8921-A94B-954A-82B5B5874814}"/>
          </ac:spMkLst>
        </pc:spChg>
      </pc:sldChg>
    </pc:docChg>
  </pc:docChgLst>
  <pc:docChgLst>
    <pc:chgData name="Jaclyn Zalesky" userId="S::zalesky@adobe.com::9c0b24b4-6ad7-45a7-a9a0-5ba404afed22" providerId="AD" clId="Web-{029B95D0-0A44-9528-1BEA-48A789637FFE}"/>
    <pc:docChg chg="modSld">
      <pc:chgData name="Jaclyn Zalesky" userId="S::zalesky@adobe.com::9c0b24b4-6ad7-45a7-a9a0-5ba404afed22" providerId="AD" clId="Web-{029B95D0-0A44-9528-1BEA-48A789637FFE}" dt="2022-03-04T01:01:28.772" v="7" actId="20577"/>
      <pc:docMkLst>
        <pc:docMk/>
      </pc:docMkLst>
      <pc:sldChg chg="modSp">
        <pc:chgData name="Jaclyn Zalesky" userId="S::zalesky@adobe.com::9c0b24b4-6ad7-45a7-a9a0-5ba404afed22" providerId="AD" clId="Web-{029B95D0-0A44-9528-1BEA-48A789637FFE}" dt="2022-03-04T01:01:28.772" v="7" actId="20577"/>
        <pc:sldMkLst>
          <pc:docMk/>
          <pc:sldMk cId="5960377" sldId="259"/>
        </pc:sldMkLst>
        <pc:spChg chg="mod">
          <ac:chgData name="Jaclyn Zalesky" userId="S::zalesky@adobe.com::9c0b24b4-6ad7-45a7-a9a0-5ba404afed22" providerId="AD" clId="Web-{029B95D0-0A44-9528-1BEA-48A789637FFE}" dt="2022-03-04T01:01:28.772" v="7" actId="20577"/>
          <ac:spMkLst>
            <pc:docMk/>
            <pc:sldMk cId="5960377" sldId="259"/>
            <ac:spMk id="48" creationId="{5D509D19-B7E8-854C-A645-DFEABAF81FC2}"/>
          </ac:spMkLst>
        </pc:spChg>
      </pc:sldChg>
      <pc:sldChg chg="modSp">
        <pc:chgData name="Jaclyn Zalesky" userId="S::zalesky@adobe.com::9c0b24b4-6ad7-45a7-a9a0-5ba404afed22" providerId="AD" clId="Web-{029B95D0-0A44-9528-1BEA-48A789637FFE}" dt="2022-03-04T01:00:37.427" v="1"/>
        <pc:sldMkLst>
          <pc:docMk/>
          <pc:sldMk cId="2161849182" sldId="267"/>
        </pc:sldMkLst>
        <pc:graphicFrameChg chg="mod modGraphic">
          <ac:chgData name="Jaclyn Zalesky" userId="S::zalesky@adobe.com::9c0b24b4-6ad7-45a7-a9a0-5ba404afed22" providerId="AD" clId="Web-{029B95D0-0A44-9528-1BEA-48A789637FFE}" dt="2022-03-04T01:00:37.427" v="1"/>
          <ac:graphicFrameMkLst>
            <pc:docMk/>
            <pc:sldMk cId="2161849182" sldId="267"/>
            <ac:graphicFrameMk id="13" creationId="{63DBC3ED-EEDC-974A-82A2-F5182CF1254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3/25/2022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hyperlink" Target="https://community.adobe.com/" TargetMode="External"/><Relationship Id="rId13" Type="http://schemas.openxmlformats.org/officeDocument/2006/relationships/image" Target="../media/image22.png"/><Relationship Id="rId3" Type="http://schemas.openxmlformats.org/officeDocument/2006/relationships/hyperlink" Target="http://www.adobe.com/" TargetMode="External"/><Relationship Id="rId7" Type="http://schemas.openxmlformats.org/officeDocument/2006/relationships/hyperlink" Target="https://helpx.adobe.com/fr/enterprise.html" TargetMode="External"/><Relationship Id="rId12" Type="http://schemas.openxmlformats.org/officeDocument/2006/relationships/image" Target="../media/image21.svg"/><Relationship Id="rId2" Type="http://schemas.openxmlformats.org/officeDocument/2006/relationships/notesSlide" Target="../notesSlides/notesSlide3.xml"/><Relationship Id="rId16" Type="http://schemas.openxmlformats.org/officeDocument/2006/relationships/image" Target="../media/image25.svg"/><Relationship Id="rId1" Type="http://schemas.openxmlformats.org/officeDocument/2006/relationships/slideLayout" Target="../slideLayouts/slideLayout5.xml"/><Relationship Id="rId6" Type="http://schemas.openxmlformats.org/officeDocument/2006/relationships/image" Target="../media/image19.jpg"/><Relationship Id="rId11" Type="http://schemas.openxmlformats.org/officeDocument/2006/relationships/image" Target="../media/image20.png"/><Relationship Id="rId5" Type="http://schemas.openxmlformats.org/officeDocument/2006/relationships/image" Target="../media/image18.png"/><Relationship Id="rId15" Type="http://schemas.openxmlformats.org/officeDocument/2006/relationships/image" Target="../media/image24.png"/><Relationship Id="rId10" Type="http://schemas.openxmlformats.org/officeDocument/2006/relationships/hyperlink" Target="https://helpx.adobe.com/fr/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fr-FR" sz="2300">
                <a:latin typeface="Adobe Clean" panose="020B0503020404020204" pitchFamily="34" charset="0"/>
              </a:rPr>
              <a:t>PLANS D’ASSISTANCE ADOBE</a:t>
            </a:r>
          </a:p>
        </p:txBody>
      </p:sp>
      <p:sp>
        <p:nvSpPr>
          <p:cNvPr id="4" name="object 4"/>
          <p:cNvSpPr txBox="1"/>
          <p:nvPr/>
        </p:nvSpPr>
        <p:spPr>
          <a:xfrm>
            <a:off x="121146" y="7134585"/>
            <a:ext cx="4107954" cy="212879"/>
          </a:xfrm>
          <a:prstGeom prst="rect">
            <a:avLst/>
          </a:prstGeom>
        </p:spPr>
        <p:txBody>
          <a:bodyPr vert="horz" wrap="square" lIns="0" tIns="12700" rIns="0" bIns="0" rtlCol="0">
            <a:spAutoFit/>
          </a:bodyPr>
          <a:lstStyle/>
          <a:p>
            <a:pPr marL="12700">
              <a:lnSpc>
                <a:spcPct val="100000"/>
              </a:lnSpc>
              <a:spcBef>
                <a:spcPts val="100"/>
              </a:spcBef>
            </a:pPr>
            <a:r>
              <a:rPr lang="fr-FR" sz="1300" b="1" u="sng" dirty="0">
                <a:solidFill>
                  <a:srgbClr val="020302"/>
                </a:solidFill>
                <a:uFill>
                  <a:solidFill>
                    <a:srgbClr val="020302"/>
                  </a:solidFill>
                </a:uFill>
                <a:latin typeface="Adobe Clean"/>
                <a:cs typeface="Adobe Clean"/>
              </a:rPr>
              <a:t>Cibles du niveau de service : Réponse initiale</a:t>
            </a:r>
          </a:p>
        </p:txBody>
      </p:sp>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121146" y="9839612"/>
            <a:ext cx="3201174" cy="133370"/>
          </a:xfrm>
          <a:prstGeom prst="rect">
            <a:avLst/>
          </a:prstGeom>
        </p:spPr>
        <p:txBody>
          <a:bodyPr vert="horz" wrap="square" lIns="0" tIns="10160" rIns="0" bIns="0" rtlCol="0">
            <a:spAutoFit/>
          </a:bodyPr>
          <a:lstStyle/>
          <a:p>
            <a:pPr marL="12700">
              <a:lnSpc>
                <a:spcPct val="100000"/>
              </a:lnSpc>
              <a:spcBef>
                <a:spcPts val="80"/>
              </a:spcBef>
            </a:pPr>
            <a:r>
              <a:rPr lang="fr-FR" dirty="0"/>
              <a:t>©2020 Adobe. All </a:t>
            </a:r>
            <a:r>
              <a:rPr lang="fr-FR" dirty="0" err="1"/>
              <a:t>Rights</a:t>
            </a:r>
            <a:r>
              <a:rPr lang="fr-FR" dirty="0"/>
              <a:t> </a:t>
            </a:r>
            <a:r>
              <a:rPr lang="fr-FR" dirty="0" err="1"/>
              <a:t>Reserved</a:t>
            </a:r>
            <a:r>
              <a:rPr lang="fr-FR" dirty="0"/>
              <a:t>. Données confidentielles Adobe</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3206102" cy="200055"/>
          </a:xfrm>
          <a:prstGeom prst="rect">
            <a:avLst/>
          </a:prstGeom>
          <a:noFill/>
        </p:spPr>
        <p:txBody>
          <a:bodyPr wrap="square" rtlCol="0">
            <a:spAutoFit/>
          </a:bodyPr>
          <a:lstStyle/>
          <a:p>
            <a:r>
              <a:rPr lang="fr-FR" sz="700" i="1">
                <a:solidFill>
                  <a:schemeClr val="bg1"/>
                </a:solidFill>
                <a:latin typeface="Adobe Clean" panose="020B0503020404020204" pitchFamily="34" charset="0"/>
              </a:rPr>
              <a:t>Adobe Creative Cloud / Adobe Document Cloud (y compris Adobe Sign)</a:t>
            </a:r>
          </a:p>
        </p:txBody>
      </p:sp>
      <p:sp>
        <p:nvSpPr>
          <p:cNvPr id="12" name="object 5">
            <a:extLst>
              <a:ext uri="{FF2B5EF4-FFF2-40B4-BE49-F238E27FC236}">
                <a16:creationId xmlns:a16="http://schemas.microsoft.com/office/drawing/2014/main" id="{B5B9BF51-8921-A94B-954A-82B5B5874814}"/>
              </a:ext>
            </a:extLst>
          </p:cNvPr>
          <p:cNvSpPr txBox="1"/>
          <p:nvPr/>
        </p:nvSpPr>
        <p:spPr>
          <a:xfrm>
            <a:off x="122478" y="593716"/>
            <a:ext cx="5903842" cy="1399999"/>
          </a:xfrm>
          <a:prstGeom prst="rect">
            <a:avLst/>
          </a:prstGeom>
        </p:spPr>
        <p:txBody>
          <a:bodyPr vert="horz" wrap="square" lIns="0" tIns="24130" rIns="0" bIns="0" rtlCol="0" anchor="t">
            <a:spAutoFit/>
          </a:bodyPr>
          <a:lstStyle/>
          <a:p>
            <a:pPr marL="12700" marR="5080">
              <a:lnSpc>
                <a:spcPts val="1200"/>
              </a:lnSpc>
              <a:spcBef>
                <a:spcPts val="240"/>
              </a:spcBef>
            </a:pPr>
            <a:r>
              <a:rPr lang="fr-FR" sz="1200" dirty="0">
                <a:solidFill>
                  <a:schemeClr val="bg1"/>
                </a:solidFill>
                <a:latin typeface="Adobe Clean Light"/>
              </a:rPr>
              <a:t>Standard | Commerciale |</a:t>
            </a:r>
            <a:r>
              <a:rPr lang="fr-FR" sz="1200" b="1" dirty="0">
                <a:solidFill>
                  <a:schemeClr val="bg1"/>
                </a:solidFill>
                <a:latin typeface="Adobe Clean Light"/>
              </a:rPr>
              <a:t> </a:t>
            </a:r>
            <a:r>
              <a:rPr lang="fr-FR" sz="1200" b="1" dirty="0">
                <a:solidFill>
                  <a:schemeClr val="bg1"/>
                </a:solidFill>
              </a:rPr>
              <a:t>Entreprise</a:t>
            </a:r>
            <a:r>
              <a:rPr lang="fr-FR" sz="1200" b="1" dirty="0">
                <a:solidFill>
                  <a:schemeClr val="bg1"/>
                </a:solidFill>
                <a:latin typeface="Adobe Clean Light"/>
              </a:rPr>
              <a:t> </a:t>
            </a:r>
            <a:r>
              <a:rPr lang="fr-FR" sz="1200" dirty="0">
                <a:solidFill>
                  <a:schemeClr val="bg1"/>
                </a:solidFill>
                <a:latin typeface="Adobe Clean Light"/>
              </a:rPr>
              <a:t>| Elite</a:t>
            </a:r>
            <a:br>
              <a:rPr lang="fr-FR" sz="900" dirty="0">
                <a:latin typeface="Adobe Clean Light" panose="020B0303020404020204" pitchFamily="34" charset="0"/>
              </a:rPr>
            </a:br>
            <a:r>
              <a:rPr lang="fr-FR" sz="900" spc="-10" dirty="0">
                <a:solidFill>
                  <a:schemeClr val="bg1"/>
                </a:solidFill>
                <a:latin typeface="Adobe Clean SemiLight"/>
              </a:rPr>
              <a:t>Adobe offre une gamme complète de ressources techniques afin d’appuyer votre entreprise. Elles sont comprises dans votre abonnement à la licence pour les entreprises d’Adobe. Amélioré avec le plan d’assistance ENTREPRISE. Les clients ENTREPRISE bénéficieront de notre service Ingénieur d’assistance nommé où un contact technique désigné de l’équipe d’assistance Adobe avec une expertise approfondie de votre solution collaborera avec vous et vos équipes techniques pour garantir une résolution rapide de toutes les requêtes d’assistance. Votre équipe d’assistance peut également vous aider à coordonner et organiser la diffusion des avantages d’ENTREPRISE supplémentaires, garantissant ainsi une perturbation minimale de votre entreprise aux moments les plus critiques.  Les clients du plan d’assistance ENTREPRISE peuvent également tirer profit de notre documentation technique détaillée et approfondie sur les produits, ainsi que de nos notes de mise à jour actuelles.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4141339236"/>
              </p:ext>
            </p:extLst>
          </p:nvPr>
        </p:nvGraphicFramePr>
        <p:xfrm>
          <a:off x="136774" y="2144486"/>
          <a:ext cx="7498851" cy="4958711"/>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2315736">
                  <a:extLst>
                    <a:ext uri="{9D8B030D-6E8A-4147-A177-3AD203B41FA5}">
                      <a16:colId xmlns:a16="http://schemas.microsoft.com/office/drawing/2014/main" val="20001"/>
                    </a:ext>
                  </a:extLst>
                </a:gridCol>
                <a:gridCol w="1923823">
                  <a:extLst>
                    <a:ext uri="{9D8B030D-6E8A-4147-A177-3AD203B41FA5}">
                      <a16:colId xmlns:a16="http://schemas.microsoft.com/office/drawing/2014/main" val="2563521174"/>
                    </a:ext>
                  </a:extLst>
                </a:gridCol>
                <a:gridCol w="1745693">
                  <a:extLst>
                    <a:ext uri="{9D8B030D-6E8A-4147-A177-3AD203B41FA5}">
                      <a16:colId xmlns:a16="http://schemas.microsoft.com/office/drawing/2014/main" val="20003"/>
                    </a:ext>
                  </a:extLst>
                </a:gridCol>
              </a:tblGrid>
              <a:tr h="280044">
                <a:tc gridSpan="2">
                  <a:txBody>
                    <a:bodyPr/>
                    <a:lstStyle/>
                    <a:p>
                      <a:endParaRPr lang="en-US" sz="1400"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fr-FR" sz="1100" dirty="0">
                          <a:solidFill>
                            <a:srgbClr val="404040"/>
                          </a:solidFill>
                          <a:latin typeface="Adobe Clean"/>
                          <a:cs typeface="Adobe Clean"/>
                        </a:rPr>
                        <a:t>Assistance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fr-FR" sz="1100" dirty="0">
                          <a:solidFill>
                            <a:srgbClr val="FFFFFF"/>
                          </a:solidFill>
                          <a:latin typeface="Adobe Clean"/>
                          <a:cs typeface="Adobe Clean"/>
                        </a:rPr>
                        <a:t>Assistance aux entreprises</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280044">
                <a:tc gridSpan="2">
                  <a:txBody>
                    <a:bodyPr/>
                    <a:lstStyle/>
                    <a:p>
                      <a:endParaRPr lang="en-US" sz="1400" dirty="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11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fr-FR" sz="1100" b="1" i="1" dirty="0">
                          <a:solidFill>
                            <a:schemeClr val="bg1"/>
                          </a:solidFill>
                          <a:latin typeface="Adobe Clean" panose="020B0503020404020204" pitchFamily="34" charset="0"/>
                        </a:rPr>
                        <a:t>Assistance payante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07699">
                <a:tc rowSpan="3">
                  <a:txBody>
                    <a:bodyPr/>
                    <a:lstStyle/>
                    <a:p>
                      <a:pPr marL="50800" algn="ctr">
                        <a:lnSpc>
                          <a:spcPct val="100000"/>
                        </a:lnSpc>
                        <a:spcBef>
                          <a:spcPts val="500"/>
                        </a:spcBef>
                      </a:pPr>
                      <a:r>
                        <a:rPr lang="fr-FR" sz="1100" b="1" i="0" dirty="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fr-FR" sz="1000" dirty="0">
                          <a:solidFill>
                            <a:srgbClr val="020302"/>
                          </a:solidFill>
                          <a:latin typeface="AdobeClean-Light"/>
                          <a:cs typeface="AdobeClean-Light"/>
                        </a:rPr>
                        <a:t>Assistance principale du compte</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spc="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0769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fr-FR" sz="1000" dirty="0">
                          <a:solidFill>
                            <a:srgbClr val="020302"/>
                          </a:solidFill>
                          <a:latin typeface="AdobeClean-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fr-FR" sz="900">
                          <a:solidFill>
                            <a:srgbClr val="020302"/>
                          </a:solidFill>
                          <a:latin typeface="Wingdings"/>
                          <a:cs typeface="Wingdings"/>
                        </a:rPr>
                        <a:t></a:t>
                      </a:r>
                    </a:p>
                  </a:txBody>
                  <a:tcPr marL="0" marR="0" marT="59055" marB="0">
                    <a:solidFill>
                      <a:schemeClr val="bg1">
                        <a:lumMod val="95000"/>
                      </a:schemeClr>
                    </a:solidFill>
                  </a:tcPr>
                </a:tc>
                <a:extLst>
                  <a:ext uri="{0D108BD9-81ED-4DB2-BD59-A6C34878D82A}">
                    <a16:rowId xmlns:a16="http://schemas.microsoft.com/office/drawing/2014/main" val="10003"/>
                  </a:ext>
                </a:extLst>
              </a:tr>
              <a:tr h="212367">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fr-FR" sz="1000">
                          <a:solidFill>
                            <a:srgbClr val="020302"/>
                          </a:solidFill>
                          <a:latin typeface="AdobeClean-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spc="0" dirty="0">
                        <a:latin typeface="Times New Roman"/>
                        <a:cs typeface="Times New Roman"/>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06533">
                <a:tc rowSpan="16">
                  <a:txBody>
                    <a:bodyPr/>
                    <a:lstStyle/>
                    <a:p>
                      <a:pPr marL="50800" algn="ctr">
                        <a:lnSpc>
                          <a:spcPct val="100000"/>
                        </a:lnSpc>
                        <a:spcBef>
                          <a:spcPts val="459"/>
                        </a:spcBef>
                      </a:pPr>
                      <a:r>
                        <a:rPr lang="fr-FR" sz="1100" b="1" i="0" dirty="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fr-FR" sz="1000" dirty="0">
                          <a:solidFill>
                            <a:srgbClr val="020302"/>
                          </a:solidFill>
                          <a:latin typeface="AdobeClean-Light"/>
                          <a:cs typeface="AdobeClean-Light"/>
                        </a:rPr>
                        <a:t>Assistance en libre-service 24h/24 et 7j/7 </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kumimoji="0" lang="fr-FR" sz="900" b="0" i="0" u="none" strike="noStrike" cap="none" normalizeH="0" baseline="0" noProof="0">
                          <a:ln>
                            <a:noFill/>
                          </a:ln>
                          <a:solidFill>
                            <a:srgbClr val="020302"/>
                          </a:solidFill>
                          <a:uLnTx/>
                          <a:uFillTx/>
                          <a:latin typeface="Wingdings"/>
                          <a:ea typeface="+mn-ea"/>
                          <a:cs typeface="Wingdings"/>
                        </a:rPr>
                        <a:t></a:t>
                      </a:r>
                    </a:p>
                  </a:txBody>
                  <a:tcPr marL="0" marR="0" marT="58419"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07116">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fr-FR" sz="1000" b="0" i="0">
                          <a:solidFill>
                            <a:srgbClr val="020302"/>
                          </a:solidFill>
                          <a:latin typeface="Adobe Clean Light" panose="020B0303020404020204" pitchFamily="34" charset="0"/>
                          <a:cs typeface="AdobeClean-Light"/>
                        </a:rPr>
                        <a:t>Assistance 24h/24 et 7j/7 via chat/téléphone</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07116">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fr-FR" sz="1000">
                          <a:latin typeface="AdobeClean-Light"/>
                          <a:cs typeface="AdobeClean-Light"/>
                        </a:rPr>
                        <a:t>Envoi de cas en ligne </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7"/>
                  </a:ext>
                </a:extLst>
              </a:tr>
              <a:tr h="20769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fr-FR" sz="1000" dirty="0">
                          <a:solidFill>
                            <a:srgbClr val="020302"/>
                          </a:solidFill>
                          <a:latin typeface="AdobeClean-Light"/>
                          <a:cs typeface="AdobeClean-Light"/>
                        </a:rPr>
                        <a:t>Acheminement prioritaire des cas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8"/>
                  </a:ext>
                </a:extLst>
              </a:tr>
              <a:tr h="206533">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fr-FR" sz="1000">
                          <a:latin typeface="AdobeClean-Light"/>
                          <a:cs typeface="AdobeClean-Light"/>
                        </a:rPr>
                        <a:t>Accélération du traitement des problèmes</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5"/>
                        </a:spcBef>
                        <a:spcAft>
                          <a:spcPts val="0"/>
                        </a:spcAft>
                        <a:buClrTx/>
                        <a:buSzTx/>
                        <a:buFontTx/>
                        <a:buNone/>
                        <a:tabLst/>
                        <a:defRPr/>
                      </a:pPr>
                      <a:r>
                        <a:rPr lang="fr-FR" sz="900">
                          <a:solidFill>
                            <a:srgbClr val="020302"/>
                          </a:solidFill>
                          <a:latin typeface="Wingdings"/>
                          <a:cs typeface="Wingdings"/>
                        </a:rPr>
                        <a:t></a:t>
                      </a:r>
                    </a:p>
                  </a:txBody>
                  <a:tcPr marL="0" marR="0" marT="57785" marB="0">
                    <a:solidFill>
                      <a:schemeClr val="bg1">
                        <a:lumMod val="95000"/>
                      </a:schemeClr>
                    </a:solidFill>
                  </a:tcPr>
                </a:tc>
                <a:extLst>
                  <a:ext uri="{0D108BD9-81ED-4DB2-BD59-A6C34878D82A}">
                    <a16:rowId xmlns:a16="http://schemas.microsoft.com/office/drawing/2014/main" val="10009"/>
                  </a:ext>
                </a:extLst>
              </a:tr>
              <a:tr h="206533">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fr-FR" sz="1000">
                          <a:latin typeface="AdobeClean-Light"/>
                          <a:cs typeface="AdobeClean-Light"/>
                        </a:rPr>
                        <a:t>Gestion des remontées d’informations</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10"/>
                  </a:ext>
                </a:extLst>
              </a:tr>
              <a:tr h="206533">
                <a:tc vMerge="1">
                  <a:txBody>
                    <a:bodyPr/>
                    <a:lstStyle/>
                    <a:p>
                      <a:endParaRPr lang="en-US"/>
                    </a:p>
                  </a:txBody>
                  <a:tcPr/>
                </a:tc>
                <a:tc>
                  <a:txBody>
                    <a:bodyPr/>
                    <a:lstStyle/>
                    <a:p>
                      <a:pPr marL="50800">
                        <a:lnSpc>
                          <a:spcPct val="100000"/>
                        </a:lnSpc>
                        <a:spcBef>
                          <a:spcPts val="450"/>
                        </a:spcBef>
                      </a:pPr>
                      <a:r>
                        <a:rPr lang="fr-FR" sz="1000">
                          <a:latin typeface="AdobeClean-Light"/>
                          <a:cs typeface="AdobeClean-Light"/>
                        </a:rPr>
                        <a:t>Surveillance des cas proactive</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225399098"/>
                  </a:ext>
                </a:extLst>
              </a:tr>
              <a:tr h="207699">
                <a:tc vMerge="1">
                  <a:txBody>
                    <a:bodyPr/>
                    <a:lstStyle/>
                    <a:p>
                      <a:pPr marL="48895" algn="l" rtl="0">
                        <a:lnSpc>
                          <a:spcPct val="100000"/>
                        </a:lnSpc>
                        <a:spcBef>
                          <a:spcPts val="459"/>
                        </a:spcBef>
                      </a:pPr>
                      <a:endParaRPr sz="900" dirty="0">
                        <a:latin typeface="AdobeClean-Light"/>
                        <a:cs typeface="AdobeClean-Light"/>
                      </a:endParaRPr>
                    </a:p>
                  </a:txBody>
                  <a:tcPr marL="0" marR="0" marT="58419" marB="0"/>
                </a:tc>
                <a:tc>
                  <a:txBody>
                    <a:bodyPr/>
                    <a:lstStyle/>
                    <a:p>
                      <a:pPr marL="48895" lvl="0">
                        <a:lnSpc>
                          <a:spcPct val="100000"/>
                        </a:lnSpc>
                        <a:spcBef>
                          <a:spcPts val="459"/>
                        </a:spcBef>
                        <a:buNone/>
                      </a:pPr>
                      <a:r>
                        <a:rPr lang="fr-FR" sz="1000" b="0" i="0" u="none" strike="noStrike" noProof="0" dirty="0">
                          <a:solidFill>
                            <a:srgbClr val="020302"/>
                          </a:solidFill>
                          <a:latin typeface="Adobe Clean Light"/>
                        </a:rPr>
                        <a:t>Option d’assistance régionale</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fr-FR" sz="900">
                          <a:solidFill>
                            <a:srgbClr val="020302"/>
                          </a:solidFill>
                          <a:latin typeface="Wingdings"/>
                          <a:cs typeface="Wingdings"/>
                        </a:rPr>
                        <a:t></a:t>
                      </a:r>
                    </a:p>
                  </a:txBody>
                  <a:tcPr marL="0" marR="0" marT="57150" marB="0">
                    <a:solidFill>
                      <a:schemeClr val="bg1">
                        <a:lumMod val="95000"/>
                      </a:schemeClr>
                    </a:solidFill>
                  </a:tcPr>
                </a:tc>
                <a:extLst>
                  <a:ext uri="{0D108BD9-81ED-4DB2-BD59-A6C34878D82A}">
                    <a16:rowId xmlns:a16="http://schemas.microsoft.com/office/drawing/2014/main" val="4193451537"/>
                  </a:ext>
                </a:extLst>
              </a:tr>
              <a:tr h="208283">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fr-FR" sz="1000">
                          <a:solidFill>
                            <a:srgbClr val="020302"/>
                          </a:solidFill>
                          <a:latin typeface="AdobeClean-Light"/>
                          <a:cs typeface="AdobeClean-Light"/>
                        </a:rPr>
                        <a:t>Examens de service</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fr-FR" sz="900">
                          <a:solidFill>
                            <a:srgbClr val="020302"/>
                          </a:solidFill>
                          <a:latin typeface="AdobeClean-Light"/>
                          <a:cs typeface="AdobeClean-Light"/>
                        </a:rPr>
                        <a:t>2/an</a:t>
                      </a:r>
                    </a:p>
                  </a:txBody>
                  <a:tcPr marL="0" marR="0" marT="57150" marB="0">
                    <a:solidFill>
                      <a:schemeClr val="bg1">
                        <a:lumMod val="95000"/>
                      </a:schemeClr>
                    </a:solidFill>
                  </a:tcPr>
                </a:tc>
                <a:extLst>
                  <a:ext uri="{0D108BD9-81ED-4DB2-BD59-A6C34878D82A}">
                    <a16:rowId xmlns:a16="http://schemas.microsoft.com/office/drawing/2014/main" val="10011"/>
                  </a:ext>
                </a:extLst>
              </a:tr>
              <a:tr h="212367">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fr-FR" sz="1000">
                          <a:latin typeface="AdobeClean-Light"/>
                          <a:cs typeface="AdobeClean-Light"/>
                        </a:rPr>
                        <a:t>Examens de cas</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fr-FR" sz="900" dirty="0">
                          <a:latin typeface="AdobeClean-Light"/>
                          <a:cs typeface="AdobeClean-Light"/>
                        </a:rPr>
                        <a:t>1/mois</a:t>
                      </a:r>
                    </a:p>
                  </a:txBody>
                  <a:tcPr marL="0" marR="0" marT="57150" marB="0">
                    <a:solidFill>
                      <a:schemeClr val="bg1">
                        <a:lumMod val="95000"/>
                      </a:schemeClr>
                    </a:solidFill>
                  </a:tcPr>
                </a:tc>
                <a:extLst>
                  <a:ext uri="{0D108BD9-81ED-4DB2-BD59-A6C34878D82A}">
                    <a16:rowId xmlns:a16="http://schemas.microsoft.com/office/drawing/2014/main" val="10012"/>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fr-FR" sz="1000">
                          <a:latin typeface="AdobeClean-Light"/>
                          <a:cs typeface="AdobeClean-Light"/>
                        </a:rPr>
                        <a:t>Examen des solutions</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50"/>
                        </a:spcBef>
                      </a:pP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3"/>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fr-FR" sz="1000" dirty="0">
                          <a:latin typeface="AdobeClean-Light"/>
                          <a:cs typeface="AdobeClean-Light"/>
                        </a:rPr>
                        <a:t>Examen de la feuille de route </a:t>
                      </a: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B w="3175" cap="flat" cmpd="sng" algn="ctr">
                      <a:solidFill>
                        <a:srgbClr val="F0F0F0"/>
                      </a:solidFill>
                      <a:prstDash val="solid"/>
                      <a:round/>
                      <a:headEnd type="none" w="med" len="med"/>
                      <a:tailEnd type="none" w="med" len="med"/>
                    </a:lnB>
                    <a:noFill/>
                  </a:tcPr>
                </a:tc>
                <a:tc>
                  <a:txBody>
                    <a:bodyPr/>
                    <a:lstStyle/>
                    <a:p>
                      <a:pPr algn="l" rtl="0">
                        <a:lnSpc>
                          <a:spcPct val="100000"/>
                        </a:lnSpc>
                      </a:pPr>
                      <a:endParaRPr sz="900" spc="0" dirty="0">
                        <a:latin typeface="Times New Roman"/>
                        <a:cs typeface="Times New Roman"/>
                      </a:endParaRPr>
                    </a:p>
                  </a:txBody>
                  <a:tcPr marL="0" marR="0" marT="0" marB="0">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fr-FR" sz="1000" dirty="0">
                          <a:solidFill>
                            <a:srgbClr val="020302"/>
                          </a:solidFill>
                          <a:latin typeface="AdobeClean-Light"/>
                          <a:cs typeface="AdobeClean-Light"/>
                        </a:rPr>
                        <a:t>Contacts d’assistance nommés supplémentaires</a:t>
                      </a: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fr-FR" sz="1000">
                          <a:latin typeface="AdobeClean-Light"/>
                          <a:cs typeface="AdobeClean-Light"/>
                        </a:rPr>
                        <a:t>Planification des mises à niveau/de la migration</a:t>
                      </a: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73213487"/>
                  </a:ext>
                </a:extLst>
              </a:tr>
              <a:tr h="212367">
                <a:tc vMerge="1">
                  <a:txBody>
                    <a:bodyPr/>
                    <a:lstStyle/>
                    <a:p>
                      <a:endParaRPr lang="en-US"/>
                    </a:p>
                  </a:txBody>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fr-FR" sz="1000" b="0" i="0" dirty="0">
                          <a:latin typeface="Adobe Clean Light" panose="020B0303020404020204" pitchFamily="34" charset="0"/>
                          <a:cs typeface="AdobeClean-Light"/>
                        </a:rPr>
                        <a:t>Préparation et planification des versions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06776932"/>
                  </a:ext>
                </a:extLst>
              </a:tr>
              <a:tr h="215868">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a:lnSpc>
                          <a:spcPct val="100000"/>
                        </a:lnSpc>
                        <a:spcBef>
                          <a:spcPts val="530"/>
                        </a:spcBef>
                      </a:pPr>
                      <a:r>
                        <a:rPr lang="fr-FR" sz="1000" dirty="0">
                          <a:latin typeface="AdobeClean-Light"/>
                          <a:cs typeface="AdobeClean-Light"/>
                        </a:rPr>
                        <a:t>Parrain du projet</a:t>
                      </a:r>
                    </a:p>
                  </a:txBody>
                  <a:tcPr marL="0" marR="0" marT="6731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rtl="0">
                        <a:lnSpc>
                          <a:spcPct val="100000"/>
                        </a:lnSpc>
                      </a:pPr>
                      <a:endParaRPr sz="12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rtl="0">
                        <a:lnSpc>
                          <a:spcPct val="100000"/>
                        </a:lnSpc>
                      </a:pPr>
                      <a:endParaRPr sz="1200" dirty="0">
                        <a:latin typeface="Times New Roman"/>
                        <a:cs typeface="Times New Roman"/>
                      </a:endParaRPr>
                    </a:p>
                  </a:txBody>
                  <a:tcPr marL="0" marR="0" marT="0" marB="0">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1810306"/>
                  </a:ext>
                </a:extLst>
              </a:tr>
            </a:tbl>
          </a:graphicData>
        </a:graphic>
      </p:graphicFrame>
      <p:graphicFrame>
        <p:nvGraphicFramePr>
          <p:cNvPr id="15" name="object 9">
            <a:extLst>
              <a:ext uri="{FF2B5EF4-FFF2-40B4-BE49-F238E27FC236}">
                <a16:creationId xmlns:a16="http://schemas.microsoft.com/office/drawing/2014/main" id="{E893A5EF-597A-B54A-9365-078BFDCFE921}"/>
              </a:ext>
            </a:extLst>
          </p:cNvPr>
          <p:cNvGraphicFramePr>
            <a:graphicFrameLocks noGrp="1"/>
          </p:cNvGraphicFramePr>
          <p:nvPr>
            <p:extLst>
              <p:ext uri="{D42A27DB-BD31-4B8C-83A1-F6EECF244321}">
                <p14:modId xmlns:p14="http://schemas.microsoft.com/office/powerpoint/2010/main" val="295898528"/>
              </p:ext>
            </p:extLst>
          </p:nvPr>
        </p:nvGraphicFramePr>
        <p:xfrm>
          <a:off x="121146" y="7475607"/>
          <a:ext cx="7498851" cy="2336859"/>
        </p:xfrm>
        <a:graphic>
          <a:graphicData uri="http://schemas.openxmlformats.org/drawingml/2006/table">
            <a:tbl>
              <a:tblPr firstRow="1" bandRow="1">
                <a:tableStyleId>{2D5ABB26-0587-4C30-8999-92F81FD0307C}</a:tableStyleId>
              </a:tblPr>
              <a:tblGrid>
                <a:gridCol w="3932694">
                  <a:extLst>
                    <a:ext uri="{9D8B030D-6E8A-4147-A177-3AD203B41FA5}">
                      <a16:colId xmlns:a16="http://schemas.microsoft.com/office/drawing/2014/main" val="20000"/>
                    </a:ext>
                  </a:extLst>
                </a:gridCol>
                <a:gridCol w="944880">
                  <a:extLst>
                    <a:ext uri="{9D8B030D-6E8A-4147-A177-3AD203B41FA5}">
                      <a16:colId xmlns:a16="http://schemas.microsoft.com/office/drawing/2014/main" val="20001"/>
                    </a:ext>
                  </a:extLst>
                </a:gridCol>
                <a:gridCol w="792479">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gridCol w="914399">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fr-FR" sz="950" dirty="0">
                          <a:solidFill>
                            <a:srgbClr val="020302"/>
                          </a:solidFill>
                          <a:latin typeface="Adobe Clean"/>
                          <a:cs typeface="Adobe Clean"/>
                        </a:rPr>
                        <a:t>Priorité</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fr-FR" sz="850" dirty="0">
                          <a:solidFill>
                            <a:srgbClr val="020302"/>
                          </a:solidFill>
                          <a:latin typeface="Adobe Clean"/>
                          <a:cs typeface="Adobe Clean"/>
                        </a:rPr>
                        <a:t>Assistance standard</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fr-FR" sz="850" dirty="0">
                          <a:solidFill>
                            <a:srgbClr val="FFFFFF"/>
                          </a:solidFill>
                          <a:latin typeface="Adobe Clean"/>
                          <a:cs typeface="Adobe Clean"/>
                        </a:rPr>
                        <a:t>Assistance commerciale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fr-FR" sz="850" dirty="0">
                          <a:solidFill>
                            <a:srgbClr val="FFFFFF"/>
                          </a:solidFill>
                          <a:latin typeface="Adobe Clean"/>
                          <a:cs typeface="Adobe Clean"/>
                        </a:rPr>
                        <a:t>Assistance aux entreprises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fr-FR" sz="850" dirty="0">
                          <a:solidFill>
                            <a:srgbClr val="FFFFFF"/>
                          </a:solidFill>
                          <a:latin typeface="Adobe Clean"/>
                          <a:cs typeface="Adobe Clean"/>
                        </a:rPr>
                        <a:t>Assistance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fr-FR" sz="800" b="1" dirty="0">
                          <a:solidFill>
                            <a:srgbClr val="020302"/>
                          </a:solidFill>
                          <a:latin typeface="Adobe Clean"/>
                          <a:cs typeface="Adobe Clean"/>
                        </a:rPr>
                        <a:t>PRIORITÉ 1</a:t>
                      </a:r>
                    </a:p>
                    <a:p>
                      <a:pPr marL="50800" marR="387985">
                        <a:lnSpc>
                          <a:spcPts val="1000"/>
                        </a:lnSpc>
                        <a:spcBef>
                          <a:spcPts val="420"/>
                        </a:spcBef>
                      </a:pPr>
                      <a:r>
                        <a:rPr lang="fr-FR" sz="800" b="0" i="0" dirty="0">
                          <a:solidFill>
                            <a:srgbClr val="000000"/>
                          </a:solidFill>
                          <a:latin typeface="Adobe Clean Light" panose="020B0303020404020204" pitchFamily="34" charset="0"/>
                        </a:rPr>
                        <a:t>Les fonctions commerciales de production du client sont en panne ou présentent une perte de données ou une dégradation importante du service. Une attention immédiate est requise afin de restaurer les fonctionnalités et l’accessibilité.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fr-FR" sz="850" dirty="0">
                          <a:solidFill>
                            <a:srgbClr val="020302"/>
                          </a:solidFill>
                          <a:latin typeface="AdobeClean-Light"/>
                          <a:cs typeface="AdobeClean-Light"/>
                        </a:rPr>
                        <a:t>24x7 /</a:t>
                      </a:r>
                    </a:p>
                    <a:p>
                      <a:pPr marL="0" marR="258445" indent="115570" algn="ctr">
                        <a:lnSpc>
                          <a:spcPct val="100000"/>
                        </a:lnSpc>
                        <a:spcBef>
                          <a:spcPts val="0"/>
                        </a:spcBef>
                      </a:pPr>
                      <a:r>
                        <a:rPr lang="fr-FR" sz="850" dirty="0">
                          <a:solidFill>
                            <a:srgbClr val="020302"/>
                          </a:solidFill>
                          <a:latin typeface="AdobeClean-Light"/>
                          <a:cs typeface="AdobeClean-Light"/>
                        </a:rPr>
                        <a:t> 30 minutes</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fr-FR" sz="950" i="0" dirty="0">
                          <a:latin typeface="AdobeClean-Light"/>
                        </a:rPr>
                        <a:t>Les clients qui achètent un plan d’assistance pour les produits et services Adobe concernés bénéficient de l’acheminement prioritaire des cas qui accélère leur résolution par les ingénieurs d’assistance Adobe.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fr-FR" sz="900">
                          <a:solidFill>
                            <a:srgbClr val="020302"/>
                          </a:solidFill>
                          <a:highlight>
                            <a:srgbClr val="FFFF00"/>
                          </a:highlight>
                          <a:latin typeface="AdobeClean-Light"/>
                          <a:cs typeface="AdobeClean-Light"/>
                        </a:rPr>
                        <a:t>24x7 /            30 minutes</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fr-FR" sz="900">
                          <a:solidFill>
                            <a:srgbClr val="020302"/>
                          </a:solidFill>
                          <a:highlight>
                            <a:srgbClr val="FFFF00"/>
                          </a:highlight>
                          <a:latin typeface="AdobeClean-Light"/>
                          <a:cs typeface="AdobeClean-Light"/>
                        </a:rPr>
                        <a:t>24x7 /          15 minutes</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fr-FR" sz="800" b="1" dirty="0">
                          <a:solidFill>
                            <a:srgbClr val="020302"/>
                          </a:solidFill>
                          <a:latin typeface="Adobe Clean"/>
                          <a:cs typeface="Adobe Clean"/>
                        </a:rPr>
                        <a:t>PRIORITÉ 2</a:t>
                      </a:r>
                    </a:p>
                    <a:p>
                      <a:pPr marL="50165" marR="203200" indent="0" defTabSz="914400" eaLnBrk="1" fontAlgn="auto" latinLnBrk="0" hangingPunct="1">
                        <a:lnSpc>
                          <a:spcPts val="1000"/>
                        </a:lnSpc>
                        <a:spcBef>
                          <a:spcPts val="415"/>
                        </a:spcBef>
                        <a:spcAft>
                          <a:spcPts val="0"/>
                        </a:spcAft>
                        <a:buClrTx/>
                        <a:buSzTx/>
                        <a:buFontTx/>
                        <a:buNone/>
                        <a:tabLst/>
                        <a:defRPr/>
                      </a:pPr>
                      <a:r>
                        <a:rPr lang="fr-FR" sz="800" b="0" i="0" dirty="0">
                          <a:solidFill>
                            <a:srgbClr val="000000"/>
                          </a:solidFill>
                          <a:latin typeface="Adobe Clean Light" panose="020B0303020404020204" pitchFamily="34" charset="0"/>
                        </a:rPr>
                        <a:t>Les fonctions commerciales du client présentent une dégradation importante des services ou une perte potentielle de données. Il est également possible qu’une fonctionnalité majeure soit affectée.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fr-FR" sz="850" dirty="0">
                          <a:solidFill>
                            <a:srgbClr val="020302"/>
                          </a:solidFill>
                          <a:latin typeface="AdobeClean-Light"/>
                          <a:cs typeface="AdobeClean-Light"/>
                        </a:rPr>
                        <a:t>      24x7 /</a:t>
                      </a:r>
                    </a:p>
                    <a:p>
                      <a:pPr marL="0" marR="325755" indent="-5715" algn="ctr">
                        <a:lnSpc>
                          <a:spcPct val="100000"/>
                        </a:lnSpc>
                        <a:spcBef>
                          <a:spcPts val="0"/>
                        </a:spcBef>
                      </a:pPr>
                      <a:r>
                        <a:rPr lang="fr-FR" sz="850" dirty="0">
                          <a:solidFill>
                            <a:srgbClr val="020302"/>
                          </a:solidFill>
                          <a:latin typeface="AdobeClean-Light"/>
                          <a:cs typeface="AdobeClean-Light"/>
                        </a:rPr>
                        <a:t>     1 heure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fr-FR" sz="800" b="1" dirty="0">
                          <a:solidFill>
                            <a:srgbClr val="020302"/>
                          </a:solidFill>
                          <a:latin typeface="Adobe Clean"/>
                          <a:cs typeface="Adobe Clean"/>
                        </a:rPr>
                        <a:t>PRIORITÉ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fr-FR" sz="800" b="0" i="0" u="none" strike="noStrike" cap="none" normalizeH="0" baseline="0" noProof="0" dirty="0">
                          <a:ln>
                            <a:noFill/>
                          </a:ln>
                          <a:solidFill>
                            <a:srgbClr val="000000"/>
                          </a:solidFill>
                          <a:uLnTx/>
                          <a:uFillTx/>
                          <a:latin typeface="Adobe Clean Light" panose="020B0303020404020204" pitchFamily="34" charset="0"/>
                          <a:ea typeface="+mn-ea"/>
                          <a:cs typeface="+mn-cs"/>
                        </a:rPr>
                        <a:t>Les fonctions commerciales du client présentent une dégradation mineure du service, mais il existe une solution/un moyen permettant aux fonctions commerciales de continuer de fonctionner normalement.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fr-FR" sz="850" dirty="0">
                          <a:solidFill>
                            <a:srgbClr val="020302"/>
                          </a:solidFill>
                          <a:latin typeface="AdobeClean-Light"/>
                          <a:cs typeface="AdobeClean-Light"/>
                        </a:rPr>
                        <a:t>Jour ouvrable /   </a:t>
                      </a:r>
                    </a:p>
                    <a:p>
                      <a:pPr marL="0" marR="184785" indent="-194310" algn="ctr">
                        <a:lnSpc>
                          <a:spcPct val="100000"/>
                        </a:lnSpc>
                        <a:spcBef>
                          <a:spcPts val="0"/>
                        </a:spcBef>
                      </a:pPr>
                      <a:r>
                        <a:rPr lang="fr-FR" sz="850" dirty="0">
                          <a:solidFill>
                            <a:srgbClr val="020302"/>
                          </a:solidFill>
                          <a:latin typeface="AdobeClean-Light"/>
                          <a:cs typeface="AdobeClean-Light"/>
                        </a:rPr>
                        <a:t>4 heures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fr-FR" sz="800" b="1" dirty="0">
                          <a:solidFill>
                            <a:srgbClr val="020302"/>
                          </a:solidFill>
                          <a:latin typeface="Adobe Clean"/>
                          <a:cs typeface="Adobe Clean"/>
                        </a:rPr>
                        <a:t>PRIORITÉ 4</a:t>
                      </a:r>
                    </a:p>
                    <a:p>
                      <a:pPr marL="48895" marR="0" indent="0" defTabSz="914400" eaLnBrk="1" fontAlgn="auto" latinLnBrk="0" hangingPunct="1">
                        <a:lnSpc>
                          <a:spcPct val="100000"/>
                        </a:lnSpc>
                        <a:spcBef>
                          <a:spcPts val="300"/>
                        </a:spcBef>
                        <a:spcAft>
                          <a:spcPts val="0"/>
                        </a:spcAft>
                        <a:buClrTx/>
                        <a:buSzTx/>
                        <a:buFontTx/>
                        <a:buNone/>
                        <a:tabLst/>
                        <a:defRPr/>
                      </a:pPr>
                      <a:r>
                        <a:rPr lang="fr-FR" sz="800" b="0" i="0" dirty="0">
                          <a:solidFill>
                            <a:srgbClr val="000000"/>
                          </a:solidFill>
                          <a:latin typeface="Adobe Clean Light" panose="020B0303020404020204" pitchFamily="34" charset="0"/>
                        </a:rPr>
                        <a:t>Question générale concernant les fonctionnalités actuelles du produit ou une demande d’amélioration.</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fr-FR" sz="850" dirty="0">
                          <a:solidFill>
                            <a:srgbClr val="020302"/>
                          </a:solidFill>
                          <a:latin typeface="AdobeClean-Light"/>
                          <a:cs typeface="AdobeClean-Light"/>
                        </a:rPr>
                        <a:t>  Jour ouvrable /   </a:t>
                      </a:r>
                    </a:p>
                    <a:p>
                      <a:pPr marL="0" marR="184785" indent="-194310" algn="ctr">
                        <a:lnSpc>
                          <a:spcPct val="100000"/>
                        </a:lnSpc>
                        <a:spcBef>
                          <a:spcPts val="0"/>
                        </a:spcBef>
                      </a:pPr>
                      <a:r>
                        <a:rPr lang="fr-FR" sz="850" dirty="0">
                          <a:solidFill>
                            <a:srgbClr val="020302"/>
                          </a:solidFill>
                          <a:latin typeface="AdobeClean-Light"/>
                          <a:cs typeface="AdobeClean-Light"/>
                        </a:rPr>
                        <a:t>1 jour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115" name="Rectangle 114">
            <a:extLst>
              <a:ext uri="{FF2B5EF4-FFF2-40B4-BE49-F238E27FC236}">
                <a16:creationId xmlns:a16="http://schemas.microsoft.com/office/drawing/2014/main" id="{2BDA6231-3DD1-8A43-B0D1-0426CE38EFB1}"/>
              </a:ext>
            </a:extLst>
          </p:cNvPr>
          <p:cNvSpPr/>
          <p:nvPr/>
        </p:nvSpPr>
        <p:spPr>
          <a:xfrm>
            <a:off x="406513" y="437523"/>
            <a:ext cx="2159245" cy="307777"/>
          </a:xfrm>
          <a:prstGeom prst="rect">
            <a:avLst/>
          </a:prstGeom>
        </p:spPr>
        <p:txBody>
          <a:bodyPr wrap="none" lIns="0">
            <a:spAutoFit/>
          </a:bodyPr>
          <a:lstStyle/>
          <a:p>
            <a:pPr>
              <a:lnSpc>
                <a:spcPct val="100000"/>
              </a:lnSpc>
              <a:spcBef>
                <a:spcPts val="280"/>
              </a:spcBef>
            </a:pPr>
            <a:r>
              <a:rPr lang="fr-FR" sz="1400" b="1">
                <a:solidFill>
                  <a:srgbClr val="020302"/>
                </a:solidFill>
                <a:latin typeface="Adobe Clean"/>
                <a:cs typeface="Adobe Clean"/>
              </a:rPr>
              <a:t>Fonctionnalités de l’assistance aux entreprises</a:t>
            </a:r>
          </a:p>
        </p:txBody>
      </p:sp>
      <p:sp>
        <p:nvSpPr>
          <p:cNvPr id="120" name="object 62">
            <a:extLst>
              <a:ext uri="{FF2B5EF4-FFF2-40B4-BE49-F238E27FC236}">
                <a16:creationId xmlns:a16="http://schemas.microsoft.com/office/drawing/2014/main" id="{1DE9F4C6-6FBC-7048-980D-2E4B9151D17A}"/>
              </a:ext>
            </a:extLst>
          </p:cNvPr>
          <p:cNvSpPr txBox="1"/>
          <p:nvPr/>
        </p:nvSpPr>
        <p:spPr>
          <a:xfrm>
            <a:off x="2008711" y="4316581"/>
            <a:ext cx="1397429" cy="182101"/>
          </a:xfrm>
          <a:prstGeom prst="rect">
            <a:avLst/>
          </a:prstGeom>
        </p:spPr>
        <p:txBody>
          <a:bodyPr vert="horz" wrap="square" lIns="0" tIns="12700" rIns="0" bIns="0" rtlCol="0">
            <a:spAutoFit/>
          </a:bodyPr>
          <a:lstStyle/>
          <a:p>
            <a:pPr marL="12700">
              <a:lnSpc>
                <a:spcPct val="100000"/>
              </a:lnSpc>
              <a:spcBef>
                <a:spcPts val="100"/>
              </a:spcBef>
            </a:pPr>
            <a:r>
              <a:rPr lang="fr-FR" sz="1100" b="1" dirty="0">
                <a:solidFill>
                  <a:srgbClr val="020302"/>
                </a:solidFill>
                <a:latin typeface="Adobe Clean"/>
                <a:cs typeface="Adobe Clean"/>
              </a:rPr>
              <a:t>Examens de service</a:t>
            </a:r>
          </a:p>
        </p:txBody>
      </p:sp>
      <p:sp>
        <p:nvSpPr>
          <p:cNvPr id="121" name="object 63">
            <a:extLst>
              <a:ext uri="{FF2B5EF4-FFF2-40B4-BE49-F238E27FC236}">
                <a16:creationId xmlns:a16="http://schemas.microsoft.com/office/drawing/2014/main" id="{3419AAD6-8F78-6A4E-92B4-499B303969C2}"/>
              </a:ext>
            </a:extLst>
          </p:cNvPr>
          <p:cNvSpPr txBox="1"/>
          <p:nvPr/>
        </p:nvSpPr>
        <p:spPr>
          <a:xfrm>
            <a:off x="1554480" y="4623962"/>
            <a:ext cx="2304109" cy="705321"/>
          </a:xfrm>
          <a:prstGeom prst="rect">
            <a:avLst/>
          </a:prstGeom>
        </p:spPr>
        <p:txBody>
          <a:bodyPr vert="horz" wrap="square" lIns="0" tIns="12700" rIns="0" bIns="0" rtlCol="0">
            <a:spAutoFit/>
          </a:bodyPr>
          <a:lstStyle/>
          <a:p>
            <a:pPr marL="12700">
              <a:lnSpc>
                <a:spcPct val="100000"/>
              </a:lnSpc>
              <a:spcBef>
                <a:spcPts val="100"/>
              </a:spcBef>
            </a:pPr>
            <a:r>
              <a:rPr lang="fr-FR" sz="900" dirty="0">
                <a:latin typeface="Adobe Clean Light" panose="020B0303020404020204" pitchFamily="34" charset="0"/>
              </a:rPr>
              <a:t>Il s’agit d’un examen semestriel complet des services, avantages et performances d’assistance liés au programme pour les entreprises. Peut être associé à d’autres examens commerciaux stratégiques effectués par Adobe.</a:t>
            </a:r>
          </a:p>
        </p:txBody>
      </p:sp>
      <p:sp>
        <p:nvSpPr>
          <p:cNvPr id="61" name="object 62">
            <a:extLst>
              <a:ext uri="{FF2B5EF4-FFF2-40B4-BE49-F238E27FC236}">
                <a16:creationId xmlns:a16="http://schemas.microsoft.com/office/drawing/2014/main" id="{617B1137-C66B-C040-8DDC-65022470FBF2}"/>
              </a:ext>
            </a:extLst>
          </p:cNvPr>
          <p:cNvSpPr txBox="1"/>
          <p:nvPr/>
        </p:nvSpPr>
        <p:spPr>
          <a:xfrm>
            <a:off x="5784382" y="2687853"/>
            <a:ext cx="1036205" cy="182101"/>
          </a:xfrm>
          <a:prstGeom prst="rect">
            <a:avLst/>
          </a:prstGeom>
        </p:spPr>
        <p:txBody>
          <a:bodyPr vert="horz" wrap="square" lIns="0" tIns="12700" rIns="0" bIns="0" rtlCol="0">
            <a:spAutoFit/>
          </a:bodyPr>
          <a:lstStyle/>
          <a:p>
            <a:pPr marL="12700">
              <a:lnSpc>
                <a:spcPct val="100000"/>
              </a:lnSpc>
              <a:spcBef>
                <a:spcPts val="100"/>
              </a:spcBef>
            </a:pPr>
            <a:r>
              <a:rPr lang="fr-FR" sz="1100" b="1">
                <a:solidFill>
                  <a:srgbClr val="020302"/>
                </a:solidFill>
                <a:latin typeface="Adobe Clean"/>
                <a:cs typeface="Adobe Clean"/>
              </a:rPr>
              <a:t>Examens de cas</a:t>
            </a:r>
          </a:p>
        </p:txBody>
      </p:sp>
      <p:sp>
        <p:nvSpPr>
          <p:cNvPr id="66" name="object 63">
            <a:extLst>
              <a:ext uri="{FF2B5EF4-FFF2-40B4-BE49-F238E27FC236}">
                <a16:creationId xmlns:a16="http://schemas.microsoft.com/office/drawing/2014/main" id="{FFC37365-14D1-2C4B-97CC-3896ADF5B05F}"/>
              </a:ext>
            </a:extLst>
          </p:cNvPr>
          <p:cNvSpPr txBox="1"/>
          <p:nvPr/>
        </p:nvSpPr>
        <p:spPr>
          <a:xfrm>
            <a:off x="5356260" y="3033091"/>
            <a:ext cx="2231236" cy="843821"/>
          </a:xfrm>
          <a:prstGeom prst="rect">
            <a:avLst/>
          </a:prstGeom>
        </p:spPr>
        <p:txBody>
          <a:bodyPr vert="horz" wrap="square" lIns="0" tIns="12700" rIns="0" bIns="0" rtlCol="0">
            <a:spAutoFit/>
          </a:bodyPr>
          <a:lstStyle/>
          <a:p>
            <a:pPr marL="12700">
              <a:lnSpc>
                <a:spcPct val="100000"/>
              </a:lnSpc>
              <a:spcBef>
                <a:spcPts val="100"/>
              </a:spcBef>
            </a:pPr>
            <a:r>
              <a:rPr lang="fr-FR" sz="900">
                <a:latin typeface="Adobe Clean Light" panose="020B0303020404020204" pitchFamily="34" charset="0"/>
              </a:rPr>
              <a:t>Il s’agit d’un examen planifié régulier des demandes d’assistance ouvertes, assurant l’alignement des clients avec la description des cas, l’impact sur l’entreprise, le statut, la priorité et l’accord concernant les prochaines étapes nécessaires pour garantir une résolution rapide</a:t>
            </a:r>
            <a:r>
              <a:rPr lang="fr-FR" sz="900">
                <a:solidFill>
                  <a:srgbClr val="4B4B4B"/>
                </a:solidFill>
                <a:latin typeface="Adobe Clean Light" panose="020B0303020404020204" pitchFamily="34" charset="0"/>
              </a:rPr>
              <a:t>.</a:t>
            </a: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259174" y="-1343113"/>
            <a:ext cx="5277287" cy="8526783"/>
            <a:chOff x="-204157" y="491902"/>
            <a:chExt cx="3844040" cy="7600950"/>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04157" y="491902"/>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46" name="object 26">
            <a:extLst>
              <a:ext uri="{FF2B5EF4-FFF2-40B4-BE49-F238E27FC236}">
                <a16:creationId xmlns:a16="http://schemas.microsoft.com/office/drawing/2014/main" id="{5C89643D-6C7D-B34B-8777-9CF3E0F19953}"/>
              </a:ext>
            </a:extLst>
          </p:cNvPr>
          <p:cNvSpPr/>
          <p:nvPr/>
        </p:nvSpPr>
        <p:spPr>
          <a:xfrm>
            <a:off x="449714" y="6221752"/>
            <a:ext cx="3070726" cy="67817"/>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59" name="Rectangle 58">
            <a:extLst>
              <a:ext uri="{FF2B5EF4-FFF2-40B4-BE49-F238E27FC236}">
                <a16:creationId xmlns:a16="http://schemas.microsoft.com/office/drawing/2014/main" id="{E3FAD3E8-EA8B-5949-BE22-6CC7E7AFCB68}"/>
              </a:ext>
            </a:extLst>
          </p:cNvPr>
          <p:cNvSpPr/>
          <p:nvPr/>
        </p:nvSpPr>
        <p:spPr>
          <a:xfrm>
            <a:off x="338363" y="5907208"/>
            <a:ext cx="2180405" cy="307777"/>
          </a:xfrm>
          <a:prstGeom prst="rect">
            <a:avLst/>
          </a:prstGeom>
        </p:spPr>
        <p:txBody>
          <a:bodyPr wrap="none">
            <a:spAutoFit/>
          </a:bodyPr>
          <a:lstStyle/>
          <a:p>
            <a:pPr marL="12700">
              <a:lnSpc>
                <a:spcPct val="100000"/>
              </a:lnSpc>
              <a:spcBef>
                <a:spcPts val="280"/>
              </a:spcBef>
            </a:pPr>
            <a:r>
              <a:rPr lang="fr-FR" sz="1400" b="1" dirty="0">
                <a:solidFill>
                  <a:srgbClr val="020302"/>
                </a:solidFill>
                <a:latin typeface="Adobe Clean"/>
                <a:cs typeface="Adobe Clean"/>
              </a:rPr>
              <a:t>Fonctionnalités de l’assistance Standard</a:t>
            </a:r>
          </a:p>
        </p:txBody>
      </p:sp>
      <p:sp>
        <p:nvSpPr>
          <p:cNvPr id="105" name="object 36">
            <a:extLst>
              <a:ext uri="{FF2B5EF4-FFF2-40B4-BE49-F238E27FC236}">
                <a16:creationId xmlns:a16="http://schemas.microsoft.com/office/drawing/2014/main" id="{504AB8CD-8914-9945-9644-A43BF8B82585}"/>
              </a:ext>
            </a:extLst>
          </p:cNvPr>
          <p:cNvSpPr/>
          <p:nvPr/>
        </p:nvSpPr>
        <p:spPr>
          <a:xfrm>
            <a:off x="2406736" y="642436"/>
            <a:ext cx="355091" cy="355091"/>
          </a:xfrm>
          <a:prstGeom prst="rect">
            <a:avLst/>
          </a:prstGeom>
          <a:blipFill>
            <a:blip r:embed="rId4" cstate="print"/>
            <a:stretch>
              <a:fillRect/>
            </a:stretch>
          </a:blipFill>
        </p:spPr>
        <p:txBody>
          <a:bodyPr wrap="square" lIns="0" tIns="0" rIns="0" bIns="0" rtlCol="0"/>
          <a:lstStyle/>
          <a:p>
            <a:endParaRPr/>
          </a:p>
        </p:txBody>
      </p:sp>
      <p:sp>
        <p:nvSpPr>
          <p:cNvPr id="125" name="object 38">
            <a:extLst>
              <a:ext uri="{FF2B5EF4-FFF2-40B4-BE49-F238E27FC236}">
                <a16:creationId xmlns:a16="http://schemas.microsoft.com/office/drawing/2014/main" id="{C501E2BC-92C4-FD4E-811F-B5051FA615A4}"/>
              </a:ext>
            </a:extLst>
          </p:cNvPr>
          <p:cNvSpPr/>
          <p:nvPr/>
        </p:nvSpPr>
        <p:spPr>
          <a:xfrm rot="5400000" flipH="1">
            <a:off x="3826797" y="-42743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7" name="object 38">
            <a:extLst>
              <a:ext uri="{FF2B5EF4-FFF2-40B4-BE49-F238E27FC236}">
                <a16:creationId xmlns:a16="http://schemas.microsoft.com/office/drawing/2014/main" id="{64E7DF0F-05A8-104A-B8C8-328349295124}"/>
              </a:ext>
            </a:extLst>
          </p:cNvPr>
          <p:cNvSpPr/>
          <p:nvPr/>
        </p:nvSpPr>
        <p:spPr>
          <a:xfrm rot="5400000" flipH="1">
            <a:off x="3874957" y="120618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8" name="object 62">
            <a:extLst>
              <a:ext uri="{FF2B5EF4-FFF2-40B4-BE49-F238E27FC236}">
                <a16:creationId xmlns:a16="http://schemas.microsoft.com/office/drawing/2014/main" id="{5D509D19-B7E8-854C-A645-DFEABAF81FC2}"/>
              </a:ext>
            </a:extLst>
          </p:cNvPr>
          <p:cNvSpPr txBox="1"/>
          <p:nvPr/>
        </p:nvSpPr>
        <p:spPr>
          <a:xfrm>
            <a:off x="4612360" y="4313460"/>
            <a:ext cx="1827285" cy="182101"/>
          </a:xfrm>
          <a:prstGeom prst="rect">
            <a:avLst/>
          </a:prstGeom>
        </p:spPr>
        <p:txBody>
          <a:bodyPr vert="horz" wrap="square" lIns="0" tIns="12700" rIns="0" bIns="0" rtlCol="0" anchor="t">
            <a:spAutoFit/>
          </a:bodyPr>
          <a:lstStyle/>
          <a:p>
            <a:pPr marL="12700">
              <a:lnSpc>
                <a:spcPct val="100000"/>
              </a:lnSpc>
              <a:spcBef>
                <a:spcPts val="100"/>
              </a:spcBef>
            </a:pPr>
            <a:r>
              <a:rPr lang="fr-FR" sz="1100" b="1">
                <a:solidFill>
                  <a:srgbClr val="020302"/>
                </a:solidFill>
                <a:latin typeface="Adobe Clean"/>
                <a:cs typeface="Adobe Clean"/>
              </a:rPr>
              <a:t>Option d’assistance régionale</a:t>
            </a:r>
          </a:p>
        </p:txBody>
      </p:sp>
      <p:sp>
        <p:nvSpPr>
          <p:cNvPr id="50" name="object 63">
            <a:extLst>
              <a:ext uri="{FF2B5EF4-FFF2-40B4-BE49-F238E27FC236}">
                <a16:creationId xmlns:a16="http://schemas.microsoft.com/office/drawing/2014/main" id="{96F6C916-70C7-F646-9255-620156B1938E}"/>
              </a:ext>
            </a:extLst>
          </p:cNvPr>
          <p:cNvSpPr txBox="1"/>
          <p:nvPr/>
        </p:nvSpPr>
        <p:spPr>
          <a:xfrm>
            <a:off x="4220209" y="4621777"/>
            <a:ext cx="2151796" cy="566822"/>
          </a:xfrm>
          <a:prstGeom prst="rect">
            <a:avLst/>
          </a:prstGeom>
        </p:spPr>
        <p:txBody>
          <a:bodyPr vert="horz" wrap="square" lIns="0" tIns="12700" rIns="0" bIns="0" rtlCol="0">
            <a:spAutoFit/>
          </a:bodyPr>
          <a:lstStyle/>
          <a:p>
            <a:pPr marL="12700">
              <a:lnSpc>
                <a:spcPct val="100000"/>
              </a:lnSpc>
              <a:spcBef>
                <a:spcPts val="100"/>
              </a:spcBef>
            </a:pPr>
            <a:r>
              <a:rPr lang="fr-FR" sz="900">
                <a:latin typeface="Adobe Clean Light" panose="020B0303020404020204" pitchFamily="34" charset="0"/>
              </a:rPr>
              <a:t>Recevez l’aide des membres de notre équipe d’assistance Adobe qui se trouve dans votre région. Peut comprendre une assistance dans le pays et/ou dans la langue. </a:t>
            </a:r>
          </a:p>
        </p:txBody>
      </p:sp>
      <p:sp>
        <p:nvSpPr>
          <p:cNvPr id="51" name="object 38">
            <a:extLst>
              <a:ext uri="{FF2B5EF4-FFF2-40B4-BE49-F238E27FC236}">
                <a16:creationId xmlns:a16="http://schemas.microsoft.com/office/drawing/2014/main" id="{21019CAF-6CD9-2F4F-82BC-AA60A514704E}"/>
              </a:ext>
            </a:extLst>
          </p:cNvPr>
          <p:cNvSpPr/>
          <p:nvPr/>
        </p:nvSpPr>
        <p:spPr>
          <a:xfrm rot="5400000" flipH="1">
            <a:off x="3826796" y="5392496"/>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52" name="Rectangle 51">
            <a:extLst>
              <a:ext uri="{FF2B5EF4-FFF2-40B4-BE49-F238E27FC236}">
                <a16:creationId xmlns:a16="http://schemas.microsoft.com/office/drawing/2014/main" id="{5C42361C-87C2-0A43-9CAF-A87B3BEFD73C}"/>
              </a:ext>
            </a:extLst>
          </p:cNvPr>
          <p:cNvSpPr>
            <a:spLocks/>
          </p:cNvSpPr>
          <p:nvPr/>
        </p:nvSpPr>
        <p:spPr>
          <a:xfrm>
            <a:off x="832813" y="6847686"/>
            <a:ext cx="1928398" cy="169277"/>
          </a:xfrm>
          <a:prstGeom prst="rect">
            <a:avLst/>
          </a:prstGeom>
        </p:spPr>
        <p:txBody>
          <a:bodyPr wrap="square" lIns="0" tIns="0" rIns="0" bIns="0">
            <a:spAutoFit/>
          </a:bodyPr>
          <a:lstStyle/>
          <a:p>
            <a:pPr>
              <a:spcBef>
                <a:spcPts val="600"/>
              </a:spcBef>
              <a:spcAft>
                <a:spcPts val="600"/>
              </a:spcAft>
            </a:pPr>
            <a:r>
              <a:rPr lang="fr-FR" sz="1100" b="1" dirty="0">
                <a:latin typeface="Adobe Clean" panose="020B0503020404020204" pitchFamily="34" charset="0"/>
                <a:ea typeface="Open Sans" pitchFamily="34" charset="0"/>
                <a:cs typeface="Open Sans" pitchFamily="34" charset="0"/>
              </a:rPr>
              <a:t>Forums de la communauté</a:t>
            </a:r>
          </a:p>
        </p:txBody>
      </p:sp>
      <p:sp>
        <p:nvSpPr>
          <p:cNvPr id="53" name="object 39">
            <a:extLst>
              <a:ext uri="{FF2B5EF4-FFF2-40B4-BE49-F238E27FC236}">
                <a16:creationId xmlns:a16="http://schemas.microsoft.com/office/drawing/2014/main" id="{3144B5F2-F1B8-5143-97B5-3528FB2103FF}"/>
              </a:ext>
            </a:extLst>
          </p:cNvPr>
          <p:cNvSpPr txBox="1"/>
          <p:nvPr/>
        </p:nvSpPr>
        <p:spPr>
          <a:xfrm>
            <a:off x="405282" y="7089855"/>
            <a:ext cx="2193272" cy="866904"/>
          </a:xfrm>
          <a:prstGeom prst="rect">
            <a:avLst/>
          </a:prstGeom>
        </p:spPr>
        <p:txBody>
          <a:bodyPr vert="horz" wrap="square" lIns="0" tIns="35560" rIns="0" bIns="0" rtlCol="0">
            <a:spAutoFit/>
          </a:bodyPr>
          <a:lstStyle/>
          <a:p>
            <a:r>
              <a:rPr lang="fr-FR" sz="900" dirty="0">
                <a:solidFill>
                  <a:srgbClr val="000000"/>
                </a:solidFill>
                <a:latin typeface="Adobe Clean Light" panose="020B0303020404020204" pitchFamily="34" charset="0"/>
              </a:rPr>
              <a:t>Accès en ligne permanent à une base de données croissante de solutions techniques, de documentation sur les produits, de questions fréquentes, etc. Communiquez avec d’autres clients de la communauté Adobe pour partager les bonnes pratiques et les leçons apprises.</a:t>
            </a:r>
          </a:p>
        </p:txBody>
      </p:sp>
      <p:sp>
        <p:nvSpPr>
          <p:cNvPr id="54" name="Rectangle 53">
            <a:extLst>
              <a:ext uri="{FF2B5EF4-FFF2-40B4-BE49-F238E27FC236}">
                <a16:creationId xmlns:a16="http://schemas.microsoft.com/office/drawing/2014/main" id="{B5E5EF50-B9D6-4144-9D61-B7BAB54C56FA}"/>
              </a:ext>
            </a:extLst>
          </p:cNvPr>
          <p:cNvSpPr>
            <a:spLocks/>
          </p:cNvSpPr>
          <p:nvPr/>
        </p:nvSpPr>
        <p:spPr>
          <a:xfrm>
            <a:off x="3339528" y="6846032"/>
            <a:ext cx="1630254" cy="169277"/>
          </a:xfrm>
          <a:prstGeom prst="rect">
            <a:avLst/>
          </a:prstGeom>
        </p:spPr>
        <p:txBody>
          <a:bodyPr wrap="none" lIns="0" tIns="0" rIns="0" bIns="0">
            <a:spAutoFit/>
          </a:bodyPr>
          <a:lstStyle/>
          <a:p>
            <a:pPr>
              <a:spcBef>
                <a:spcPts val="600"/>
              </a:spcBef>
              <a:spcAft>
                <a:spcPts val="600"/>
              </a:spcAft>
            </a:pPr>
            <a:r>
              <a:rPr lang="fr-FR" sz="1100" b="1">
                <a:latin typeface="Adobe Clean" panose="020B0503020404020204" pitchFamily="34" charset="0"/>
                <a:ea typeface="Open Sans" pitchFamily="34" charset="0"/>
                <a:cs typeface="Open Sans" pitchFamily="34" charset="0"/>
              </a:rPr>
              <a:t>Portail d’aide automatique</a:t>
            </a:r>
          </a:p>
        </p:txBody>
      </p:sp>
      <p:sp>
        <p:nvSpPr>
          <p:cNvPr id="55" name="object 39">
            <a:extLst>
              <a:ext uri="{FF2B5EF4-FFF2-40B4-BE49-F238E27FC236}">
                <a16:creationId xmlns:a16="http://schemas.microsoft.com/office/drawing/2014/main" id="{8730254D-F879-524D-9BAE-40CBA951629A}"/>
              </a:ext>
            </a:extLst>
          </p:cNvPr>
          <p:cNvSpPr txBox="1"/>
          <p:nvPr/>
        </p:nvSpPr>
        <p:spPr>
          <a:xfrm>
            <a:off x="2894025" y="7079726"/>
            <a:ext cx="2148840" cy="728405"/>
          </a:xfrm>
          <a:prstGeom prst="rect">
            <a:avLst/>
          </a:prstGeom>
        </p:spPr>
        <p:txBody>
          <a:bodyPr vert="horz" wrap="square" lIns="0" tIns="35560" rIns="0" bIns="0" rtlCol="0">
            <a:spAutoFit/>
          </a:bodyPr>
          <a:lstStyle/>
          <a:p>
            <a:r>
              <a:rPr lang="fr-FR" sz="900">
                <a:solidFill>
                  <a:srgbClr val="000000"/>
                </a:solidFill>
                <a:latin typeface="Adobe Clean Light" panose="020B0303020404020204" pitchFamily="34" charset="0"/>
              </a:rPr>
              <a:t>Accès à la demande au portail d’assistance automatique en ligne pour examiner le statut des cas et parcourir d’autres ressources, telles que notre base de connaissances, les actualités et les alertes, les conseils présentés, etc.</a:t>
            </a:r>
          </a:p>
        </p:txBody>
      </p:sp>
      <p:sp>
        <p:nvSpPr>
          <p:cNvPr id="56" name="object 46">
            <a:extLst>
              <a:ext uri="{FF2B5EF4-FFF2-40B4-BE49-F238E27FC236}">
                <a16:creationId xmlns:a16="http://schemas.microsoft.com/office/drawing/2014/main" id="{A8666A9F-BC8F-A641-B03A-E4CFF38223C2}"/>
              </a:ext>
            </a:extLst>
          </p:cNvPr>
          <p:cNvSpPr txBox="1"/>
          <p:nvPr/>
        </p:nvSpPr>
        <p:spPr>
          <a:xfrm>
            <a:off x="5382768" y="7055179"/>
            <a:ext cx="2204728" cy="718145"/>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fr-FR" sz="900" dirty="0">
                <a:solidFill>
                  <a:srgbClr val="020302"/>
                </a:solidFill>
                <a:latin typeface="AdobeClean-Light"/>
                <a:cs typeface="AdobeClean-Light"/>
              </a:rPr>
              <a:t>Les utilisateurs autorisés (admin) peuvent commencer une session de conversation avec l’assistance Adobe pour obtenir des réponses et de l’aide lors de l’envoi des cas.</a:t>
            </a:r>
          </a:p>
          <a:p>
            <a:pPr marL="33020" marR="159385">
              <a:lnSpc>
                <a:spcPct val="100000"/>
              </a:lnSpc>
              <a:spcBef>
                <a:spcPts val="100"/>
              </a:spcBef>
              <a:tabLst>
                <a:tab pos="1786889" algn="l"/>
              </a:tabLst>
            </a:pPr>
            <a:r>
              <a:rPr lang="fr-FR" sz="900" i="1" dirty="0">
                <a:solidFill>
                  <a:srgbClr val="7A7A7A"/>
                </a:solidFill>
                <a:latin typeface="AdobeClean-LightIt"/>
                <a:cs typeface="AdobeClean-LightIt"/>
              </a:rPr>
              <a:t>Soumis aux heures locales</a:t>
            </a:r>
          </a:p>
        </p:txBody>
      </p:sp>
      <p:sp>
        <p:nvSpPr>
          <p:cNvPr id="57" name="Rectangle 56">
            <a:extLst>
              <a:ext uri="{FF2B5EF4-FFF2-40B4-BE49-F238E27FC236}">
                <a16:creationId xmlns:a16="http://schemas.microsoft.com/office/drawing/2014/main" id="{E248428D-2D76-7C4F-A339-0FCD75DE1915}"/>
              </a:ext>
            </a:extLst>
          </p:cNvPr>
          <p:cNvSpPr>
            <a:spLocks/>
          </p:cNvSpPr>
          <p:nvPr/>
        </p:nvSpPr>
        <p:spPr>
          <a:xfrm>
            <a:off x="5897720" y="6833800"/>
            <a:ext cx="1643079" cy="169277"/>
          </a:xfrm>
          <a:prstGeom prst="rect">
            <a:avLst/>
          </a:prstGeom>
        </p:spPr>
        <p:txBody>
          <a:bodyPr wrap="none" lIns="0" tIns="0" rIns="0" bIns="0">
            <a:spAutoFit/>
          </a:bodyPr>
          <a:lstStyle/>
          <a:p>
            <a:pPr>
              <a:spcBef>
                <a:spcPts val="600"/>
              </a:spcBef>
              <a:spcAft>
                <a:spcPts val="600"/>
              </a:spcAft>
            </a:pPr>
            <a:r>
              <a:rPr lang="fr-FR" sz="1100" b="1">
                <a:latin typeface="Adobe Clean" panose="020B0503020404020204" pitchFamily="34" charset="0"/>
                <a:ea typeface="Open Sans" pitchFamily="34" charset="0"/>
                <a:cs typeface="Open Sans" pitchFamily="34" charset="0"/>
              </a:rPr>
              <a:t>Assistance de conversation</a:t>
            </a:r>
          </a:p>
        </p:txBody>
      </p:sp>
      <p:sp>
        <p:nvSpPr>
          <p:cNvPr id="58" name="Rectangle 57">
            <a:extLst>
              <a:ext uri="{FF2B5EF4-FFF2-40B4-BE49-F238E27FC236}">
                <a16:creationId xmlns:a16="http://schemas.microsoft.com/office/drawing/2014/main" id="{4F85907C-6089-F446-B6DF-E3392F01BCF5}"/>
              </a:ext>
            </a:extLst>
          </p:cNvPr>
          <p:cNvSpPr>
            <a:spLocks/>
          </p:cNvSpPr>
          <p:nvPr/>
        </p:nvSpPr>
        <p:spPr>
          <a:xfrm>
            <a:off x="1927563" y="8586959"/>
            <a:ext cx="1485984" cy="169277"/>
          </a:xfrm>
          <a:prstGeom prst="rect">
            <a:avLst/>
          </a:prstGeom>
        </p:spPr>
        <p:txBody>
          <a:bodyPr wrap="none" lIns="0" tIns="0" rIns="0" bIns="0">
            <a:spAutoFit/>
          </a:bodyPr>
          <a:lstStyle/>
          <a:p>
            <a:pPr>
              <a:spcBef>
                <a:spcPts val="600"/>
              </a:spcBef>
              <a:spcAft>
                <a:spcPts val="600"/>
              </a:spcAft>
            </a:pPr>
            <a:r>
              <a:rPr lang="fr-FR" sz="1100" b="1" dirty="0">
                <a:latin typeface="Adobe Clean" panose="020B0503020404020204" pitchFamily="34" charset="0"/>
                <a:ea typeface="Open Sans" pitchFamily="34" charset="0"/>
                <a:cs typeface="Open Sans" pitchFamily="34" charset="0"/>
              </a:rPr>
              <a:t>Assistance téléphonique</a:t>
            </a:r>
          </a:p>
        </p:txBody>
      </p:sp>
      <p:sp>
        <p:nvSpPr>
          <p:cNvPr id="60" name="object 39">
            <a:extLst>
              <a:ext uri="{FF2B5EF4-FFF2-40B4-BE49-F238E27FC236}">
                <a16:creationId xmlns:a16="http://schemas.microsoft.com/office/drawing/2014/main" id="{0BF58FD4-AE2D-8C41-8A72-7C4F19669271}"/>
              </a:ext>
            </a:extLst>
          </p:cNvPr>
          <p:cNvSpPr txBox="1"/>
          <p:nvPr/>
        </p:nvSpPr>
        <p:spPr>
          <a:xfrm>
            <a:off x="1609627" y="8834114"/>
            <a:ext cx="2023834" cy="589905"/>
          </a:xfrm>
          <a:prstGeom prst="rect">
            <a:avLst/>
          </a:prstGeom>
        </p:spPr>
        <p:txBody>
          <a:bodyPr vert="horz" wrap="square" lIns="0" tIns="35560" rIns="0" bIns="0" rtlCol="0">
            <a:spAutoFit/>
          </a:bodyPr>
          <a:lstStyle/>
          <a:p>
            <a:r>
              <a:rPr lang="fr-FR" sz="900">
                <a:solidFill>
                  <a:srgbClr val="020302"/>
                </a:solidFill>
                <a:latin typeface="AdobeClean-Light"/>
              </a:rPr>
              <a:t>Les utilisateurs autorisés (admin) </a:t>
            </a:r>
            <a:r>
              <a:rPr lang="fr-FR" sz="900">
                <a:latin typeface="Adobe Clean Light"/>
              </a:rPr>
              <a:t>peuvent appeler l’assistance Adobe </a:t>
            </a:r>
            <a:r>
              <a:rPr lang="fr-FR" sz="900">
                <a:solidFill>
                  <a:srgbClr val="020302"/>
                </a:solidFill>
                <a:latin typeface="AdobeClean-Light"/>
                <a:cs typeface="AdobeClean-Light"/>
              </a:rPr>
              <a:t>pour obtenir des réponses et de l’aide lors de l’envoi des cas.</a:t>
            </a:r>
          </a:p>
          <a:p>
            <a:r>
              <a:rPr lang="fr-FR" sz="900" i="1">
                <a:solidFill>
                  <a:srgbClr val="7A7A7A"/>
                </a:solidFill>
                <a:latin typeface="Adobe Clean Light" panose="020B0303020404020204" pitchFamily="34" charset="0"/>
                <a:cs typeface="AdobeClean-LightIt"/>
              </a:rPr>
              <a:t>Soumis aux heures locales</a:t>
            </a:r>
          </a:p>
        </p:txBody>
      </p:sp>
      <p:sp>
        <p:nvSpPr>
          <p:cNvPr id="65" name="Rectangle 64">
            <a:extLst>
              <a:ext uri="{FF2B5EF4-FFF2-40B4-BE49-F238E27FC236}">
                <a16:creationId xmlns:a16="http://schemas.microsoft.com/office/drawing/2014/main" id="{F263BB69-F7BC-974C-BDC9-97755880EB42}"/>
              </a:ext>
            </a:extLst>
          </p:cNvPr>
          <p:cNvSpPr>
            <a:spLocks/>
          </p:cNvSpPr>
          <p:nvPr/>
        </p:nvSpPr>
        <p:spPr>
          <a:xfrm>
            <a:off x="4414754" y="8581869"/>
            <a:ext cx="1267976" cy="169277"/>
          </a:xfrm>
          <a:prstGeom prst="rect">
            <a:avLst/>
          </a:prstGeom>
        </p:spPr>
        <p:txBody>
          <a:bodyPr wrap="none" lIns="0" tIns="0" rIns="0" bIns="0">
            <a:spAutoFit/>
          </a:bodyPr>
          <a:lstStyle/>
          <a:p>
            <a:pPr>
              <a:spcBef>
                <a:spcPts val="600"/>
              </a:spcBef>
              <a:spcAft>
                <a:spcPts val="600"/>
              </a:spcAft>
            </a:pPr>
            <a:r>
              <a:rPr lang="fr-FR" sz="1100" b="1">
                <a:latin typeface="Adobe Clean" panose="020B0503020404020204" pitchFamily="34" charset="0"/>
                <a:ea typeface="Open Sans" pitchFamily="34" charset="0"/>
                <a:cs typeface="Open Sans" pitchFamily="34" charset="0"/>
              </a:rPr>
              <a:t>Envoi de cas en ligne</a:t>
            </a:r>
          </a:p>
        </p:txBody>
      </p:sp>
      <p:sp>
        <p:nvSpPr>
          <p:cNvPr id="67" name="Rectangle 66">
            <a:extLst>
              <a:ext uri="{FF2B5EF4-FFF2-40B4-BE49-F238E27FC236}">
                <a16:creationId xmlns:a16="http://schemas.microsoft.com/office/drawing/2014/main" id="{29567E22-EAF1-9247-96B0-02DF92A8370A}"/>
              </a:ext>
            </a:extLst>
          </p:cNvPr>
          <p:cNvSpPr/>
          <p:nvPr/>
        </p:nvSpPr>
        <p:spPr>
          <a:xfrm>
            <a:off x="3903324" y="8834114"/>
            <a:ext cx="2468552" cy="646331"/>
          </a:xfrm>
          <a:prstGeom prst="rect">
            <a:avLst/>
          </a:prstGeom>
        </p:spPr>
        <p:txBody>
          <a:bodyPr wrap="square" lIns="91440" tIns="45720" rIns="91440" bIns="45720" anchor="t">
            <a:spAutoFit/>
          </a:bodyPr>
          <a:lstStyle/>
          <a:p>
            <a:r>
              <a:rPr lang="fr-FR" sz="900" dirty="0">
                <a:solidFill>
                  <a:srgbClr val="020302"/>
                </a:solidFill>
                <a:latin typeface="AdobeClean-Light"/>
              </a:rPr>
              <a:t>Les utilisateurs autorisés (admin) </a:t>
            </a:r>
            <a:r>
              <a:rPr lang="fr-FR" sz="900" dirty="0">
                <a:latin typeface="Adobe Clean Light"/>
              </a:rPr>
              <a:t>peuvent envoyer un nombre illimité de cas en ligne à tout moment pour que les problèmes soient examinés par notre équipe d’assistance technique.</a:t>
            </a:r>
          </a:p>
        </p:txBody>
      </p:sp>
      <p:pic>
        <p:nvPicPr>
          <p:cNvPr id="68" name="Picture 67">
            <a:extLst>
              <a:ext uri="{FF2B5EF4-FFF2-40B4-BE49-F238E27FC236}">
                <a16:creationId xmlns:a16="http://schemas.microsoft.com/office/drawing/2014/main" id="{411CF8E1-9C58-C746-9E60-377476CC944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957478" y="8528378"/>
            <a:ext cx="365760" cy="365760"/>
          </a:xfrm>
          <a:prstGeom prst="rect">
            <a:avLst/>
          </a:prstGeom>
        </p:spPr>
      </p:pic>
      <p:pic>
        <p:nvPicPr>
          <p:cNvPr id="69" name="Picture 68">
            <a:extLst>
              <a:ext uri="{FF2B5EF4-FFF2-40B4-BE49-F238E27FC236}">
                <a16:creationId xmlns:a16="http://schemas.microsoft.com/office/drawing/2014/main" id="{B0FCD316-40D4-FC4E-A50D-FEF5353F1239}"/>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540624" y="8464859"/>
            <a:ext cx="365760" cy="365760"/>
          </a:xfrm>
          <a:prstGeom prst="rect">
            <a:avLst/>
          </a:prstGeom>
        </p:spPr>
      </p:pic>
      <p:pic>
        <p:nvPicPr>
          <p:cNvPr id="70" name="Picture 69">
            <a:extLst>
              <a:ext uri="{FF2B5EF4-FFF2-40B4-BE49-F238E27FC236}">
                <a16:creationId xmlns:a16="http://schemas.microsoft.com/office/drawing/2014/main" id="{E7E682CB-EF0E-9F43-A428-8D1875660F79}"/>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52988" y="6683894"/>
            <a:ext cx="365760" cy="365760"/>
          </a:xfrm>
          <a:prstGeom prst="rect">
            <a:avLst/>
          </a:prstGeom>
        </p:spPr>
      </p:pic>
      <p:pic>
        <p:nvPicPr>
          <p:cNvPr id="72" name="Picture 71">
            <a:extLst>
              <a:ext uri="{FF2B5EF4-FFF2-40B4-BE49-F238E27FC236}">
                <a16:creationId xmlns:a16="http://schemas.microsoft.com/office/drawing/2014/main" id="{59C26432-8239-334B-A17A-29E3F0493380}"/>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01994" y="6739863"/>
            <a:ext cx="365760" cy="365760"/>
          </a:xfrm>
          <a:prstGeom prst="rect">
            <a:avLst/>
          </a:prstGeom>
        </p:spPr>
      </p:pic>
      <p:pic>
        <p:nvPicPr>
          <p:cNvPr id="73" name="Picture 72">
            <a:extLst>
              <a:ext uri="{FF2B5EF4-FFF2-40B4-BE49-F238E27FC236}">
                <a16:creationId xmlns:a16="http://schemas.microsoft.com/office/drawing/2014/main" id="{506F0A07-28C6-D340-87F8-CD825908CD29}"/>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889755" y="6739863"/>
            <a:ext cx="365760" cy="365760"/>
          </a:xfrm>
          <a:prstGeom prst="rect">
            <a:avLst/>
          </a:prstGeom>
        </p:spPr>
      </p:pic>
      <p:sp>
        <p:nvSpPr>
          <p:cNvPr id="76" name="object 39">
            <a:extLst>
              <a:ext uri="{FF2B5EF4-FFF2-40B4-BE49-F238E27FC236}">
                <a16:creationId xmlns:a16="http://schemas.microsoft.com/office/drawing/2014/main" id="{4FC3D018-1158-A849-B6C1-E429A1F8B354}"/>
              </a:ext>
            </a:extLst>
          </p:cNvPr>
          <p:cNvSpPr txBox="1"/>
          <p:nvPr/>
        </p:nvSpPr>
        <p:spPr>
          <a:xfrm>
            <a:off x="449714" y="1271858"/>
            <a:ext cx="2148840" cy="866904"/>
          </a:xfrm>
          <a:prstGeom prst="rect">
            <a:avLst/>
          </a:prstGeom>
        </p:spPr>
        <p:txBody>
          <a:bodyPr vert="horz" wrap="square" lIns="0" tIns="35560" rIns="0" bIns="0" rtlCol="0">
            <a:spAutoFit/>
          </a:bodyPr>
          <a:lstStyle/>
          <a:p>
            <a:pPr lvl="0">
              <a:spcBef>
                <a:spcPts val="190"/>
              </a:spcBef>
              <a:defRPr/>
            </a:pPr>
            <a:r>
              <a:rPr lang="fr-FR" sz="900" dirty="0">
                <a:latin typeface="Adobe Clean Light" panose="020B0303020404020204" pitchFamily="34" charset="0"/>
              </a:rPr>
              <a:t>L’ingénieur d’assistance désigné se familiarisera avec votre environnement de solution et vos objectifs commerciaux. L’ingénieur d’assistance nommé est un ingénieur d’assistance expérimenté qui vous aide à coordonner votre expérience d’assistance aux entreprises.</a:t>
            </a:r>
          </a:p>
        </p:txBody>
      </p:sp>
      <p:sp>
        <p:nvSpPr>
          <p:cNvPr id="77" name="Rectangle 76">
            <a:extLst>
              <a:ext uri="{FF2B5EF4-FFF2-40B4-BE49-F238E27FC236}">
                <a16:creationId xmlns:a16="http://schemas.microsoft.com/office/drawing/2014/main" id="{444E26FE-BDAE-714D-ACC7-72D368285DD0}"/>
              </a:ext>
            </a:extLst>
          </p:cNvPr>
          <p:cNvSpPr>
            <a:spLocks/>
          </p:cNvSpPr>
          <p:nvPr/>
        </p:nvSpPr>
        <p:spPr>
          <a:xfrm>
            <a:off x="872390" y="919522"/>
            <a:ext cx="1726164" cy="338554"/>
          </a:xfrm>
          <a:prstGeom prst="rect">
            <a:avLst/>
          </a:prstGeom>
        </p:spPr>
        <p:txBody>
          <a:bodyPr wrap="square" lIns="0" tIns="0" rIns="0" bIns="0">
            <a:spAutoFit/>
          </a:bodyPr>
          <a:lstStyle/>
          <a:p>
            <a:pPr>
              <a:spcBef>
                <a:spcPts val="600"/>
              </a:spcBef>
              <a:spcAft>
                <a:spcPts val="600"/>
              </a:spcAft>
            </a:pPr>
            <a:r>
              <a:rPr lang="fr-FR" sz="1100" b="1" dirty="0">
                <a:solidFill>
                  <a:srgbClr val="020302"/>
                </a:solidFill>
                <a:latin typeface="Adobe Clean" panose="020B0503020404020204" pitchFamily="34" charset="0"/>
              </a:rPr>
              <a:t>Ingénieur d’assistance nommé</a:t>
            </a:r>
          </a:p>
        </p:txBody>
      </p:sp>
      <p:sp>
        <p:nvSpPr>
          <p:cNvPr id="78" name="object 39">
            <a:extLst>
              <a:ext uri="{FF2B5EF4-FFF2-40B4-BE49-F238E27FC236}">
                <a16:creationId xmlns:a16="http://schemas.microsoft.com/office/drawing/2014/main" id="{9CCA5960-8B3A-4A49-BAD4-2D24B8AA00D8}"/>
              </a:ext>
            </a:extLst>
          </p:cNvPr>
          <p:cNvSpPr txBox="1"/>
          <p:nvPr/>
        </p:nvSpPr>
        <p:spPr>
          <a:xfrm>
            <a:off x="2803357" y="1285201"/>
            <a:ext cx="2148840" cy="589905"/>
          </a:xfrm>
          <a:prstGeom prst="rect">
            <a:avLst/>
          </a:prstGeom>
        </p:spPr>
        <p:txBody>
          <a:bodyPr vert="horz" wrap="square" lIns="0" tIns="35560" rIns="0" bIns="0" rtlCol="0">
            <a:spAutoFit/>
          </a:bodyPr>
          <a:lstStyle/>
          <a:p>
            <a:pPr marL="12700" marR="5080">
              <a:spcBef>
                <a:spcPts val="60"/>
              </a:spcBef>
            </a:pPr>
            <a:r>
              <a:rPr lang="fr-FR" sz="900">
                <a:latin typeface="Adobe Clean Light" panose="020B0303020404020204" pitchFamily="34" charset="0"/>
                <a:cs typeface="AdobeClean-Light"/>
              </a:rPr>
              <a:t>Bénéficiez d’un acheminement prioritaire pour garantir une connexion rapide à des ressources d’assistance senior supplémentaires sur les cas envoyés. </a:t>
            </a:r>
          </a:p>
        </p:txBody>
      </p:sp>
      <p:sp>
        <p:nvSpPr>
          <p:cNvPr id="79" name="Rectangle 78">
            <a:extLst>
              <a:ext uri="{FF2B5EF4-FFF2-40B4-BE49-F238E27FC236}">
                <a16:creationId xmlns:a16="http://schemas.microsoft.com/office/drawing/2014/main" id="{0AE93525-7B13-D34F-A0A5-6F084F732C57}"/>
              </a:ext>
            </a:extLst>
          </p:cNvPr>
          <p:cNvSpPr>
            <a:spLocks/>
          </p:cNvSpPr>
          <p:nvPr/>
        </p:nvSpPr>
        <p:spPr>
          <a:xfrm>
            <a:off x="3228208" y="920231"/>
            <a:ext cx="1806113" cy="338554"/>
          </a:xfrm>
          <a:prstGeom prst="rect">
            <a:avLst/>
          </a:prstGeom>
        </p:spPr>
        <p:txBody>
          <a:bodyPr wrap="square" lIns="0" tIns="0" rIns="0" bIns="0">
            <a:spAutoFit/>
          </a:bodyPr>
          <a:lstStyle/>
          <a:p>
            <a:pPr>
              <a:spcBef>
                <a:spcPts val="600"/>
              </a:spcBef>
              <a:spcAft>
                <a:spcPts val="600"/>
              </a:spcAft>
            </a:pPr>
            <a:r>
              <a:rPr lang="fr-FR" sz="1100" b="1" dirty="0">
                <a:solidFill>
                  <a:srgbClr val="020302"/>
                </a:solidFill>
                <a:latin typeface="Adobe Clean" panose="020B0503020404020204" pitchFamily="34" charset="0"/>
              </a:rPr>
              <a:t>Acheminement prioritaire des cas</a:t>
            </a:r>
          </a:p>
        </p:txBody>
      </p:sp>
      <p:sp>
        <p:nvSpPr>
          <p:cNvPr id="96" name="object 39">
            <a:extLst>
              <a:ext uri="{FF2B5EF4-FFF2-40B4-BE49-F238E27FC236}">
                <a16:creationId xmlns:a16="http://schemas.microsoft.com/office/drawing/2014/main" id="{360AF423-8467-9A48-B2FE-24BAB9D2B6FC}"/>
              </a:ext>
            </a:extLst>
          </p:cNvPr>
          <p:cNvSpPr txBox="1"/>
          <p:nvPr/>
        </p:nvSpPr>
        <p:spPr>
          <a:xfrm>
            <a:off x="5356260" y="1287481"/>
            <a:ext cx="2148840" cy="866904"/>
          </a:xfrm>
          <a:prstGeom prst="rect">
            <a:avLst/>
          </a:prstGeom>
        </p:spPr>
        <p:txBody>
          <a:bodyPr vert="horz" wrap="square" lIns="0" tIns="35560" rIns="0" bIns="0" rtlCol="0">
            <a:spAutoFit/>
          </a:bodyPr>
          <a:lstStyle/>
          <a:p>
            <a:pPr marL="12700">
              <a:lnSpc>
                <a:spcPct val="100000"/>
              </a:lnSpc>
              <a:spcBef>
                <a:spcPts val="60"/>
              </a:spcBef>
            </a:pPr>
            <a:r>
              <a:rPr lang="fr-FR" sz="900">
                <a:latin typeface="Adobe Clean Light" panose="020B0303020404020204" pitchFamily="34" charset="0"/>
              </a:rPr>
              <a:t>Il s’agit d’un point de contact désigné au sein d’Adobe pouvant fournir une assistance en matière de remontées d’informations, des mises à jour régulières et s’assurant que la priorité est mise sur vos demandes d’assistance ouvertes les plus importantes.</a:t>
            </a:r>
          </a:p>
        </p:txBody>
      </p:sp>
      <p:sp>
        <p:nvSpPr>
          <p:cNvPr id="97" name="Rectangle 96">
            <a:extLst>
              <a:ext uri="{FF2B5EF4-FFF2-40B4-BE49-F238E27FC236}">
                <a16:creationId xmlns:a16="http://schemas.microsoft.com/office/drawing/2014/main" id="{E35AF9DC-007A-F941-BE71-BD5269722F58}"/>
              </a:ext>
            </a:extLst>
          </p:cNvPr>
          <p:cNvSpPr>
            <a:spLocks/>
          </p:cNvSpPr>
          <p:nvPr/>
        </p:nvSpPr>
        <p:spPr>
          <a:xfrm>
            <a:off x="5818748" y="914885"/>
            <a:ext cx="1608472" cy="338554"/>
          </a:xfrm>
          <a:prstGeom prst="rect">
            <a:avLst/>
          </a:prstGeom>
        </p:spPr>
        <p:txBody>
          <a:bodyPr wrap="square" lIns="0" tIns="0" rIns="0" bIns="0">
            <a:spAutoFit/>
          </a:bodyPr>
          <a:lstStyle/>
          <a:p>
            <a:pPr>
              <a:spcBef>
                <a:spcPts val="600"/>
              </a:spcBef>
              <a:spcAft>
                <a:spcPts val="600"/>
              </a:spcAft>
            </a:pPr>
            <a:r>
              <a:rPr lang="fr-FR" sz="1100" b="1" dirty="0">
                <a:solidFill>
                  <a:srgbClr val="020302"/>
                </a:solidFill>
                <a:latin typeface="Adobe Clean" panose="020B0503020404020204" pitchFamily="34" charset="0"/>
              </a:rPr>
              <a:t>Gestion des remontées d’informations</a:t>
            </a:r>
          </a:p>
        </p:txBody>
      </p:sp>
      <p:pic>
        <p:nvPicPr>
          <p:cNvPr id="98" name="Picture 97">
            <a:extLst>
              <a:ext uri="{FF2B5EF4-FFF2-40B4-BE49-F238E27FC236}">
                <a16:creationId xmlns:a16="http://schemas.microsoft.com/office/drawing/2014/main" id="{78DE0A16-DCE5-9D43-8A69-7D8BC4CB633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70864" y="911331"/>
            <a:ext cx="365760" cy="365760"/>
          </a:xfrm>
          <a:prstGeom prst="rect">
            <a:avLst/>
          </a:prstGeom>
          <a:ln>
            <a:noFill/>
          </a:ln>
        </p:spPr>
      </p:pic>
      <p:pic>
        <p:nvPicPr>
          <p:cNvPr id="99" name="Picture 98">
            <a:extLst>
              <a:ext uri="{FF2B5EF4-FFF2-40B4-BE49-F238E27FC236}">
                <a16:creationId xmlns:a16="http://schemas.microsoft.com/office/drawing/2014/main" id="{94BF0EA8-0582-E444-B2EF-D9812C7E2C98}"/>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00585" y="905313"/>
            <a:ext cx="365760" cy="365760"/>
          </a:xfrm>
          <a:prstGeom prst="rect">
            <a:avLst/>
          </a:prstGeom>
          <a:ln>
            <a:noFill/>
          </a:ln>
        </p:spPr>
      </p:pic>
      <p:pic>
        <p:nvPicPr>
          <p:cNvPr id="100" name="Picture 99">
            <a:extLst>
              <a:ext uri="{FF2B5EF4-FFF2-40B4-BE49-F238E27FC236}">
                <a16:creationId xmlns:a16="http://schemas.microsoft.com/office/drawing/2014/main" id="{6D8C5646-0F9B-824D-A22B-1A26428493C3}"/>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448652" y="916762"/>
            <a:ext cx="365760" cy="365760"/>
          </a:xfrm>
          <a:prstGeom prst="rect">
            <a:avLst/>
          </a:prstGeom>
        </p:spPr>
      </p:pic>
      <p:sp>
        <p:nvSpPr>
          <p:cNvPr id="101" name="TextBox 100">
            <a:extLst>
              <a:ext uri="{FF2B5EF4-FFF2-40B4-BE49-F238E27FC236}">
                <a16:creationId xmlns:a16="http://schemas.microsoft.com/office/drawing/2014/main" id="{CE88B8AB-8DB7-2B4F-AC66-C6E1A803EAC4}"/>
              </a:ext>
            </a:extLst>
          </p:cNvPr>
          <p:cNvSpPr txBox="1"/>
          <p:nvPr/>
        </p:nvSpPr>
        <p:spPr>
          <a:xfrm>
            <a:off x="816240" y="2576177"/>
            <a:ext cx="1944971" cy="430887"/>
          </a:xfrm>
          <a:prstGeom prst="rect">
            <a:avLst/>
          </a:prstGeom>
          <a:noFill/>
        </p:spPr>
        <p:txBody>
          <a:bodyPr wrap="square" rtlCol="0">
            <a:spAutoFit/>
          </a:bodyPr>
          <a:lstStyle/>
          <a:p>
            <a:r>
              <a:rPr lang="fr-FR" sz="1100" b="1" dirty="0">
                <a:latin typeface="Adobe Clean" panose="020B0503020404020204" pitchFamily="34" charset="0"/>
              </a:rPr>
              <a:t>Accélération du traitement des problèmes</a:t>
            </a:r>
          </a:p>
        </p:txBody>
      </p:sp>
      <p:sp>
        <p:nvSpPr>
          <p:cNvPr id="102" name="object 39">
            <a:extLst>
              <a:ext uri="{FF2B5EF4-FFF2-40B4-BE49-F238E27FC236}">
                <a16:creationId xmlns:a16="http://schemas.microsoft.com/office/drawing/2014/main" id="{551D8EA5-A945-954A-8D5B-9E30F2E66618}"/>
              </a:ext>
            </a:extLst>
          </p:cNvPr>
          <p:cNvSpPr txBox="1"/>
          <p:nvPr/>
        </p:nvSpPr>
        <p:spPr>
          <a:xfrm>
            <a:off x="430064" y="3050824"/>
            <a:ext cx="2051550" cy="451406"/>
          </a:xfrm>
          <a:prstGeom prst="rect">
            <a:avLst/>
          </a:prstGeom>
        </p:spPr>
        <p:txBody>
          <a:bodyPr vert="horz" wrap="square" lIns="0" tIns="35560" rIns="0" bIns="0" rtlCol="0">
            <a:spAutoFit/>
          </a:bodyPr>
          <a:lstStyle/>
          <a:p>
            <a:pPr lvl="0">
              <a:spcBef>
                <a:spcPts val="60"/>
              </a:spcBef>
              <a:defRPr/>
            </a:pPr>
            <a:r>
              <a:rPr lang="fr-FR" sz="900">
                <a:latin typeface="Adobe Clean Light" panose="020B0303020404020204" pitchFamily="34" charset="0"/>
                <a:cs typeface="Adobe Clean Light"/>
              </a:rPr>
              <a:t>Bénéficiez d’une accélération du traitement des cas grâce à une interaction simple avec l’équipe technique.</a:t>
            </a:r>
          </a:p>
        </p:txBody>
      </p:sp>
      <p:pic>
        <p:nvPicPr>
          <p:cNvPr id="103" name="Picture 102">
            <a:extLst>
              <a:ext uri="{FF2B5EF4-FFF2-40B4-BE49-F238E27FC236}">
                <a16:creationId xmlns:a16="http://schemas.microsoft.com/office/drawing/2014/main" id="{05B655EB-46CF-0945-A1CF-1271045A99E8}"/>
              </a:ext>
              <a:ext uri="{C183D7F6-B498-43B3-948B-1728B52AA6E4}">
                <adec:decorative xmlns:adec="http://schemas.microsoft.com/office/drawing/2017/decorative" val="1"/>
              </a:ext>
            </a:extLst>
          </p:cNvPr>
          <p:cNvPicPr>
            <a:picLocks noChangeAspect="1"/>
          </p:cNvPicPr>
          <p:nvPr/>
        </p:nvPicPr>
        <p:blipFill>
          <a:blip r:embed="rId13"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430064" y="2627865"/>
            <a:ext cx="355787" cy="355787"/>
          </a:xfrm>
          <a:prstGeom prst="rect">
            <a:avLst/>
          </a:prstGeom>
          <a:ln>
            <a:noFill/>
          </a:ln>
        </p:spPr>
      </p:pic>
      <p:pic>
        <p:nvPicPr>
          <p:cNvPr id="104" name="Picture 103">
            <a:extLst>
              <a:ext uri="{FF2B5EF4-FFF2-40B4-BE49-F238E27FC236}">
                <a16:creationId xmlns:a16="http://schemas.microsoft.com/office/drawing/2014/main" id="{D1DFB071-3C1C-0147-9D37-E77FD381A239}"/>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5356260" y="2604125"/>
            <a:ext cx="365760" cy="365760"/>
          </a:xfrm>
          <a:prstGeom prst="rect">
            <a:avLst/>
          </a:prstGeom>
        </p:spPr>
      </p:pic>
      <p:pic>
        <p:nvPicPr>
          <p:cNvPr id="109" name="Picture 108">
            <a:extLst>
              <a:ext uri="{FF2B5EF4-FFF2-40B4-BE49-F238E27FC236}">
                <a16:creationId xmlns:a16="http://schemas.microsoft.com/office/drawing/2014/main" id="{C0EA11D7-A578-7E4C-94D3-EDC0017151FB}"/>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547102" y="4216922"/>
            <a:ext cx="365760" cy="365760"/>
          </a:xfrm>
          <a:prstGeom prst="rect">
            <a:avLst/>
          </a:prstGeom>
        </p:spPr>
      </p:pic>
      <p:pic>
        <p:nvPicPr>
          <p:cNvPr id="114" name="Picture 113">
            <a:extLst>
              <a:ext uri="{FF2B5EF4-FFF2-40B4-BE49-F238E27FC236}">
                <a16:creationId xmlns:a16="http://schemas.microsoft.com/office/drawing/2014/main" id="{E4D5FD97-6084-1C45-8B8D-FA4334BA1B5E}"/>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181875" y="4230343"/>
            <a:ext cx="365760" cy="365760"/>
          </a:xfrm>
          <a:prstGeom prst="rect">
            <a:avLst/>
          </a:prstGeom>
        </p:spPr>
      </p:pic>
      <p:sp>
        <p:nvSpPr>
          <p:cNvPr id="118" name="object 26">
            <a:extLst>
              <a:ext uri="{FF2B5EF4-FFF2-40B4-BE49-F238E27FC236}">
                <a16:creationId xmlns:a16="http://schemas.microsoft.com/office/drawing/2014/main" id="{0B58435B-D5E9-9241-8FA4-82580D0AE83C}"/>
              </a:ext>
            </a:extLst>
          </p:cNvPr>
          <p:cNvSpPr/>
          <p:nvPr/>
        </p:nvSpPr>
        <p:spPr>
          <a:xfrm>
            <a:off x="430064" y="745299"/>
            <a:ext cx="3547576" cy="5749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9" name="TextBox 118">
            <a:extLst>
              <a:ext uri="{FF2B5EF4-FFF2-40B4-BE49-F238E27FC236}">
                <a16:creationId xmlns:a16="http://schemas.microsoft.com/office/drawing/2014/main" id="{F212414A-B558-6049-A316-B7EFC3678B28}"/>
              </a:ext>
            </a:extLst>
          </p:cNvPr>
          <p:cNvSpPr txBox="1"/>
          <p:nvPr/>
        </p:nvSpPr>
        <p:spPr>
          <a:xfrm>
            <a:off x="3095604" y="2650593"/>
            <a:ext cx="2148841" cy="261610"/>
          </a:xfrm>
          <a:prstGeom prst="rect">
            <a:avLst/>
          </a:prstGeom>
          <a:noFill/>
        </p:spPr>
        <p:txBody>
          <a:bodyPr wrap="square" rtlCol="0">
            <a:spAutoFit/>
          </a:bodyPr>
          <a:lstStyle/>
          <a:p>
            <a:r>
              <a:rPr lang="fr-FR" sz="1100" b="1">
                <a:latin typeface="Adobe Clean" panose="020B0503020404020204" pitchFamily="34" charset="0"/>
              </a:rPr>
              <a:t>Surveillance des cas proactive</a:t>
            </a:r>
          </a:p>
        </p:txBody>
      </p:sp>
      <p:sp>
        <p:nvSpPr>
          <p:cNvPr id="127" name="object 39">
            <a:extLst>
              <a:ext uri="{FF2B5EF4-FFF2-40B4-BE49-F238E27FC236}">
                <a16:creationId xmlns:a16="http://schemas.microsoft.com/office/drawing/2014/main" id="{4EF527CD-128E-B44B-A01C-7B9489E006FB}"/>
              </a:ext>
            </a:extLst>
          </p:cNvPr>
          <p:cNvSpPr txBox="1"/>
          <p:nvPr/>
        </p:nvSpPr>
        <p:spPr>
          <a:xfrm>
            <a:off x="2761827" y="3033782"/>
            <a:ext cx="2148840" cy="589905"/>
          </a:xfrm>
          <a:prstGeom prst="rect">
            <a:avLst/>
          </a:prstGeom>
        </p:spPr>
        <p:txBody>
          <a:bodyPr vert="horz" wrap="square" lIns="0" tIns="35560" rIns="0" bIns="0" rtlCol="0">
            <a:spAutoFit/>
          </a:bodyPr>
          <a:lstStyle/>
          <a:p>
            <a:pPr lvl="0">
              <a:spcBef>
                <a:spcPts val="60"/>
              </a:spcBef>
              <a:defRPr/>
            </a:pPr>
            <a:r>
              <a:rPr lang="fr-FR" sz="900" dirty="0">
                <a:latin typeface="Adobe Clean Light" panose="020B0303020404020204" pitchFamily="34" charset="0"/>
              </a:rPr>
              <a:t>Un point de contact désigné d’Adobe surveillera de manière active les cas ouverts et prendra des mesures proactives et préventives pour garantir une résolution rapide.</a:t>
            </a:r>
          </a:p>
        </p:txBody>
      </p:sp>
      <p:pic>
        <p:nvPicPr>
          <p:cNvPr id="130" name="Picture 129">
            <a:extLst>
              <a:ext uri="{FF2B5EF4-FFF2-40B4-BE49-F238E27FC236}">
                <a16:creationId xmlns:a16="http://schemas.microsoft.com/office/drawing/2014/main" id="{B9A2CF88-1D6E-294A-ACD8-5518804B44A1}"/>
              </a:ext>
              <a:ext uri="{C183D7F6-B498-43B3-948B-1728B52AA6E4}">
                <adec:decorative xmlns:adec="http://schemas.microsoft.com/office/drawing/2017/decorative" val="1"/>
              </a:ext>
            </a:extLst>
          </p:cNvPr>
          <p:cNvPicPr>
            <a:picLocks noChangeAspect="1"/>
          </p:cNvPicPr>
          <p:nvPr/>
        </p:nvPicPr>
        <p:blipFill>
          <a:blip r:embed="rId17"/>
          <a:stretch>
            <a:fillRect/>
          </a:stretch>
        </p:blipFill>
        <p:spPr>
          <a:xfrm>
            <a:off x="2761211" y="2626679"/>
            <a:ext cx="365760" cy="365760"/>
          </a:xfrm>
          <a:prstGeom prst="rect">
            <a:avLst/>
          </a:prstGeom>
        </p:spPr>
      </p:pic>
      <p:sp>
        <p:nvSpPr>
          <p:cNvPr id="74" name="object 11">
            <a:extLst>
              <a:ext uri="{FF2B5EF4-FFF2-40B4-BE49-F238E27FC236}">
                <a16:creationId xmlns:a16="http://schemas.microsoft.com/office/drawing/2014/main" id="{8CF77401-FD6D-8C4A-AE13-826F9AA0E0C6}"/>
              </a:ext>
            </a:extLst>
          </p:cNvPr>
          <p:cNvSpPr txBox="1">
            <a:spLocks noGrp="1"/>
          </p:cNvSpPr>
          <p:nvPr>
            <p:ph type="ftr" sz="quarter" idx="5"/>
          </p:nvPr>
        </p:nvSpPr>
        <p:spPr>
          <a:xfrm>
            <a:off x="121145" y="9839612"/>
            <a:ext cx="3045199" cy="133370"/>
          </a:xfrm>
          <a:prstGeom prst="rect">
            <a:avLst/>
          </a:prstGeom>
        </p:spPr>
        <p:txBody>
          <a:bodyPr vert="horz" wrap="square" lIns="0" tIns="10160" rIns="0" bIns="0" rtlCol="0">
            <a:spAutoFit/>
          </a:bodyPr>
          <a:lstStyle/>
          <a:p>
            <a:pPr marL="12700">
              <a:lnSpc>
                <a:spcPct val="100000"/>
              </a:lnSpc>
              <a:spcBef>
                <a:spcPts val="80"/>
              </a:spcBef>
            </a:pPr>
            <a:r>
              <a:rPr lang="fr-FR" dirty="0"/>
              <a:t>©2020 Adobe. All </a:t>
            </a:r>
            <a:r>
              <a:rPr lang="fr-FR" dirty="0" err="1"/>
              <a:t>Rights</a:t>
            </a:r>
            <a:r>
              <a:rPr lang="fr-FR" dirty="0"/>
              <a:t> </a:t>
            </a:r>
            <a:r>
              <a:rPr lang="fr-FR" dirty="0" err="1"/>
              <a:t>Reserved</a:t>
            </a:r>
            <a:r>
              <a:rPr lang="fr-FR" dirty="0"/>
              <a:t>. Données confidentielles Adobe</a:t>
            </a: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fr-FR" sz="800">
                <a:solidFill>
                  <a:srgbClr val="777879"/>
                </a:solidFill>
                <a:latin typeface="Adobe Clean"/>
                <a:cs typeface="Adobe Clean"/>
              </a:rPr>
              <a:t>Adobe</a:t>
            </a:r>
          </a:p>
          <a:p>
            <a:pPr marL="12700">
              <a:lnSpc>
                <a:spcPts val="915"/>
              </a:lnSpc>
            </a:pPr>
            <a:r>
              <a:rPr lang="fr-FR" sz="800">
                <a:solidFill>
                  <a:srgbClr val="777879"/>
                </a:solidFill>
                <a:latin typeface="Adobe Clean"/>
                <a:cs typeface="Adobe Clean"/>
              </a:rPr>
              <a:t>345 Park Avenue</a:t>
            </a:r>
          </a:p>
          <a:p>
            <a:pPr marL="12700">
              <a:lnSpc>
                <a:spcPts val="944"/>
              </a:lnSpc>
            </a:pPr>
            <a:r>
              <a:rPr lang="fr-FR" sz="800">
                <a:solidFill>
                  <a:srgbClr val="777879"/>
                </a:solidFill>
                <a:latin typeface="Adobe Clean"/>
                <a:cs typeface="Adobe Clean"/>
              </a:rPr>
              <a:t>San Jose, CA95110-2704</a:t>
            </a:r>
          </a:p>
          <a:p>
            <a:pPr marL="12700">
              <a:lnSpc>
                <a:spcPct val="100000"/>
              </a:lnSpc>
              <a:spcBef>
                <a:spcPts val="45"/>
              </a:spcBef>
            </a:pPr>
            <a:r>
              <a:rPr lang="fr-FR" sz="800">
                <a:solidFill>
                  <a:srgbClr val="777879"/>
                </a:solidFill>
                <a:latin typeface="Adobe Clean"/>
                <a:cs typeface="Adobe Clean"/>
              </a:rPr>
              <a:t>États-Unis</a:t>
            </a:r>
          </a:p>
          <a:p>
            <a:pPr marL="12700">
              <a:lnSpc>
                <a:spcPct val="100000"/>
              </a:lnSpc>
              <a:spcBef>
                <a:spcPts val="265"/>
              </a:spcBef>
            </a:pPr>
            <a:r>
              <a:rPr lang="fr-FR" sz="800" u="sng">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fr-FR" sz="1100" i="1">
                <a:solidFill>
                  <a:srgbClr val="777879"/>
                </a:solidFill>
                <a:latin typeface="AdobeClean-LightIt"/>
                <a:cs typeface="AdobeClean-LightIt"/>
              </a:rPr>
              <a:t>Pour en apprendre plus sur les offres de l’assistance Adobe et sur le niveau qui vous convient, contactez votre gestionnaire de compte nommé (NAM) ou votre gestionnaire de Succès client (CSM).</a:t>
            </a:r>
          </a:p>
          <a:p>
            <a:pPr marL="34290">
              <a:lnSpc>
                <a:spcPct val="100000"/>
              </a:lnSpc>
              <a:spcBef>
                <a:spcPts val="795"/>
              </a:spcBef>
            </a:pPr>
            <a:r>
              <a:rPr lang="fr-FR" sz="800">
                <a:solidFill>
                  <a:srgbClr val="6D6D6D"/>
                </a:solidFill>
                <a:latin typeface="Adobe Clean"/>
                <a:cs typeface="Adobe Clean"/>
              </a:rPr>
              <a:t>©2020 Adobe. All Rights Reserved.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6" y="4913781"/>
            <a:ext cx="7185453" cy="602088"/>
          </a:xfrm>
          <a:prstGeom prst="rect">
            <a:avLst/>
          </a:prstGeom>
        </p:spPr>
        <p:txBody>
          <a:bodyPr vert="horz" wrap="square" lIns="0" tIns="116205" rIns="0" bIns="0" rtlCol="0" anchor="t">
            <a:spAutoFit/>
          </a:bodyPr>
          <a:lstStyle/>
          <a:p>
            <a:pPr>
              <a:spcBef>
                <a:spcPts val="915"/>
              </a:spcBef>
            </a:pPr>
            <a:r>
              <a:rPr lang="fr-FR" sz="1400" b="1" dirty="0">
                <a:solidFill>
                  <a:srgbClr val="020302"/>
                </a:solidFill>
                <a:latin typeface="Adobe Clean"/>
                <a:cs typeface="Adobe Clean"/>
              </a:rPr>
              <a:t>Portée régionale de l’assistance Adobe, heures ouvrables locales et assistance linguistique</a:t>
            </a:r>
          </a:p>
          <a:p>
            <a:pPr lvl="0">
              <a:spcBef>
                <a:spcPts val="915"/>
              </a:spcBef>
            </a:pPr>
            <a:r>
              <a:rPr lang="fr-FR" sz="1000" dirty="0">
                <a:solidFill>
                  <a:srgbClr val="1F1F1F"/>
                </a:solidFill>
                <a:latin typeface="AdobeClean-Light"/>
              </a:rPr>
              <a:t>Les heures ouvrables locales d’Adobe s’alignent sur la région de facturation du client.</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576460587"/>
              </p:ext>
            </p:extLst>
          </p:nvPr>
        </p:nvGraphicFramePr>
        <p:xfrm>
          <a:off x="171128" y="5907213"/>
          <a:ext cx="7391400" cy="12242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panose="020B0503020404020204" pitchFamily="34" charset="0"/>
                        </a:rPr>
                        <a:t>Amériques </a:t>
                      </a:r>
                      <a:r>
                        <a:rPr lang="fr-FR"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Europe, Moyen-Orient 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Japon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fr-FR" sz="1100" baseline="30000">
                          <a:solidFill>
                            <a:schemeClr val="tx1"/>
                          </a:solidFill>
                          <a:latin typeface="Adobe Clean" panose="020B0503020404020204" pitchFamily="34" charset="0"/>
                        </a:rPr>
                        <a:t>1</a:t>
                      </a:r>
                      <a:r>
                        <a:rPr lang="fr-FR" sz="1100">
                          <a:solidFill>
                            <a:schemeClr val="tx1"/>
                          </a:solidFill>
                          <a:latin typeface="Adobe Clean" panose="020B0503020404020204" pitchFamily="34" charset="0"/>
                        </a:rPr>
                        <a:t>Assistance linguistique pour les Amériques en anglais uniquement.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682877" y="8528519"/>
            <a:ext cx="1089023" cy="382797"/>
          </a:xfrm>
          <a:prstGeom prst="rect">
            <a:avLst/>
          </a:prstGeom>
        </p:spPr>
        <p:txBody>
          <a:bodyPr vert="horz" wrap="square" lIns="0" tIns="23495" rIns="0" bIns="0" rtlCol="0">
            <a:spAutoFit/>
          </a:bodyPr>
          <a:lstStyle/>
          <a:p>
            <a:pPr marL="139065" marR="5080" indent="-139065"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572475" y="8541244"/>
            <a:ext cx="959645" cy="382797"/>
          </a:xfrm>
          <a:prstGeom prst="rect">
            <a:avLst/>
          </a:prstGeom>
        </p:spPr>
        <p:txBody>
          <a:bodyPr vert="horz" wrap="square" lIns="0" tIns="23495" rIns="0" bIns="0" rtlCol="0">
            <a:spAutoFit/>
          </a:bodyPr>
          <a:lstStyle/>
          <a:p>
            <a:pPr marL="138113" marR="5080" indent="-23813"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38900" y="8543943"/>
            <a:ext cx="886259" cy="385445"/>
          </a:xfrm>
          <a:prstGeom prst="rect">
            <a:avLst/>
          </a:prstGeom>
        </p:spPr>
        <p:txBody>
          <a:bodyPr vert="horz" wrap="square" lIns="0" tIns="23495" rIns="0" bIns="0" rtlCol="0">
            <a:spAutoFit/>
          </a:bodyPr>
          <a:lstStyle/>
          <a:p>
            <a:pPr marL="50800" marR="5080" indent="-51435" algn="ctr">
              <a:lnSpc>
                <a:spcPts val="1390"/>
              </a:lnSpc>
              <a:spcBef>
                <a:spcPts val="185"/>
              </a:spcBef>
            </a:pPr>
            <a:r>
              <a:rPr lang="fr-FR" sz="1200" b="1" dirty="0">
                <a:solidFill>
                  <a:srgbClr val="FFFFFF"/>
                </a:solidFill>
                <a:latin typeface="Adobe Clean"/>
                <a:cs typeface="Adobe Clean"/>
              </a:rPr>
              <a:t>Conseil stratégique</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302639971"/>
              </p:ext>
            </p:extLst>
          </p:nvPr>
        </p:nvGraphicFramePr>
        <p:xfrm>
          <a:off x="194237" y="1272353"/>
          <a:ext cx="7368291" cy="29565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60325" lvl="0" indent="0">
                        <a:buNone/>
                      </a:pPr>
                      <a:r>
                        <a:rPr lang="fr-FR" sz="1200" b="0" strike="noStrike">
                          <a:solidFill>
                            <a:srgbClr val="5F5F5F"/>
                          </a:solidFill>
                          <a:latin typeface="Adobe Clean"/>
                          <a:ea typeface="+mn-ea"/>
                          <a:cs typeface="+mn-cs"/>
                          <a:hlinkClick r:id="rId7"/>
                        </a:rPr>
                        <a:t>Formation et support aux entreprises</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fr-FR" sz="1000" b="0" strike="noStrike">
                          <a:solidFill>
                            <a:schemeClr val="tx1"/>
                          </a:solidFill>
                          <a:latin typeface="Adobe Clean Light"/>
                          <a:ea typeface="+mn-ea"/>
                          <a:cs typeface="+mn-cs"/>
                        </a:rPr>
                        <a:t>Formation et support aux entreprises est un endroit où les clients Adobe peuvent trouver des tutoriels automatiques, de la documentation sur les produits, une formation dispensée par un instructeur, une communauté et une assistance technique pour les produits Creative Cloud et Document sélectionnés.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200" strike="noStrike">
                          <a:solidFill>
                            <a:srgbClr val="5F5F5F"/>
                          </a:solidFill>
                          <a:latin typeface="Adobe Clean" panose="020B0503020404020204" pitchFamily="34" charset="0"/>
                          <a:ea typeface="+mn-ea"/>
                          <a:cs typeface="+mn-cs"/>
                          <a:hlinkClick r:id="rId8">
                            <a:extLst>
                              <a:ext uri="{A12FA001-AC4F-418D-AE19-62706E023703}">
                                <ahyp:hlinkClr xmlns:ahyp="http://schemas.microsoft.com/office/drawing/2018/hyperlinkcolor" val="tx"/>
                              </a:ext>
                            </a:extLst>
                          </a:hlinkClick>
                        </a:rPr>
                        <a:t>Communauté d’assistance Adobe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strike="noStrike">
                          <a:solidFill>
                            <a:schemeClr val="tx1"/>
                          </a:solidFill>
                          <a:latin typeface="Adobe Clean Light" panose="020B0303020404020204" pitchFamily="34" charset="0"/>
                          <a:ea typeface="+mn-ea"/>
                          <a:cs typeface="+mn-cs"/>
                        </a:rPr>
                        <a:t>La communauté d’assistance Adobe est l’endroit où poser des questions, trouver des réponses, apprendre des experts et partager vos connaissances.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200">
                          <a:solidFill>
                            <a:srgbClr val="5F5F5F"/>
                          </a:solidFill>
                          <a:latin typeface="Adobe Clean" panose="020B0503020404020204" pitchFamily="34" charset="0"/>
                          <a:ea typeface="+mn-ea"/>
                          <a:cs typeface="+mn-cs"/>
                          <a:hlinkClick r:id="rId9">
                            <a:extLst>
                              <a:ext uri="{A12FA001-AC4F-418D-AE19-62706E023703}">
                                <ahyp:hlinkClr xmlns:ahyp="http://schemas.microsoft.com/office/drawing/2018/hyperlinkcolor" val="tx"/>
                              </a:ext>
                            </a:extLst>
                          </a:hlinkClick>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a:solidFill>
                            <a:schemeClr val="tx1"/>
                          </a:solidFill>
                          <a:latin typeface="Adobe Clean Light" panose="020B0303020404020204" pitchFamily="34" charset="0"/>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200">
                          <a:solidFill>
                            <a:srgbClr val="5F5F5F"/>
                          </a:solidFill>
                          <a:latin typeface="Adobe Clean" panose="020B0503020404020204" pitchFamily="34" charset="0"/>
                          <a:ea typeface="+mn-ea"/>
                          <a:cs typeface="+mn-cs"/>
                          <a:hlinkClick r:id="rId10">
                            <a:extLst>
                              <a:ext uri="{A12FA001-AC4F-418D-AE19-62706E023703}">
                                <ahyp:hlinkClr xmlns:ahyp="http://schemas.microsoft.com/office/drawing/2018/hyperlinkcolor" val="tx"/>
                              </a:ext>
                            </a:extLst>
                          </a:hlinkClick>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a:solidFill>
                            <a:schemeClr val="tx1"/>
                          </a:solidFill>
                          <a:latin typeface="Adobe Clean Light" panose="020B0303020404020204" pitchFamily="34" charset="0"/>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
        <p:nvSpPr>
          <p:cNvPr id="21" name="object 26">
            <a:extLst>
              <a:ext uri="{FF2B5EF4-FFF2-40B4-BE49-F238E27FC236}">
                <a16:creationId xmlns:a16="http://schemas.microsoft.com/office/drawing/2014/main" id="{B0DDCD88-C255-2E48-916E-2EC8EED67585}"/>
              </a:ext>
            </a:extLst>
          </p:cNvPr>
          <p:cNvSpPr/>
          <p:nvPr/>
        </p:nvSpPr>
        <p:spPr>
          <a:xfrm>
            <a:off x="177090" y="957075"/>
            <a:ext cx="882089"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88342C-4DFE-4E47-A40D-C772A567C9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4099BE-EDEC-4FF1-8378-446617236015}">
  <ds:schemaRefs>
    <ds:schemaRef ds:uri="http://schemas.openxmlformats.org/package/2006/metadata/core-properties"/>
    <ds:schemaRef ds:uri="01e63850-2818-4a9f-a0cd-2d4201ad5cd5"/>
    <ds:schemaRef ds:uri="http://www.w3.org/XML/1998/namespace"/>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281057cd-4f7e-4aa3-94a7-05201549cd15"/>
    <ds:schemaRef ds:uri="http://purl.org/dc/terms/"/>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3091</TotalTime>
  <Words>1299</Words>
  <Application>Microsoft Office PowerPoint</Application>
  <PresentationFormat>Custom</PresentationFormat>
  <Paragraphs>133</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PLANS D’ASSISTANCE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Hanh Hoang</cp:lastModifiedBy>
  <cp:revision>51</cp:revision>
  <dcterms:created xsi:type="dcterms:W3CDTF">2021-05-05T02:01:37Z</dcterms:created>
  <dcterms:modified xsi:type="dcterms:W3CDTF">2022-03-25T03:01:50Z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0x0101009423269C2B3A1A408FE719AA0C68584E</vt:lpwstr>
  </property>
</Properties>
</file>