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579C9-8574-E621-57BF-C5D6F4C605CC}" v="6" dt="2021-09-22T22:58:26.163"/>
    <p1510:client id="{86768B6F-E5DF-274A-B928-9320E1DF9962}" v="132" dt="2021-08-07T02:18:13.925"/>
    <p1510:client id="{8C285145-5FF7-2B49-D44C-ABA3390CC068}" v="48" dt="2021-09-22T19:02:31.7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p:scale>
          <a:sx n="150" d="100"/>
          <a:sy n="150" d="100"/>
        </p:scale>
        <p:origin x="1368" y="-45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306579C9-8574-E621-57BF-C5D6F4C605CC}"/>
    <pc:docChg chg="modSld">
      <pc:chgData name="Akilah Johnson" userId="S::akjohnso@adobe.com::2fa3aa60-0c9c-4d06-bae2-795983241227" providerId="AD" clId="Web-{306579C9-8574-E621-57BF-C5D6F4C605CC}" dt="2021-09-22T22:58:18.491" v="3"/>
      <pc:docMkLst>
        <pc:docMk/>
      </pc:docMkLst>
      <pc:sldChg chg="modSp">
        <pc:chgData name="Akilah Johnson" userId="S::akjohnso@adobe.com::2fa3aa60-0c9c-4d06-bae2-795983241227" providerId="AD" clId="Web-{306579C9-8574-E621-57BF-C5D6F4C605CC}" dt="2021-09-22T22:58:18.491" v="3"/>
        <pc:sldMkLst>
          <pc:docMk/>
          <pc:sldMk cId="1050037809" sldId="261"/>
        </pc:sldMkLst>
        <pc:graphicFrameChg chg="mod modGraphic">
          <ac:chgData name="Akilah Johnson" userId="S::akjohnso@adobe.com::2fa3aa60-0c9c-4d06-bae2-795983241227" providerId="AD" clId="Web-{306579C9-8574-E621-57BF-C5D6F4C605CC}" dt="2021-09-22T22:58:18.491"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8C285145-5FF7-2B49-D44C-ABA3390CC068}"/>
    <pc:docChg chg="modSld">
      <pc:chgData name="Akilah Johnson" userId="S::akjohnso@adobe.com::2fa3aa60-0c9c-4d06-bae2-795983241227" providerId="AD" clId="Web-{8C285145-5FF7-2B49-D44C-ABA3390CC068}" dt="2021-09-22T19:02:31.738" v="36" actId="1076"/>
      <pc:docMkLst>
        <pc:docMk/>
      </pc:docMkLst>
      <pc:sldChg chg="modSp">
        <pc:chgData name="Akilah Johnson" userId="S::akjohnso@adobe.com::2fa3aa60-0c9c-4d06-bae2-795983241227" providerId="AD" clId="Web-{8C285145-5FF7-2B49-D44C-ABA3390CC068}" dt="2021-09-22T19:02:31.738" v="36" actId="1076"/>
        <pc:sldMkLst>
          <pc:docMk/>
          <pc:sldMk cId="1050037809" sldId="261"/>
        </pc:sldMkLst>
        <pc:spChg chg="mod">
          <ac:chgData name="Akilah Johnson" userId="S::akjohnso@adobe.com::2fa3aa60-0c9c-4d06-bae2-795983241227" providerId="AD" clId="Web-{8C285145-5FF7-2B49-D44C-ABA3390CC068}" dt="2021-09-22T19:02:31.738" v="36" actId="1076"/>
          <ac:spMkLst>
            <pc:docMk/>
            <pc:sldMk cId="1050037809" sldId="261"/>
            <ac:spMk id="64" creationId="{41467BDC-3D83-D844-B922-CD07E94E5AAB}"/>
          </ac:spMkLst>
        </pc:spChg>
        <pc:graphicFrameChg chg="mod modGraphic">
          <ac:chgData name="Akilah Johnson" userId="S::akjohnso@adobe.com::2fa3aa60-0c9c-4d06-bae2-795983241227" providerId="AD" clId="Web-{8C285145-5FF7-2B49-D44C-ABA3390CC068}" dt="2021-09-22T18:59:49.504" v="34"/>
          <ac:graphicFrameMkLst>
            <pc:docMk/>
            <pc:sldMk cId="1050037809" sldId="261"/>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2</a:t>
            </a:fld>
            <a:endParaRPr lang="en-US"/>
          </a:p>
        </p:txBody>
      </p:sp>
    </p:spTree>
    <p:extLst>
      <p:ext uri="{BB962C8B-B14F-4D97-AF65-F5344CB8AC3E}">
        <p14:creationId xmlns:p14="http://schemas.microsoft.com/office/powerpoint/2010/main" val="3273391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svg"/><Relationship Id="rId26" Type="http://schemas.openxmlformats.org/officeDocument/2006/relationships/image" Target="../media/image26.emf"/><Relationship Id="rId3" Type="http://schemas.openxmlformats.org/officeDocument/2006/relationships/image" Target="../media/image3.jp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5" Type="http://schemas.openxmlformats.org/officeDocument/2006/relationships/image" Target="../media/image25.emf"/><Relationship Id="rId2" Type="http://schemas.openxmlformats.org/officeDocument/2006/relationships/notesSlide" Target="../notesSlides/notesSlide2.xml"/><Relationship Id="rId16" Type="http://schemas.openxmlformats.org/officeDocument/2006/relationships/image" Target="../media/image16.svg"/><Relationship Id="rId20" Type="http://schemas.openxmlformats.org/officeDocument/2006/relationships/image" Target="../media/image20.svg"/><Relationship Id="rId29" Type="http://schemas.openxmlformats.org/officeDocument/2006/relationships/image" Target="../media/image29.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sv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28" Type="http://schemas.openxmlformats.org/officeDocument/2006/relationships/image" Target="../media/image28.emf"/><Relationship Id="rId10" Type="http://schemas.openxmlformats.org/officeDocument/2006/relationships/image" Target="../media/image10.sv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svg"/><Relationship Id="rId22" Type="http://schemas.openxmlformats.org/officeDocument/2006/relationships/image" Target="../media/image22.svg"/><Relationship Id="rId27" Type="http://schemas.openxmlformats.org/officeDocument/2006/relationships/image" Target="../media/image27.emf"/><Relationship Id="rId30" Type="http://schemas.openxmlformats.org/officeDocument/2006/relationships/image" Target="../media/image30.sv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lang=es#support" TargetMode="External"/><Relationship Id="rId12" Type="http://schemas.openxmlformats.org/officeDocument/2006/relationships/image" Target="../media/image39.svg"/><Relationship Id="rId2" Type="http://schemas.openxmlformats.org/officeDocument/2006/relationships/notesSlide" Target="../notesSlides/notesSlide3.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fr/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fr-FR" sz="2300">
                <a:latin typeface="Adobe Clean" panose="020B0503020404020204" pitchFamily="34" charset="0"/>
              </a:rPr>
              <a:t>OFFRES D’ASSISTANCE ADOBE</a:t>
            </a: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lang="fr-FR" sz="1100" dirty="0">
                <a:solidFill>
                  <a:srgbClr val="FFFFFF"/>
                </a:solidFill>
                <a:latin typeface="AdobeClean-Light"/>
                <a:cs typeface="AdobeClean-Light"/>
              </a:rPr>
              <a:t>En ligne | Commerciale | Entreprise | </a:t>
            </a:r>
            <a:r>
              <a:rPr lang="fr-FR" sz="1100" b="1" dirty="0">
                <a:solidFill>
                  <a:srgbClr val="FFFFFF"/>
                </a:solidFill>
                <a:latin typeface="Arial"/>
                <a:cs typeface="Arial"/>
              </a:rPr>
              <a:t>Elite</a:t>
            </a:r>
          </a:p>
          <a:p>
            <a:pPr marL="12700" marR="1076325">
              <a:spcBef>
                <a:spcPts val="235"/>
              </a:spcBef>
            </a:pPr>
            <a:r>
              <a:rPr lang="fr-FR" sz="800" dirty="0">
                <a:solidFill>
                  <a:schemeClr val="bg1"/>
                </a:solidFill>
                <a:latin typeface="Adobe Clean SemiLight" panose="020B0403020404020204" pitchFamily="34" charset="0"/>
              </a:rPr>
              <a:t>Adobe offre une gamme complète de ressources techniques afin d’appuyer votre entreprise. Elles sont comprises dans votre abonnement </a:t>
            </a:r>
            <a:br>
              <a:rPr lang="sk-SK" sz="800" dirty="0">
                <a:solidFill>
                  <a:schemeClr val="bg1"/>
                </a:solidFill>
                <a:latin typeface="Adobe Clean SemiLight" panose="020B0403020404020204" pitchFamily="34" charset="0"/>
              </a:rPr>
            </a:br>
            <a:r>
              <a:rPr lang="fr-FR" sz="800" dirty="0">
                <a:solidFill>
                  <a:schemeClr val="bg1"/>
                </a:solidFill>
                <a:latin typeface="Adobe Clean SemiLight" panose="020B0403020404020204" pitchFamily="34" charset="0"/>
              </a:rPr>
              <a:t>à la licence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et sont davantage améliorées dans le pack d’assistance ELITE. L’assistance ELITE comprend un accès à des parcours de formation personnalisés et à des forums communautaires surveillés au travers d’</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League d’Adobe. Vous pouvez également tirer profit de notre documentation technique détaillée et approfondie sur les produits, ainsi que de nos notes de mise à jour actuelles. Les clients ELITE auront également accès à un ingénieur d’assistance nommé, ainsi qu’à un gestionnaire de compte technique qui s’associent et travaillent </a:t>
            </a:r>
            <a:br>
              <a:rPr lang="sk-SK" sz="800" dirty="0">
                <a:solidFill>
                  <a:schemeClr val="bg1"/>
                </a:solidFill>
                <a:latin typeface="Adobe Clean SemiLight" panose="020B0403020404020204" pitchFamily="34" charset="0"/>
              </a:rPr>
            </a:br>
            <a:r>
              <a:rPr lang="fr-FR" sz="800" dirty="0">
                <a:solidFill>
                  <a:schemeClr val="bg1"/>
                </a:solidFill>
                <a:latin typeface="Adobe Clean SemiLight" panose="020B0403020404020204" pitchFamily="34" charset="0"/>
              </a:rPr>
              <a:t>en collaboration avec vous afin de vous offrir la meilleure assistance proactive et réactive de sa catégorie. Parallèlement, ils jouent le rôle </a:t>
            </a:r>
            <a:br>
              <a:rPr lang="sk-SK" sz="800" dirty="0">
                <a:solidFill>
                  <a:schemeClr val="bg1"/>
                </a:solidFill>
                <a:latin typeface="Adobe Clean SemiLight" panose="020B0403020404020204" pitchFamily="34" charset="0"/>
              </a:rPr>
            </a:br>
            <a:r>
              <a:rPr lang="fr-FR" sz="800" dirty="0">
                <a:solidFill>
                  <a:schemeClr val="bg1"/>
                </a:solidFill>
                <a:latin typeface="Adobe Clean SemiLight" panose="020B0403020404020204" pitchFamily="34" charset="0"/>
              </a:rPr>
              <a:t>de contacts techniques désignés dans l’équipe d’assistance d’Adobe. Grâce à sa grande expérience dans vos solutions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votre équipe d’assistance travaille dans le but de s’assurer que, peu importe la complexité de vos besoins en matière d’assistance, l’équipe d’assistance d’Adobe sera à vos côtés du début à la fin. Elle s’assurera ainsi que vous maximisiez votre investissement dans les solutions Adobe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et vous permettra d’éviter tout problème avant même qu’il ne survienne.</a:t>
            </a:r>
          </a:p>
        </p:txBody>
      </p:sp>
      <p:sp>
        <p:nvSpPr>
          <p:cNvPr id="4" name="object 4"/>
          <p:cNvSpPr txBox="1"/>
          <p:nvPr/>
        </p:nvSpPr>
        <p:spPr>
          <a:xfrm>
            <a:off x="168564" y="7086932"/>
            <a:ext cx="3870036" cy="228268"/>
          </a:xfrm>
          <a:prstGeom prst="rect">
            <a:avLst/>
          </a:prstGeom>
        </p:spPr>
        <p:txBody>
          <a:bodyPr vert="horz" wrap="square" lIns="0" tIns="12700" rIns="0" bIns="0" rtlCol="0">
            <a:spAutoFit/>
          </a:bodyPr>
          <a:lstStyle/>
          <a:p>
            <a:pPr marL="12700">
              <a:lnSpc>
                <a:spcPct val="100000"/>
              </a:lnSpc>
              <a:spcBef>
                <a:spcPts val="100"/>
              </a:spcBef>
            </a:pPr>
            <a:r>
              <a:rPr lang="fr-FR" sz="1400" b="1" u="heavy" dirty="0">
                <a:solidFill>
                  <a:srgbClr val="020302"/>
                </a:solidFill>
                <a:uFill>
                  <a:solidFill>
                    <a:srgbClr val="020302"/>
                  </a:solidFill>
                </a:uFill>
                <a:latin typeface="Adobe Clean"/>
                <a:cs typeface="Adobe Clean"/>
              </a:rPr>
              <a:t>Cibles du niveau de service : Réponse initiale</a:t>
            </a:r>
          </a:p>
        </p:txBody>
      </p:sp>
      <p:graphicFrame>
        <p:nvGraphicFramePr>
          <p:cNvPr id="7" name="object 7"/>
          <p:cNvGraphicFramePr>
            <a:graphicFrameLocks noGrp="1"/>
          </p:cNvGraphicFramePr>
          <p:nvPr>
            <p:extLst>
              <p:ext uri="{D42A27DB-BD31-4B8C-83A1-F6EECF244321}">
                <p14:modId xmlns:p14="http://schemas.microsoft.com/office/powerpoint/2010/main" val="3896401050"/>
              </p:ext>
            </p:extLst>
          </p:nvPr>
        </p:nvGraphicFramePr>
        <p:xfrm>
          <a:off x="145668" y="7385534"/>
          <a:ext cx="7409815" cy="2444266"/>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fr-FR" sz="900" dirty="0">
                          <a:solidFill>
                            <a:srgbClr val="020302"/>
                          </a:solidFill>
                          <a:latin typeface="Adobe Clean"/>
                          <a:cs typeface="Adobe Clean"/>
                        </a:rPr>
                        <a:t>Priorité</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fr-FR" sz="900">
                          <a:solidFill>
                            <a:srgbClr val="020302"/>
                          </a:solidFill>
                          <a:latin typeface="Adobe Clean"/>
                          <a:cs typeface="Adobe Clean"/>
                        </a:rPr>
                        <a:t>Assistance en ligne</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lang="fr-FR" sz="900">
                          <a:solidFill>
                            <a:srgbClr val="FFFFFF"/>
                          </a:solidFill>
                          <a:latin typeface="Adobe Clean"/>
                          <a:cs typeface="Adobe Clean"/>
                        </a:rPr>
                        <a:t>Assistance Elite</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fr-FR" sz="900" b="1" dirty="0">
                          <a:solidFill>
                            <a:srgbClr val="020302"/>
                          </a:solidFill>
                          <a:latin typeface="Adobe Clean"/>
                          <a:cs typeface="Adobe Clean"/>
                        </a:rPr>
                        <a:t>PRIORITÉ 1</a:t>
                      </a:r>
                    </a:p>
                    <a:p>
                      <a:pPr marL="50165" marR="495934" algn="l">
                        <a:lnSpc>
                          <a:spcPts val="1010"/>
                        </a:lnSpc>
                        <a:spcBef>
                          <a:spcPts val="405"/>
                        </a:spcBef>
                      </a:pPr>
                      <a:r>
                        <a:rPr lang="fr-FR" sz="900" b="0" i="0" u="none" strike="noStrike" dirty="0">
                          <a:solidFill>
                            <a:srgbClr val="000000"/>
                          </a:solidFill>
                          <a:latin typeface="Adobe Clean Light" panose="020B0303020404020204" pitchFamily="34" charset="0"/>
                        </a:rPr>
                        <a:t>Les fonctions commerciales de production du client sont en panne ou présentent une perte de données ou une dégradation importante du service. Une attention immédiate est requise afin de restaurer les fonctionnalités et l’accessibilité</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fr-FR" sz="900" dirty="0">
                          <a:solidFill>
                            <a:srgbClr val="020302"/>
                          </a:solidFill>
                          <a:latin typeface="AdobeClean-Light"/>
                          <a:cs typeface="AdobeClean-Light"/>
                        </a:rPr>
                        <a:t>24x7 /           1 heure</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ctr">
                        <a:lnSpc>
                          <a:spcPct val="100000"/>
                        </a:lnSpc>
                      </a:pPr>
                      <a:r>
                        <a:rPr lang="fr-FR" sz="900">
                          <a:solidFill>
                            <a:srgbClr val="020302"/>
                          </a:solidFill>
                          <a:latin typeface="AdobeClean-Light"/>
                          <a:cs typeface="AdobeClean-Light"/>
                        </a:rPr>
                        <a:t>24x7 /   15 minutes</a:t>
                      </a: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fr-FR" sz="900" b="1">
                          <a:solidFill>
                            <a:srgbClr val="020302"/>
                          </a:solidFill>
                          <a:latin typeface="Adobe Clean"/>
                          <a:cs typeface="Adobe Clean"/>
                        </a:rPr>
                        <a:t>PRIORITÉ 2</a:t>
                      </a:r>
                    </a:p>
                    <a:p>
                      <a:pPr marL="49530" marR="719455" algn="l">
                        <a:lnSpc>
                          <a:spcPts val="1010"/>
                        </a:lnSpc>
                        <a:spcBef>
                          <a:spcPts val="405"/>
                        </a:spcBef>
                      </a:pPr>
                      <a:r>
                        <a:rPr lang="fr-FR" sz="900" b="0" i="0" u="none" strike="noStrike">
                          <a:solidFill>
                            <a:srgbClr val="000000"/>
                          </a:solidFill>
                          <a:latin typeface="Adobe Clean Light" panose="020B0303020404020204" pitchFamily="34" charset="0"/>
                        </a:rPr>
                        <a:t>Les fonctions commerciales du client présentent une dégradation importante du service ou une perte potentielle de données. Il est également possible qu’une fonctionnalité majeure soit affectée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85750" marR="343535" indent="0" algn="ctr">
                        <a:lnSpc>
                          <a:spcPct val="102200"/>
                        </a:lnSpc>
                      </a:pPr>
                      <a:r>
                        <a:rPr lang="fr-FR" sz="900" dirty="0">
                          <a:solidFill>
                            <a:srgbClr val="020302"/>
                          </a:solidFill>
                          <a:latin typeface="AdobeClean-Light"/>
                          <a:cs typeface="AdobeClean-Light"/>
                        </a:rPr>
                        <a:t>Heures d’ouverture /</a:t>
                      </a:r>
                      <a:r>
                        <a:rPr lang="sk-SK" sz="900" dirty="0">
                          <a:solidFill>
                            <a:srgbClr val="020302"/>
                          </a:solidFill>
                          <a:latin typeface="AdobeClean-Light"/>
                          <a:cs typeface="AdobeClean-Light"/>
                        </a:rPr>
                        <a:t> </a:t>
                      </a:r>
                      <a:r>
                        <a:rPr lang="fr-FR" sz="900" dirty="0">
                          <a:solidFill>
                            <a:srgbClr val="020302"/>
                          </a:solidFill>
                          <a:latin typeface="AdobeClean-Light"/>
                          <a:cs typeface="AdobeClean-Light"/>
                        </a:rPr>
                        <a:t>4 heures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ctr">
                        <a:lnSpc>
                          <a:spcPct val="102299"/>
                        </a:lnSpc>
                      </a:pPr>
                      <a:r>
                        <a:rPr lang="fr-FR" sz="900" dirty="0">
                          <a:solidFill>
                            <a:srgbClr val="020302"/>
                          </a:solidFill>
                          <a:latin typeface="AdobeClean-Light"/>
                          <a:cs typeface="AdobeClean-Light"/>
                        </a:rPr>
                        <a:t>24x5 /  30 minutes</a:t>
                      </a: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fr-FR" sz="900" b="1" dirty="0">
                          <a:solidFill>
                            <a:srgbClr val="020302"/>
                          </a:solidFill>
                          <a:latin typeface="Adobe Clean"/>
                          <a:cs typeface="Adobe Clean"/>
                        </a:rPr>
                        <a:t>PRIORITÉ 3</a:t>
                      </a:r>
                    </a:p>
                    <a:p>
                      <a:pPr marL="48895" marR="387985" indent="-2540" algn="l">
                        <a:lnSpc>
                          <a:spcPts val="980"/>
                        </a:lnSpc>
                        <a:spcBef>
                          <a:spcPts val="450"/>
                        </a:spcBef>
                      </a:pPr>
                      <a:r>
                        <a:rPr lang="fr-FR" sz="900" b="0" i="0" u="none" strike="noStrike" dirty="0">
                          <a:solidFill>
                            <a:srgbClr val="000000"/>
                          </a:solidFill>
                          <a:latin typeface="Adobe Clean Light" panose="020B0303020404020204" pitchFamily="34" charset="0"/>
                        </a:rPr>
                        <a:t>Les fonctions commerciales du client présentent une dégradation mineure, voire inexistante, </a:t>
                      </a:r>
                      <a:br>
                        <a:rPr lang="sk-SK" sz="900" b="0" i="0" u="none" strike="noStrike" dirty="0">
                          <a:solidFill>
                            <a:srgbClr val="000000"/>
                          </a:solidFill>
                          <a:latin typeface="Adobe Clean Light" panose="020B0303020404020204" pitchFamily="34" charset="0"/>
                        </a:rPr>
                      </a:br>
                      <a:r>
                        <a:rPr lang="fr-FR" sz="900" b="0" i="0" u="none" strike="noStrike" dirty="0">
                          <a:solidFill>
                            <a:srgbClr val="000000"/>
                          </a:solidFill>
                          <a:latin typeface="Adobe Clean Light" panose="020B0303020404020204" pitchFamily="34" charset="0"/>
                        </a:rPr>
                        <a:t>du service, mais il existe une solution/un moyen permettant aux fonctions commerciales </a:t>
                      </a:r>
                      <a:br>
                        <a:rPr lang="sk-SK" sz="900" b="0" i="0" u="none" strike="noStrike" dirty="0">
                          <a:solidFill>
                            <a:srgbClr val="000000"/>
                          </a:solidFill>
                          <a:latin typeface="Adobe Clean Light" panose="020B0303020404020204" pitchFamily="34" charset="0"/>
                        </a:rPr>
                      </a:br>
                      <a:r>
                        <a:rPr lang="fr-FR" sz="900" b="0" i="0" u="none" strike="noStrike" dirty="0">
                          <a:solidFill>
                            <a:srgbClr val="000000"/>
                          </a:solidFill>
                          <a:latin typeface="Adobe Clean Light" panose="020B0303020404020204" pitchFamily="34" charset="0"/>
                        </a:rPr>
                        <a:t>de continuer de fonctionner normalement</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85750" marR="343535" indent="12700" algn="ctr">
                        <a:lnSpc>
                          <a:spcPct val="102200"/>
                        </a:lnSpc>
                      </a:pPr>
                      <a:r>
                        <a:rPr lang="fr-FR" sz="900" dirty="0">
                          <a:solidFill>
                            <a:srgbClr val="020302"/>
                          </a:solidFill>
                          <a:latin typeface="AdobeClean-Light"/>
                          <a:cs typeface="AdobeClean-Light"/>
                        </a:rPr>
                        <a:t>Heures d’ouverture / 6 heures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ctr">
                        <a:lnSpc>
                          <a:spcPct val="102200"/>
                        </a:lnSpc>
                      </a:pPr>
                      <a:r>
                        <a:rPr lang="fr-FR" sz="900" dirty="0">
                          <a:solidFill>
                            <a:srgbClr val="020302"/>
                          </a:solidFill>
                          <a:latin typeface="AdobeClean-Light"/>
                          <a:ea typeface="+mn-ea"/>
                          <a:cs typeface="Times New Roman"/>
                        </a:rPr>
                        <a:t>2</a:t>
                      </a:r>
                      <a:r>
                        <a:rPr lang="fr-FR" sz="900" dirty="0">
                          <a:solidFill>
                            <a:srgbClr val="020302"/>
                          </a:solidFill>
                          <a:latin typeface="AdobeClean-Light"/>
                          <a:ea typeface="+mn-ea"/>
                          <a:cs typeface="AdobeClean-Light"/>
                        </a:rPr>
                        <a:t>4x5 /   1 heure</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fr-FR" sz="900" b="1">
                          <a:solidFill>
                            <a:srgbClr val="020302"/>
                          </a:solidFill>
                          <a:latin typeface="Adobe Clean"/>
                          <a:cs typeface="Adobe Clean"/>
                        </a:rPr>
                        <a:t>PRIORITÉ 4</a:t>
                      </a:r>
                    </a:p>
                    <a:p>
                      <a:pPr marL="62230" algn="l">
                        <a:lnSpc>
                          <a:spcPct val="100000"/>
                        </a:lnSpc>
                        <a:spcBef>
                          <a:spcPts val="315"/>
                        </a:spcBef>
                      </a:pPr>
                      <a:r>
                        <a:rPr lang="fr-FR" sz="900" b="0" i="0" u="none" strike="noStrike">
                          <a:solidFill>
                            <a:srgbClr val="000000"/>
                          </a:solidFill>
                          <a:latin typeface="Adobe Clean Light" panose="020B0303020404020204" pitchFamily="34" charset="0"/>
                        </a:rPr>
                        <a:t>Question générale concernant les fonctionnalités actuelles du produit ou une demande d’amélioration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85750" marR="343535" indent="-57150" algn="ctr">
                        <a:lnSpc>
                          <a:spcPct val="102200"/>
                        </a:lnSpc>
                      </a:pPr>
                      <a:r>
                        <a:rPr lang="fr-FR" sz="900" dirty="0">
                          <a:solidFill>
                            <a:srgbClr val="020302"/>
                          </a:solidFill>
                          <a:latin typeface="AdobeClean-Light"/>
                          <a:cs typeface="AdobeClean-Light"/>
                        </a:rPr>
                        <a:t>Jours ouvrables / 3 jours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5750" marR="343535" indent="0" algn="ctr">
                        <a:lnSpc>
                          <a:spcPct val="102200"/>
                        </a:lnSpc>
                      </a:pPr>
                      <a:r>
                        <a:rPr lang="fr-FR" sz="900" dirty="0">
                          <a:solidFill>
                            <a:srgbClr val="020302"/>
                          </a:solidFill>
                          <a:latin typeface="AdobeClean-Light"/>
                          <a:cs typeface="AdobeClean-Light"/>
                        </a:rPr>
                        <a:t>Jours ouvrables / 1 jour</a:t>
                      </a: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888626"/>
            <a:ext cx="2950213" cy="133370"/>
          </a:xfrm>
          <a:prstGeom prst="rect">
            <a:avLst/>
          </a:prstGeom>
        </p:spPr>
        <p:txBody>
          <a:bodyPr vert="horz" wrap="square" lIns="0" tIns="10160" rIns="0" bIns="0" rtlCol="0">
            <a:spAutoFit/>
          </a:bodyPr>
          <a:lstStyle/>
          <a:p>
            <a:pPr marL="12700">
              <a:lnSpc>
                <a:spcPct val="100000"/>
              </a:lnSpc>
              <a:spcBef>
                <a:spcPts val="80"/>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fr-FR"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2340896439"/>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209634">
                  <a:extLst>
                    <a:ext uri="{9D8B030D-6E8A-4147-A177-3AD203B41FA5}">
                      <a16:colId xmlns:a16="http://schemas.microsoft.com/office/drawing/2014/main" val="20001"/>
                    </a:ext>
                  </a:extLst>
                </a:gridCol>
                <a:gridCol w="1217842">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900">
                          <a:solidFill>
                            <a:srgbClr val="404040"/>
                          </a:solidFill>
                          <a:latin typeface="Adobe Clean"/>
                          <a:cs typeface="Adobe Clean"/>
                        </a:rPr>
                        <a:t>Assistance en ligne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Elite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800" i="1">
                          <a:solidFill>
                            <a:schemeClr val="bg1"/>
                          </a:solidFill>
                          <a:latin typeface="Adobe Clean Light" panose="020B03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fr-FR" sz="90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fr-FR" sz="9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fr-FR" sz="1000" b="1" i="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fr-FR" sz="900">
                          <a:solidFill>
                            <a:srgbClr val="020302"/>
                          </a:solidFill>
                          <a:latin typeface="AdobeClean-Light"/>
                          <a:cs typeface="AdobeClean-Light"/>
                        </a:rPr>
                        <a:t>24x5</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Contacts d’assistance nommés (par produit)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fr-FR" sz="900">
                          <a:solidFill>
                            <a:srgbClr val="020302"/>
                          </a:solidFill>
                          <a:latin typeface="AdobeClean-Light"/>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fr-FR" sz="900">
                          <a:solidFill>
                            <a:srgbClr val="020302"/>
                          </a:solidFill>
                          <a:latin typeface="AdobeClean-Light"/>
                          <a:cs typeface="AdobeClean-Light"/>
                        </a:rPr>
                        <a:t>Gestion des événements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fr-FR" sz="900">
                          <a:solidFill>
                            <a:srgbClr val="020302"/>
                          </a:solidFill>
                          <a:latin typeface="AdobeClean-Light"/>
                          <a:cs typeface="AdobeClean-Light"/>
                        </a:rPr>
                        <a:t>Examen, maintenance et surveillance de l’environnement</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fr-FR" sz="900" spc="-30" baseline="0" dirty="0">
                          <a:solidFill>
                            <a:srgbClr val="020302"/>
                          </a:solidFill>
                          <a:latin typeface="AdobeClean-Light"/>
                          <a:cs typeface="AdobeClean-Light"/>
                        </a:rPr>
                        <a:t>Version, migration, mise à niveau et examen de la feuille 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fr-FR" sz="900">
                          <a:latin typeface="AdobeClean-Light"/>
                          <a:cs typeface="AdobeClean-Light"/>
                        </a:rPr>
                        <a:t>Activités d’assistance dans le Cloud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fr-FR" sz="1000" b="1" i="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fr-FR" sz="900">
                          <a:solidFill>
                            <a:srgbClr val="020302"/>
                          </a:solidFill>
                          <a:latin typeface="AdobeClean-Light"/>
                          <a:cs typeface="AdobeClean-Light"/>
                        </a:rPr>
                        <a:t>Services Launch Advisory - Première année de la nouvelle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fr-FR" sz="900">
                          <a:latin typeface="AdobeClean-Light"/>
                          <a:cs typeface="AdobeClean-Light"/>
                        </a:rPr>
                        <a:t>Activités du service de terrain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fr-FR" sz="900" dirty="0">
                          <a:latin typeface="Times New Roman"/>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7772400" cy="294129"/>
          </a:xfrm>
          <a:prstGeom prst="rect">
            <a:avLst/>
          </a:prstGeom>
        </p:spPr>
      </p:pic>
      <p:sp>
        <p:nvSpPr>
          <p:cNvPr id="23" name="object 23"/>
          <p:cNvSpPr/>
          <p:nvPr/>
        </p:nvSpPr>
        <p:spPr>
          <a:xfrm>
            <a:off x="357339" y="897486"/>
            <a:ext cx="2653141"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2844205"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Fonctionnalités de l’assistance Elite</a:t>
            </a:r>
          </a:p>
        </p:txBody>
      </p:sp>
      <p:sp>
        <p:nvSpPr>
          <p:cNvPr id="32" name="object 32"/>
          <p:cNvSpPr txBox="1"/>
          <p:nvPr/>
        </p:nvSpPr>
        <p:spPr>
          <a:xfrm>
            <a:off x="2868167" y="1433668"/>
            <a:ext cx="2194560" cy="1090042"/>
          </a:xfrm>
          <a:prstGeom prst="rect">
            <a:avLst/>
          </a:prstGeom>
        </p:spPr>
        <p:txBody>
          <a:bodyPr vert="horz" wrap="square" lIns="0" tIns="12700" rIns="0" bIns="0" rtlCol="0">
            <a:spAutoFit/>
          </a:bodyPr>
          <a:lstStyle/>
          <a:p>
            <a:pPr marL="13335" marR="26670">
              <a:lnSpc>
                <a:spcPct val="100000"/>
              </a:lnSpc>
              <a:spcBef>
                <a:spcPts val="175"/>
              </a:spcBef>
            </a:pPr>
            <a:r>
              <a:rPr lang="fr-FR" sz="1000" dirty="0">
                <a:solidFill>
                  <a:srgbClr val="4B4B4B"/>
                </a:solidFill>
                <a:latin typeface="AdobeClean-Light"/>
                <a:cs typeface="AdobeClean-Light"/>
              </a:rPr>
              <a:t>L’ingénieur d’assistance désigné se familiarisera avec votre environnement </a:t>
            </a:r>
            <a:br>
              <a:rPr lang="sk-SK" sz="1000" dirty="0">
                <a:solidFill>
                  <a:srgbClr val="4B4B4B"/>
                </a:solidFill>
                <a:latin typeface="AdobeClean-Light"/>
                <a:cs typeface="AdobeClean-Light"/>
              </a:rPr>
            </a:br>
            <a:r>
              <a:rPr lang="fr-FR" sz="1000" dirty="0">
                <a:solidFill>
                  <a:srgbClr val="4B4B4B"/>
                </a:solidFill>
                <a:latin typeface="AdobeClean-Light"/>
                <a:cs typeface="AdobeClean-Light"/>
              </a:rPr>
              <a:t>de solution et vos objectifs commerciaux. L’ingénieur d’assistance nommé est un ingénieur d’assistance expérimenté qui vous aide à coordonner votre expérience d’assistance aux entreprises.</a:t>
            </a:r>
          </a:p>
        </p:txBody>
      </p:sp>
      <p:pic>
        <p:nvPicPr>
          <p:cNvPr id="33" name="object 33"/>
          <p:cNvPicPr>
            <a:picLocks/>
          </p:cNvPicPr>
          <p:nvPr/>
        </p:nvPicPr>
        <p:blipFill>
          <a:blip r:embed="rId4" cstate="print"/>
          <a:stretch>
            <a:fillRect/>
          </a:stretch>
        </p:blipFill>
        <p:spPr>
          <a:xfrm>
            <a:off x="2768925" y="1066800"/>
            <a:ext cx="365760" cy="365760"/>
          </a:xfrm>
          <a:prstGeom prst="rect">
            <a:avLst/>
          </a:prstGeom>
        </p:spPr>
      </p:pic>
      <p:pic>
        <p:nvPicPr>
          <p:cNvPr id="35" name="object 35"/>
          <p:cNvPicPr>
            <a:picLocks/>
          </p:cNvPicPr>
          <p:nvPr/>
        </p:nvPicPr>
        <p:blipFill>
          <a:blip r:embed="rId5" cstate="print"/>
          <a:stretch>
            <a:fillRect/>
          </a:stretch>
        </p:blipFill>
        <p:spPr>
          <a:xfrm>
            <a:off x="5257800" y="2561747"/>
            <a:ext cx="365760" cy="365760"/>
          </a:xfrm>
          <a:prstGeom prst="rect">
            <a:avLst/>
          </a:prstGeom>
        </p:spPr>
      </p:pic>
      <p:sp>
        <p:nvSpPr>
          <p:cNvPr id="36" name="object 36"/>
          <p:cNvSpPr txBox="1"/>
          <p:nvPr/>
        </p:nvSpPr>
        <p:spPr>
          <a:xfrm>
            <a:off x="5333365" y="1433668"/>
            <a:ext cx="2373256" cy="1090042"/>
          </a:xfrm>
          <a:prstGeom prst="rect">
            <a:avLst/>
          </a:prstGeom>
        </p:spPr>
        <p:txBody>
          <a:bodyPr vert="horz" wrap="square" lIns="0" tIns="12700" rIns="0" bIns="0" rtlCol="0">
            <a:spAutoFit/>
          </a:bodyPr>
          <a:lstStyle/>
          <a:p>
            <a:pPr marL="55244" marR="114935">
              <a:lnSpc>
                <a:spcPct val="100000"/>
              </a:lnSpc>
              <a:spcBef>
                <a:spcPts val="965"/>
              </a:spcBef>
            </a:pPr>
            <a:r>
              <a:rPr lang="fr-FR" sz="1000" dirty="0">
                <a:solidFill>
                  <a:srgbClr val="4B4B4B"/>
                </a:solidFill>
                <a:latin typeface="AdobeClean-Light"/>
                <a:cs typeface="AdobeClean-Light"/>
              </a:rPr>
              <a:t>Il s’agit d’un examen planifié régulier des demandes d’assistance ouvertes, assurant l’alignement des clients avec la description des cas, l’impact sur l’entreprise, le statut, la priorité et l’accord concernant les prochaines étapes nécessaires pour garantir une résolution rapide.</a:t>
            </a:r>
          </a:p>
        </p:txBody>
      </p:sp>
      <p:pic>
        <p:nvPicPr>
          <p:cNvPr id="37" name="object 37"/>
          <p:cNvPicPr>
            <a:picLocks/>
          </p:cNvPicPr>
          <p:nvPr/>
        </p:nvPicPr>
        <p:blipFill>
          <a:blip r:embed="rId6"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lang="fr-FR" sz="1000">
                <a:solidFill>
                  <a:srgbClr val="020302"/>
                </a:solidFill>
                <a:latin typeface="AdobeClean-Light"/>
                <a:cs typeface="AdobeClean-Light"/>
              </a:rPr>
              <a:t>Le gestionnaire de compte technique désigné supervise votre expérience Elite, coordonne les engagements d’assistance et de services sur le terrain et fournit des services proactifs afin de maximiser la valeur de votre entreprise.</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fr-FR" sz="1100" b="1">
                <a:solidFill>
                  <a:srgbClr val="020302"/>
                </a:solidFill>
                <a:latin typeface="Adobe Clean" panose="020B0503020404020204" pitchFamily="34" charset="0"/>
                <a:cs typeface="Arial"/>
              </a:rPr>
              <a:t>Gestionnaire de compte technique</a:t>
            </a:r>
          </a:p>
        </p:txBody>
      </p:sp>
      <p:pic>
        <p:nvPicPr>
          <p:cNvPr id="41" name="object 41"/>
          <p:cNvPicPr>
            <a:picLocks/>
          </p:cNvPicPr>
          <p:nvPr/>
        </p:nvPicPr>
        <p:blipFill>
          <a:blip r:embed="rId7" cstate="print"/>
          <a:stretch>
            <a:fillRect/>
          </a:stretch>
        </p:blipFill>
        <p:spPr>
          <a:xfrm>
            <a:off x="228600" y="1066800"/>
            <a:ext cx="365760" cy="365760"/>
          </a:xfrm>
          <a:prstGeom prst="rect">
            <a:avLst/>
          </a:prstGeom>
        </p:spPr>
      </p:pic>
      <p:pic>
        <p:nvPicPr>
          <p:cNvPr id="47" name="object 47"/>
          <p:cNvPicPr>
            <a:picLocks/>
          </p:cNvPicPr>
          <p:nvPr/>
        </p:nvPicPr>
        <p:blipFill>
          <a:blip r:embed="rId8" cstate="print"/>
          <a:stretch>
            <a:fillRect/>
          </a:stretch>
        </p:blipFill>
        <p:spPr>
          <a:xfrm>
            <a:off x="5257800" y="1066800"/>
            <a:ext cx="365760" cy="365760"/>
          </a:xfrm>
          <a:prstGeom prst="rect">
            <a:avLst/>
          </a:prstGeom>
        </p:spPr>
      </p:pic>
      <p:sp>
        <p:nvSpPr>
          <p:cNvPr id="48" name="object 48"/>
          <p:cNvSpPr txBox="1"/>
          <p:nvPr/>
        </p:nvSpPr>
        <p:spPr>
          <a:xfrm>
            <a:off x="2791726" y="5243920"/>
            <a:ext cx="2109039" cy="605102"/>
          </a:xfrm>
          <a:prstGeom prst="rect">
            <a:avLst/>
          </a:prstGeom>
        </p:spPr>
        <p:txBody>
          <a:bodyPr vert="horz" wrap="square" lIns="0" tIns="0" rIns="0" bIns="0" rtlCol="0">
            <a:spAutoFit/>
          </a:bodyPr>
          <a:lstStyle/>
          <a:p>
            <a:pPr marL="12700" marR="5080">
              <a:lnSpc>
                <a:spcPct val="110700"/>
              </a:lnSpc>
              <a:spcBef>
                <a:spcPts val="409"/>
              </a:spcBef>
            </a:pPr>
            <a:r>
              <a:rPr lang="fr-FR" sz="900" dirty="0">
                <a:solidFill>
                  <a:srgbClr val="020302"/>
                </a:solidFill>
                <a:latin typeface="AdobeClean-Light"/>
                <a:cs typeface="AdobeClean-Light"/>
              </a:rPr>
              <a:t>Il s’agit d’un transfert continu des connaissances de l’équipe d’assistance d’Adobe visant à fournir les bonnes pratiques relatives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à l’utilisation des solutions.</a:t>
            </a:r>
          </a:p>
        </p:txBody>
      </p:sp>
      <p:sp>
        <p:nvSpPr>
          <p:cNvPr id="49" name="object 49"/>
          <p:cNvSpPr txBox="1"/>
          <p:nvPr/>
        </p:nvSpPr>
        <p:spPr>
          <a:xfrm>
            <a:off x="5265661" y="5243920"/>
            <a:ext cx="2194560" cy="758862"/>
          </a:xfrm>
          <a:prstGeom prst="rect">
            <a:avLst/>
          </a:prstGeom>
        </p:spPr>
        <p:txBody>
          <a:bodyPr vert="horz" wrap="square" lIns="0" tIns="0" rIns="0" bIns="0" rtlCol="0">
            <a:spAutoFit/>
          </a:bodyPr>
          <a:lstStyle/>
          <a:p>
            <a:pPr marL="12700" marR="5080">
              <a:lnSpc>
                <a:spcPct val="110700"/>
              </a:lnSpc>
              <a:spcBef>
                <a:spcPts val="409"/>
              </a:spcBef>
            </a:pPr>
            <a:r>
              <a:rPr lang="fr-FR" sz="900" dirty="0">
                <a:solidFill>
                  <a:srgbClr val="020302"/>
                </a:solidFill>
                <a:latin typeface="AdobeClean-Light"/>
                <a:cs typeface="AdobeClean-Light"/>
              </a:rPr>
              <a:t>Gérez des événements importants afin de vous assurer que vous disposez du niveau d’assistance, de couverture et d’un plan d’atténuation appropriés au cours de ces jalons clés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de l’entreprise et du projet.</a:t>
            </a:r>
          </a:p>
        </p:txBody>
      </p:sp>
      <p:sp>
        <p:nvSpPr>
          <p:cNvPr id="50" name="object 50"/>
          <p:cNvSpPr txBox="1"/>
          <p:nvPr/>
        </p:nvSpPr>
        <p:spPr>
          <a:xfrm>
            <a:off x="324341" y="5262204"/>
            <a:ext cx="2194560" cy="791755"/>
          </a:xfrm>
          <a:prstGeom prst="rect">
            <a:avLst/>
          </a:prstGeom>
        </p:spPr>
        <p:txBody>
          <a:bodyPr vert="horz" wrap="square" lIns="0" tIns="0" rIns="0" bIns="0" rtlCol="0">
            <a:spAutoFit/>
          </a:bodyPr>
          <a:lstStyle/>
          <a:p>
            <a:pPr marL="12700" marR="5080" indent="97790">
              <a:lnSpc>
                <a:spcPct val="116199"/>
              </a:lnSpc>
              <a:spcBef>
                <a:spcPts val="259"/>
              </a:spcBef>
            </a:pPr>
            <a:r>
              <a:rPr lang="fr-FR" sz="900" dirty="0">
                <a:solidFill>
                  <a:srgbClr val="020302"/>
                </a:solidFill>
                <a:latin typeface="AdobeClean-Light"/>
                <a:cs typeface="AdobeClean-Light"/>
              </a:rPr>
              <a:t>Bénéficiez de conseils personnalisés sur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les nouvelles fonctionnalités des produits afin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de tirer parti des dernières innovations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et demandez à des experts Adobe d’examiner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la version et le plan de mise à niveau.</a:t>
            </a:r>
          </a:p>
        </p:txBody>
      </p:sp>
      <p:sp>
        <p:nvSpPr>
          <p:cNvPr id="54" name="object 54"/>
          <p:cNvSpPr txBox="1"/>
          <p:nvPr/>
        </p:nvSpPr>
        <p:spPr>
          <a:xfrm>
            <a:off x="97787" y="9888626"/>
            <a:ext cx="3015618" cy="133370"/>
          </a:xfrm>
          <a:prstGeom prst="rect">
            <a:avLst/>
          </a:prstGeom>
        </p:spPr>
        <p:txBody>
          <a:bodyPr vert="horz" wrap="square" lIns="0" tIns="10160" rIns="0" bIns="0" rtlCol="0">
            <a:spAutoFit/>
          </a:bodyPr>
          <a:lstStyle/>
          <a:p>
            <a:pPr marL="12700">
              <a:lnSpc>
                <a:spcPct val="100000"/>
              </a:lnSpc>
              <a:spcBef>
                <a:spcPts val="80"/>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7800"/>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fr-FR" sz="1000" dirty="0">
                <a:solidFill>
                  <a:srgbClr val="020302"/>
                </a:solidFill>
                <a:latin typeface="AdobeClean-Light"/>
                <a:cs typeface="AdobeClean-Light"/>
              </a:rPr>
              <a:t>Commencez une session de conversation pour obtenir des réponses et de l’aide lors de l’envoi du cas</a:t>
            </a:r>
          </a:p>
          <a:p>
            <a:pPr marL="33020" marR="159385">
              <a:lnSpc>
                <a:spcPct val="100000"/>
              </a:lnSpc>
              <a:spcBef>
                <a:spcPts val="100"/>
              </a:spcBef>
              <a:tabLst>
                <a:tab pos="1786889" algn="l"/>
              </a:tabLst>
            </a:pPr>
            <a:r>
              <a:rPr lang="fr-FR" sz="1000" i="1" dirty="0">
                <a:solidFill>
                  <a:srgbClr val="7A7A7A"/>
                </a:solidFill>
                <a:latin typeface="AdobeClean-LightIt"/>
                <a:cs typeface="AdobeClean-LightIt"/>
              </a:rPr>
              <a:t>*Tous les produits ne bénéficient pas de l’assistance de messagerie instantanée</a:t>
            </a:r>
            <a:r>
              <a:rPr lang="fr-FR" sz="900" i="1" dirty="0">
                <a:solidFill>
                  <a:srgbClr val="7A7A7A"/>
                </a:solidFill>
                <a:latin typeface="AdobeClean-LightIt"/>
                <a:cs typeface="AdobeClean-LightIt"/>
              </a:rPr>
              <a:t>.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6" y="6756914"/>
            <a:ext cx="186119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1480548"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1267014"/>
          </a:xfrm>
          <a:prstGeom prst="rect">
            <a:avLst/>
          </a:prstGeom>
        </p:spPr>
        <p:txBody>
          <a:bodyPr vert="horz" wrap="square" lIns="0" tIns="35560" rIns="0" bIns="0" rtlCol="0">
            <a:spAutoFit/>
          </a:bodyPr>
          <a:lstStyle/>
          <a:p>
            <a:r>
              <a:rPr lang="fr-FR" sz="1000" dirty="0">
                <a:solidFill>
                  <a:srgbClr val="4B4B4B"/>
                </a:solidFill>
                <a:latin typeface="Adobe Clean Light" panose="020B0303020404020204" pitchFamily="34" charset="0"/>
              </a:rPr>
              <a:t>Accès en ligne permanent à une base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de données croissante de solutions techniques, de documentation sur les produits, de questions fréquentes, etc. Communiquez avec des professionnels et d’autres clients de la communauté Adobe pour partager les bonnes pratiques et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les leçons apprises</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fr-FR" sz="1000">
                <a:solidFill>
                  <a:srgbClr val="4B4B4B"/>
                </a:solidFill>
                <a:latin typeface="Adobe Clean Light" panose="020B0303020404020204" pitchFamily="34" charset="0"/>
              </a:rPr>
              <a:t>Les Experience Makers sont créées à l’aide d’Experience League. Les clients peuvent lancer leurs capacités de gestion de l’expérience client grâce à un apprentissage personnalisé permettant de développer leurs compétences, collaborer avec une communauté mondiale de pairs et gagner une reconnaissance de carrière</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484030"/>
            <a:ext cx="2002028"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Assistance </a:t>
            </a:r>
            <a:br>
              <a:rPr lang="sk-SK" sz="1200" dirty="0">
                <a:solidFill>
                  <a:srgbClr val="000000"/>
                </a:solidFill>
              </a:rPr>
            </a:br>
            <a:r>
              <a:rPr lang="fr-FR" sz="1200" dirty="0">
                <a:solidFill>
                  <a:srgbClr val="000000"/>
                </a:solidFill>
              </a:rPr>
              <a:t>de messagerie instantanée*</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883134"/>
            <a:ext cx="840166" cy="184666"/>
          </a:xfrm>
          <a:prstGeom prst="rect">
            <a:avLst/>
          </a:prstGeom>
        </p:spPr>
        <p:txBody>
          <a:bodyPr wrap="non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Assistance de conversation</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P1 24X7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téléphonique</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fr-FR" sz="1000" dirty="0">
                <a:solidFill>
                  <a:srgbClr val="020302"/>
                </a:solidFill>
                <a:latin typeface="AdobeClean-Light"/>
              </a:rPr>
              <a:t>Les utilisateurs autorisés ou les </a:t>
            </a:r>
            <a:r>
              <a:rPr lang="fr-FR" sz="1000" b="1" dirty="0">
                <a:solidFill>
                  <a:srgbClr val="020302"/>
                </a:solidFill>
                <a:latin typeface="AdobeClean-Light"/>
              </a:rPr>
              <a:t>contacts d’assistance nommés </a:t>
            </a:r>
            <a:r>
              <a:rPr lang="fr-FR" sz="1000" dirty="0">
                <a:latin typeface="Adobe Clean Light" panose="020B0303020404020204" pitchFamily="34" charset="0"/>
              </a:rPr>
              <a:t>peuvent communiquer des problèmes par l’intermédiaire de tous les canaux disponibles (y compris le téléphone pour P1) et interagir avec notre équipe d’assistance technique au nom de votre entreprise.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2898434"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7" y="8962896"/>
            <a:ext cx="2342565" cy="866904"/>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 Office </a:t>
            </a:r>
            <a:r>
              <a:rPr lang="fr-FR" sz="900" dirty="0" err="1">
                <a:solidFill>
                  <a:srgbClr val="4B4B4B"/>
                </a:solidFill>
                <a:latin typeface="Adobe Clean Light" panose="020B0303020404020204" pitchFamily="34" charset="0"/>
              </a:rPr>
              <a:t>Hours</a:t>
            </a:r>
            <a:r>
              <a:rPr lang="fr-FR" sz="900" dirty="0">
                <a:solidFill>
                  <a:srgbClr val="4B4B4B"/>
                </a:solidFill>
                <a:latin typeface="Adobe Clean Light" panose="020B0303020404020204" pitchFamily="34" charset="0"/>
              </a:rPr>
              <a:t> », l’initiative menée par l’équipe du service clientèle Adobe, comprend des sessions conçues pour informer les participants et les aider à résoudre leurs problèmes. Elle offre également des conseils et astuces pour réussir au mieux l’intégration des solutions Adobe.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fr-FR" sz="1200">
                <a:solidFill>
                  <a:srgbClr val="000000"/>
                </a:solidFill>
              </a:rPr>
              <a:t>Portail d’aide automatique</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440960" cy="959237"/>
          </a:xfrm>
          <a:prstGeom prst="rect">
            <a:avLst/>
          </a:prstGeom>
        </p:spPr>
        <p:txBody>
          <a:bodyPr vert="horz" wrap="square" lIns="0" tIns="35560" rIns="0" bIns="0" rtlCol="0">
            <a:spAutoFit/>
          </a:bodyPr>
          <a:lstStyle/>
          <a:p>
            <a:r>
              <a:rPr lang="fr-FR" sz="1000" dirty="0">
                <a:solidFill>
                  <a:srgbClr val="4B4B4B"/>
                </a:solidFill>
                <a:latin typeface="Adobe Clean Light" panose="020B0303020404020204" pitchFamily="34" charset="0"/>
              </a:rPr>
              <a:t>Accès à la demande au portail </a:t>
            </a:r>
            <a:br>
              <a:rPr lang="fr-FR"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d’assistance d’aide automatique en ligne pour envoyer des demandes d’assistance, examiner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le statut des cas et parcourir d’autres ressources, telles que notre base de connaissances, les actualités et les alertes, les conseils présentés, etc.</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930978"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Fonctionnalités de l’assistance en ligne</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203454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672172"/>
          </a:xfrm>
          <a:prstGeom prst="rect">
            <a:avLst/>
          </a:prstGeom>
        </p:spPr>
        <p:txBody>
          <a:bodyPr lIns="0" tIns="0" rIns="0" bIns="0">
            <a:spAutoFit/>
          </a:bodyPr>
          <a:lstStyle/>
          <a:p>
            <a:pPr marL="18415" marR="262255" lvl="0">
              <a:lnSpc>
                <a:spcPct val="110700"/>
              </a:lnSpc>
              <a:spcBef>
                <a:spcPts val="315"/>
              </a:spcBef>
            </a:pPr>
            <a:r>
              <a:rPr lang="fr-FR" sz="1000" dirty="0">
                <a:solidFill>
                  <a:srgbClr val="020302"/>
                </a:solidFill>
                <a:latin typeface="AdobeClean-Light"/>
                <a:cs typeface="AdobeClean-Light"/>
              </a:rPr>
              <a:t>Il s’agit d’un examen proactif du déploiement, de la configuration </a:t>
            </a:r>
            <a:br>
              <a:rPr lang="sk-SK" sz="1000" dirty="0">
                <a:solidFill>
                  <a:srgbClr val="020302"/>
                </a:solidFill>
                <a:latin typeface="AdobeClean-Light"/>
                <a:cs typeface="AdobeClean-Light"/>
              </a:rPr>
            </a:br>
            <a:r>
              <a:rPr lang="fr-FR" sz="1000" dirty="0">
                <a:solidFill>
                  <a:srgbClr val="020302"/>
                </a:solidFill>
                <a:latin typeface="AdobeClean-Light"/>
                <a:cs typeface="AdobeClean-Light"/>
              </a:rPr>
              <a:t>et de l’architecture globale de votre solution, notamment les intégrations.</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114800"/>
            <a:ext cx="2194560" cy="589457"/>
          </a:xfrm>
          <a:prstGeom prst="rect">
            <a:avLst/>
          </a:prstGeom>
        </p:spPr>
        <p:txBody>
          <a:bodyPr lIns="0" tIns="0" rIns="0" bIns="0">
            <a:spAutoFit/>
          </a:bodyPr>
          <a:lstStyle/>
          <a:p>
            <a:pPr marL="13970" marR="5080" lvl="0" indent="-1905">
              <a:lnSpc>
                <a:spcPct val="108000"/>
              </a:lnSpc>
              <a:spcBef>
                <a:spcPts val="585"/>
              </a:spcBef>
            </a:pPr>
            <a:r>
              <a:rPr lang="fr-FR" sz="900" dirty="0">
                <a:solidFill>
                  <a:srgbClr val="020302"/>
                </a:solidFill>
                <a:latin typeface="AdobeClean-Light"/>
                <a:cs typeface="AdobeClean-Light"/>
              </a:rPr>
              <a:t>Bénéficiez des bonnes pratiques de maintenance et des corrections les plus récentes (SP, MR, correctifs, FP) afin de rester à jour sur tous les contrôles de maintenance</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fr-FR" sz="1000" dirty="0">
                <a:solidFill>
                  <a:srgbClr val="4B4B4B"/>
                </a:solidFill>
                <a:latin typeface="AdobeClean-Light"/>
                <a:cs typeface="AdobeClean-Light"/>
              </a:rPr>
              <a:t>Il s’agit d’un examen régulier </a:t>
            </a:r>
            <a:br>
              <a:rPr lang="sk-SK" sz="1000" dirty="0">
                <a:solidFill>
                  <a:srgbClr val="4B4B4B"/>
                </a:solidFill>
                <a:latin typeface="AdobeClean-Light"/>
                <a:cs typeface="AdobeClean-Light"/>
              </a:rPr>
            </a:br>
            <a:r>
              <a:rPr lang="fr-FR" sz="1000" dirty="0">
                <a:solidFill>
                  <a:srgbClr val="4B4B4B"/>
                </a:solidFill>
                <a:latin typeface="AdobeClean-Light"/>
                <a:cs typeface="AdobeClean-Light"/>
              </a:rPr>
              <a:t>des services du programme Elite, </a:t>
            </a:r>
            <a:br>
              <a:rPr lang="sk-SK" sz="1000" dirty="0">
                <a:solidFill>
                  <a:srgbClr val="4B4B4B"/>
                </a:solidFill>
                <a:latin typeface="AdobeClean-Light"/>
                <a:cs typeface="AdobeClean-Light"/>
              </a:rPr>
            </a:br>
            <a:r>
              <a:rPr lang="fr-FR" sz="1000" dirty="0">
                <a:solidFill>
                  <a:srgbClr val="4B4B4B"/>
                </a:solidFill>
                <a:latin typeface="AdobeClean-Light"/>
                <a:cs typeface="AdobeClean-Light"/>
              </a:rPr>
              <a:t>des mesures d’assistance et des livrables, y compris un plan prospectif.</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486548" cy="615553"/>
          </a:xfrm>
          <a:prstGeom prst="rect">
            <a:avLst/>
          </a:prstGeom>
        </p:spPr>
        <p:txBody>
          <a:bodyPr wrap="square" lIns="0" tIns="0" rIns="0" bIns="0">
            <a:spAutoFit/>
          </a:bodyPr>
          <a:lstStyle/>
          <a:p>
            <a:pPr marL="12700" marR="267335" lvl="0">
              <a:spcBef>
                <a:spcPts val="440"/>
              </a:spcBef>
            </a:pPr>
            <a:r>
              <a:rPr lang="fr-FR" sz="1000" dirty="0">
                <a:solidFill>
                  <a:srgbClr val="4B4B4B"/>
                </a:solidFill>
                <a:latin typeface="AdobeClean-Light"/>
                <a:cs typeface="AdobeClean-Light"/>
              </a:rPr>
              <a:t>Il s’agit d’une session de 60 minutes consacrée à une fonctionnalité de produit spécifique et à son utilisation pour résoudre des problèmes d’entreprise courants.</a:t>
            </a:r>
          </a:p>
        </p:txBody>
      </p:sp>
      <p:sp>
        <p:nvSpPr>
          <p:cNvPr id="16" name="Rectangle 15">
            <a:extLst>
              <a:ext uri="{FF2B5EF4-FFF2-40B4-BE49-F238E27FC236}">
                <a16:creationId xmlns:a16="http://schemas.microsoft.com/office/drawing/2014/main" id="{3E936F8D-8CFA-214D-83DE-7B5C80E81C36}"/>
              </a:ext>
            </a:extLst>
          </p:cNvPr>
          <p:cNvSpPr/>
          <p:nvPr/>
        </p:nvSpPr>
        <p:spPr>
          <a:xfrm>
            <a:off x="324341" y="2971800"/>
            <a:ext cx="2374092" cy="615553"/>
          </a:xfrm>
          <a:prstGeom prst="rect">
            <a:avLst/>
          </a:prstGeom>
        </p:spPr>
        <p:txBody>
          <a:bodyPr wrap="square" lIns="0" tIns="0" rIns="0" bIns="0">
            <a:spAutoFit/>
          </a:bodyPr>
          <a:lstStyle/>
          <a:p>
            <a:pPr marL="32384" marR="5080" lvl="0">
              <a:spcBef>
                <a:spcPts val="440"/>
              </a:spcBef>
            </a:pPr>
            <a:r>
              <a:rPr lang="fr-FR" sz="800" dirty="0">
                <a:solidFill>
                  <a:srgbClr val="4B4B4B"/>
                </a:solidFill>
                <a:latin typeface="AdobeClean-Light"/>
                <a:cs typeface="AdobeClean-Light"/>
              </a:rPr>
              <a:t>Il s’agit d’un point de contact désigné au sein d’Adobe pouvant fournir une assistance en matière de remontées d’informations, des mises à jour régulières et s’assurant que la priorité est mise sur vos demandes d’assistance ouvertes les plus importantes.</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fr-FR" sz="1100" b="1">
                <a:solidFill>
                  <a:srgbClr val="020302"/>
                </a:solidFill>
                <a:latin typeface="Adobe Clean" panose="020B0503020404020204" pitchFamily="34" charset="0"/>
                <a:cs typeface="Arial"/>
              </a:rPr>
              <a:t>Ingénieur d’assistance nommé</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fr-FR" sz="1100" b="1">
                <a:solidFill>
                  <a:srgbClr val="020302"/>
                </a:solidFill>
                <a:latin typeface="Adobe Clean" panose="020B0503020404020204" pitchFamily="34" charset="0"/>
                <a:cs typeface="Arial"/>
              </a:rPr>
              <a:t>Examens de cas</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fr-FR" sz="1100" b="1">
                <a:solidFill>
                  <a:srgbClr val="020302"/>
                </a:solidFill>
                <a:latin typeface="Adobe Clean" panose="020B0503020404020204" pitchFamily="34" charset="0"/>
                <a:cs typeface="Adobe Clean"/>
              </a:rPr>
              <a:t>Maintenance et surveillance</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338554"/>
          </a:xfrm>
          <a:prstGeom prst="rect">
            <a:avLst/>
          </a:prstGeom>
        </p:spPr>
        <p:txBody>
          <a:bodyPr vert="horz" wrap="square" lIns="0" tIns="0" rIns="0" bIns="0" rtlCol="0">
            <a:spAutoFit/>
          </a:bodyPr>
          <a:lstStyle/>
          <a:p>
            <a:pPr marL="56515" lvl="0">
              <a:spcBef>
                <a:spcPts val="665"/>
              </a:spcBef>
            </a:pPr>
            <a:r>
              <a:rPr lang="fr-FR" sz="1100" b="1" dirty="0">
                <a:solidFill>
                  <a:srgbClr val="020302"/>
                </a:solidFill>
                <a:latin typeface="Adobe Clean" panose="020B0503020404020204" pitchFamily="34" charset="0"/>
                <a:cs typeface="Adobe Clean"/>
              </a:rPr>
              <a:t>Examen de la feuille de route </a:t>
            </a:r>
            <a:br>
              <a:rPr lang="sk-SK" sz="1100" b="1" dirty="0">
                <a:solidFill>
                  <a:srgbClr val="020302"/>
                </a:solidFill>
                <a:latin typeface="Adobe Clean" panose="020B0503020404020204" pitchFamily="34" charset="0"/>
                <a:cs typeface="Adobe Clean"/>
              </a:rPr>
            </a:br>
            <a:r>
              <a:rPr lang="fr-FR" sz="1100" b="1" dirty="0">
                <a:solidFill>
                  <a:srgbClr val="020302"/>
                </a:solidFill>
                <a:latin typeface="Adobe Clean" panose="020B0503020404020204" pitchFamily="34" charset="0"/>
                <a:cs typeface="Adobe Clean"/>
              </a:rPr>
              <a:t>de la solution</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fr-FR" sz="1100" b="1">
                <a:solidFill>
                  <a:srgbClr val="020302"/>
                </a:solidFill>
                <a:latin typeface="Adobe Clean" panose="020B0503020404020204" pitchFamily="34" charset="0"/>
                <a:cs typeface="Adobe Clean"/>
              </a:rPr>
              <a:t>Examen de l’environnement</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52442" cy="338554"/>
          </a:xfrm>
          <a:prstGeom prst="rect">
            <a:avLst/>
          </a:prstGeom>
        </p:spPr>
        <p:txBody>
          <a:bodyPr vert="horz" wrap="square" lIns="0" tIns="0" rIns="0" bIns="0" rtlCol="0">
            <a:spAutoFit/>
          </a:bodyPr>
          <a:lstStyle/>
          <a:p>
            <a:pPr lvl="0">
              <a:spcBef>
                <a:spcPts val="880"/>
              </a:spcBef>
            </a:pPr>
            <a:r>
              <a:rPr lang="fr-FR" sz="1100" b="1" dirty="0">
                <a:solidFill>
                  <a:srgbClr val="020302"/>
                </a:solidFill>
                <a:latin typeface="Adobe Clean" panose="020B0503020404020204" pitchFamily="34" charset="0"/>
                <a:cs typeface="Adobe Clean"/>
              </a:rPr>
              <a:t>Gestion des remontées d’informations</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fr-FR" sz="1100" b="1">
                <a:solidFill>
                  <a:srgbClr val="020302"/>
                </a:solidFill>
                <a:latin typeface="Adobe Clean" panose="020B0503020404020204" pitchFamily="34" charset="0"/>
                <a:cs typeface="Adobe Clean"/>
              </a:rPr>
              <a:t>Examens de service</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fr-FR" sz="1100" b="1">
                <a:solidFill>
                  <a:srgbClr val="020302"/>
                </a:solidFill>
                <a:latin typeface="Adobe Clean" panose="020B0503020404020204" pitchFamily="34" charset="0"/>
                <a:cs typeface="Adobe Clean"/>
              </a:rPr>
              <a:t>Sessions d’experts</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338554"/>
          </a:xfrm>
          <a:prstGeom prst="rect">
            <a:avLst/>
          </a:prstGeom>
        </p:spPr>
        <p:txBody>
          <a:bodyPr vert="horz" wrap="square" lIns="0" tIns="0" rIns="0" bIns="0" rtlCol="0">
            <a:spAutoFit/>
          </a:bodyPr>
          <a:lstStyle/>
          <a:p>
            <a:pPr lvl="0">
              <a:spcBef>
                <a:spcPts val="185"/>
              </a:spcBef>
            </a:pPr>
            <a:r>
              <a:rPr lang="fr-FR" sz="1100" b="1" dirty="0">
                <a:solidFill>
                  <a:srgbClr val="020302"/>
                </a:solidFill>
                <a:latin typeface="Adobe Clean" panose="020B0503020404020204" pitchFamily="34" charset="0"/>
                <a:cs typeface="Adobe Clean"/>
              </a:rPr>
              <a:t>Préparation et examen </a:t>
            </a:r>
            <a:br>
              <a:rPr lang="sk-SK" sz="1100" b="1" dirty="0">
                <a:solidFill>
                  <a:srgbClr val="020302"/>
                </a:solidFill>
                <a:latin typeface="Adobe Clean" panose="020B0503020404020204" pitchFamily="34" charset="0"/>
                <a:cs typeface="Adobe Clean"/>
              </a:rPr>
            </a:br>
            <a:r>
              <a:rPr lang="fr-FR" sz="1100" b="1" dirty="0">
                <a:solidFill>
                  <a:srgbClr val="020302"/>
                </a:solidFill>
                <a:latin typeface="Adobe Clean" panose="020B0503020404020204" pitchFamily="34" charset="0"/>
                <a:cs typeface="Adobe Clean"/>
              </a:rPr>
              <a:t>de la version</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fr-FR" sz="1100" b="1">
                <a:solidFill>
                  <a:srgbClr val="020302"/>
                </a:solidFill>
                <a:latin typeface="Adobe Clean" panose="020B0503020404020204" pitchFamily="34" charset="0"/>
                <a:cs typeface="Adobe Clean"/>
              </a:rPr>
              <a:t>Transfert de connaissances</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fr-FR" sz="1100" b="1">
                <a:solidFill>
                  <a:srgbClr val="020302"/>
                </a:solidFill>
                <a:latin typeface="Adobe Clean" panose="020B0503020404020204" pitchFamily="34" charset="0"/>
                <a:cs typeface="Adobe Clean"/>
              </a:rPr>
              <a:t>Gestion des événements</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2209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5"/>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6"/>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7"/>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8"/>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9" cstate="print">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114800"/>
            <a:ext cx="2282011" cy="813236"/>
          </a:xfrm>
          <a:prstGeom prst="rect">
            <a:avLst/>
          </a:prstGeom>
        </p:spPr>
        <p:txBody>
          <a:bodyPr wrap="square" lIns="0" tIns="0" rIns="0" bIns="0">
            <a:spAutoFit/>
          </a:bodyPr>
          <a:lstStyle/>
          <a:p>
            <a:pPr marL="18415" marR="262255">
              <a:lnSpc>
                <a:spcPct val="110700"/>
              </a:lnSpc>
              <a:spcBef>
                <a:spcPts val="315"/>
              </a:spcBef>
            </a:pPr>
            <a:r>
              <a:rPr lang="fr-FR" sz="900" dirty="0">
                <a:solidFill>
                  <a:srgbClr val="020302"/>
                </a:solidFill>
                <a:latin typeface="AdobeClean-Light"/>
                <a:cs typeface="AdobeClean-Light"/>
              </a:rPr>
              <a:t>Il permet de comparer et d’aligner la feuille de route de la solution Adobe avec la feuille de route de votre projet afin de réduire les risques et de préparer l’avenir.</a:t>
            </a:r>
          </a:p>
          <a:p>
            <a:pPr marL="18415" marR="262255" lvl="0">
              <a:lnSpc>
                <a:spcPct val="110700"/>
              </a:lnSpc>
              <a:spcBef>
                <a:spcPts val="315"/>
              </a:spcBef>
            </a:pPr>
            <a:r>
              <a:rPr lang="fr-FR" sz="1000" dirty="0">
                <a:solidFill>
                  <a:srgbClr val="020302"/>
                </a:solidFill>
                <a:latin typeface="AdobeClean-Light"/>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flipV="1">
            <a:off x="4648208" y="2654676"/>
            <a:ext cx="2199885" cy="61739"/>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614673" y="2329688"/>
            <a:ext cx="2243327"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Activités du service de terrain</a:t>
            </a:r>
          </a:p>
        </p:txBody>
      </p:sp>
      <p:sp>
        <p:nvSpPr>
          <p:cNvPr id="13" name="object 13"/>
          <p:cNvSpPr txBox="1"/>
          <p:nvPr/>
        </p:nvSpPr>
        <p:spPr>
          <a:xfrm>
            <a:off x="914421" y="2342312"/>
            <a:ext cx="1600177"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Launch Advisory</a:t>
            </a:r>
          </a:p>
        </p:txBody>
      </p:sp>
      <p:sp>
        <p:nvSpPr>
          <p:cNvPr id="14" name="object 14"/>
          <p:cNvSpPr txBox="1"/>
          <p:nvPr/>
        </p:nvSpPr>
        <p:spPr>
          <a:xfrm>
            <a:off x="242187" y="2787904"/>
            <a:ext cx="3004185" cy="782265"/>
          </a:xfrm>
          <a:prstGeom prst="rect">
            <a:avLst/>
          </a:prstGeom>
        </p:spPr>
        <p:txBody>
          <a:bodyPr vert="horz" wrap="square" lIns="0" tIns="12700" rIns="0" bIns="0" rtlCol="0">
            <a:spAutoFit/>
          </a:bodyPr>
          <a:lstStyle/>
          <a:p>
            <a:pPr marL="12700" marR="5080">
              <a:lnSpc>
                <a:spcPct val="100000"/>
              </a:lnSpc>
              <a:spcBef>
                <a:spcPts val="100"/>
              </a:spcBef>
            </a:pPr>
            <a:r>
              <a:rPr lang="fr-FR" sz="1000" dirty="0">
                <a:solidFill>
                  <a:srgbClr val="1F1F1F"/>
                </a:solidFill>
                <a:latin typeface="AdobeClean-Light"/>
                <a:cs typeface="AdobeClean-Light"/>
              </a:rPr>
              <a:t>Pour les clients qui implémentent une </a:t>
            </a:r>
            <a:r>
              <a:rPr lang="fr-FR" sz="1000" b="1" dirty="0">
                <a:solidFill>
                  <a:srgbClr val="1F1F1F"/>
                </a:solidFill>
                <a:latin typeface="Adobe Clean"/>
                <a:cs typeface="Adobe Clean"/>
              </a:rPr>
              <a:t>nouvelle solution Adobe </a:t>
            </a:r>
            <a:r>
              <a:rPr lang="fr-FR" sz="1000" b="1" dirty="0" err="1">
                <a:solidFill>
                  <a:srgbClr val="1F1F1F"/>
                </a:solidFill>
                <a:latin typeface="Adobe Clean"/>
                <a:cs typeface="Adobe Clean"/>
              </a:rPr>
              <a:t>Experience</a:t>
            </a:r>
            <a:r>
              <a:rPr lang="fr-FR" sz="1000" b="1" dirty="0">
                <a:solidFill>
                  <a:srgbClr val="1F1F1F"/>
                </a:solidFill>
                <a:latin typeface="Adobe Clean"/>
                <a:cs typeface="Adobe Clean"/>
              </a:rPr>
              <a:t> Cloud, </a:t>
            </a:r>
            <a:r>
              <a:rPr lang="fr-FR" sz="1000" dirty="0">
                <a:latin typeface="AdobeClean-Light"/>
                <a:cs typeface="AdobeClean-Light"/>
              </a:rPr>
              <a:t>Launch Advisory</a:t>
            </a:r>
            <a:r>
              <a:rPr lang="fr-FR" sz="1000" dirty="0">
                <a:latin typeface="AdobeClean-SemiLight"/>
                <a:cs typeface="AdobeClean-SemiLight"/>
              </a:rPr>
              <a:t> est un </a:t>
            </a:r>
            <a:r>
              <a:rPr lang="fr-FR" sz="950" dirty="0">
                <a:latin typeface="AdobeClean-SemiLight"/>
                <a:cs typeface="AdobeClean-SemiLight"/>
              </a:rPr>
              <a:t>ensemble de base de services</a:t>
            </a:r>
            <a:r>
              <a:rPr lang="sk-SK" sz="950" dirty="0">
                <a:latin typeface="AdobeClean-SemiLight"/>
                <a:cs typeface="AdobeClean-SemiLight"/>
              </a:rPr>
              <a:t> </a:t>
            </a:r>
            <a:r>
              <a:rPr lang="fr-FR" sz="950" dirty="0">
                <a:latin typeface="AdobeClean-SemiLight"/>
                <a:cs typeface="AdobeClean-SemiLight"/>
              </a:rPr>
              <a:t>de conseil </a:t>
            </a:r>
            <a:r>
              <a:rPr lang="fr-FR" sz="1000" dirty="0">
                <a:latin typeface="AdobeClean-Light"/>
                <a:cs typeface="AdobeClean-Light"/>
              </a:rPr>
              <a:t>et de recommandations qui s’avèrent prendre en charge </a:t>
            </a:r>
            <a:br>
              <a:rPr lang="sk-SK" sz="1000" dirty="0">
                <a:latin typeface="AdobeClean-Light"/>
                <a:cs typeface="AdobeClean-Light"/>
              </a:rPr>
            </a:br>
            <a:r>
              <a:rPr lang="fr-FR" sz="950" dirty="0">
                <a:latin typeface="AdobeClean-Light"/>
                <a:cs typeface="AdobeClean-Light"/>
              </a:rPr>
              <a:t>les déploiements réussis </a:t>
            </a:r>
            <a:r>
              <a:rPr lang="fr-FR" sz="1000" dirty="0">
                <a:latin typeface="AdobeClean-Light"/>
                <a:cs typeface="AdobeClean-Light"/>
              </a:rPr>
              <a:t>et </a:t>
            </a:r>
            <a:r>
              <a:rPr lang="fr-FR" sz="950" dirty="0">
                <a:latin typeface="AdobeClean-Light"/>
                <a:cs typeface="AdobeClean-Light"/>
              </a:rPr>
              <a:t>accélérer la rentabilité</a:t>
            </a:r>
            <a:r>
              <a:rPr lang="fr-FR" sz="1000" dirty="0">
                <a:latin typeface="AdobeClean-Light"/>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0" y="2790952"/>
            <a:ext cx="3643093" cy="628377"/>
          </a:xfrm>
          <a:prstGeom prst="rect">
            <a:avLst/>
          </a:prstGeom>
        </p:spPr>
        <p:txBody>
          <a:bodyPr vert="horz" wrap="square" lIns="0" tIns="12700" rIns="0" bIns="0" rtlCol="0">
            <a:spAutoFit/>
          </a:bodyPr>
          <a:lstStyle/>
          <a:p>
            <a:pPr marL="12700" marR="5080">
              <a:lnSpc>
                <a:spcPct val="100000"/>
              </a:lnSpc>
              <a:spcBef>
                <a:spcPts val="100"/>
              </a:spcBef>
            </a:pPr>
            <a:r>
              <a:rPr lang="fr-FR" sz="1000" dirty="0">
                <a:solidFill>
                  <a:srgbClr val="4B4B4B"/>
                </a:solidFill>
                <a:latin typeface="AdobeClean-Light"/>
                <a:cs typeface="AdobeClean-Light"/>
              </a:rPr>
              <a:t>Les services de terrain servent à la </a:t>
            </a:r>
            <a:r>
              <a:rPr lang="fr-FR" sz="1000" b="1" dirty="0">
                <a:solidFill>
                  <a:srgbClr val="4B4B4B"/>
                </a:solidFill>
                <a:latin typeface="Adobe Clean"/>
                <a:cs typeface="Adobe Clean"/>
              </a:rPr>
              <a:t>résolution rapide</a:t>
            </a:r>
            <a:r>
              <a:rPr lang="fr-FR" sz="1000" dirty="0">
                <a:solidFill>
                  <a:srgbClr val="4B4B4B"/>
                </a:solidFill>
                <a:latin typeface="AdobeClean-Light"/>
                <a:cs typeface="AdobeClean-Light"/>
              </a:rPr>
              <a:t>, au succès ciblé du client et à l’</a:t>
            </a:r>
            <a:r>
              <a:rPr lang="fr-FR" sz="1000" b="1" dirty="0">
                <a:solidFill>
                  <a:srgbClr val="4B4B4B"/>
                </a:solidFill>
                <a:latin typeface="Adobe Clean"/>
                <a:cs typeface="Adobe Clean"/>
              </a:rPr>
              <a:t>accélération de la rentabilité</a:t>
            </a:r>
            <a:r>
              <a:rPr lang="fr-FR" sz="1000" dirty="0">
                <a:solidFill>
                  <a:srgbClr val="4B4B4B"/>
                </a:solidFill>
                <a:latin typeface="AdobeClean-Light"/>
                <a:cs typeface="AdobeClean-Light"/>
              </a:rPr>
              <a:t>. Si Launch Advisory est actif, il n’y aura </a:t>
            </a:r>
            <a:r>
              <a:rPr lang="fr-FR" sz="1000" b="1" dirty="0">
                <a:solidFill>
                  <a:srgbClr val="4B4B4B"/>
                </a:solidFill>
                <a:latin typeface="Adobe Clean"/>
                <a:cs typeface="Adobe Clean"/>
              </a:rPr>
              <a:t>aucun service sur le terrain au cours de la première année </a:t>
            </a:r>
            <a:r>
              <a:rPr lang="fr-FR" sz="1000" dirty="0">
                <a:solidFill>
                  <a:srgbClr val="4B4B4B"/>
                </a:solidFill>
                <a:latin typeface="AdobeClean-Light"/>
                <a:cs typeface="AdobeClean-Light"/>
              </a:rPr>
              <a:t>pour tout produit de solution couvert par un contrat d’assistance Adobe.</a:t>
            </a: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3" y="5348732"/>
            <a:ext cx="3561591" cy="482600"/>
          </a:xfrm>
          <a:prstGeom prst="rect">
            <a:avLst/>
          </a:prstGeom>
        </p:spPr>
        <p:txBody>
          <a:bodyPr vert="horz" wrap="square" lIns="0" tIns="12700" rIns="0" bIns="0" rtlCol="0">
            <a:spAutoFit/>
          </a:bodyPr>
          <a:lstStyle/>
          <a:p>
            <a:pPr marL="12700" marR="5080" algn="just">
              <a:lnSpc>
                <a:spcPct val="100000"/>
              </a:lnSpc>
              <a:spcBef>
                <a:spcPts val="100"/>
              </a:spcBef>
            </a:pPr>
            <a:r>
              <a:rPr lang="fr-FR" sz="1000" dirty="0">
                <a:latin typeface="AdobeClean-Light"/>
                <a:cs typeface="AdobeClean-Light"/>
              </a:rPr>
              <a:t>Launch Advisory s’alignera sur le calendrier de votre projet via des jalons communs (lancement, définition, conception, activation et post-lancement) pour guider, valider, évaluer et faire des recommandations.</a:t>
            </a:r>
          </a:p>
        </p:txBody>
      </p:sp>
      <p:sp>
        <p:nvSpPr>
          <p:cNvPr id="22" name="object 22"/>
          <p:cNvSpPr txBox="1"/>
          <p:nvPr/>
        </p:nvSpPr>
        <p:spPr>
          <a:xfrm>
            <a:off x="263464" y="5982715"/>
            <a:ext cx="2654822" cy="166712"/>
          </a:xfrm>
          <a:prstGeom prst="rect">
            <a:avLst/>
          </a:prstGeom>
        </p:spPr>
        <p:txBody>
          <a:bodyPr vert="horz" wrap="square" lIns="0" tIns="12700" rIns="0" bIns="0" rtlCol="0">
            <a:spAutoFit/>
          </a:bodyPr>
          <a:lstStyle/>
          <a:p>
            <a:pPr marL="12700">
              <a:lnSpc>
                <a:spcPct val="100000"/>
              </a:lnSpc>
              <a:spcBef>
                <a:spcPts val="100"/>
              </a:spcBef>
            </a:pPr>
            <a:r>
              <a:rPr lang="fr-FR" sz="1000" dirty="0">
                <a:latin typeface="AdobeClean-Light"/>
                <a:cs typeface="AdobeClean-Light"/>
              </a:rPr>
              <a:t>Les principaux éléments livrables sont les suivants :</a:t>
            </a:r>
          </a:p>
        </p:txBody>
      </p:sp>
      <p:sp>
        <p:nvSpPr>
          <p:cNvPr id="23" name="object 23"/>
          <p:cNvSpPr txBox="1"/>
          <p:nvPr/>
        </p:nvSpPr>
        <p:spPr>
          <a:xfrm>
            <a:off x="205422" y="6308299"/>
            <a:ext cx="3931920" cy="546303"/>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fr-FR" sz="900" dirty="0">
                <a:solidFill>
                  <a:prstClr val="black"/>
                </a:solidFill>
              </a:rPr>
              <a:t>Plateforme de lancement (y compris le plan de collaboration du projet)</a:t>
            </a:r>
          </a:p>
          <a:p>
            <a:pPr marL="184150" marR="5080" lvl="0" indent="-171450">
              <a:spcBef>
                <a:spcPts val="400"/>
              </a:spcBef>
              <a:buFont typeface="Arial" panose="020B0604020202020204" pitchFamily="34" charset="0"/>
              <a:buChar char="•"/>
            </a:pPr>
            <a:r>
              <a:rPr lang="fr-FR" sz="900" dirty="0">
                <a:solidFill>
                  <a:prstClr val="black"/>
                </a:solidFill>
              </a:rPr>
              <a:t>Document(s) d’évaluation et de recommandations</a:t>
            </a:r>
          </a:p>
          <a:p>
            <a:pPr marL="184150" marR="5080" lvl="0" indent="-171450">
              <a:spcBef>
                <a:spcPts val="400"/>
              </a:spcBef>
              <a:buFont typeface="Arial" panose="020B0604020202020204" pitchFamily="34" charset="0"/>
              <a:buChar char="•"/>
            </a:pPr>
            <a:r>
              <a:rPr lang="fr-FR" sz="900" dirty="0">
                <a:solidFill>
                  <a:prstClr val="black"/>
                </a:solidFill>
              </a:rPr>
              <a:t>Résumé des engagements</a:t>
            </a:r>
          </a:p>
        </p:txBody>
      </p:sp>
      <p:sp>
        <p:nvSpPr>
          <p:cNvPr id="24" name="object 24"/>
          <p:cNvSpPr txBox="1"/>
          <p:nvPr/>
        </p:nvSpPr>
        <p:spPr>
          <a:xfrm>
            <a:off x="263464" y="4126991"/>
            <a:ext cx="3524568" cy="1070610"/>
          </a:xfrm>
          <a:prstGeom prst="rect">
            <a:avLst/>
          </a:prstGeom>
        </p:spPr>
        <p:txBody>
          <a:bodyPr vert="horz" wrap="square" lIns="0" tIns="12700" rIns="0" bIns="0" rtlCol="0">
            <a:spAutoFit/>
          </a:bodyPr>
          <a:lstStyle/>
          <a:p>
            <a:pPr marL="1021715">
              <a:lnSpc>
                <a:spcPct val="100000"/>
              </a:lnSpc>
              <a:spcBef>
                <a:spcPts val="100"/>
              </a:spcBef>
            </a:pPr>
            <a:r>
              <a:rPr lang="fr-FR" sz="1600" dirty="0">
                <a:solidFill>
                  <a:srgbClr val="FFFFFF"/>
                </a:solidFill>
                <a:latin typeface="Arial"/>
                <a:cs typeface="Arial"/>
              </a:rPr>
              <a:t>Implémentation</a:t>
            </a:r>
          </a:p>
          <a:p>
            <a:pPr marL="12700" marR="5080">
              <a:lnSpc>
                <a:spcPct val="100000"/>
              </a:lnSpc>
              <a:spcBef>
                <a:spcPts val="1505"/>
              </a:spcBef>
            </a:pPr>
            <a:r>
              <a:rPr lang="fr-FR" sz="1000" dirty="0">
                <a:latin typeface="AdobeClean-Light"/>
                <a:cs typeface="AdobeClean-Light"/>
              </a:rPr>
              <a:t>Les experts en solutions Adobe aident à valider les exigences, l’architecture, les processus de développement et les examens de préparation au lancement </a:t>
            </a:r>
            <a:r>
              <a:rPr lang="fr-FR" sz="1000" dirty="0">
                <a:latin typeface="AdobeClean-SemiLight"/>
                <a:cs typeface="AdobeClean-SemiLight"/>
              </a:rPr>
              <a:t>avec </a:t>
            </a:r>
            <a:r>
              <a:rPr lang="fr-FR" sz="950" dirty="0">
                <a:latin typeface="AdobeClean-SemiLight"/>
                <a:cs typeface="AdobeClean-SemiLight"/>
              </a:rPr>
              <a:t>des conseils basés sur les bonnes pratiques </a:t>
            </a:r>
            <a:r>
              <a:rPr lang="fr-FR" sz="1000" dirty="0">
                <a:latin typeface="AdobeClean-SemiLight"/>
                <a:cs typeface="AdobeClean-SemiLight"/>
              </a:rPr>
              <a:t>à l’intention des clients et des partenaires de mise en œuvre.</a:t>
            </a:r>
          </a:p>
        </p:txBody>
      </p:sp>
      <p:pic>
        <p:nvPicPr>
          <p:cNvPr id="26" name="object 26"/>
          <p:cNvPicPr/>
          <p:nvPr/>
        </p:nvPicPr>
        <p:blipFill>
          <a:blip r:embed="rId3">
            <a:extLst>
              <a:ext uri="{28A0092B-C50C-407E-A947-70E740481C1C}">
                <a14:useLocalDpi xmlns:a14="http://schemas.microsoft.com/office/drawing/2010/main" val="0"/>
              </a:ext>
            </a:extLst>
          </a:blip>
          <a:srcRect/>
          <a:stretch/>
        </p:blipFill>
        <p:spPr>
          <a:xfrm>
            <a:off x="363328" y="6932449"/>
            <a:ext cx="3053821" cy="2815984"/>
          </a:xfrm>
          <a:prstGeom prst="rect">
            <a:avLst/>
          </a:prstGeom>
        </p:spPr>
      </p:pic>
      <p:sp>
        <p:nvSpPr>
          <p:cNvPr id="27" name="object 27"/>
          <p:cNvSpPr txBox="1"/>
          <p:nvPr/>
        </p:nvSpPr>
        <p:spPr>
          <a:xfrm>
            <a:off x="3947345" y="5363972"/>
            <a:ext cx="3512875" cy="805029"/>
          </a:xfrm>
          <a:prstGeom prst="rect">
            <a:avLst/>
          </a:prstGeom>
        </p:spPr>
        <p:txBody>
          <a:bodyPr vert="horz" wrap="square" lIns="0" tIns="20320" rIns="0" bIns="0" rtlCol="0">
            <a:spAutoFit/>
          </a:bodyPr>
          <a:lstStyle/>
          <a:p>
            <a:pPr marL="12700" marR="5080">
              <a:lnSpc>
                <a:spcPct val="102699"/>
              </a:lnSpc>
              <a:spcBef>
                <a:spcPts val="160"/>
              </a:spcBef>
            </a:pPr>
            <a:r>
              <a:rPr lang="fr-FR" sz="1000" b="1" dirty="0">
                <a:latin typeface="Arial"/>
                <a:cs typeface="Arial"/>
              </a:rPr>
              <a:t>Les activités de suivi technique </a:t>
            </a:r>
            <a:r>
              <a:rPr lang="fr-FR" sz="1000" dirty="0">
                <a:latin typeface="AdobeClean-Light"/>
                <a:cs typeface="AdobeClean-Light"/>
              </a:rPr>
              <a:t>s’assurent que les clients sont techniquement sûrs et maximisent l’adoption de leurs outils. Pour </a:t>
            </a:r>
            <a:br>
              <a:rPr lang="sk-SK" sz="1000" dirty="0">
                <a:latin typeface="AdobeClean-Light"/>
                <a:cs typeface="AdobeClean-Light"/>
              </a:rPr>
            </a:br>
            <a:r>
              <a:rPr lang="fr-FR" sz="1000" dirty="0">
                <a:latin typeface="AdobeClean-Light"/>
                <a:cs typeface="AdobeClean-Light"/>
              </a:rPr>
              <a:t>être plus précis, ces types d’activités incluent la prise en charge </a:t>
            </a:r>
            <a:br>
              <a:rPr lang="sk-SK" sz="1000" dirty="0">
                <a:latin typeface="AdobeClean-Light"/>
                <a:cs typeface="AdobeClean-Light"/>
              </a:rPr>
            </a:br>
            <a:r>
              <a:rPr lang="fr-FR" sz="1000" dirty="0">
                <a:latin typeface="AdobeClean-Light"/>
                <a:cs typeface="AdobeClean-Light"/>
              </a:rPr>
              <a:t>et les recommandations liées aux configurations de plateforme, </a:t>
            </a:r>
            <a:br>
              <a:rPr lang="sk-SK" sz="1000" dirty="0">
                <a:latin typeface="AdobeClean-Light"/>
                <a:cs typeface="AdobeClean-Light"/>
              </a:rPr>
            </a:br>
            <a:r>
              <a:rPr lang="fr-FR" sz="1000" dirty="0">
                <a:latin typeface="AdobeClean-Light"/>
                <a:cs typeface="AdobeClean-Light"/>
              </a:rPr>
              <a:t>aux intégrations et à la résolution des problèmes</a:t>
            </a:r>
          </a:p>
        </p:txBody>
      </p:sp>
      <p:sp>
        <p:nvSpPr>
          <p:cNvPr id="28" name="object 28"/>
          <p:cNvSpPr txBox="1"/>
          <p:nvPr/>
        </p:nvSpPr>
        <p:spPr>
          <a:xfrm>
            <a:off x="3947345" y="6174740"/>
            <a:ext cx="3204083" cy="1436291"/>
          </a:xfrm>
          <a:prstGeom prst="rect">
            <a:avLst/>
          </a:prstGeom>
        </p:spPr>
        <p:txBody>
          <a:bodyPr vert="horz" wrap="square" lIns="0" tIns="12700" rIns="0" bIns="0" rtlCol="0">
            <a:spAutoFit/>
          </a:bodyPr>
          <a:lstStyle/>
          <a:p>
            <a:pPr marL="12700">
              <a:lnSpc>
                <a:spcPct val="100000"/>
              </a:lnSpc>
              <a:spcBef>
                <a:spcPts val="100"/>
              </a:spcBef>
            </a:pPr>
            <a:r>
              <a:rPr lang="fr-FR" sz="1000" dirty="0">
                <a:latin typeface="AdobeClean-Light"/>
                <a:cs typeface="AdobeClean-Light"/>
              </a:rPr>
              <a:t>Les types d’activités techniques disponibles sont les suivantes :</a:t>
            </a:r>
          </a:p>
          <a:p>
            <a:pPr marL="184150" marR="5080" lvl="0" indent="-171450">
              <a:spcBef>
                <a:spcPts val="700"/>
              </a:spcBef>
              <a:buClr>
                <a:srgbClr val="FA0E00"/>
              </a:buClr>
              <a:buFont typeface="Wingdings" pitchFamily="2" charset="2"/>
              <a:buChar char="ü"/>
            </a:pPr>
            <a:r>
              <a:rPr lang="fr-FR" sz="1000" dirty="0">
                <a:solidFill>
                  <a:prstClr val="black"/>
                </a:solidFill>
              </a:rPr>
              <a:t>Vérification de l’intégrité</a:t>
            </a:r>
          </a:p>
          <a:p>
            <a:pPr marL="184150" marR="5080" lvl="0" indent="-171450">
              <a:spcBef>
                <a:spcPts val="400"/>
              </a:spcBef>
              <a:buClr>
                <a:srgbClr val="FA0E00"/>
              </a:buClr>
              <a:buFont typeface="Wingdings" pitchFamily="2" charset="2"/>
              <a:buChar char="ü"/>
            </a:pPr>
            <a:r>
              <a:rPr lang="fr-FR" sz="1000" dirty="0">
                <a:solidFill>
                  <a:prstClr val="black"/>
                </a:solidFill>
              </a:rPr>
              <a:t>Vérification de la plateforme</a:t>
            </a:r>
          </a:p>
          <a:p>
            <a:pPr marL="184150" marR="5080" lvl="0" indent="-171450">
              <a:spcBef>
                <a:spcPts val="400"/>
              </a:spcBef>
              <a:buClr>
                <a:srgbClr val="FA0E00"/>
              </a:buClr>
              <a:buFont typeface="Wingdings" pitchFamily="2" charset="2"/>
              <a:buChar char="ü"/>
            </a:pPr>
            <a:r>
              <a:rPr lang="fr-FR" sz="1000" dirty="0">
                <a:solidFill>
                  <a:prstClr val="black"/>
                </a:solidFill>
              </a:rPr>
              <a:t>Activation de l’ensemble de fonctionnalités</a:t>
            </a:r>
          </a:p>
          <a:p>
            <a:pPr marL="184150" marR="5080" lvl="0" indent="-171450">
              <a:spcBef>
                <a:spcPts val="400"/>
              </a:spcBef>
              <a:buClr>
                <a:srgbClr val="FA0E00"/>
              </a:buClr>
              <a:buFont typeface="Wingdings" pitchFamily="2" charset="2"/>
              <a:buChar char="ü"/>
            </a:pPr>
            <a:r>
              <a:rPr lang="fr-FR" sz="1000" dirty="0">
                <a:solidFill>
                  <a:prstClr val="black"/>
                </a:solidFill>
              </a:rPr>
              <a:t>Intégrations et configurations de base</a:t>
            </a:r>
          </a:p>
          <a:p>
            <a:pPr marL="184150" marR="5080" lvl="0" indent="-171450">
              <a:spcBef>
                <a:spcPts val="400"/>
              </a:spcBef>
              <a:buClr>
                <a:srgbClr val="FA0E00"/>
              </a:buClr>
              <a:buFont typeface="Wingdings" pitchFamily="2" charset="2"/>
              <a:buChar char="ü"/>
            </a:pPr>
            <a:r>
              <a:rPr lang="fr-FR" sz="1000" dirty="0">
                <a:solidFill>
                  <a:prstClr val="black"/>
                </a:solidFill>
              </a:rPr>
              <a:t>Résolution des problèmes liés aux solutions client</a:t>
            </a:r>
          </a:p>
          <a:p>
            <a:pPr marL="184150" marR="5080" lvl="0" indent="-171450">
              <a:spcBef>
                <a:spcPts val="400"/>
              </a:spcBef>
              <a:buClr>
                <a:srgbClr val="FA0E00"/>
              </a:buClr>
              <a:buFont typeface="Wingdings" pitchFamily="2" charset="2"/>
              <a:buChar char="ü"/>
            </a:pPr>
            <a:r>
              <a:rPr lang="fr-FR" sz="1000" dirty="0">
                <a:solidFill>
                  <a:prstClr val="black"/>
                </a:solidFill>
              </a:rPr>
              <a:t>Assistance du service Cloud</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fr-FR" sz="1000" b="1" dirty="0">
                <a:latin typeface="Arial"/>
                <a:cs typeface="Arial"/>
              </a:rPr>
              <a:t>Les activités de suivi stratégique </a:t>
            </a:r>
            <a:r>
              <a:rPr lang="fr-FR" sz="1000" dirty="0">
                <a:latin typeface="AdobeClean-Light"/>
                <a:cs typeface="AdobeClean-Light"/>
              </a:rPr>
              <a:t>localisent des opportunités pour s’assurer que les solutions Adobe d’un client génèrent de la valeur. Elles comprennent des recommandations d’assistance liées à la stratégie, à la mesure et à la maturité afin de générer de la valeur pour une ou plusieurs solutions Adobe.</a:t>
            </a:r>
          </a:p>
          <a:p>
            <a:pPr>
              <a:lnSpc>
                <a:spcPct val="100000"/>
              </a:lnSpc>
              <a:spcBef>
                <a:spcPts val="40"/>
              </a:spcBef>
            </a:pPr>
            <a:endParaRPr sz="1100" dirty="0">
              <a:latin typeface="AdobeClean-Light"/>
              <a:cs typeface="AdobeClean-Light"/>
            </a:endParaRPr>
          </a:p>
          <a:p>
            <a:pPr marL="12700">
              <a:lnSpc>
                <a:spcPct val="100000"/>
              </a:lnSpc>
            </a:pPr>
            <a:r>
              <a:rPr lang="fr-FR" sz="1000" dirty="0">
                <a:latin typeface="AdobeClean-Light"/>
                <a:cs typeface="AdobeClean-Light"/>
              </a:rPr>
              <a:t>Les types d’activités stratégiques disponibles sont les suivantes :</a:t>
            </a:r>
          </a:p>
          <a:p>
            <a:pPr marL="241300" marR="5080" lvl="0" indent="-228600">
              <a:spcBef>
                <a:spcPts val="700"/>
              </a:spcBef>
              <a:buClr>
                <a:srgbClr val="FA0E00"/>
              </a:buClr>
              <a:buFont typeface="Wingdings" pitchFamily="2" charset="2"/>
              <a:buChar char="ü"/>
            </a:pPr>
            <a:r>
              <a:rPr lang="fr-FR" sz="1000" dirty="0">
                <a:solidFill>
                  <a:prstClr val="black"/>
                </a:solidFill>
              </a:rPr>
              <a:t>Feuille de route de maturité</a:t>
            </a:r>
          </a:p>
          <a:p>
            <a:pPr marL="241300" marR="5080" lvl="0" indent="-228600">
              <a:spcBef>
                <a:spcPts val="400"/>
              </a:spcBef>
              <a:buClr>
                <a:srgbClr val="FA0E00"/>
              </a:buClr>
              <a:buFont typeface="Wingdings" pitchFamily="2" charset="2"/>
              <a:buChar char="ü"/>
            </a:pPr>
            <a:r>
              <a:rPr lang="fr-FR" sz="1000" dirty="0">
                <a:solidFill>
                  <a:prstClr val="black"/>
                </a:solidFill>
              </a:rPr>
              <a:t>Développement/mesure des cas d’utilisation</a:t>
            </a:r>
          </a:p>
          <a:p>
            <a:pPr marL="241300" marR="5080" lvl="0" indent="-228600">
              <a:spcBef>
                <a:spcPts val="400"/>
              </a:spcBef>
              <a:buClr>
                <a:srgbClr val="FA0E00"/>
              </a:buClr>
              <a:buFont typeface="Wingdings" pitchFamily="2" charset="2"/>
              <a:buChar char="ü"/>
            </a:pPr>
            <a:r>
              <a:rPr lang="fr-FR" sz="1000" dirty="0">
                <a:solidFill>
                  <a:prstClr val="black"/>
                </a:solidFill>
              </a:rPr>
              <a:t>Rapports et analyses</a:t>
            </a:r>
          </a:p>
          <a:p>
            <a:pPr marL="241300" marR="5080" lvl="0" indent="-228600">
              <a:spcBef>
                <a:spcPts val="400"/>
              </a:spcBef>
              <a:buClr>
                <a:srgbClr val="FA0E00"/>
              </a:buClr>
              <a:buFont typeface="Wingdings" pitchFamily="2" charset="2"/>
              <a:buChar char="ü"/>
            </a:pPr>
            <a:r>
              <a:rPr lang="fr-FR" sz="1000" dirty="0">
                <a:solidFill>
                  <a:prstClr val="black"/>
                </a:solidFill>
              </a:rPr>
              <a:t>Activation des bonnes pratiques</a:t>
            </a:r>
          </a:p>
        </p:txBody>
      </p:sp>
      <p:sp>
        <p:nvSpPr>
          <p:cNvPr id="30" name="object 30"/>
          <p:cNvSpPr txBox="1"/>
          <p:nvPr/>
        </p:nvSpPr>
        <p:spPr>
          <a:xfrm>
            <a:off x="3942773" y="4126991"/>
            <a:ext cx="3517448" cy="1000274"/>
          </a:xfrm>
          <a:prstGeom prst="rect">
            <a:avLst/>
          </a:prstGeom>
        </p:spPr>
        <p:txBody>
          <a:bodyPr vert="horz" wrap="square" lIns="0" tIns="12700" rIns="0" bIns="0" rtlCol="0">
            <a:spAutoFit/>
          </a:bodyPr>
          <a:lstStyle/>
          <a:p>
            <a:pPr marL="908685">
              <a:lnSpc>
                <a:spcPct val="100000"/>
              </a:lnSpc>
              <a:spcBef>
                <a:spcPts val="100"/>
              </a:spcBef>
            </a:pPr>
            <a:r>
              <a:rPr lang="fr-FR" sz="1600" dirty="0">
                <a:solidFill>
                  <a:srgbClr val="FFFFFF"/>
                </a:solidFill>
                <a:latin typeface="Arial"/>
                <a:cs typeface="Arial"/>
              </a:rPr>
              <a:t>Exécuter et faire fonctionner</a:t>
            </a:r>
          </a:p>
          <a:p>
            <a:pPr marL="12700">
              <a:lnSpc>
                <a:spcPct val="100000"/>
              </a:lnSpc>
              <a:spcBef>
                <a:spcPts val="1595"/>
              </a:spcBef>
            </a:pPr>
            <a:r>
              <a:rPr lang="fr-FR" sz="1000" dirty="0">
                <a:solidFill>
                  <a:srgbClr val="1F1F1F"/>
                </a:solidFill>
                <a:latin typeface="Adobe Clean"/>
                <a:cs typeface="Adobe Clean"/>
              </a:rPr>
              <a:t>En tant que client Elite, vous êtes éligible pour participer à</a:t>
            </a:r>
            <a:r>
              <a:rPr lang="fr-FR" sz="1200" dirty="0">
                <a:solidFill>
                  <a:srgbClr val="1F1F1F"/>
                </a:solidFill>
                <a:uFill>
                  <a:solidFill>
                    <a:srgbClr val="1F1F1F"/>
                  </a:solidFill>
                </a:uFill>
                <a:latin typeface="Times New Roman"/>
                <a:cs typeface="Times New Roman"/>
              </a:rPr>
              <a:t> </a:t>
            </a:r>
            <a:r>
              <a:rPr lang="fr-FR" sz="1200" u="sng" dirty="0">
                <a:solidFill>
                  <a:srgbClr val="1F1F1F"/>
                </a:solidFill>
                <a:uFill>
                  <a:solidFill>
                    <a:srgbClr val="1F1F1F"/>
                  </a:solidFill>
                </a:uFill>
                <a:latin typeface="Times New Roman"/>
                <a:cs typeface="Times New Roman"/>
              </a:rPr>
              <a:t>4</a:t>
            </a:r>
            <a:r>
              <a:rPr lang="fr-FR" sz="1200" b="1" dirty="0">
                <a:solidFill>
                  <a:srgbClr val="1F1F1F"/>
                </a:solidFill>
                <a:latin typeface="Arial"/>
                <a:cs typeface="Arial"/>
              </a:rPr>
              <a:t> </a:t>
            </a:r>
            <a:r>
              <a:rPr lang="fr-FR" sz="1000" b="1" dirty="0">
                <a:solidFill>
                  <a:srgbClr val="1F1F1F"/>
                </a:solidFill>
                <a:latin typeface="Arial"/>
                <a:cs typeface="Arial"/>
              </a:rPr>
              <a:t>activités par an</a:t>
            </a:r>
            <a:r>
              <a:rPr lang="sk-SK" sz="1000" b="1" dirty="0">
                <a:solidFill>
                  <a:srgbClr val="1F1F1F"/>
                </a:solidFill>
                <a:latin typeface="Arial"/>
                <a:cs typeface="Arial"/>
              </a:rPr>
              <a:t> </a:t>
            </a:r>
            <a:r>
              <a:rPr lang="fr-FR" sz="1000" dirty="0">
                <a:solidFill>
                  <a:srgbClr val="1F1F1F"/>
                </a:solidFill>
                <a:latin typeface="Adobe Clean"/>
                <a:cs typeface="Adobe Clean"/>
              </a:rPr>
              <a:t>à partir de ces deux suivis : </a:t>
            </a:r>
            <a:r>
              <a:rPr lang="fr-FR" sz="1000" b="1" dirty="0">
                <a:solidFill>
                  <a:srgbClr val="1F1F1F"/>
                </a:solidFill>
                <a:latin typeface="Arial"/>
                <a:cs typeface="Arial"/>
              </a:rPr>
              <a:t>technique </a:t>
            </a:r>
            <a:br>
              <a:rPr lang="sk-SK" sz="1000" b="1" dirty="0">
                <a:solidFill>
                  <a:srgbClr val="1F1F1F"/>
                </a:solidFill>
                <a:latin typeface="Arial"/>
                <a:cs typeface="Arial"/>
              </a:rPr>
            </a:br>
            <a:r>
              <a:rPr lang="fr-FR" sz="1000" dirty="0">
                <a:solidFill>
                  <a:srgbClr val="1F1F1F"/>
                </a:solidFill>
                <a:latin typeface="Adobe Clean"/>
                <a:cs typeface="Adobe Clean"/>
              </a:rPr>
              <a:t>et/ou </a:t>
            </a:r>
            <a:r>
              <a:rPr lang="fr-FR" sz="1000" b="1" dirty="0">
                <a:solidFill>
                  <a:srgbClr val="1F1F1F"/>
                </a:solidFill>
                <a:latin typeface="Arial"/>
                <a:cs typeface="Arial"/>
              </a:rPr>
              <a:t>stratégique</a:t>
            </a:r>
            <a:r>
              <a:rPr lang="fr-FR" sz="1000" dirty="0">
                <a:solidFill>
                  <a:srgbClr val="1F1F1F"/>
                </a:solidFill>
                <a:latin typeface="AdobeClean-Light"/>
                <a:cs typeface="AdobeClean-Light"/>
              </a:rPr>
              <a:t>.</a:t>
            </a:r>
          </a:p>
        </p:txBody>
      </p:sp>
      <p:sp>
        <p:nvSpPr>
          <p:cNvPr id="34" name="object 34"/>
          <p:cNvSpPr txBox="1"/>
          <p:nvPr/>
        </p:nvSpPr>
        <p:spPr>
          <a:xfrm>
            <a:off x="923023" y="538480"/>
            <a:ext cx="3344177" cy="228268"/>
          </a:xfrm>
          <a:prstGeom prst="rect">
            <a:avLst/>
          </a:prstGeom>
        </p:spPr>
        <p:txBody>
          <a:bodyPr vert="horz" wrap="square" lIns="0" tIns="12700" rIns="0" bIns="0" rtlCol="0">
            <a:spAutoFit/>
          </a:bodyPr>
          <a:lstStyle/>
          <a:p>
            <a:pPr marL="12700">
              <a:lnSpc>
                <a:spcPct val="100000"/>
              </a:lnSpc>
              <a:spcBef>
                <a:spcPts val="100"/>
              </a:spcBef>
            </a:pPr>
            <a:r>
              <a:rPr lang="fr-FR" sz="1400" b="1" dirty="0">
                <a:solidFill>
                  <a:srgbClr val="020302"/>
                </a:solidFill>
                <a:latin typeface="Adobe Clean"/>
                <a:cs typeface="Adobe Clean"/>
              </a:rPr>
              <a:t>Activités d’assistance dans le Cloud - AEM</a:t>
            </a:r>
          </a:p>
        </p:txBody>
      </p:sp>
      <p:sp>
        <p:nvSpPr>
          <p:cNvPr id="35" name="object 35"/>
          <p:cNvSpPr/>
          <p:nvPr/>
        </p:nvSpPr>
        <p:spPr>
          <a:xfrm>
            <a:off x="924894" y="814263"/>
            <a:ext cx="3113706" cy="8423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5"/>
            <a:ext cx="2874013" cy="133370"/>
          </a:xfrm>
          <a:prstGeom prst="rect">
            <a:avLst/>
          </a:prstGeom>
        </p:spPr>
        <p:txBody>
          <a:bodyPr vert="horz" wrap="square" lIns="0" tIns="10160" rIns="0" bIns="0" rtlCol="0">
            <a:spAutoFit/>
          </a:bodyPr>
          <a:lstStyle/>
          <a:p>
            <a:pPr marL="12700">
              <a:lnSpc>
                <a:spcPct val="100000"/>
              </a:lnSpc>
              <a:spcBef>
                <a:spcPts val="80"/>
              </a:spcBef>
            </a:pPr>
            <a:r>
              <a:rPr lang="fr-FR" dirty="0"/>
              <a:t>©2021 Adobe. All </a:t>
            </a:r>
            <a:r>
              <a:rPr lang="fr-FR" dirty="0" err="1"/>
              <a:t>Rights</a:t>
            </a:r>
            <a:r>
              <a:rPr lang="fr-FR" dirty="0"/>
              <a:t> </a:t>
            </a:r>
            <a:r>
              <a:rPr lang="fr-FR" dirty="0" err="1"/>
              <a:t>Reserved</a:t>
            </a:r>
            <a:r>
              <a:rPr lang="fr-FR" dirty="0"/>
              <a:t>. Données confidentielles Adobe</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Exécuter et faire fonctionner</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Implémentation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472190"/>
            <a:ext cx="933111" cy="261610"/>
          </a:xfrm>
          <a:prstGeom prst="rect">
            <a:avLst/>
          </a:prstGeom>
          <a:noFill/>
        </p:spPr>
        <p:txBody>
          <a:bodyPr wrap="square" rtlCol="0">
            <a:spAutoFit/>
          </a:bodyPr>
          <a:lstStyle/>
          <a:p>
            <a:pPr algn="ctr"/>
            <a:r>
              <a:rPr lang="fr-FR" sz="1100" dirty="0"/>
              <a:t>Post-lancement</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fr-FR" sz="1100"/>
              <a:t>Activation</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fr-FR" sz="1100"/>
              <a:t>Définition</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fr-FR" sz="1100"/>
              <a:t>Lancement</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fr-FR" sz="1100"/>
              <a:t>Conception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a:solidFill>
                  <a:schemeClr val="accent1">
                    <a:lumMod val="50000"/>
                  </a:schemeClr>
                </a:solidFill>
              </a:rPr>
              <a:t>4 activités par an</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fr-FR" sz="1000">
                <a:solidFill>
                  <a:srgbClr val="4B4B4B"/>
                </a:solidFill>
                <a:latin typeface="Adobe Clean Light" panose="020B0303020404020204" pitchFamily="34" charset="0"/>
              </a:rPr>
              <a:t>Encouragez l’adoption des bonnes pratiques de personnalisation et des composants principaux dans AEM as a Cloud Service</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fr-FR" sz="1000" dirty="0">
                <a:solidFill>
                  <a:srgbClr val="4B4B4B"/>
                </a:solidFill>
                <a:latin typeface="Adobe Clean Light" panose="020B0303020404020204" pitchFamily="34" charset="0"/>
              </a:rPr>
              <a:t>Identifiez, examinez et fournissez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des recommandations sur les domaines d’adoption de solutions personnalisées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qui offrent des opportunités d’optimisation</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899670"/>
          </a:xfrm>
          <a:prstGeom prst="rect">
            <a:avLst/>
          </a:prstGeom>
        </p:spPr>
        <p:txBody>
          <a:bodyPr vert="horz" wrap="square" lIns="0" tIns="12700" rIns="0" bIns="0" rtlCol="0">
            <a:spAutoFit/>
          </a:bodyPr>
          <a:lstStyle/>
          <a:p>
            <a:pPr marL="12700" marR="5080">
              <a:lnSpc>
                <a:spcPct val="117000"/>
              </a:lnSpc>
              <a:spcBef>
                <a:spcPts val="685"/>
              </a:spcBef>
            </a:pPr>
            <a:r>
              <a:rPr lang="fr-FR" sz="1000" dirty="0">
                <a:solidFill>
                  <a:srgbClr val="4B4B4B"/>
                </a:solidFill>
                <a:latin typeface="Adobe Clean Light" panose="020B0303020404020204" pitchFamily="34" charset="0"/>
              </a:rPr>
              <a:t>Gouvernance technique et opérationnelle permettant d’aider les clients d’AEM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as a Cloud Service à respecter les normes du secteur et les bonnes pratiques d’AEM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as a Cloud Service</a:t>
            </a: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646331"/>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Bonnes pratiques </a:t>
            </a:r>
            <a:br>
              <a:rPr lang="sk-SK" sz="1200" b="1" dirty="0">
                <a:solidFill>
                  <a:srgbClr val="020302"/>
                </a:solidFill>
                <a:latin typeface="Adobe Clean"/>
                <a:cs typeface="Adobe Clean"/>
              </a:rPr>
            </a:br>
            <a:r>
              <a:rPr lang="fr-FR" sz="1200" b="1" dirty="0">
                <a:solidFill>
                  <a:srgbClr val="020302"/>
                </a:solidFill>
                <a:latin typeface="Adobe Clean"/>
                <a:cs typeface="Adobe Clean"/>
              </a:rPr>
              <a:t>de personnalisation d’AEM </a:t>
            </a:r>
            <a:br>
              <a:rPr lang="sk-SK" sz="1200" b="1" dirty="0">
                <a:solidFill>
                  <a:srgbClr val="020302"/>
                </a:solidFill>
                <a:latin typeface="Adobe Clean"/>
                <a:cs typeface="Adobe Clean"/>
              </a:rPr>
            </a:br>
            <a:r>
              <a:rPr lang="fr-FR" sz="1200" b="1" dirty="0">
                <a:solidFill>
                  <a:srgbClr val="020302"/>
                </a:solidFill>
                <a:latin typeface="Adobe Clean"/>
                <a:cs typeface="Adobe Clean"/>
              </a:rPr>
              <a:t>as a Cloud Service</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646331"/>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Services de valeur ajoutée d’AEM </a:t>
            </a:r>
            <a:br>
              <a:rPr lang="sk-SK" sz="1200" b="1" dirty="0">
                <a:solidFill>
                  <a:srgbClr val="020302"/>
                </a:solidFill>
                <a:latin typeface="Adobe Clean"/>
                <a:cs typeface="Adobe Clean"/>
              </a:rPr>
            </a:br>
            <a:r>
              <a:rPr lang="fr-FR" sz="1200" b="1" dirty="0">
                <a:solidFill>
                  <a:srgbClr val="020302"/>
                </a:solidFill>
                <a:latin typeface="Adobe Clean"/>
                <a:cs typeface="Adobe Clean"/>
              </a:rPr>
              <a:t>as a Cloud Service</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fr-FR" sz="1200" b="1" dirty="0">
                <a:solidFill>
                  <a:srgbClr val="020302"/>
                </a:solidFill>
                <a:latin typeface="Adobe Clean"/>
                <a:cs typeface="Adobe Clean"/>
              </a:rPr>
              <a:t>Gouvernance d’AEM </a:t>
            </a:r>
            <a:br>
              <a:rPr lang="sk-SK" sz="1200" b="1" dirty="0">
                <a:solidFill>
                  <a:srgbClr val="020302"/>
                </a:solidFill>
                <a:latin typeface="Adobe Clean"/>
                <a:cs typeface="Adobe Clean"/>
              </a:rPr>
            </a:br>
            <a:r>
              <a:rPr lang="fr-FR" sz="1200" b="1" dirty="0">
                <a:solidFill>
                  <a:srgbClr val="020302"/>
                </a:solidFill>
                <a:latin typeface="Adobe Clean"/>
                <a:cs typeface="Adobe Clean"/>
              </a:rPr>
              <a:t>as a Cloud Service</a:t>
            </a: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a:solidFill>
                  <a:srgbClr val="777879"/>
                </a:solidFill>
                <a:latin typeface="Adobe Clean"/>
                <a:cs typeface="Adobe Clean"/>
              </a:rPr>
              <a:t>Adobe</a:t>
            </a:r>
          </a:p>
          <a:p>
            <a:pPr marL="12700">
              <a:lnSpc>
                <a:spcPts val="915"/>
              </a:lnSpc>
            </a:pPr>
            <a:r>
              <a:rPr lang="fr-FR" sz="800">
                <a:solidFill>
                  <a:srgbClr val="777879"/>
                </a:solidFill>
                <a:latin typeface="Adobe Clean"/>
                <a:cs typeface="Adobe Clean"/>
              </a:rPr>
              <a:t>345 Park Avenue</a:t>
            </a:r>
          </a:p>
          <a:p>
            <a:pPr marL="12700">
              <a:lnSpc>
                <a:spcPts val="944"/>
              </a:lnSpc>
            </a:pPr>
            <a:r>
              <a:rPr lang="fr-FR" sz="800">
                <a:solidFill>
                  <a:srgbClr val="777879"/>
                </a:solidFill>
                <a:latin typeface="Adobe Clean"/>
                <a:cs typeface="Adobe Clean"/>
              </a:rPr>
              <a:t>San Jose, CA95110-2704</a:t>
            </a:r>
          </a:p>
          <a:p>
            <a:pPr marL="12700">
              <a:lnSpc>
                <a:spcPct val="100000"/>
              </a:lnSpc>
              <a:spcBef>
                <a:spcPts val="45"/>
              </a:spcBef>
            </a:pPr>
            <a:r>
              <a:rPr lang="fr-FR" sz="800">
                <a:solidFill>
                  <a:srgbClr val="777879"/>
                </a:solidFill>
                <a:latin typeface="Adobe Clean"/>
                <a:cs typeface="Adobe Clean"/>
              </a:rPr>
              <a:t>États-Unis</a:t>
            </a:r>
          </a:p>
          <a:p>
            <a:pPr marL="12700">
              <a:lnSpc>
                <a:spcPct val="100000"/>
              </a:lnSpc>
              <a:spcBef>
                <a:spcPts val="265"/>
              </a:spcBef>
            </a:pPr>
            <a:r>
              <a:rPr lang="fr-FR" sz="800" u="sng">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fr-FR" sz="1100" i="1">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réussite client (CSM)</a:t>
            </a:r>
          </a:p>
          <a:p>
            <a:pPr marL="34290">
              <a:lnSpc>
                <a:spcPct val="100000"/>
              </a:lnSpc>
              <a:spcBef>
                <a:spcPts val="795"/>
              </a:spcBef>
            </a:pPr>
            <a:r>
              <a:rPr lang="fr-FR" sz="800">
                <a:solidFill>
                  <a:srgbClr val="6D6D6D"/>
                </a:solidFill>
                <a:latin typeface="Adobe Clean"/>
                <a:cs typeface="Adobe Clean"/>
              </a:rPr>
              <a:t>©2021 Adobe. All Rights Reserved.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a:t>
            </a:r>
            <a:br>
              <a:rPr lang="sk-SK" sz="1000" dirty="0">
                <a:solidFill>
                  <a:srgbClr val="1F1F1F"/>
                </a:solidFill>
                <a:latin typeface="AdobeClean-Light"/>
              </a:rPr>
            </a:br>
            <a:r>
              <a:rPr lang="fr-FR" sz="1000" dirty="0">
                <a:solidFill>
                  <a:srgbClr val="1F1F1F"/>
                </a:solidFill>
                <a:latin typeface="AdobeClean-Light"/>
              </a:rPr>
              <a:t>(se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975465108"/>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panose="020B0503020404020204" pitchFamily="34" charset="0"/>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Europe, Moyen-Orient 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Japon </a:t>
                      </a:r>
                      <a:r>
                        <a:rPr lang="fr-FR" sz="1100" baseline="30000">
                          <a:solidFill>
                            <a:schemeClr val="tx1"/>
                          </a:solidFill>
                          <a:latin typeface="Adobe Clean" panose="020B0503020404020204" pitchFamily="34" charset="0"/>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panose="020B0503020404020204" pitchFamily="34" charset="0"/>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fr-FR" sz="1100">
                          <a:solidFill>
                            <a:schemeClr val="tx1"/>
                          </a:solidFill>
                          <a:latin typeface="Adobe Clean"/>
                        </a:rPr>
                        <a:t>L’assistance linguistique est uniquement disponible en anglais et en japonais.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fr-FR" sz="1100" i="0">
                          <a:solidFill>
                            <a:schemeClr val="tx1"/>
                          </a:solidFill>
                          <a:latin typeface="Adobe Clean"/>
                        </a:rPr>
                        <a:t> </a:t>
                      </a:r>
                      <a:r>
                        <a:rPr lang="fr-FR" sz="1100" i="0" baseline="30000">
                          <a:solidFill>
                            <a:schemeClr val="tx1"/>
                          </a:solidFill>
                          <a:latin typeface="Adobe Clean"/>
                        </a:rPr>
                        <a:t>1 </a:t>
                      </a:r>
                      <a:r>
                        <a:rPr lang="fr-FR" sz="1100" i="0">
                          <a:solidFill>
                            <a:schemeClr val="tx1"/>
                          </a:solidFill>
                          <a:latin typeface="Adobe Clean"/>
                        </a:rPr>
                        <a:t>Les cas P2, P3 et P4 sont limités aux heures ouvrables uniquement au Japon.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43200" y="8528519"/>
            <a:ext cx="1045329" cy="385445"/>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7550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73941" y="8546372"/>
            <a:ext cx="810895"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913841285"/>
              </p:ext>
            </p:extLst>
          </p:nvPr>
        </p:nvGraphicFramePr>
        <p:xfrm>
          <a:off x="194236" y="1059345"/>
          <a:ext cx="7368291" cy="37185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fr-FR"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b="0" spc="-20" baseline="0" dirty="0" err="1">
                          <a:solidFill>
                            <a:srgbClr val="000000"/>
                          </a:solidFill>
                          <a:latin typeface="Adobe Clean Light" panose="020B0303020404020204" pitchFamily="34" charset="0"/>
                          <a:ea typeface="+mn-ea"/>
                          <a:cs typeface="+mn-cs"/>
                        </a:rPr>
                        <a:t>Experience</a:t>
                      </a:r>
                      <a:r>
                        <a:rPr lang="fr-FR" sz="1000" b="0" spc="-20" baseline="0" dirty="0">
                          <a:solidFill>
                            <a:srgbClr val="000000"/>
                          </a:solidFill>
                          <a:latin typeface="Adobe Clean Light" panose="020B0303020404020204" pitchFamily="34" charset="0"/>
                          <a:ea typeface="+mn-ea"/>
                          <a:cs typeface="+mn-cs"/>
                        </a:rPr>
                        <a:t> League est la manière dont Adobe aide les entreprises à atteindre la valeur qu’elles attendent de leur investissement dans Adobe. </a:t>
                      </a:r>
                      <a:br>
                        <a:rPr lang="sk-SK" sz="1000" b="0" spc="-20" baseline="0" dirty="0">
                          <a:solidFill>
                            <a:srgbClr val="000000"/>
                          </a:solidFill>
                          <a:latin typeface="Adobe Clean Light" panose="020B0303020404020204" pitchFamily="34" charset="0"/>
                          <a:ea typeface="+mn-ea"/>
                          <a:cs typeface="+mn-cs"/>
                        </a:rPr>
                      </a:br>
                      <a:r>
                        <a:rPr lang="fr-FR" sz="1000" b="0" spc="-20" baseline="0" dirty="0">
                          <a:solidFill>
                            <a:srgbClr val="000000"/>
                          </a:solidFill>
                          <a:latin typeface="Adobe Clean Light" panose="020B0303020404020204" pitchFamily="34" charset="0"/>
                          <a:ea typeface="+mn-ea"/>
                          <a:cs typeface="+mn-cs"/>
                        </a:rPr>
                        <a:t>Il s’agit de l’endroit commun où les clients peuvent apprendre, se mettre en relation les uns avec les autres et grandir le long d’un chemin personnalisé vers le succès. Il comprend des tutoriels automatiques, </a:t>
                      </a:r>
                      <a:br>
                        <a:rPr lang="sk-SK" sz="1000" b="0" spc="-20" baseline="0" dirty="0">
                          <a:solidFill>
                            <a:srgbClr val="000000"/>
                          </a:solidFill>
                          <a:latin typeface="Adobe Clean Light" panose="020B0303020404020204" pitchFamily="34" charset="0"/>
                          <a:ea typeface="+mn-ea"/>
                          <a:cs typeface="+mn-cs"/>
                        </a:rPr>
                      </a:br>
                      <a:r>
                        <a:rPr lang="fr-FR" sz="1000" b="0" spc="-20" baseline="0" dirty="0">
                          <a:solidFill>
                            <a:srgbClr val="000000"/>
                          </a:solidFill>
                          <a:latin typeface="Adobe Clean Light" panose="020B0303020404020204" pitchFamily="34" charset="0"/>
                          <a:ea typeface="+mn-ea"/>
                          <a:cs typeface="+mn-cs"/>
                        </a:rPr>
                        <a:t>de la documentation sur les produits, une formation dispensée par </a:t>
                      </a:r>
                      <a:br>
                        <a:rPr lang="sk-SK" sz="1000" b="0" spc="-20" baseline="0" dirty="0">
                          <a:solidFill>
                            <a:srgbClr val="000000"/>
                          </a:solidFill>
                          <a:latin typeface="Adobe Clean Light" panose="020B0303020404020204" pitchFamily="34" charset="0"/>
                          <a:ea typeface="+mn-ea"/>
                          <a:cs typeface="+mn-cs"/>
                        </a:rPr>
                      </a:br>
                      <a:r>
                        <a:rPr lang="fr-FR" sz="1000" b="0" spc="-20" baseline="0" dirty="0">
                          <a:solidFill>
                            <a:srgbClr val="000000"/>
                          </a:solidFill>
                          <a:latin typeface="Adobe Clean Light" panose="020B0303020404020204" pitchFamily="34" charset="0"/>
                          <a:ea typeface="+mn-ea"/>
                          <a:cs typeface="+mn-cs"/>
                        </a:rPr>
                        <a:t>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panose="020B0503020404020204" pitchFamily="34" charset="0"/>
                          <a:ea typeface="+mn-ea"/>
                          <a:cs typeface="+mn-cs"/>
                          <a:hlinkClick r:id="rId8"/>
                        </a:rPr>
                        <a:t>Formation</a:t>
                      </a:r>
                      <a:r>
                        <a:rPr lang="fr-FR"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a:solidFill>
                            <a:srgbClr val="000000"/>
                          </a:solidFill>
                          <a:latin typeface="Adobe Clean Light" panose="020B0303020404020204" pitchFamily="34" charset="0"/>
                          <a:ea typeface="+mn-ea"/>
                          <a:cs typeface="+mn-cs"/>
                        </a:rPr>
                        <a:t>Les cours sur les services de formation numérique d’Adobe sont accessibles depuis Experience League. Les cours de formation regroupent des cours à la demande et des cours dispensés par un instructeur.  Grâce à ces cours, vous pouvez acquérir des compétences qui présentent une valeur marchande reconnue et les disposer 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Status.adobe.com transmet les informations d’intégrité de tous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les produits et services d’Adobe déployés dans des environnements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multi-entité. Les clients peuvent choisir leurs préférences d’abonnement afin de recevoir des notifications par e-mail chaque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fois qu’Adobe crée, met à jour ou résout un événement de produit.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Cet événement peut inclure des problèmes de maintenance</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10"/>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dirty="0">
                          <a:solidFill>
                            <a:srgbClr val="000000"/>
                          </a:solidFill>
                          <a:latin typeface="Adobe Clean Light" panose="020B0303020404020204" pitchFamily="34" charset="0"/>
                          <a:ea typeface="+mn-ea"/>
                          <a:cs typeface="+mn-cs"/>
                        </a:rPr>
                        <a:t>Il s’agit des termes et conditions détaillant les offres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3.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2441</TotalTime>
  <Words>2290</Words>
  <Application>Microsoft Office PowerPoint</Application>
  <PresentationFormat>Custom</PresentationFormat>
  <Paragraphs>196</Paragraphs>
  <Slides>4</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OFFRES D’ASSISTANCE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Marek Poliacik</cp:lastModifiedBy>
  <cp:revision>41</cp:revision>
  <dcterms:created xsi:type="dcterms:W3CDTF">2021-08-02T18:14:51Z</dcterms:created>
  <dcterms:modified xsi:type="dcterms:W3CDTF">2021-10-01T10:23:53Z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