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2EF93-BE08-D205-D43E-3B568BB37DAA}" v="26" dt="2021-09-22T23:01:49.517"/>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A40C3D7D-993B-38B2-2DDA-C562505A1054}" v="4" dt="2021-09-22T23:00:46.860"/>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980" y="-29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es#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OFFRES D’ASSISTANCE ADOBE</a:t>
            </a:r>
          </a:p>
        </p:txBody>
      </p:sp>
      <p:sp>
        <p:nvSpPr>
          <p:cNvPr id="4" name="object 4"/>
          <p:cNvSpPr txBox="1"/>
          <p:nvPr/>
        </p:nvSpPr>
        <p:spPr>
          <a:xfrm>
            <a:off x="125147" y="7013546"/>
            <a:ext cx="3441013" cy="228268"/>
          </a:xfrm>
          <a:prstGeom prst="rect">
            <a:avLst/>
          </a:prstGeom>
        </p:spPr>
        <p:txBody>
          <a:bodyPr vert="horz" wrap="square" lIns="0" tIns="12700" rIns="0" bIns="0" rtlCol="0">
            <a:spAutoFit/>
          </a:bodyPr>
          <a:lstStyle/>
          <a:p>
            <a:pPr marL="12700">
              <a:lnSpc>
                <a:spcPct val="100000"/>
              </a:lnSpc>
              <a:spcBef>
                <a:spcPts val="100"/>
              </a:spcBef>
            </a:pPr>
            <a:r>
              <a:rPr lang="fr-FR" sz="1400" b="1" u="sng" dirty="0">
                <a:solidFill>
                  <a:srgbClr val="020302"/>
                </a:solidFill>
                <a:uFill>
                  <a:solidFill>
                    <a:srgbClr val="020302"/>
                  </a:solidFill>
                </a:uFill>
                <a:latin typeface="Adobe Clean"/>
                <a:cs typeface="Adobe Clean"/>
              </a:rPr>
              <a:t>Cibles du niveau de service : Réponse initiale</a:t>
            </a:r>
          </a:p>
        </p:txBody>
      </p:sp>
      <p:graphicFrame>
        <p:nvGraphicFramePr>
          <p:cNvPr id="9" name="object 9"/>
          <p:cNvGraphicFramePr>
            <a:graphicFrameLocks noGrp="1"/>
          </p:cNvGraphicFramePr>
          <p:nvPr>
            <p:extLst>
              <p:ext uri="{D42A27DB-BD31-4B8C-83A1-F6EECF244321}">
                <p14:modId xmlns:p14="http://schemas.microsoft.com/office/powerpoint/2010/main" val="984980563"/>
              </p:ext>
            </p:extLst>
          </p:nvPr>
        </p:nvGraphicFramePr>
        <p:xfrm>
          <a:off x="146919" y="7366478"/>
          <a:ext cx="7477080" cy="2454556"/>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fr-FR" sz="900">
                          <a:solidFill>
                            <a:srgbClr val="020302"/>
                          </a:solidFill>
                          <a:latin typeface="Adobe Clean"/>
                          <a:cs typeface="Adobe Clean"/>
                        </a:rPr>
                        <a:t>Priorité</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fr-FR" sz="900">
                          <a:solidFill>
                            <a:srgbClr val="020302"/>
                          </a:solidFill>
                          <a:latin typeface="Adobe Clean"/>
                          <a:cs typeface="Adobe Clean"/>
                        </a:rPr>
                        <a:t>Assistance en ligne</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0" indent="0" algn="ctr">
                        <a:lnSpc>
                          <a:spcPct val="100000"/>
                        </a:lnSpc>
                        <a:spcBef>
                          <a:spcPts val="80"/>
                        </a:spcBef>
                      </a:pPr>
                      <a:r>
                        <a:rPr lang="fr-FR" sz="900" dirty="0">
                          <a:solidFill>
                            <a:srgbClr val="FFFFFF"/>
                          </a:solidFill>
                          <a:latin typeface="Adobe Clean"/>
                          <a:cs typeface="Adobe Clean"/>
                        </a:rPr>
                        <a:t>Assistance </a:t>
                      </a:r>
                      <a:br>
                        <a:rPr lang="sk-SK" sz="900" dirty="0">
                          <a:solidFill>
                            <a:srgbClr val="FFFFFF"/>
                          </a:solidFill>
                          <a:latin typeface="Adobe Clean"/>
                          <a:cs typeface="Adobe Clean"/>
                        </a:rPr>
                      </a:br>
                      <a:r>
                        <a:rPr lang="fr-FR" sz="900" dirty="0">
                          <a:solidFill>
                            <a:srgbClr val="FFFFFF"/>
                          </a:solidFill>
                          <a:latin typeface="Adobe Clean"/>
                          <a:cs typeface="Adobe Clean"/>
                        </a:rPr>
                        <a:t>aux entreprises</a:t>
                      </a: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fr-FR" sz="900" b="1" dirty="0">
                          <a:solidFill>
                            <a:srgbClr val="020302"/>
                          </a:solidFill>
                          <a:latin typeface="Adobe Clean"/>
                          <a:cs typeface="Adobe Clean"/>
                        </a:rPr>
                        <a:t>PRIORITÉ 1</a:t>
                      </a:r>
                    </a:p>
                    <a:p>
                      <a:pPr marL="50800" marR="387985" lvl="0" indent="0" defTabSz="914400" eaLnBrk="1" fontAlgn="auto" latinLnBrk="0" hangingPunct="1">
                        <a:lnSpc>
                          <a:spcPts val="1000"/>
                        </a:lnSpc>
                        <a:spcBef>
                          <a:spcPts val="420"/>
                        </a:spcBef>
                        <a:spcAft>
                          <a:spcPts val="0"/>
                        </a:spcAft>
                        <a:buClrTx/>
                        <a:buSzTx/>
                        <a:buFontTx/>
                        <a:buNone/>
                        <a:tabLst/>
                        <a:defRPr/>
                      </a:pPr>
                      <a:r>
                        <a:rPr lang="fr-FR" sz="900" b="0" i="0" dirty="0">
                          <a:solidFill>
                            <a:srgbClr val="020302"/>
                          </a:solidFill>
                          <a:latin typeface="Adobe Clean Light" panose="020B0303020404020204" pitchFamily="34" charset="0"/>
                          <a:ea typeface="+mn-ea"/>
                          <a:cs typeface="Adobe Clean"/>
                        </a:rPr>
                        <a:t> </a:t>
                      </a:r>
                      <a:r>
                        <a:rPr lang="fr-FR" sz="900" b="0" i="0" u="none" strike="noStrike" dirty="0">
                          <a:solidFill>
                            <a:schemeClr val="tx1"/>
                          </a:solidFill>
                          <a:latin typeface="Adobe Clean Light" panose="020B0303020404020204" pitchFamily="34" charset="0"/>
                          <a:ea typeface="+mn-ea"/>
                          <a:cs typeface="+mn-cs"/>
                        </a:rPr>
                        <a:t>Les fonctions commerciales de production du client sont en panne ou présentent une perte </a:t>
                      </a:r>
                      <a:br>
                        <a:rPr lang="sk-SK" sz="900" b="0" i="0" u="none" strike="noStrike" dirty="0">
                          <a:solidFill>
                            <a:schemeClr val="tx1"/>
                          </a:solidFill>
                          <a:latin typeface="Adobe Clean Light" panose="020B0303020404020204" pitchFamily="34" charset="0"/>
                          <a:ea typeface="+mn-ea"/>
                          <a:cs typeface="+mn-cs"/>
                        </a:rPr>
                      </a:br>
                      <a:r>
                        <a:rPr lang="fr-FR" sz="900" b="0" i="0" u="none" strike="noStrike" dirty="0">
                          <a:solidFill>
                            <a:schemeClr val="tx1"/>
                          </a:solidFill>
                          <a:latin typeface="Adobe Clean Light" panose="020B0303020404020204" pitchFamily="34" charset="0"/>
                          <a:ea typeface="+mn-ea"/>
                          <a:cs typeface="+mn-cs"/>
                        </a:rPr>
                        <a:t>de données importante ou une dégradation des services. Une attention immédiate est requise afin de restaurer les fonctionnalités et l’accessibilité</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fr-FR" sz="900" dirty="0">
                          <a:solidFill>
                            <a:srgbClr val="020302"/>
                          </a:solidFill>
                          <a:latin typeface="AdobeClean-Light"/>
                          <a:cs typeface="AdobeClean-Light"/>
                        </a:rPr>
                        <a:t>24x7 /           1 heure</a:t>
                      </a: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288925" marR="476250" indent="0" algn="ctr">
                        <a:lnSpc>
                          <a:spcPct val="100000"/>
                        </a:lnSpc>
                        <a:spcBef>
                          <a:spcPts val="700"/>
                        </a:spcBef>
                      </a:pPr>
                      <a:r>
                        <a:rPr lang="fr-FR" sz="900" dirty="0">
                          <a:solidFill>
                            <a:srgbClr val="020302"/>
                          </a:solidFill>
                          <a:latin typeface="AdobeClean-Light"/>
                          <a:cs typeface="AdobeClean-Light"/>
                        </a:rPr>
                        <a:t>24x7 /</a:t>
                      </a:r>
                      <a:r>
                        <a:rPr lang="sk-SK" sz="900" dirty="0">
                          <a:solidFill>
                            <a:srgbClr val="020302"/>
                          </a:solidFill>
                          <a:latin typeface="AdobeClean-Light"/>
                          <a:cs typeface="AdobeClean-Light"/>
                        </a:rPr>
                        <a:t> </a:t>
                      </a:r>
                      <a:r>
                        <a:rPr lang="fr-FR" sz="900" dirty="0">
                          <a:solidFill>
                            <a:srgbClr val="020302"/>
                          </a:solidFill>
                          <a:latin typeface="AdobeClean-Light"/>
                          <a:cs typeface="AdobeClean-Light"/>
                        </a:rPr>
                        <a:t>30 minutes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fr-FR" sz="900" b="1" dirty="0">
                          <a:solidFill>
                            <a:srgbClr val="020302"/>
                          </a:solidFill>
                          <a:latin typeface="Adobe Clean"/>
                          <a:cs typeface="Adobe Clean"/>
                        </a:rPr>
                        <a:t>PRIORITÉ 2</a:t>
                      </a:r>
                    </a:p>
                    <a:p>
                      <a:pPr marL="50165" marR="203200">
                        <a:lnSpc>
                          <a:spcPts val="1000"/>
                        </a:lnSpc>
                        <a:spcBef>
                          <a:spcPts val="415"/>
                        </a:spcBef>
                      </a:pPr>
                      <a:r>
                        <a:rPr lang="fr-FR" sz="900" b="0" i="0" u="none" strike="noStrike" dirty="0">
                          <a:solidFill>
                            <a:schemeClr val="tx1"/>
                          </a:solidFill>
                          <a:latin typeface="Adobe Clean Light" panose="020B0303020404020204" pitchFamily="34" charset="0"/>
                          <a:ea typeface="+mn-ea"/>
                          <a:cs typeface="+mn-cs"/>
                        </a:rPr>
                        <a:t>Les fonctions commerciales du client présentent une dégradation importante des services, </a:t>
                      </a:r>
                      <a:br>
                        <a:rPr lang="sk-SK" sz="900" b="0" i="0" u="none" strike="noStrike" dirty="0">
                          <a:solidFill>
                            <a:schemeClr val="tx1"/>
                          </a:solidFill>
                          <a:latin typeface="Adobe Clean Light" panose="020B0303020404020204" pitchFamily="34" charset="0"/>
                          <a:ea typeface="+mn-ea"/>
                          <a:cs typeface="+mn-cs"/>
                        </a:rPr>
                      </a:br>
                      <a:r>
                        <a:rPr lang="fr-FR" sz="900" b="0" i="0" u="none" strike="noStrike" dirty="0">
                          <a:solidFill>
                            <a:schemeClr val="tx1"/>
                          </a:solidFill>
                          <a:latin typeface="Adobe Clean Light" panose="020B0303020404020204" pitchFamily="34" charset="0"/>
                          <a:ea typeface="+mn-ea"/>
                          <a:cs typeface="+mn-cs"/>
                        </a:rPr>
                        <a:t>une perte potentielle de données ou une indisponibilité des services. Il est également possible qu’une fonctionnalité majeure soit affectée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28600" marR="343535" indent="69850" algn="ctr">
                        <a:lnSpc>
                          <a:spcPct val="102200"/>
                        </a:lnSpc>
                      </a:pPr>
                      <a:r>
                        <a:rPr lang="fr-FR" sz="900" dirty="0">
                          <a:solidFill>
                            <a:srgbClr val="020302"/>
                          </a:solidFill>
                          <a:latin typeface="AdobeClean-Light"/>
                          <a:cs typeface="AdobeClean-Light"/>
                        </a:rPr>
                        <a:t>Heures d’ouverture /</a:t>
                      </a:r>
                      <a:r>
                        <a:rPr lang="sk-SK" sz="900" dirty="0">
                          <a:solidFill>
                            <a:srgbClr val="020302"/>
                          </a:solidFill>
                          <a:latin typeface="AdobeClean-Light"/>
                          <a:cs typeface="AdobeClean-Light"/>
                        </a:rPr>
                        <a:t> </a:t>
                      </a:r>
                      <a:r>
                        <a:rPr lang="fr-FR" sz="900" dirty="0">
                          <a:solidFill>
                            <a:srgbClr val="020302"/>
                          </a:solidFill>
                          <a:latin typeface="AdobeClean-Light"/>
                          <a:cs typeface="AdobeClean-Light"/>
                        </a:rPr>
                        <a:t>4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8925" marR="492125" indent="0" algn="ctr">
                        <a:lnSpc>
                          <a:spcPct val="102200"/>
                        </a:lnSpc>
                      </a:pPr>
                      <a:r>
                        <a:rPr lang="fr-FR" sz="900" dirty="0">
                          <a:solidFill>
                            <a:srgbClr val="020302"/>
                          </a:solidFill>
                          <a:latin typeface="AdobeClean-Light"/>
                          <a:ea typeface="+mn-ea"/>
                          <a:cs typeface="AdobeClean-Light"/>
                        </a:rPr>
                        <a:t>24x5 /   1 heure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fr-FR" sz="900" b="1" dirty="0">
                          <a:solidFill>
                            <a:srgbClr val="020302"/>
                          </a:solidFill>
                          <a:latin typeface="Adobe Clean"/>
                          <a:cs typeface="Adobe Clean"/>
                        </a:rPr>
                        <a:t>PRIORITÉ 3</a:t>
                      </a:r>
                    </a:p>
                    <a:p>
                      <a:pPr marL="49530" marR="212090" indent="-2540">
                        <a:lnSpc>
                          <a:spcPts val="1000"/>
                        </a:lnSpc>
                        <a:spcBef>
                          <a:spcPts val="415"/>
                        </a:spcBef>
                      </a:pPr>
                      <a:r>
                        <a:rPr lang="fr-FR" sz="900" b="0" i="0" u="none" strike="noStrike" spc="-30" baseline="0" dirty="0">
                          <a:solidFill>
                            <a:schemeClr val="tx1"/>
                          </a:solidFill>
                          <a:latin typeface="Adobe Clean Light" panose="020B0303020404020204" pitchFamily="34" charset="0"/>
                          <a:ea typeface="+mn-ea"/>
                          <a:cs typeface="+mn-cs"/>
                        </a:rPr>
                        <a:t>Les fonctions commerciales du client présentent une dégradation mineure, voire inexistante, des services, comprenant une solution/un moyen permettant aux fonctions commerciales de continuer de fonctionner  </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28600" marR="343535" indent="0" algn="ctr">
                        <a:lnSpc>
                          <a:spcPct val="102200"/>
                        </a:lnSpc>
                      </a:pPr>
                      <a:r>
                        <a:rPr lang="fr-FR" sz="900" dirty="0">
                          <a:solidFill>
                            <a:srgbClr val="020302"/>
                          </a:solidFill>
                          <a:latin typeface="AdobeClean-Light"/>
                          <a:cs typeface="AdobeClean-Light"/>
                        </a:rPr>
                        <a:t>Heures d’ouverture / 6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28600" marR="398780" indent="3175" algn="ctr">
                        <a:lnSpc>
                          <a:spcPct val="102200"/>
                        </a:lnSpc>
                        <a:spcBef>
                          <a:spcPts val="675"/>
                        </a:spcBef>
                      </a:pPr>
                      <a:r>
                        <a:rPr lang="fr-FR" sz="900" dirty="0">
                          <a:solidFill>
                            <a:srgbClr val="020302"/>
                          </a:solidFill>
                          <a:latin typeface="AdobeClean-Light"/>
                          <a:cs typeface="AdobeClean-Light"/>
                        </a:rPr>
                        <a:t>Heures d’ouverture /  2 heures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fr-FR" sz="900" b="1" dirty="0">
                          <a:solidFill>
                            <a:srgbClr val="020302"/>
                          </a:solidFill>
                          <a:latin typeface="Adobe Clean"/>
                          <a:cs typeface="Adobe Clean"/>
                        </a:rPr>
                        <a:t>PRIORITÉ 4</a:t>
                      </a:r>
                    </a:p>
                    <a:p>
                      <a:pPr marL="49530">
                        <a:lnSpc>
                          <a:spcPct val="100000"/>
                        </a:lnSpc>
                        <a:spcBef>
                          <a:spcPts val="145"/>
                        </a:spcBef>
                      </a:pPr>
                      <a:r>
                        <a:rPr lang="fr-FR" sz="900" b="1" dirty="0">
                          <a:solidFill>
                            <a:srgbClr val="020302"/>
                          </a:solidFill>
                          <a:latin typeface="Adobe Clean"/>
                          <a:ea typeface="+mn-ea"/>
                          <a:cs typeface="Adobe Clean"/>
                        </a:rPr>
                        <a:t> </a:t>
                      </a:r>
                      <a:r>
                        <a:rPr lang="fr-FR" sz="900" b="0" i="0" u="none" strike="noStrike" dirty="0">
                          <a:solidFill>
                            <a:schemeClr val="tx1"/>
                          </a:solidFill>
                          <a:latin typeface="Adobe Clean Light" panose="020B0303020404020204" pitchFamily="34" charset="0"/>
                          <a:ea typeface="+mn-ea"/>
                          <a:cs typeface="+mn-cs"/>
                        </a:rPr>
                        <a:t>Question générale concernant les fonctionnalités actuelles du produit ou une demande d’amélioration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8925" marR="343535" indent="9525" algn="ctr">
                        <a:lnSpc>
                          <a:spcPct val="102200"/>
                        </a:lnSpc>
                      </a:pPr>
                      <a:r>
                        <a:rPr lang="fr-FR" sz="900" dirty="0">
                          <a:solidFill>
                            <a:srgbClr val="020302"/>
                          </a:solidFill>
                          <a:latin typeface="AdobeClean-Light"/>
                          <a:cs typeface="AdobeClean-Light"/>
                        </a:rPr>
                        <a:t>Jours ouvrables /   3 jours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8925" marR="343535" indent="9525" algn="ctr">
                        <a:lnSpc>
                          <a:spcPct val="102200"/>
                        </a:lnSpc>
                      </a:pPr>
                      <a:r>
                        <a:rPr lang="fr-FR" sz="900" dirty="0">
                          <a:solidFill>
                            <a:srgbClr val="020302"/>
                          </a:solidFill>
                          <a:latin typeface="AdobeClean-Light"/>
                          <a:cs typeface="AdobeClean-Light"/>
                        </a:rPr>
                        <a:t>Jours ouvrables /       1 jour</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980692" cy="133370"/>
          </a:xfrm>
          <a:prstGeom prst="rect">
            <a:avLst/>
          </a:prstGeom>
        </p:spPr>
        <p:txBody>
          <a:bodyPr vert="horz" wrap="square" lIns="0" tIns="10160" rIns="0" bIns="0" rtlCol="0">
            <a:spAutoFit/>
          </a:bodyPr>
          <a:lstStyle/>
          <a:p>
            <a:pPr marL="12700">
              <a:lnSpc>
                <a:spcPct val="100000"/>
              </a:lnSpc>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fr-FR"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fr-FR" sz="1200">
                <a:solidFill>
                  <a:schemeClr val="bg1"/>
                </a:solidFill>
                <a:latin typeface="Adobe Clean Light" panose="020B0303020404020204" pitchFamily="34" charset="0"/>
              </a:rPr>
              <a:t>En ligne | Commerciale |</a:t>
            </a:r>
            <a:r>
              <a:rPr lang="fr-FR" sz="1200" b="1">
                <a:solidFill>
                  <a:schemeClr val="bg1"/>
                </a:solidFill>
                <a:latin typeface="Adobe Clean Light" panose="020B0303020404020204" pitchFamily="34" charset="0"/>
              </a:rPr>
              <a:t> </a:t>
            </a:r>
            <a:r>
              <a:rPr lang="fr-FR" sz="1200" b="1">
                <a:solidFill>
                  <a:schemeClr val="bg1"/>
                </a:solidFill>
              </a:rPr>
              <a:t>Entreprise</a:t>
            </a:r>
            <a:r>
              <a:rPr lang="fr-FR" sz="1200" b="1">
                <a:solidFill>
                  <a:schemeClr val="bg1"/>
                </a:solidFill>
                <a:latin typeface="Adobe Clean Light" panose="020B0303020404020204" pitchFamily="34" charset="0"/>
              </a:rPr>
              <a:t> </a:t>
            </a:r>
            <a:r>
              <a:rPr lang="fr-FR" sz="1200">
                <a:solidFill>
                  <a:schemeClr val="bg1"/>
                </a:solidFill>
                <a:latin typeface="Adobe Clean Light" panose="020B0303020404020204" pitchFamily="34" charset="0"/>
              </a:rPr>
              <a:t>| Elite</a:t>
            </a:r>
            <a:br>
              <a:rPr lang="fr-FR" sz="900">
                <a:solidFill>
                  <a:schemeClr val="bg1"/>
                </a:solidFill>
                <a:latin typeface="Adobe Clean Light" panose="020B0303020404020204" pitchFamily="34" charset="0"/>
              </a:rPr>
            </a:br>
            <a:r>
              <a:rPr lang="fr-FR" sz="900">
                <a:solidFill>
                  <a:schemeClr val="bg1"/>
                </a:solidFill>
                <a:latin typeface="Adobe Clean SemiLight" panose="020B0403020404020204" pitchFamily="34" charset="0"/>
              </a:rPr>
              <a:t>L’assistance d’ENTREPRISE comprend un accès à des parcours de formation personnalisés et à des forums communautaires surveillés au travers d’Experience League d’Adobe. Vous pouvez également tirer profit de notre documentation technique détaillée et approfondie sur les produits, ainsi que de nos notes de mise à jour actuelles. Les clients du programme d’ENTREPRISE bénéficieront également d’un accès à un ingénieur d’assistance nommé jouant le rôle de contact technique désigné dans l’équipe d’assistance d’Adobe. Grâce à sa grande expérience dans vos solutions Experience Cloud, votre équipe d’assistance travaillera à vos côtés et avec vos équipes techniques afin d’assurer une résolution de toutes les requêtes d’assistance dans les temps. Votre équipe d’assistance peut également vous aider à coordonner et organiser la diffusion des avantages d’ENTREPRISE supplémentaires, garantissant ainsi une perturbation minimale de votre entreprise aux moments les plus critiques.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622089103"/>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en ligne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dirty="0">
                          <a:solidFill>
                            <a:srgbClr val="020302"/>
                          </a:solidFill>
                          <a:latin typeface="AdobeClean-Light"/>
                          <a:cs typeface="AdobeClean-Light"/>
                        </a:rPr>
                        <a:t>Version, migration, mise à niveau et examen de la feuille de route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fr-FR" sz="900" dirty="0">
                          <a:latin typeface="AdobeClean-Light"/>
                          <a:cs typeface="AdobeClean-Light"/>
                        </a:rPr>
                        <a:t>Activités du service de terrain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1000" dirty="0">
                <a:solidFill>
                  <a:srgbClr val="020302"/>
                </a:solidFill>
                <a:latin typeface="AdobeClean-Light"/>
                <a:cs typeface="AdobeClean-Light"/>
              </a:rPr>
              <a:t>Commencez une session de conversation pour obtenir des réponses et de l’aide lors de l’envoi du cas</a:t>
            </a:r>
          </a:p>
          <a:p>
            <a:pPr marL="33020" marR="159385">
              <a:lnSpc>
                <a:spcPct val="100000"/>
              </a:lnSpc>
              <a:spcBef>
                <a:spcPts val="100"/>
              </a:spcBef>
              <a:tabLst>
                <a:tab pos="1786889" algn="l"/>
              </a:tabLst>
            </a:pPr>
            <a:r>
              <a:rPr lang="fr-FR" sz="1000" i="1" dirty="0">
                <a:solidFill>
                  <a:srgbClr val="7A7A7A"/>
                </a:solidFill>
                <a:latin typeface="AdobeClean-LightIt"/>
                <a:cs typeface="AdobeClean-LightIt"/>
              </a:rPr>
              <a:t>*Tous les produits ne bénéficient pas </a:t>
            </a:r>
            <a:br>
              <a:rPr lang="sk-SK" sz="1000" i="1" dirty="0">
                <a:solidFill>
                  <a:srgbClr val="7A7A7A"/>
                </a:solidFill>
                <a:latin typeface="AdobeClean-LightIt"/>
                <a:cs typeface="AdobeClean-LightIt"/>
              </a:rPr>
            </a:br>
            <a:r>
              <a:rPr lang="fr-FR" sz="1000" i="1" dirty="0">
                <a:solidFill>
                  <a:srgbClr val="7A7A7A"/>
                </a:solidFill>
                <a:latin typeface="AdobeClean-LightIt"/>
                <a:cs typeface="AdobeClean-LightIt"/>
              </a:rPr>
              <a:t>de l’assistance de messagerie instantanée</a:t>
            </a:r>
            <a:r>
              <a:rPr lang="fr-FR"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84820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6" y="6868024"/>
            <a:ext cx="1555491"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1113125"/>
          </a:xfrm>
          <a:prstGeom prst="rect">
            <a:avLst/>
          </a:prstGeom>
        </p:spPr>
        <p:txBody>
          <a:bodyPr vert="horz" wrap="square" lIns="0" tIns="35560" rIns="0" bIns="0" rtlCol="0">
            <a:spAutoFit/>
          </a:bodyPr>
          <a:lstStyle/>
          <a:p>
            <a:r>
              <a:rPr lang="fr-FR" sz="1000" dirty="0">
                <a:solidFill>
                  <a:srgbClr val="4B4B4B"/>
                </a:solidFill>
                <a:latin typeface="Adobe Clean Light" panose="020B0303020404020204" pitchFamily="34" charset="0"/>
              </a:rPr>
              <a:t>Accès en ligne permanent à une base de données croissante de solutions techniques, de documentation sur les produits, de questions fréquentes, etc. Communiquez avec des professionnels et d’autres clients de la communauté Adobe pour partager les bonnes pratiques et les leçons apprises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fr-FR" sz="1000">
                <a:solidFill>
                  <a:srgbClr val="4B4B4B"/>
                </a:solidFill>
                <a:latin typeface="Adobe Clean Light" panose="020B0303020404020204" pitchFamily="34" charset="0"/>
              </a:rPr>
              <a:t>Les Experience Makers sont créées à l’aide d’Experience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Assistance de messagerie instantanée*</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fr-FR" sz="1000">
                <a:solidFill>
                  <a:srgbClr val="020302"/>
                </a:solidFill>
                <a:latin typeface="AdobeClean-Light"/>
              </a:rPr>
              <a:t>Les utilisateurs autorisés ou les </a:t>
            </a:r>
            <a:r>
              <a:rPr lang="fr-FR" sz="1000" b="1">
                <a:solidFill>
                  <a:srgbClr val="020302"/>
                </a:solidFill>
                <a:latin typeface="AdobeClean-Light"/>
              </a:rPr>
              <a:t>contacts d’assistance nommés </a:t>
            </a:r>
            <a:r>
              <a:rPr lang="fr-FR" sz="100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en ligne</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7" y="8986613"/>
            <a:ext cx="2420985"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 Office </a:t>
            </a:r>
            <a:r>
              <a:rPr lang="fr-FR" sz="900" dirty="0" err="1">
                <a:solidFill>
                  <a:srgbClr val="4B4B4B"/>
                </a:solidFill>
                <a:latin typeface="Adobe Clean Light" panose="020B0303020404020204" pitchFamily="34" charset="0"/>
              </a:rPr>
              <a:t>Hours</a:t>
            </a:r>
            <a:r>
              <a:rPr lang="fr-FR" sz="900" dirty="0">
                <a:solidFill>
                  <a:srgbClr val="4B4B4B"/>
                </a:solidFill>
                <a:latin typeface="Adobe Clean Light" panose="020B0303020404020204" pitchFamily="34" charset="0"/>
              </a:rPr>
              <a:t> », l’initiative menée par l’équipe </a:t>
            </a:r>
            <a:br>
              <a:rPr lang="sk-SK"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du service clientèle Adobe, comprend des sessions conçues pour informer les participants et les aider </a:t>
            </a:r>
            <a:br>
              <a:rPr lang="sk-SK"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à résoudre leurs problèmes. Elle offre également des conseils et astuces pour réussir au mieux l’intégration des solutions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7" y="8520784"/>
            <a:ext cx="173671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dirty="0">
                <a:solidFill>
                  <a:srgbClr val="000000"/>
                </a:solidFill>
              </a:rPr>
              <a:t>Portail d’aide automatique</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420984" cy="959237"/>
          </a:xfrm>
          <a:prstGeom prst="rect">
            <a:avLst/>
          </a:prstGeom>
        </p:spPr>
        <p:txBody>
          <a:bodyPr vert="horz" wrap="square" lIns="0" tIns="35560" rIns="0" bIns="0" rtlCol="0">
            <a:spAutoFit/>
          </a:bodyPr>
          <a:lstStyle/>
          <a:p>
            <a:r>
              <a:rPr lang="fr-FR" sz="1000" dirty="0">
                <a:solidFill>
                  <a:srgbClr val="4B4B4B"/>
                </a:solidFill>
                <a:latin typeface="Adobe Clean Light" panose="020B0303020404020204" pitchFamily="34" charset="0"/>
              </a:rPr>
              <a:t>Accès à la demande au portail </a:t>
            </a:r>
            <a:br>
              <a:rPr lang="fr-FR"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d’assistance d’aide automatique en ligne pour envoyer des demandes d’assistance, examiner le statut des cas et parcourir d’autres ressources, telles que notre base de connaissances, les actualités et les alertes, les conseils présentés, etc.</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3178812" cy="133364"/>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a:t>©2021 Adobe. All Rights Reserved. Données confidentielles Adobe</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868681"/>
            <a:ext cx="3435009" cy="47963"/>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aux entreprises</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fr-FR" sz="1200" b="1">
                <a:solidFill>
                  <a:srgbClr val="020302"/>
                </a:solidFill>
                <a:latin typeface="Adobe Clean"/>
                <a:cs typeface="Adobe Clean"/>
              </a:rPr>
              <a:t>Gestion des remontées d’informations</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61793"/>
            <a:ext cx="2194560" cy="782265"/>
          </a:xfrm>
          <a:prstGeom prst="rect">
            <a:avLst/>
          </a:prstGeom>
        </p:spPr>
        <p:txBody>
          <a:bodyPr vert="horz" wrap="square" lIns="0" tIns="12700" rIns="0" bIns="0" rtlCol="0">
            <a:spAutoFit/>
          </a:bodyPr>
          <a:lstStyle/>
          <a:p>
            <a:pPr marL="12700">
              <a:lnSpc>
                <a:spcPct val="100000"/>
              </a:lnSpc>
              <a:spcBef>
                <a:spcPts val="100"/>
              </a:spcBef>
            </a:pPr>
            <a:r>
              <a:rPr lang="fr-FR" sz="1000" dirty="0">
                <a:solidFill>
                  <a:srgbClr val="4B4B4B"/>
                </a:solidFill>
                <a:latin typeface="Adobe Clean Light" panose="020B0303020404020204" pitchFamily="34" charset="0"/>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543003"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Examens de service</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fr-FR" sz="1000" dirty="0">
                <a:solidFill>
                  <a:srgbClr val="4B4B4B"/>
                </a:solidFill>
                <a:latin typeface="Adobe Clean Light" panose="020B0303020404020204" pitchFamily="34" charset="0"/>
              </a:rPr>
              <a:t>Il s’agit d’un examen semestriel complet des services, avantages et mesures d’assistance liés au programme pour les entreprises.</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fr-FR" sz="1000">
                <a:solidFill>
                  <a:srgbClr val="4B4B4B"/>
                </a:solidFill>
                <a:latin typeface="Adobe Clean Light" panose="020B0303020404020204" pitchFamily="34" charset="0"/>
              </a:rPr>
              <a:t>Il s’agit d’une session de 60 minutes consacrée à une fonctionnalité de produit spécifique et à son utilisation pour résoudre des problèmes d’entreprise courants.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7031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fr-FR" sz="1000" dirty="0">
                <a:solidFill>
                  <a:srgbClr val="4B4B4B"/>
                </a:solidFill>
                <a:latin typeface="Adobe Clean Light" panose="020B0303020404020204" pitchFamily="34" charset="0"/>
              </a:rPr>
              <a:t>Encouragez l’adoption des bonnes pratiques de personnalisation et des composants principaux dans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fr-FR" sz="1000" dirty="0">
                <a:solidFill>
                  <a:srgbClr val="4B4B4B"/>
                </a:solidFill>
                <a:latin typeface="Adobe Clean Light" panose="020B0303020404020204" pitchFamily="34" charset="0"/>
              </a:rPr>
              <a:t>Identifiez, examinez et fournissez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des recommandations sur les domaines d’adoption de solutions personnalisées qui offrent des opportunités d’optimisation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899670"/>
          </a:xfrm>
          <a:prstGeom prst="rect">
            <a:avLst/>
          </a:prstGeom>
        </p:spPr>
        <p:txBody>
          <a:bodyPr vert="horz" wrap="square" lIns="0" tIns="12700" rIns="0" bIns="0" rtlCol="0">
            <a:spAutoFit/>
          </a:bodyPr>
          <a:lstStyle/>
          <a:p>
            <a:pPr marL="12700" marR="5080">
              <a:lnSpc>
                <a:spcPct val="117000"/>
              </a:lnSpc>
              <a:spcBef>
                <a:spcPts val="685"/>
              </a:spcBef>
            </a:pPr>
            <a:r>
              <a:rPr lang="fr-FR" sz="1000" dirty="0">
                <a:solidFill>
                  <a:srgbClr val="4B4B4B"/>
                </a:solidFill>
                <a:latin typeface="Adobe Clean Light" panose="020B0303020404020204" pitchFamily="34" charset="0"/>
              </a:rPr>
              <a:t>Gouvernance technique et opérationnelle permettant d’aider les clients d’AEM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as a Cloud Service à respecter les normes du secteur et les bonnes pratiques d’AEM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1113125"/>
          </a:xfrm>
          <a:prstGeom prst="rect">
            <a:avLst/>
          </a:prstGeom>
        </p:spPr>
        <p:txBody>
          <a:bodyPr vert="horz" wrap="square" lIns="0" tIns="35560" rIns="0" bIns="0" rtlCol="0">
            <a:spAutoFit/>
          </a:bodyPr>
          <a:lstStyle/>
          <a:p>
            <a:pPr>
              <a:spcBef>
                <a:spcPts val="190"/>
              </a:spcBef>
            </a:pPr>
            <a:r>
              <a:rPr lang="fr-FR" sz="1000" dirty="0">
                <a:solidFill>
                  <a:srgbClr val="4B4B4B"/>
                </a:solidFill>
                <a:latin typeface="Adobe Clean Light" panose="020B0303020404020204" pitchFamily="34" charset="0"/>
              </a:rPr>
              <a:t>L’ingénieur d’assistance désigné se familiarisera avec votre environnement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de solution et vos objectifs commerciaux. L’ingénieur d’assistance nommé est un ingénieur d’assistance expérimenté qui vous aide à coordonner votre expérience d’assistance aux entreprises.</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980056" cy="184666"/>
          </a:xfrm>
          <a:prstGeom prst="rect">
            <a:avLst/>
          </a:prstGeom>
        </p:spPr>
        <p:txBody>
          <a:bodyPr wrap="square" lIns="0" tIns="0" rIns="0" bIns="0">
            <a:spAutoFit/>
          </a:bodyPr>
          <a:lstStyle/>
          <a:p>
            <a:pPr>
              <a:spcBef>
                <a:spcPts val="600"/>
              </a:spcBef>
              <a:spcAft>
                <a:spcPts val="600"/>
              </a:spcAft>
            </a:pPr>
            <a:r>
              <a:rPr lang="fr-FR" sz="1200" b="1">
                <a:solidFill>
                  <a:srgbClr val="020302"/>
                </a:solidFill>
                <a:latin typeface="+mj-lt"/>
              </a:rPr>
              <a:t>Ingénieur d’assistance nommé</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573278"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Sessions d’experts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194560" cy="646331"/>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Bonnes pratiques de personnalisation d’AEM as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895612"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Services de valeur ajoutée d’AEM as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fr-FR" sz="1200" b="1" dirty="0">
                <a:solidFill>
                  <a:srgbClr val="020302"/>
                </a:solidFill>
                <a:latin typeface="Adobe Clean"/>
                <a:cs typeface="Adobe Clean"/>
              </a:rPr>
              <a:t>Gouvernance d’AEM </a:t>
            </a:r>
            <a:br>
              <a:rPr lang="sk-SK" sz="1200" b="1" dirty="0">
                <a:solidFill>
                  <a:srgbClr val="020302"/>
                </a:solidFill>
                <a:latin typeface="Adobe Clean"/>
                <a:cs typeface="Adobe Clean"/>
              </a:rPr>
            </a:br>
            <a:r>
              <a:rPr lang="fr-FR" sz="1200" b="1" dirty="0">
                <a:solidFill>
                  <a:srgbClr val="020302"/>
                </a:solidFill>
                <a:latin typeface="Adobe Clean"/>
                <a:cs typeface="Adobe Clean"/>
              </a:rPr>
              <a:t>as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fr-FR" sz="1200" b="1">
                <a:solidFill>
                  <a:srgbClr val="020302"/>
                </a:solidFill>
                <a:latin typeface="Adobe Clean"/>
                <a:cs typeface="Adobe Clean"/>
              </a:rPr>
              <a:t>Examens de cas</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1090042"/>
          </a:xfrm>
          <a:prstGeom prst="rect">
            <a:avLst/>
          </a:prstGeom>
        </p:spPr>
        <p:txBody>
          <a:bodyPr vert="horz" wrap="square" lIns="0" tIns="12700" rIns="0" bIns="0" rtlCol="0">
            <a:spAutoFit/>
          </a:bodyPr>
          <a:lstStyle/>
          <a:p>
            <a:pPr marL="12700">
              <a:lnSpc>
                <a:spcPct val="100000"/>
              </a:lnSpc>
              <a:spcBef>
                <a:spcPts val="100"/>
              </a:spcBef>
            </a:pPr>
            <a:r>
              <a:rPr lang="fr-FR" sz="1000" dirty="0">
                <a:solidFill>
                  <a:srgbClr val="4B4B4B"/>
                </a:solidFill>
                <a:latin typeface="Adobe Clean Light" panose="020B0303020404020204" pitchFamily="34" charset="0"/>
              </a:rPr>
              <a:t>Il s’agit d’un examen planifié régulier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des demandes d’assistance ouvertes, assurant l’alignement des clients avec la description des cas, l’impact sur l’entreprise, le statut, la priorité et l’accord concernant les prochaines étapes nécessaires pour garantir une résolution rapide.</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Activités d’assistance dans le cloud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8448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114655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7554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fr-FR" sz="800">
                <a:solidFill>
                  <a:srgbClr val="6D6D6D"/>
                </a:solidFill>
                <a:latin typeface="Adobe Clean"/>
                <a:cs typeface="Adobe Clean"/>
              </a:rPr>
              <a:t>©2021 Adobe. All Rights Reserved. Données confidentielles Adobe</a:t>
            </a:r>
          </a:p>
        </p:txBody>
      </p:sp>
      <p:sp>
        <p:nvSpPr>
          <p:cNvPr id="8" name="object 8"/>
          <p:cNvSpPr/>
          <p:nvPr/>
        </p:nvSpPr>
        <p:spPr>
          <a:xfrm>
            <a:off x="4724780" y="914778"/>
            <a:ext cx="2354200" cy="135230"/>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789930" y="589788"/>
            <a:ext cx="2588260"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Activités du service de terrain</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fr-FR"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fr-FR" sz="1000">
                <a:solidFill>
                  <a:srgbClr val="1F1F1F"/>
                </a:solidFill>
                <a:latin typeface="AdobeClean-Light"/>
                <a:cs typeface="AdobeClean-Light"/>
              </a:rPr>
              <a:t>Pour les clients qui implémentent une </a:t>
            </a:r>
            <a:r>
              <a:rPr lang="fr-FR" sz="1000" b="1">
                <a:solidFill>
                  <a:srgbClr val="1F1F1F"/>
                </a:solidFill>
                <a:latin typeface="Adobe Clean"/>
                <a:cs typeface="Adobe Clean"/>
              </a:rPr>
              <a:t>nouvelle solution Adobe Experience Cloud, </a:t>
            </a:r>
            <a:r>
              <a:rPr lang="fr-FR" sz="1000">
                <a:latin typeface="Adobe Clean Light" charset="0"/>
                <a:ea typeface="Adobe Clean Light" charset="0"/>
                <a:cs typeface="Adobe Clean Light" charset="0"/>
              </a:rPr>
              <a:t>Launch Advisory </a:t>
            </a:r>
            <a:r>
              <a:rPr lang="fr-FR" sz="1000">
                <a:solidFill>
                  <a:srgbClr val="000000"/>
                </a:solidFill>
                <a:latin typeface="Adobe Clean SemiLight" panose="020B0403020404020204" pitchFamily="34" charset="0"/>
              </a:rPr>
              <a:t>est un </a:t>
            </a:r>
            <a:r>
              <a:rPr lang="fr-FR" sz="1000" b="1">
                <a:solidFill>
                  <a:srgbClr val="000000"/>
                </a:solidFill>
                <a:latin typeface="Adobe Clean SemiLight" panose="020B0403020404020204" pitchFamily="34" charset="0"/>
              </a:rPr>
              <a:t>ensemble de base de services de conseil </a:t>
            </a:r>
            <a:r>
              <a:rPr lang="fr-FR" sz="1000">
                <a:latin typeface="Adobe Clean Light" charset="0"/>
                <a:ea typeface="Adobe Clean Light" charset="0"/>
                <a:cs typeface="Adobe Clean Light" charset="0"/>
              </a:rPr>
              <a:t>et de recommandations qui s’avèrent </a:t>
            </a:r>
            <a:r>
              <a:rPr lang="fr-FR" sz="1000" b="1">
                <a:latin typeface="Adobe Clean Light" charset="0"/>
                <a:ea typeface="Adobe Clean Light" charset="0"/>
                <a:cs typeface="Adobe Clean Light" charset="0"/>
              </a:rPr>
              <a:t>prendre en charge les déploiements réussis </a:t>
            </a:r>
            <a:r>
              <a:rPr lang="fr-FR" sz="1000">
                <a:latin typeface="Adobe Clean Light" charset="0"/>
                <a:ea typeface="Adobe Clean Light" charset="0"/>
                <a:cs typeface="Adobe Clean Light" charset="0"/>
              </a:rPr>
              <a:t>et </a:t>
            </a:r>
            <a:r>
              <a:rPr lang="fr-FR" sz="1000" b="1">
                <a:latin typeface="Adobe Clean Light" charset="0"/>
                <a:ea typeface="Adobe Clean Light" charset="0"/>
                <a:cs typeface="Adobe Clean Light" charset="0"/>
              </a:rPr>
              <a:t>accélérer la rentabilité</a:t>
            </a:r>
            <a:r>
              <a:rPr lang="fr-FR"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fr-FR" sz="1000" dirty="0">
                <a:solidFill>
                  <a:srgbClr val="4B4B4B"/>
                </a:solidFill>
                <a:latin typeface="Adobe Clean Light" panose="020B0303020404020204" pitchFamily="34" charset="0"/>
              </a:rPr>
              <a:t>Les services de terrain servent à la </a:t>
            </a:r>
            <a:r>
              <a:rPr lang="fr-FR" sz="1000" b="1" dirty="0">
                <a:solidFill>
                  <a:srgbClr val="4B4B4B"/>
                </a:solidFill>
                <a:latin typeface="Adobe Clean" panose="020B0503020404020204" pitchFamily="34" charset="0"/>
              </a:rPr>
              <a:t>résolution rapide</a:t>
            </a:r>
            <a:r>
              <a:rPr lang="fr-FR" sz="1000" dirty="0">
                <a:solidFill>
                  <a:srgbClr val="4B4B4B"/>
                </a:solidFill>
                <a:latin typeface="Adobe Clean Light" panose="020B0303020404020204" pitchFamily="34" charset="0"/>
              </a:rPr>
              <a:t>, au succès ciblé du client et à l’</a:t>
            </a:r>
            <a:r>
              <a:rPr lang="fr-FR" sz="1000" b="1" dirty="0">
                <a:solidFill>
                  <a:srgbClr val="4B4B4B"/>
                </a:solidFill>
                <a:latin typeface="Adobe Clean" panose="020B0503020404020204" pitchFamily="34" charset="0"/>
              </a:rPr>
              <a:t>accélération de la rentabilité</a:t>
            </a:r>
            <a:r>
              <a:rPr lang="fr-FR" sz="1000" dirty="0">
                <a:solidFill>
                  <a:srgbClr val="4B4B4B"/>
                </a:solidFill>
                <a:latin typeface="Adobe Clean Light" panose="020B0303020404020204" pitchFamily="34" charset="0"/>
              </a:rPr>
              <a:t>. Si Launch Advisory est actif,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il n’y aura </a:t>
            </a:r>
            <a:r>
              <a:rPr lang="fr-FR" sz="1000" b="1" dirty="0">
                <a:solidFill>
                  <a:srgbClr val="4B4B4B"/>
                </a:solidFill>
                <a:latin typeface="Adobe Clean" panose="020B0503020404020204" pitchFamily="34" charset="0"/>
              </a:rPr>
              <a:t>aucun service sur le terrain au cours de la première année</a:t>
            </a:r>
            <a:r>
              <a:rPr lang="fr-FR" sz="1000" dirty="0">
                <a:solidFill>
                  <a:srgbClr val="4B4B4B"/>
                </a:solidFill>
                <a:latin typeface="Adobe Clean Light" panose="020B0303020404020204" pitchFamily="34" charset="0"/>
              </a:rPr>
              <a:t> pour tout produit de solution couvert par un contrat d’assistance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679310" cy="2490425"/>
          </a:xfrm>
          <a:prstGeom prst="rect">
            <a:avLst/>
          </a:prstGeom>
        </p:spPr>
        <p:txBody>
          <a:bodyPr wrap="square">
            <a:spAutoFit/>
          </a:bodyPr>
          <a:lstStyle/>
          <a:p>
            <a:pPr marL="12700" marR="5080">
              <a:spcBef>
                <a:spcPts val="100"/>
              </a:spcBef>
            </a:pPr>
            <a:r>
              <a:rPr lang="fr-FR" sz="1000" spc="-30" dirty="0">
                <a:latin typeface="Adobe Clean Light" charset="0"/>
              </a:rPr>
              <a:t>Les experts en solutions Adobe aident à valider les exigences, l’architecture, les processus de développement et les examens de préparation au lancement avec des </a:t>
            </a:r>
            <a:r>
              <a:rPr lang="fr-FR" sz="1000" b="1" spc="-30" dirty="0">
                <a:solidFill>
                  <a:srgbClr val="000000"/>
                </a:solidFill>
                <a:latin typeface="Adobe Clean SemiLight" panose="020B0403020404020204" pitchFamily="34" charset="0"/>
              </a:rPr>
              <a:t>conseils basés sur les bonnes pratiques </a:t>
            </a:r>
            <a:r>
              <a:rPr lang="fr-FR" sz="1000" spc="-30" dirty="0">
                <a:solidFill>
                  <a:srgbClr val="000000"/>
                </a:solidFill>
                <a:latin typeface="Adobe Clean SemiLight" panose="020B0403020404020204" pitchFamily="34" charset="0"/>
              </a:rPr>
              <a:t>à l’intention des clients et des partenaires de mise en œuvre.</a:t>
            </a:r>
          </a:p>
          <a:p>
            <a:pPr marL="12700" marR="5080">
              <a:spcBef>
                <a:spcPts val="100"/>
              </a:spcBef>
            </a:pPr>
            <a:endParaRPr lang="en-US" sz="1000" spc="-30" dirty="0">
              <a:solidFill>
                <a:srgbClr val="1F1F1F"/>
              </a:solidFill>
              <a:latin typeface="Adobe Clean"/>
              <a:cs typeface="Adobe Clean"/>
            </a:endParaRPr>
          </a:p>
          <a:p>
            <a:pPr marL="12700" marR="5080">
              <a:spcBef>
                <a:spcPts val="100"/>
              </a:spcBef>
            </a:pPr>
            <a:r>
              <a:rPr lang="fr-FR" sz="1000" spc="-30" dirty="0">
                <a:latin typeface="Adobe Clean Light" charset="0"/>
              </a:rPr>
              <a:t>Launch Advisory s’alignera sur le calendrier de votre projet via des jalons communs (</a:t>
            </a:r>
            <a:r>
              <a:rPr lang="fr-FR" sz="1000" b="1" spc="-30" dirty="0">
                <a:latin typeface="Adobe Clean Light" charset="0"/>
              </a:rPr>
              <a:t>lancement, définition, conception, activation et post-lancement</a:t>
            </a:r>
            <a:r>
              <a:rPr lang="fr-FR" sz="1000" spc="-30" dirty="0">
                <a:latin typeface="Adobe Clean Light" charset="0"/>
              </a:rPr>
              <a:t>) pour guider, valider, évaluer et faire des recommandations.</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charset="0"/>
              </a:rPr>
              <a:t>Les principaux éléments livrables sont les suivants :</a:t>
            </a:r>
          </a:p>
          <a:p>
            <a:pPr marL="184150" marR="5080" indent="-171450">
              <a:spcBef>
                <a:spcPts val="700"/>
              </a:spcBef>
              <a:buFont typeface="Arial" panose="020B0604020202020204" pitchFamily="34" charset="0"/>
              <a:buChar char="•"/>
            </a:pPr>
            <a:r>
              <a:rPr lang="fr-FR" sz="1000" dirty="0"/>
              <a:t>Plateforme de lancement (y compris le plan </a:t>
            </a:r>
            <a:br>
              <a:rPr lang="sk-SK" sz="1000" dirty="0"/>
            </a:br>
            <a:r>
              <a:rPr lang="fr-FR" sz="1000" dirty="0"/>
              <a:t>de collaboration du projet)</a:t>
            </a:r>
          </a:p>
          <a:p>
            <a:pPr marL="184150" marR="5080" indent="-171450">
              <a:spcBef>
                <a:spcPts val="400"/>
              </a:spcBef>
              <a:buFont typeface="Arial" panose="020B0604020202020204" pitchFamily="34" charset="0"/>
              <a:buChar char="•"/>
            </a:pPr>
            <a:r>
              <a:rPr lang="fr-FR" sz="1000" dirty="0"/>
              <a:t>Document(s) d’évaluation et de recommandations</a:t>
            </a:r>
          </a:p>
          <a:p>
            <a:pPr marL="184150" marR="5080" indent="-171450">
              <a:spcBef>
                <a:spcPts val="400"/>
              </a:spcBef>
              <a:buFont typeface="Arial" panose="020B0604020202020204" pitchFamily="34" charset="0"/>
              <a:buChar char="•"/>
            </a:pPr>
            <a:r>
              <a:rPr lang="fr-FR" sz="1000" dirty="0"/>
              <a:t>Résumé des engagements</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Exécuter et faire fonctionner</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Implémentation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164734"/>
            <a:ext cx="933111" cy="261610"/>
          </a:xfrm>
          <a:prstGeom prst="rect">
            <a:avLst/>
          </a:prstGeom>
          <a:noFill/>
        </p:spPr>
        <p:txBody>
          <a:bodyPr wrap="square" rtlCol="0">
            <a:spAutoFit/>
          </a:bodyPr>
          <a:lstStyle/>
          <a:p>
            <a:pPr algn="ctr"/>
            <a:r>
              <a:rPr lang="fr-FR" sz="1100" dirty="0"/>
              <a:t>Post-lancement</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498" y="6379881"/>
            <a:ext cx="3096805"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a:spAutoFit/>
          </a:bodyPr>
          <a:lstStyle/>
          <a:p>
            <a:pPr marL="12700" marR="5080">
              <a:spcBef>
                <a:spcPts val="100"/>
              </a:spcBef>
            </a:pPr>
            <a:r>
              <a:rPr lang="fr-FR" sz="1000" b="1" dirty="0">
                <a:solidFill>
                  <a:srgbClr val="000000"/>
                </a:solidFill>
                <a:latin typeface="+mj-lt"/>
              </a:rPr>
              <a:t>Les activités de suivi technique </a:t>
            </a:r>
            <a:r>
              <a:rPr lang="fr-FR" sz="1000" dirty="0">
                <a:solidFill>
                  <a:srgbClr val="000000"/>
                </a:solidFill>
                <a:latin typeface="Adobe Clean Light" panose="020B0303020404020204" pitchFamily="34" charset="0"/>
              </a:rPr>
              <a:t>s’assurent que les clients sont techniquement sûrs et maximisent l’adoption de leurs outils.</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Pour être plus précis, ces types d’activités incluent la prise en charge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et les recommandations liées aux configurations de plateforme,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aux intégrations et à la résolution des problèmes</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charset="0"/>
              </a:rPr>
              <a:t>Les types d’activités techniques disponibles sont les suivantes :</a:t>
            </a:r>
          </a:p>
          <a:p>
            <a:pPr marL="184150" marR="5080" indent="-171450">
              <a:spcBef>
                <a:spcPts val="700"/>
              </a:spcBef>
              <a:buClr>
                <a:srgbClr val="FA0E00"/>
              </a:buClr>
              <a:buFont typeface="Wingdings" pitchFamily="2" charset="2"/>
              <a:buChar char="ü"/>
            </a:pPr>
            <a:r>
              <a:rPr lang="fr-FR" sz="1000" dirty="0"/>
              <a:t>Vérification de l’intégrité</a:t>
            </a:r>
          </a:p>
          <a:p>
            <a:pPr marL="184150" marR="5080" indent="-171450">
              <a:spcBef>
                <a:spcPts val="400"/>
              </a:spcBef>
              <a:buClr>
                <a:srgbClr val="FA0E00"/>
              </a:buClr>
              <a:buFont typeface="Wingdings" pitchFamily="2" charset="2"/>
              <a:buChar char="ü"/>
            </a:pPr>
            <a:r>
              <a:rPr lang="fr-FR" sz="1000" dirty="0"/>
              <a:t>Vérification de la plateforme</a:t>
            </a:r>
          </a:p>
          <a:p>
            <a:pPr marL="184150" marR="5080" indent="-171450">
              <a:spcBef>
                <a:spcPts val="400"/>
              </a:spcBef>
              <a:buClr>
                <a:srgbClr val="FA0E00"/>
              </a:buClr>
              <a:buFont typeface="Wingdings" pitchFamily="2" charset="2"/>
              <a:buChar char="ü"/>
            </a:pPr>
            <a:r>
              <a:rPr lang="fr-FR" sz="1000" dirty="0"/>
              <a:t>Activation de l’ensemble de fonctionnalités</a:t>
            </a:r>
          </a:p>
          <a:p>
            <a:pPr marL="184150" marR="5080" indent="-171450">
              <a:spcBef>
                <a:spcPts val="400"/>
              </a:spcBef>
              <a:buClr>
                <a:srgbClr val="FA0E00"/>
              </a:buClr>
              <a:buFont typeface="Wingdings" pitchFamily="2" charset="2"/>
              <a:buChar char="ü"/>
            </a:pPr>
            <a:r>
              <a:rPr lang="fr-FR" sz="1000" dirty="0"/>
              <a:t>Intégrations et configurations de base</a:t>
            </a:r>
          </a:p>
          <a:p>
            <a:pPr marL="184150" marR="5080" indent="-171450">
              <a:spcBef>
                <a:spcPts val="400"/>
              </a:spcBef>
              <a:buClr>
                <a:srgbClr val="FA0E00"/>
              </a:buClr>
              <a:buFont typeface="Wingdings" pitchFamily="2" charset="2"/>
              <a:buChar char="ü"/>
            </a:pPr>
            <a:r>
              <a:rPr lang="fr-FR" sz="1000" dirty="0"/>
              <a:t>Résolution des problèmes liés aux solutions client</a:t>
            </a:r>
          </a:p>
          <a:p>
            <a:pPr marL="184150" marR="5080" indent="-171450">
              <a:spcBef>
                <a:spcPts val="400"/>
              </a:spcBef>
              <a:buClr>
                <a:srgbClr val="FA0E00"/>
              </a:buClr>
              <a:buFont typeface="Wingdings" pitchFamily="2" charset="2"/>
              <a:buChar char="ü"/>
            </a:pPr>
            <a:r>
              <a:rPr lang="fr-FR" sz="1000" dirty="0"/>
              <a:t>Assistance du service Cloud</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a:spAutoFit/>
          </a:bodyPr>
          <a:lstStyle/>
          <a:p>
            <a:pPr marL="12700" marR="5080">
              <a:spcBef>
                <a:spcPts val="100"/>
              </a:spcBef>
            </a:pPr>
            <a:r>
              <a:rPr lang="fr-FR" sz="1000" b="1" dirty="0">
                <a:solidFill>
                  <a:srgbClr val="000000"/>
                </a:solidFill>
                <a:latin typeface="+mj-lt"/>
              </a:rPr>
              <a:t>Les activités de suivi stratégique </a:t>
            </a:r>
            <a:r>
              <a:rPr lang="fr-FR" sz="1000" dirty="0">
                <a:solidFill>
                  <a:srgbClr val="000000"/>
                </a:solidFill>
                <a:latin typeface="Adobe Clean Light" panose="020B0303020404020204" pitchFamily="34" charset="0"/>
              </a:rPr>
              <a:t>localisent des opportunités pour s’assurer que les solutions Adobe d’un client génèrent de la valeur. Elles comprennent des recommandations d’assistance liées à la stratégie, à la mesure et à la maturité afin de générer de la valeur pour une ou plusieurs solutions Adobe.</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charset="0"/>
              </a:rPr>
              <a:t>Les types d’activités stratégiques disponibles sont les suivantes :</a:t>
            </a:r>
          </a:p>
          <a:p>
            <a:pPr marL="241300" marR="5080" indent="-228600">
              <a:spcBef>
                <a:spcPts val="700"/>
              </a:spcBef>
              <a:buClr>
                <a:srgbClr val="FA0E00"/>
              </a:buClr>
              <a:buFont typeface="Wingdings" pitchFamily="2" charset="2"/>
              <a:buChar char="ü"/>
            </a:pPr>
            <a:r>
              <a:rPr lang="fr-FR" sz="1000" dirty="0"/>
              <a:t>Feuille de route de maturité</a:t>
            </a:r>
          </a:p>
          <a:p>
            <a:pPr marL="241300" marR="5080" indent="-228600">
              <a:spcBef>
                <a:spcPts val="400"/>
              </a:spcBef>
              <a:buClr>
                <a:srgbClr val="FA0E00"/>
              </a:buClr>
              <a:buFont typeface="Wingdings" pitchFamily="2" charset="2"/>
              <a:buChar char="ü"/>
            </a:pPr>
            <a:r>
              <a:rPr lang="fr-FR" sz="1000" dirty="0"/>
              <a:t>Développement/mesure des cas d’utilisation</a:t>
            </a:r>
          </a:p>
          <a:p>
            <a:pPr marL="241300" marR="5080" indent="-228600">
              <a:spcBef>
                <a:spcPts val="400"/>
              </a:spcBef>
              <a:buClr>
                <a:srgbClr val="FA0E00"/>
              </a:buClr>
              <a:buFont typeface="Wingdings" pitchFamily="2" charset="2"/>
              <a:buChar char="ü"/>
            </a:pPr>
            <a:r>
              <a:rPr lang="fr-FR" sz="1000" dirty="0"/>
              <a:t>Rapports et analyses</a:t>
            </a:r>
          </a:p>
          <a:p>
            <a:pPr marL="241300" marR="5080" indent="-228600">
              <a:spcBef>
                <a:spcPts val="400"/>
              </a:spcBef>
              <a:buClr>
                <a:srgbClr val="FA0E00"/>
              </a:buClr>
              <a:buFont typeface="Wingdings" pitchFamily="2" charset="2"/>
              <a:buChar char="ü"/>
            </a:pPr>
            <a:r>
              <a:rPr lang="fr-FR" sz="1000" dirty="0"/>
              <a:t>Activation des bonnes pratiques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584775"/>
          </a:xfrm>
          <a:prstGeom prst="rect">
            <a:avLst/>
          </a:prstGeom>
          <a:noFill/>
        </p:spPr>
        <p:txBody>
          <a:bodyPr wrap="square" rtlCol="0">
            <a:spAutoFit/>
          </a:bodyPr>
          <a:lstStyle/>
          <a:p>
            <a:pPr marL="12700" marR="5080" lvl="0">
              <a:spcBef>
                <a:spcPts val="100"/>
              </a:spcBef>
            </a:pPr>
            <a:r>
              <a:rPr lang="fr-FR" sz="1000" dirty="0">
                <a:solidFill>
                  <a:srgbClr val="1F1F1F"/>
                </a:solidFill>
                <a:latin typeface="Adobe Clean" panose="020B0503020404020204" pitchFamily="34" charset="0"/>
                <a:cs typeface="AdobeClean-Light"/>
              </a:rPr>
              <a:t>En tant que client d’entreprise, vous êtes éligible pour participer </a:t>
            </a:r>
            <a:br>
              <a:rPr lang="sk-SK" sz="1000" dirty="0">
                <a:solidFill>
                  <a:srgbClr val="1F1F1F"/>
                </a:solidFill>
                <a:latin typeface="Adobe Clean" panose="020B0503020404020204" pitchFamily="34" charset="0"/>
                <a:cs typeface="AdobeClean-Light"/>
              </a:rPr>
            </a:br>
            <a:r>
              <a:rPr lang="fr-FR" sz="1000" dirty="0">
                <a:solidFill>
                  <a:srgbClr val="1F1F1F"/>
                </a:solidFill>
                <a:latin typeface="Adobe Clean" panose="020B0503020404020204" pitchFamily="34" charset="0"/>
                <a:cs typeface="AdobeClean-Light"/>
              </a:rPr>
              <a:t>à</a:t>
            </a:r>
            <a:r>
              <a:rPr lang="fr-FR" sz="1200" b="1" u="sng" dirty="0">
                <a:solidFill>
                  <a:srgbClr val="1F1F1F"/>
                </a:solidFill>
                <a:latin typeface="Adobe Clean" panose="020B0503020404020204" pitchFamily="34" charset="0"/>
                <a:cs typeface="AdobeClean-Light"/>
              </a:rPr>
              <a:t> 2 </a:t>
            </a:r>
            <a:r>
              <a:rPr lang="fr-FR" sz="1000" b="1" u="sng" dirty="0">
                <a:solidFill>
                  <a:srgbClr val="1F1F1F"/>
                </a:solidFill>
                <a:latin typeface="Adobe Clean" panose="020B0503020404020204" pitchFamily="34" charset="0"/>
                <a:cs typeface="AdobeClean-Light"/>
              </a:rPr>
              <a:t>activités par an </a:t>
            </a:r>
            <a:r>
              <a:rPr lang="fr-FR" sz="1000" dirty="0">
                <a:solidFill>
                  <a:srgbClr val="1F1F1F"/>
                </a:solidFill>
                <a:latin typeface="Adobe Clean" panose="020B0503020404020204" pitchFamily="34" charset="0"/>
                <a:cs typeface="AdobeClean-Light"/>
              </a:rPr>
              <a:t>à partir de ces deux suivis :</a:t>
            </a:r>
            <a:r>
              <a:rPr lang="fr-FR" sz="1000" b="1" dirty="0">
                <a:solidFill>
                  <a:srgbClr val="1F1F1F"/>
                </a:solidFill>
                <a:latin typeface="Adobe Clean" panose="020B0503020404020204" pitchFamily="34" charset="0"/>
                <a:cs typeface="AdobeClean-Light"/>
              </a:rPr>
              <a:t> technique </a:t>
            </a:r>
            <a:r>
              <a:rPr lang="fr-FR" sz="1000" dirty="0">
                <a:solidFill>
                  <a:srgbClr val="1F1F1F"/>
                </a:solidFill>
                <a:latin typeface="Adobe Clean" panose="020B0503020404020204" pitchFamily="34" charset="0"/>
                <a:cs typeface="AdobeClean-Light"/>
              </a:rPr>
              <a:t>et/ou </a:t>
            </a:r>
            <a:r>
              <a:rPr lang="fr-FR" sz="1000" b="1" dirty="0">
                <a:solidFill>
                  <a:srgbClr val="1F1F1F"/>
                </a:solidFill>
                <a:latin typeface="Adobe Clean" panose="020B0503020404020204" pitchFamily="34" charset="0"/>
                <a:cs typeface="AdobeClean-Light"/>
              </a:rPr>
              <a:t>stratégique</a:t>
            </a:r>
            <a:r>
              <a:rPr lang="fr-FR"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fr-FR" sz="1100"/>
              <a:t>Activation</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fr-FR" sz="1100"/>
              <a:t>Définition</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fr-FR" sz="1100"/>
              <a:t>Lancement</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fr-FR" sz="1100"/>
              <a:t>Conception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lumMod val="50000"/>
                  </a:schemeClr>
                </a:solidFill>
              </a:rPr>
              <a:t>2 activités par an</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réussite client (CSM)</a:t>
            </a:r>
          </a:p>
          <a:p>
            <a:pPr marL="34290">
              <a:lnSpc>
                <a:spcPct val="100000"/>
              </a:lnSpc>
              <a:spcBef>
                <a:spcPts val="795"/>
              </a:spcBef>
            </a:pPr>
            <a:r>
              <a:rPr lang="fr-FR" sz="800">
                <a:solidFill>
                  <a:srgbClr val="6D6D6D"/>
                </a:solidFill>
                <a:latin typeface="Adobe Clean"/>
                <a:cs typeface="Adobe Clean"/>
              </a:rPr>
              <a:t>©2021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5119521"/>
            <a:ext cx="7274987"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a:t>
            </a:r>
            <a:br>
              <a:rPr lang="sk-SK" sz="1000" dirty="0">
                <a:solidFill>
                  <a:srgbClr val="1F1F1F"/>
                </a:solidFill>
                <a:latin typeface="AdobeClean-Light"/>
              </a:rPr>
            </a:br>
            <a:r>
              <a:rPr lang="fr-FR" sz="1000" dirty="0">
                <a:solidFill>
                  <a:srgbClr val="1F1F1F"/>
                </a:solidFill>
                <a:latin typeface="AdobeClean-Light"/>
              </a:rPr>
              <a:t>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fr-FR" sz="1100" b="0" i="0" u="none" strike="noStrike" noProof="0" dirty="0"/>
                        <a:t>L’assistance linguistique est uniquement disponible en anglais et en japonais.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fr-FR" sz="1100" b="0" i="0" u="none" strike="noStrike" noProof="0" dirty="0"/>
                        <a:t> </a:t>
                      </a:r>
                      <a:r>
                        <a:rPr lang="fr-FR" sz="1100" b="0" i="0" u="none" strike="noStrike" baseline="30000" noProof="0" dirty="0"/>
                        <a:t>1 </a:t>
                      </a:r>
                      <a:r>
                        <a:rPr lang="fr-FR" sz="1100" b="0" i="0" u="none" strike="noStrike" noProof="0" dirty="0"/>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18951" y="8528519"/>
            <a:ext cx="1045329"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8677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509818" y="8543943"/>
            <a:ext cx="744421"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663183330"/>
              </p:ext>
            </p:extLst>
          </p:nvPr>
        </p:nvGraphicFramePr>
        <p:xfrm>
          <a:off x="194237" y="1272353"/>
          <a:ext cx="7368291" cy="3870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dirty="0" err="1">
                          <a:solidFill>
                            <a:srgbClr val="000000"/>
                          </a:solidFill>
                          <a:latin typeface="Adobe Clean Light" panose="020B0303020404020204" pitchFamily="34" charset="0"/>
                          <a:ea typeface="+mn-ea"/>
                          <a:cs typeface="+mn-cs"/>
                        </a:rPr>
                        <a:t>Experience</a:t>
                      </a:r>
                      <a:r>
                        <a:rPr lang="fr-FR" sz="1000" b="0" dirty="0">
                          <a:solidFill>
                            <a:srgbClr val="000000"/>
                          </a:solidFill>
                          <a:latin typeface="Adobe Clean Light" panose="020B0303020404020204" pitchFamily="34" charset="0"/>
                          <a:ea typeface="+mn-ea"/>
                          <a:cs typeface="+mn-cs"/>
                        </a:rPr>
                        <a:t> League est la manière dont Adobe aide les entreprises </a:t>
                      </a:r>
                      <a:br>
                        <a:rPr lang="sk-SK" sz="1000" b="0" dirty="0">
                          <a:solidFill>
                            <a:srgbClr val="000000"/>
                          </a:solidFill>
                          <a:latin typeface="Adobe Clean Light" panose="020B0303020404020204" pitchFamily="34" charset="0"/>
                          <a:ea typeface="+mn-ea"/>
                          <a:cs typeface="+mn-cs"/>
                        </a:rPr>
                      </a:br>
                      <a:r>
                        <a:rPr lang="fr-FR" sz="1000" b="0" dirty="0">
                          <a:solidFill>
                            <a:srgbClr val="000000"/>
                          </a:solidFill>
                          <a:latin typeface="Adobe Clean Light" panose="020B0303020404020204" pitchFamily="34" charset="0"/>
                          <a:ea typeface="+mn-ea"/>
                          <a:cs typeface="+mn-cs"/>
                        </a:rPr>
                        <a:t>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un instructeur.  Grâce à ces cours, vous pouvez acquérir des compétences qui présentent une valeur marchande reconnue et les disposer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rgbClr val="000000"/>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1952</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OFFRES D’ASSISTANCE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Marek Poliacik</cp:lastModifiedBy>
  <cp:revision>2</cp:revision>
  <dcterms:created xsi:type="dcterms:W3CDTF">2021-05-05T02:01:37Z</dcterms:created>
  <dcterms:modified xsi:type="dcterms:W3CDTF">2021-10-01T11:22:14Z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