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30BD6-9AE9-064C-B39F-AFA945B82B3E}" v="202" dt="2021-10-13T19:21:08.267"/>
    <p1510:client id="{AC30C20D-1316-8ECC-DADD-39CCEC6A7FCF}" v="9" dt="2021-10-13T19:03:35.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2979" y="3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12-Nov-21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fr/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fr/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6742823"/>
            <a:ext cx="5222585" cy="227626"/>
          </a:xfrm>
          <a:prstGeom prst="rect">
            <a:avLst/>
          </a:prstGeom>
        </p:spPr>
        <p:txBody>
          <a:bodyPr vert="horz" wrap="square" lIns="0" tIns="12065" rIns="0" bIns="0" rtlCol="0">
            <a:spAutoFit/>
          </a:bodyPr>
          <a:lstStyle/>
          <a:p>
            <a:pPr marL="12700">
              <a:lnSpc>
                <a:spcPct val="100000"/>
              </a:lnSpc>
              <a:spcBef>
                <a:spcPts val="95"/>
              </a:spcBef>
            </a:pPr>
            <a:r>
              <a:rPr lang="fr-FR" sz="1400" b="1" u="heavy" dirty="0">
                <a:solidFill>
                  <a:srgbClr val="020302"/>
                </a:solidFill>
                <a:uFill>
                  <a:solidFill>
                    <a:srgbClr val="020302"/>
                  </a:solidFill>
                </a:uFill>
                <a:latin typeface="Adobe Clean"/>
                <a:cs typeface="Adobe Clean"/>
              </a:rPr>
              <a:t>Cibles du niveau de service : Réponse initiale</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fr-FR" sz="2300">
                <a:latin typeface="Adobe Clean"/>
              </a:rPr>
              <a:t>PLANS D’ASSISTANCE ADOBE</a:t>
            </a:r>
          </a:p>
        </p:txBody>
      </p:sp>
      <p:sp>
        <p:nvSpPr>
          <p:cNvPr id="5" name="object 5"/>
          <p:cNvSpPr txBox="1"/>
          <p:nvPr/>
        </p:nvSpPr>
        <p:spPr>
          <a:xfrm>
            <a:off x="121147" y="531160"/>
            <a:ext cx="5865216" cy="1421223"/>
          </a:xfrm>
          <a:prstGeom prst="rect">
            <a:avLst/>
          </a:prstGeom>
        </p:spPr>
        <p:txBody>
          <a:bodyPr vert="horz" wrap="square" lIns="0" tIns="24130" rIns="0" bIns="0" rtlCol="0">
            <a:spAutoFit/>
          </a:bodyPr>
          <a:lstStyle/>
          <a:p>
            <a:pPr marL="12700" marR="5080">
              <a:lnSpc>
                <a:spcPts val="1200"/>
              </a:lnSpc>
              <a:spcBef>
                <a:spcPts val="240"/>
              </a:spcBef>
            </a:pPr>
            <a:r>
              <a:rPr lang="fr-FR" sz="800" dirty="0">
                <a:solidFill>
                  <a:schemeClr val="bg1"/>
                </a:solidFill>
                <a:latin typeface="Adobe Clean Light" panose="020B0303020404020204" pitchFamily="34" charset="0"/>
              </a:rPr>
              <a:t>En ligne | </a:t>
            </a:r>
            <a:r>
              <a:rPr lang="fr-FR" sz="800" b="1" dirty="0">
                <a:solidFill>
                  <a:schemeClr val="bg1"/>
                </a:solidFill>
                <a:latin typeface="Adobe Clean" panose="020B0503020404020204" pitchFamily="34" charset="0"/>
              </a:rPr>
              <a:t>Commerciale</a:t>
            </a:r>
            <a:r>
              <a:rPr lang="fr-FR" sz="800" dirty="0">
                <a:solidFill>
                  <a:schemeClr val="bg1"/>
                </a:solidFill>
                <a:latin typeface="Adobe Clean Light" panose="020B0303020404020204" pitchFamily="34" charset="0"/>
              </a:rPr>
              <a:t> | Entreprise | Elite</a:t>
            </a:r>
          </a:p>
          <a:p>
            <a:pPr marL="12700" marR="5080">
              <a:lnSpc>
                <a:spcPts val="1200"/>
              </a:lnSpc>
              <a:spcBef>
                <a:spcPts val="240"/>
              </a:spcBef>
            </a:pPr>
            <a:r>
              <a:rPr lang="fr-FR" sz="800" dirty="0">
                <a:solidFill>
                  <a:schemeClr val="bg1"/>
                </a:solidFill>
                <a:latin typeface="Adobe Clean SemiLight" panose="020B0403020404020204" pitchFamily="34" charset="0"/>
              </a:rPr>
              <a:t>Adobe offre une gamme complète de ressources techniques afin d’appuyer votre entreprise. Elles sont comprises dans votre abonnement </a:t>
            </a:r>
            <a:br>
              <a:rPr lang="fr-FR"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à la licence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et sont améliorées dans le pack d’assistance COMMERCIALE. L’assistance COMMERCIALE comprend un accès </a:t>
            </a:r>
            <a:br>
              <a:rPr lang="fr-FR"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à des parcours de formation personnalisés et à des forums communautaires surveillés au travers d’</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League d’Adobe. Vous pouvez également tirer profit de notre documentation technique détaillée et approfondie sur les produits, ainsi que de nos notes de mise à jour actuelles. Les clients de COMMERCIALE bénéficient également d’un accès à nos équipes d’assistance technique pour toute requête concernant un produit. Cette requête peut être effectuée par téléphone ou via le portail web de l’assistance et permet de protéger votre entreprise aux moments les plus critiques. Les clients de COMMERCIALE recevront régulièrement des informations et des mises à jour de la part de leur assistance principale </a:t>
            </a:r>
            <a:br>
              <a:rPr lang="fr-FR"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du compte en plus d’une aide de gestion des remontées de cas en ce qui concerne les requêtes d’assistance les plus critiques.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4881563" y="9862966"/>
            <a:ext cx="2890836"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graphicFrame>
        <p:nvGraphicFramePr>
          <p:cNvPr id="9" name="object 9"/>
          <p:cNvGraphicFramePr>
            <a:graphicFrameLocks noGrp="1"/>
          </p:cNvGraphicFramePr>
          <p:nvPr>
            <p:extLst>
              <p:ext uri="{D42A27DB-BD31-4B8C-83A1-F6EECF244321}">
                <p14:modId xmlns:p14="http://schemas.microsoft.com/office/powerpoint/2010/main" val="7517955"/>
              </p:ext>
            </p:extLst>
          </p:nvPr>
        </p:nvGraphicFramePr>
        <p:xfrm>
          <a:off x="118872" y="7056445"/>
          <a:ext cx="7498851" cy="2440625"/>
        </p:xfrm>
        <a:graphic>
          <a:graphicData uri="http://schemas.openxmlformats.org/drawingml/2006/table">
            <a:tbl>
              <a:tblPr firstRow="1" bandRow="1">
                <a:tableStyleId>{2D5ABB26-0587-4C30-8999-92F81FD0307C}</a:tableStyleId>
              </a:tblPr>
              <a:tblGrid>
                <a:gridCol w="4698744">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lang="fr-FR" sz="900">
                          <a:solidFill>
                            <a:srgbClr val="020302"/>
                          </a:solidFill>
                          <a:latin typeface="Adobe Clean"/>
                          <a:cs typeface="Adobe Clean"/>
                        </a:rPr>
                        <a:t>Priorité</a:t>
                      </a: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indent="0" algn="ctr">
                        <a:lnSpc>
                          <a:spcPct val="100000"/>
                        </a:lnSpc>
                        <a:spcBef>
                          <a:spcPts val="60"/>
                        </a:spcBef>
                      </a:pPr>
                      <a:r>
                        <a:rPr lang="fr-FR" sz="900" dirty="0">
                          <a:solidFill>
                            <a:srgbClr val="020302"/>
                          </a:solidFill>
                          <a:latin typeface="Adobe Clean"/>
                          <a:cs typeface="Adobe Clean"/>
                        </a:rPr>
                        <a:t>Assistance en ligne</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0" indent="0">
                        <a:lnSpc>
                          <a:spcPct val="100000"/>
                        </a:lnSpc>
                        <a:spcBef>
                          <a:spcPts val="60"/>
                        </a:spcBef>
                      </a:pPr>
                      <a:r>
                        <a:rPr lang="fr-FR" sz="900" dirty="0">
                          <a:solidFill>
                            <a:srgbClr val="FFFFFF"/>
                          </a:solidFill>
                          <a:latin typeface="Adobe Clean"/>
                          <a:cs typeface="Adobe Clean"/>
                        </a:rPr>
                        <a:t>Assistance commerciale</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662832">
                <a:tc>
                  <a:txBody>
                    <a:bodyPr/>
                    <a:lstStyle/>
                    <a:p>
                      <a:pPr marL="50800">
                        <a:lnSpc>
                          <a:spcPct val="100000"/>
                        </a:lnSpc>
                        <a:spcBef>
                          <a:spcPts val="30"/>
                        </a:spcBef>
                      </a:pPr>
                      <a:r>
                        <a:rPr lang="fr-FR" sz="900" b="1" dirty="0">
                          <a:solidFill>
                            <a:srgbClr val="020302"/>
                          </a:solidFill>
                          <a:latin typeface="Adobe Clean"/>
                          <a:cs typeface="Adobe Clean"/>
                        </a:rPr>
                        <a:t>PRIORITÉ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fr-FR" sz="900" b="0" i="0" dirty="0">
                          <a:solidFill>
                            <a:srgbClr val="000000"/>
                          </a:solidFill>
                          <a:latin typeface="Adobe Clean Light" panose="020B0303020404020204" pitchFamily="34" charset="0"/>
                        </a:rPr>
                        <a:t>Les fonctions commerciales de production du client sont en panne ou présentent une perte </a:t>
                      </a:r>
                      <a:br>
                        <a:rPr lang="fr-FR" sz="900" b="0" i="0" dirty="0">
                          <a:solidFill>
                            <a:srgbClr val="000000"/>
                          </a:solidFill>
                          <a:latin typeface="Adobe Clean Light" panose="020B0303020404020204" pitchFamily="34" charset="0"/>
                        </a:rPr>
                      </a:br>
                      <a:r>
                        <a:rPr lang="fr-FR" sz="900" b="0" i="0" dirty="0">
                          <a:solidFill>
                            <a:srgbClr val="000000"/>
                          </a:solidFill>
                          <a:latin typeface="Adobe Clean Light" panose="020B0303020404020204" pitchFamily="34" charset="0"/>
                        </a:rPr>
                        <a:t>de données ou une dégradation importante du service. Une attention immédiate est requise </a:t>
                      </a:r>
                      <a:br>
                        <a:rPr lang="fr-FR" sz="900" b="0" i="0" dirty="0">
                          <a:solidFill>
                            <a:srgbClr val="000000"/>
                          </a:solidFill>
                          <a:latin typeface="Adobe Clean Light" panose="020B0303020404020204" pitchFamily="34" charset="0"/>
                        </a:rPr>
                      </a:br>
                      <a:r>
                        <a:rPr lang="fr-FR" sz="900" b="0" i="0" dirty="0">
                          <a:solidFill>
                            <a:srgbClr val="000000"/>
                          </a:solidFill>
                          <a:latin typeface="Adobe Clean Light" panose="020B0303020404020204" pitchFamily="34" charset="0"/>
                        </a:rPr>
                        <a:t>afin de restaurer les fonctionnalités et l’accessibilité</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fr-FR" sz="900">
                          <a:solidFill>
                            <a:srgbClr val="020302"/>
                          </a:solidFill>
                          <a:latin typeface="AdobeClean-Light"/>
                          <a:cs typeface="AdobeClean-Light"/>
                        </a:rPr>
                        <a:t>24x7 / 1 heure</a:t>
                      </a: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fr-FR" sz="900">
                          <a:solidFill>
                            <a:srgbClr val="020302"/>
                          </a:solidFill>
                          <a:latin typeface="AdobeClean-Light"/>
                          <a:cs typeface="AdobeClean-Light"/>
                        </a:rPr>
                        <a:t>24x7 / 1 heure</a:t>
                      </a: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lang="fr-FR" sz="900" b="1">
                          <a:solidFill>
                            <a:srgbClr val="020302"/>
                          </a:solidFill>
                          <a:latin typeface="Adobe Clean"/>
                          <a:cs typeface="Adobe Clean"/>
                        </a:rPr>
                        <a:t>PRIORITÉ 2</a:t>
                      </a:r>
                    </a:p>
                    <a:p>
                      <a:pPr marL="50165" marR="203200">
                        <a:lnSpc>
                          <a:spcPts val="1000"/>
                        </a:lnSpc>
                        <a:spcBef>
                          <a:spcPts val="415"/>
                        </a:spcBef>
                      </a:pPr>
                      <a:r>
                        <a:rPr lang="fr-FR" sz="900" b="0" i="0">
                          <a:solidFill>
                            <a:srgbClr val="000000"/>
                          </a:solidFill>
                          <a:latin typeface="Adobe Clean Light" panose="020B0303020404020204" pitchFamily="34" charset="0"/>
                        </a:rPr>
                        <a:t>Les fonctions commerciales du client présentent une dégradation importante du service ou une perte potentielle de données. Il est également possible qu’une fonctionnalité majeure soit affectée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fr-FR" sz="900">
                          <a:solidFill>
                            <a:srgbClr val="020302"/>
                          </a:solidFill>
                          <a:latin typeface="AdobeClean-Light"/>
                          <a:cs typeface="AdobeClean-Light"/>
                        </a:rPr>
                        <a:t>Heures d’ouverture / 4 heures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fr-FR" sz="900">
                          <a:solidFill>
                            <a:srgbClr val="020302"/>
                          </a:solidFill>
                          <a:latin typeface="AdobeClean-Light"/>
                          <a:cs typeface="AdobeClean-Light"/>
                        </a:rPr>
                        <a:t>    Heures d’ouverture / 2 heures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50165">
                        <a:lnSpc>
                          <a:spcPct val="100000"/>
                        </a:lnSpc>
                        <a:spcBef>
                          <a:spcPts val="30"/>
                        </a:spcBef>
                      </a:pPr>
                      <a:r>
                        <a:rPr lang="fr-FR" sz="900" b="1">
                          <a:solidFill>
                            <a:srgbClr val="020302"/>
                          </a:solidFill>
                          <a:latin typeface="Adobe Clean"/>
                          <a:cs typeface="Adobe Clean"/>
                        </a:rPr>
                        <a:t>PRIORITÉ 3</a:t>
                      </a:r>
                    </a:p>
                    <a:p>
                      <a:pPr marL="49530" marR="212090" indent="-2540">
                        <a:lnSpc>
                          <a:spcPts val="1000"/>
                        </a:lnSpc>
                        <a:spcBef>
                          <a:spcPts val="415"/>
                        </a:spcBef>
                      </a:pPr>
                      <a:r>
                        <a:rPr kumimoji="0" lang="fr-FR" sz="900" b="0" i="0" u="none" strike="noStrike" cap="none" normalizeH="0" baseline="0" noProof="0">
                          <a:ln>
                            <a:noFill/>
                          </a:ln>
                          <a:solidFill>
                            <a:srgbClr val="000000"/>
                          </a:solidFill>
                          <a:uLnTx/>
                          <a:uFillTx/>
                          <a:latin typeface="Adobe Clean Light" panose="020B0303020404020204" pitchFamily="34" charset="0"/>
                          <a:ea typeface="+mn-ea"/>
                          <a:cs typeface="+mn-cs"/>
                        </a:rPr>
                        <a:t>Les fonctions commerciales du client présentent une dégradation mineure du service, mais il existe une solution/un moyen permettant aux fonctions commerciales de continuer de fonctionner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fr-FR" sz="900">
                          <a:solidFill>
                            <a:srgbClr val="020302"/>
                          </a:solidFill>
                          <a:latin typeface="AdobeClean-Light"/>
                          <a:cs typeface="AdobeClean-Light"/>
                        </a:rPr>
                        <a:t>   Heures d’ouverture / 6 heures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fr-FR" sz="900">
                          <a:solidFill>
                            <a:srgbClr val="020302"/>
                          </a:solidFill>
                          <a:latin typeface="AdobeClean-Light"/>
                          <a:cs typeface="AdobeClean-Light"/>
                        </a:rPr>
                        <a:t>Heures d’ouverture / 4 heures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lang="fr-FR" sz="900" b="1">
                          <a:solidFill>
                            <a:srgbClr val="020302"/>
                          </a:solidFill>
                          <a:latin typeface="Adobe Clean"/>
                          <a:cs typeface="Adobe Clean"/>
                        </a:rPr>
                        <a:t>PRIORITÉ 4</a:t>
                      </a:r>
                    </a:p>
                    <a:p>
                      <a:pPr marL="48895" marR="0" lvl="0" indent="0" defTabSz="914400" eaLnBrk="1" fontAlgn="auto" latinLnBrk="0" hangingPunct="1">
                        <a:lnSpc>
                          <a:spcPct val="100000"/>
                        </a:lnSpc>
                        <a:spcBef>
                          <a:spcPts val="300"/>
                        </a:spcBef>
                        <a:spcAft>
                          <a:spcPts val="0"/>
                        </a:spcAft>
                        <a:buClrTx/>
                        <a:buSzTx/>
                        <a:buFontTx/>
                        <a:buNone/>
                        <a:tabLst/>
                        <a:defRPr/>
                      </a:pPr>
                      <a:r>
                        <a:rPr lang="fr-FR" sz="900" b="0" i="0">
                          <a:solidFill>
                            <a:srgbClr val="000000"/>
                          </a:solidFill>
                          <a:latin typeface="Adobe Clean Light" panose="020B0303020404020204" pitchFamily="34" charset="0"/>
                        </a:rPr>
                        <a:t>Question générale concernant les fonctionnalités actuelles du produit ou une demande d’amélioration</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fr-FR" sz="900">
                          <a:solidFill>
                            <a:srgbClr val="020302"/>
                          </a:solidFill>
                          <a:latin typeface="AdobeClean-Light"/>
                          <a:cs typeface="AdobeClean-Light"/>
                        </a:rPr>
                        <a:t>  Jours ouvrables / 3 jours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fr-FR" sz="900" dirty="0">
                          <a:solidFill>
                            <a:srgbClr val="020302"/>
                          </a:solidFill>
                          <a:latin typeface="AdobeClean-Light"/>
                          <a:cs typeface="AdobeClean-Light"/>
                        </a:rPr>
                        <a:t>Jours ouvrables / 1 jour</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789050569"/>
              </p:ext>
            </p:extLst>
          </p:nvPr>
        </p:nvGraphicFramePr>
        <p:xfrm>
          <a:off x="121147" y="2120949"/>
          <a:ext cx="7498851" cy="4447419"/>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344282">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900">
                          <a:solidFill>
                            <a:srgbClr val="404040"/>
                          </a:solidFill>
                          <a:latin typeface="Adobe Clean"/>
                          <a:cs typeface="Adobe Clean"/>
                        </a:rPr>
                        <a:t>Assistance en ligne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commerciale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44282">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800" i="1">
                          <a:solidFill>
                            <a:schemeClr val="bg1"/>
                          </a:solidFill>
                          <a:latin typeface="Adobe Clean Light" panose="020B03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09481">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fr-FR" sz="900" dirty="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0813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fr-FR" sz="90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13537">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06782">
                <a:tc rowSpan="12">
                  <a:txBody>
                    <a:bodyPr/>
                    <a:lstStyle/>
                    <a:p>
                      <a:pPr marL="50800">
                        <a:lnSpc>
                          <a:spcPct val="100000"/>
                        </a:lnSpc>
                        <a:spcBef>
                          <a:spcPts val="459"/>
                        </a:spcBef>
                      </a:pPr>
                      <a:r>
                        <a:rPr lang="fr-FR" sz="1000" b="1" i="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08130">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07457">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fr-FR" sz="900">
                          <a:solidFill>
                            <a:srgbClr val="020302"/>
                          </a:solidFill>
                          <a:latin typeface="AdobeClean-Light"/>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08806">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09481">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06782">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06782">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06782">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08130">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08807">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fr-FR" sz="900">
                          <a:solidFill>
                            <a:srgbClr val="020302"/>
                          </a:solidFill>
                          <a:latin typeface="AdobeClean-Light"/>
                          <a:cs typeface="AdobeClean-Light"/>
                        </a:rPr>
                        <a:t>Examen, maintenance et surveillance de l’environnement</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317983">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fr-FR" sz="900">
                          <a:solidFill>
                            <a:srgbClr val="020302"/>
                          </a:solidFill>
                          <a:latin typeface="AdobeClean-Light"/>
                          <a:cs typeface="AdobeClean-Light"/>
                        </a:rPr>
                        <a:t>Version, migration, mise à niveau et examen de la feuille </a:t>
                      </a:r>
                      <a:br>
                        <a:rPr lang="fr-FR" sz="900">
                          <a:solidFill>
                            <a:srgbClr val="020302"/>
                          </a:solidFill>
                          <a:latin typeface="AdobeClean-Light"/>
                          <a:cs typeface="AdobeClean-Light"/>
                        </a:rPr>
                      </a:br>
                      <a:r>
                        <a:rPr lang="fr-FR" sz="900">
                          <a:solidFill>
                            <a:srgbClr val="020302"/>
                          </a:solidFill>
                          <a:latin typeface="AdobeClean-Light"/>
                          <a:cs typeface="AdobeClean-Light"/>
                        </a:rPr>
                        <a:t>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17592">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fr-FR" sz="900">
                          <a:latin typeface="AdobeClean-Light"/>
                          <a:cs typeface="AdobeClean-Light"/>
                        </a:rPr>
                        <a:t>Activités d’assistance dans le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45961">
                <a:tc rowSpan="2">
                  <a:txBody>
                    <a:bodyPr/>
                    <a:lstStyle/>
                    <a:p>
                      <a:pPr marL="48260">
                        <a:lnSpc>
                          <a:spcPct val="100000"/>
                        </a:lnSpc>
                        <a:spcBef>
                          <a:spcPts val="830"/>
                        </a:spcBef>
                      </a:pPr>
                      <a:r>
                        <a:rPr lang="fr-FR" sz="1000" b="1" i="0" dirty="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fr-FR" sz="900">
                          <a:solidFill>
                            <a:srgbClr val="020302"/>
                          </a:solidFill>
                          <a:latin typeface="AdobeClean-Light"/>
                          <a:cs typeface="AdobeClean-Light"/>
                        </a:rPr>
                        <a:t>Services Launch Advisory - Première année de la nouvelle solution</a:t>
                      </a:r>
                    </a:p>
                    <a:p>
                      <a:pPr marL="48260" hangingPunct="0">
                        <a:lnSpc>
                          <a:spcPct val="100000"/>
                        </a:lnSpc>
                        <a:spcBef>
                          <a:spcPts val="830"/>
                        </a:spcBef>
                      </a:pPr>
                      <a:r>
                        <a:rPr lang="fr-FR" sz="900">
                          <a:latin typeface="AdobeClean-Light"/>
                          <a:cs typeface="AdobeClean-Light"/>
                        </a:rPr>
                        <a:t>Activités du service de terrain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05439">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fr-FR"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633717"/>
          </a:xfrm>
          <a:prstGeom prst="rect">
            <a:avLst/>
          </a:prstGeom>
        </p:spPr>
        <p:txBody>
          <a:bodyPr vert="horz" wrap="square" lIns="0" tIns="35560" rIns="0" bIns="0" rtlCol="0">
            <a:spAutoFit/>
          </a:bodyPr>
          <a:lstStyle/>
          <a:p>
            <a:pPr marL="12700" marR="5080">
              <a:lnSpc>
                <a:spcPts val="1400"/>
              </a:lnSpc>
              <a:spcBef>
                <a:spcPts val="60"/>
              </a:spcBef>
            </a:pPr>
            <a:r>
              <a:rPr lang="fr-FR" sz="850" dirty="0">
                <a:solidFill>
                  <a:srgbClr val="000000"/>
                </a:solidFill>
                <a:latin typeface="Adobe Clean Light" panose="020B0303020404020204" pitchFamily="34" charset="0"/>
              </a:rPr>
              <a:t>Il s’agit d’une assistance principale de compte désignée permettant de surveiller de manière proactive les cas, de favoriser la collaboration entre </a:t>
            </a:r>
            <a:br>
              <a:rPr lang="fr-FR" sz="850" dirty="0">
                <a:solidFill>
                  <a:srgbClr val="000000"/>
                </a:solidFill>
                <a:latin typeface="Adobe Clean Light" panose="020B0303020404020204" pitchFamily="34" charset="0"/>
              </a:rPr>
            </a:br>
            <a:r>
              <a:rPr lang="fr-FR" sz="850" dirty="0">
                <a:solidFill>
                  <a:srgbClr val="000000"/>
                </a:solidFill>
                <a:latin typeface="Adobe Clean Light" panose="020B0303020404020204" pitchFamily="34" charset="0"/>
              </a:rPr>
              <a:t>les équipes, de diffuser des webinaires d’intégration, </a:t>
            </a:r>
            <a:br>
              <a:rPr lang="fr-FR" sz="850" dirty="0">
                <a:solidFill>
                  <a:srgbClr val="000000"/>
                </a:solidFill>
                <a:latin typeface="Adobe Clean Light" panose="020B0303020404020204" pitchFamily="34" charset="0"/>
              </a:rPr>
            </a:br>
            <a:r>
              <a:rPr lang="fr-FR" sz="850" dirty="0">
                <a:solidFill>
                  <a:srgbClr val="000000"/>
                </a:solidFill>
                <a:latin typeface="Adobe Clean Light" panose="020B0303020404020204" pitchFamily="34" charset="0"/>
              </a:rPr>
              <a:t>de conduire des rapports de service, de fournir une assistance non technique et d’agir comme porte-parole de remontée des informations et comme ambassadeur interne au sein du service d’assistance d’Adobe.</a:t>
            </a:r>
          </a:p>
        </p:txBody>
      </p:sp>
      <p:sp>
        <p:nvSpPr>
          <p:cNvPr id="46" name="object 46"/>
          <p:cNvSpPr txBox="1"/>
          <p:nvPr/>
        </p:nvSpPr>
        <p:spPr>
          <a:xfrm>
            <a:off x="2836967" y="8618616"/>
            <a:ext cx="2184613" cy="679673"/>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fr-FR" sz="850" dirty="0">
                <a:solidFill>
                  <a:srgbClr val="020302"/>
                </a:solidFill>
                <a:latin typeface="AdobeClean-Light"/>
                <a:cs typeface="AdobeClean-Light"/>
              </a:rPr>
              <a:t>Commencez une session de conversation pour obtenir des réponses et de l’aide lors de l’envoi du cas.</a:t>
            </a:r>
          </a:p>
          <a:p>
            <a:pPr marL="33020" marR="159385">
              <a:spcBef>
                <a:spcPts val="100"/>
              </a:spcBef>
              <a:tabLst>
                <a:tab pos="1786889" algn="l"/>
              </a:tabLst>
            </a:pPr>
            <a:r>
              <a:rPr lang="fr-FR" sz="850" i="1" dirty="0">
                <a:solidFill>
                  <a:srgbClr val="7A7A7A"/>
                </a:solidFill>
                <a:latin typeface="AdobeClean-LightIt"/>
                <a:cs typeface="AdobeClean-LightIt"/>
              </a:rPr>
              <a:t>*Tous les produits ne bénéficient pas de l’assistance de messagerie instantanée.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995408"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199" y="6277305"/>
            <a:ext cx="1557901"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689932"/>
          </a:xfrm>
          <a:prstGeom prst="rect">
            <a:avLst/>
          </a:prstGeom>
        </p:spPr>
        <p:txBody>
          <a:bodyPr vert="horz" wrap="square" lIns="0" tIns="35560" rIns="0" bIns="0" rtlCol="0">
            <a:spAutoFit/>
          </a:bodyPr>
          <a:lstStyle/>
          <a:p>
            <a:r>
              <a:rPr lang="fr-FR" sz="850">
                <a:solidFill>
                  <a:srgbClr val="000000"/>
                </a:solidFill>
                <a:latin typeface="Adobe Clean Light" panose="020B0303020404020204" pitchFamily="34" charset="0"/>
              </a:rPr>
              <a:t>Accès en ligne permanent à une base de données croissante de solutions techniques, de documentation sur les produits, de questions fréquentes, etc. Des milliers de clients peuvent entrer en contact pour partager les bonnes pratiques et les leçons apprises.</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175119" cy="959237"/>
          </a:xfrm>
          <a:prstGeom prst="rect">
            <a:avLst/>
          </a:prstGeom>
        </p:spPr>
        <p:txBody>
          <a:bodyPr vert="horz" wrap="square" lIns="0" tIns="35560" rIns="0" bIns="0" rtlCol="0">
            <a:spAutoFit/>
          </a:bodyPr>
          <a:lstStyle/>
          <a:p>
            <a:r>
              <a:rPr lang="fr-FR" sz="850" dirty="0">
                <a:solidFill>
                  <a:srgbClr val="000000"/>
                </a:solidFill>
                <a:latin typeface="Adobe Clean Light" panose="020B0303020404020204" pitchFamily="34" charset="0"/>
              </a:rPr>
              <a:t>Les </a:t>
            </a:r>
            <a:r>
              <a:rPr lang="fr-FR" sz="850" dirty="0" err="1">
                <a:solidFill>
                  <a:srgbClr val="000000"/>
                </a:solidFill>
                <a:latin typeface="Adobe Clean Light" panose="020B0303020404020204" pitchFamily="34" charset="0"/>
              </a:rPr>
              <a:t>Experience</a:t>
            </a:r>
            <a:r>
              <a:rPr lang="fr-FR" sz="850" dirty="0">
                <a:solidFill>
                  <a:srgbClr val="000000"/>
                </a:solidFill>
                <a:latin typeface="Adobe Clean Light" panose="020B0303020404020204" pitchFamily="34" charset="0"/>
              </a:rPr>
              <a:t> </a:t>
            </a:r>
            <a:r>
              <a:rPr lang="fr-FR" sz="850" dirty="0" err="1">
                <a:solidFill>
                  <a:srgbClr val="000000"/>
                </a:solidFill>
                <a:latin typeface="Adobe Clean Light" panose="020B0303020404020204" pitchFamily="34" charset="0"/>
              </a:rPr>
              <a:t>Makers</a:t>
            </a:r>
            <a:r>
              <a:rPr lang="fr-FR" sz="850" dirty="0">
                <a:solidFill>
                  <a:srgbClr val="000000"/>
                </a:solidFill>
                <a:latin typeface="Adobe Clean Light" panose="020B0303020404020204" pitchFamily="34" charset="0"/>
              </a:rPr>
              <a:t> sont créées à l’aide d’</a:t>
            </a:r>
            <a:r>
              <a:rPr lang="fr-FR" sz="850" dirty="0" err="1">
                <a:solidFill>
                  <a:srgbClr val="000000"/>
                </a:solidFill>
                <a:latin typeface="Adobe Clean Light" panose="020B0303020404020204" pitchFamily="34" charset="0"/>
              </a:rPr>
              <a:t>Experience</a:t>
            </a:r>
            <a:r>
              <a:rPr lang="fr-FR" sz="850" dirty="0">
                <a:solidFill>
                  <a:srgbClr val="000000"/>
                </a:solidFill>
                <a:latin typeface="Adobe Clean Light" panose="020B0303020404020204" pitchFamily="34" charset="0"/>
              </a:rPr>
              <a:t> League. Les clients peuvent lancer leurs capacités de gestion de l’expérience client grâce à un apprentissage personnalisé permettant de développer leurs compétences, collaborer avec une communauté mondiale de pairs et gagner une reconnaissance de carrière.</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004211"/>
            <a:ext cx="1988100"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Assistance de messagerie instantanée*</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43595"/>
            <a:ext cx="84016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de conversation</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P1 24X7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20738"/>
          </a:xfrm>
          <a:prstGeom prst="rect">
            <a:avLst/>
          </a:prstGeom>
        </p:spPr>
        <p:txBody>
          <a:bodyPr vert="horz" wrap="square" lIns="0" tIns="35560" rIns="0" bIns="0" rtlCol="0">
            <a:spAutoFit/>
          </a:bodyPr>
          <a:lstStyle/>
          <a:p>
            <a:r>
              <a:rPr lang="fr-FR" sz="850" dirty="0">
                <a:solidFill>
                  <a:srgbClr val="020302"/>
                </a:solidFill>
                <a:latin typeface="AdobeClean-Light"/>
              </a:rPr>
              <a:t>Les utilisateurs autorisés ou les contacts d’assistance nommés </a:t>
            </a:r>
            <a:r>
              <a:rPr lang="fr-FR" sz="850" dirty="0">
                <a:latin typeface="Adobe Clean Light" panose="020B0303020404020204" pitchFamily="34" charset="0"/>
              </a:rPr>
              <a:t>peuvent communiquer des problèmes </a:t>
            </a:r>
            <a:br>
              <a:rPr lang="fr-FR" sz="850" dirty="0">
                <a:latin typeface="Adobe Clean Light" panose="020B0303020404020204" pitchFamily="34" charset="0"/>
              </a:rPr>
            </a:br>
            <a:r>
              <a:rPr lang="fr-FR" sz="850" dirty="0">
                <a:latin typeface="Adobe Clean Light" panose="020B0303020404020204" pitchFamily="34" charset="0"/>
              </a:rPr>
              <a:t>par l’intermédiaire de tous les canaux disponibles </a:t>
            </a:r>
            <a:br>
              <a:rPr lang="fr-FR" sz="850" dirty="0">
                <a:latin typeface="Adobe Clean Light" panose="020B0303020404020204" pitchFamily="34" charset="0"/>
              </a:rPr>
            </a:br>
            <a:r>
              <a:rPr lang="fr-FR" sz="850" dirty="0">
                <a:latin typeface="Adobe Clean Light" panose="020B0303020404020204" pitchFamily="34" charset="0"/>
              </a:rPr>
              <a:t>(y compris le téléphone pour P1) et interagir avec notre équipe d’assistance technique au nom de votre entreprise.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4781550" y="9862967"/>
            <a:ext cx="2741991" cy="132308"/>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973470"/>
            <a:ext cx="1428304" cy="369332"/>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mj-lt"/>
              </a:rPr>
              <a:t>Assistance principale du compte</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2916515" cy="74092"/>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Fonctionnalités de l’assistance en ligne</a:t>
            </a: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Fonctionnalités d’assistance commerciale</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fr-FR" sz="850" dirty="0">
                <a:latin typeface="Adobe Clean Light" panose="020B0303020404020204" pitchFamily="34" charset="0"/>
              </a:rPr>
              <a:t>Les clients peuvent envoyer des cas d’assistance par téléphone pour tous les problèmes P2, P3 et P4 pendant les heures d’assistance régionales. Vous pouvez appeler l’assistance autant de fois que cela est nécessaire. Les clients peuvent également demander </a:t>
            </a:r>
            <a:br>
              <a:rPr lang="fr-FR" sz="850" dirty="0">
                <a:latin typeface="Adobe Clean Light" panose="020B0303020404020204" pitchFamily="34" charset="0"/>
              </a:rPr>
            </a:br>
            <a:r>
              <a:rPr lang="fr-FR" sz="850" dirty="0">
                <a:latin typeface="Adobe Clean Light" panose="020B0303020404020204" pitchFamily="34" charset="0"/>
              </a:rPr>
              <a:t>à l’assistance de les rappeler ou demander une réunion pour démontrer ou résoudre un problème </a:t>
            </a:r>
            <a:br>
              <a:rPr lang="fr-FR" sz="850" dirty="0">
                <a:latin typeface="Adobe Clean Light" panose="020B0303020404020204" pitchFamily="34" charset="0"/>
              </a:rPr>
            </a:br>
            <a:r>
              <a:rPr lang="fr-FR" sz="850" dirty="0">
                <a:latin typeface="Adobe Clean Light" panose="020B0303020404020204" pitchFamily="34" charset="0"/>
              </a:rPr>
              <a:t>au cours d’une session de bureau distant partagée.</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45088" y="976322"/>
            <a:ext cx="1694525" cy="369332"/>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mj-lt"/>
              </a:rPr>
              <a:t>Assistance téléphonique en direct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087489" cy="820738"/>
          </a:xfrm>
          <a:prstGeom prst="rect">
            <a:avLst/>
          </a:prstGeom>
        </p:spPr>
        <p:txBody>
          <a:bodyPr vert="horz" wrap="square" lIns="0" tIns="35560" rIns="0" bIns="0" rtlCol="0">
            <a:spAutoFit/>
          </a:bodyPr>
          <a:lstStyle/>
          <a:p>
            <a:pPr marL="12700">
              <a:lnSpc>
                <a:spcPct val="100000"/>
              </a:lnSpc>
              <a:spcBef>
                <a:spcPts val="100"/>
              </a:spcBef>
            </a:pPr>
            <a:r>
              <a:rPr lang="fr-FR" sz="850" dirty="0">
                <a:solidFill>
                  <a:srgbClr val="4B4B4B"/>
                </a:solidFill>
                <a:latin typeface="Adobe Clean Light" panose="020B0303020404020204" pitchFamily="34" charset="0"/>
              </a:rPr>
              <a:t>Il s’agit d’un point de contact désigné au sein d’Adobe pouvant fournir une assistance en matière de remontées d’informations, des mises </a:t>
            </a:r>
            <a:br>
              <a:rPr lang="fr-FR" sz="850" dirty="0">
                <a:solidFill>
                  <a:srgbClr val="4B4B4B"/>
                </a:solidFill>
                <a:latin typeface="Adobe Clean Light" panose="020B0303020404020204" pitchFamily="34" charset="0"/>
              </a:rPr>
            </a:br>
            <a:r>
              <a:rPr lang="fr-FR" sz="850" dirty="0">
                <a:solidFill>
                  <a:srgbClr val="4B4B4B"/>
                </a:solidFill>
                <a:latin typeface="Adobe Clean Light" panose="020B0303020404020204" pitchFamily="34" charset="0"/>
              </a:rPr>
              <a:t>à jour régulières et s’assurant que la priorité est mise sur vos demandes d’assistance ouvertes les plus importantes.</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979579"/>
            <a:ext cx="1608472" cy="184666"/>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mj-lt"/>
              </a:rPr>
              <a:t>Gestion des remontées d’informations</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689932"/>
          </a:xfrm>
          <a:prstGeom prst="rect">
            <a:avLst/>
          </a:prstGeom>
        </p:spPr>
        <p:txBody>
          <a:bodyPr vert="horz" wrap="square" lIns="0" tIns="35560" rIns="0" bIns="0" rtlCol="0">
            <a:spAutoFit/>
          </a:bodyPr>
          <a:lstStyle/>
          <a:p>
            <a:r>
              <a:rPr lang="fr-FR" sz="850" dirty="0">
                <a:solidFill>
                  <a:srgbClr val="000000"/>
                </a:solidFill>
                <a:latin typeface="Adobe Clean Light" panose="020B0303020404020204" pitchFamily="34" charset="0"/>
              </a:rPr>
              <a:t>« Office </a:t>
            </a:r>
            <a:r>
              <a:rPr lang="fr-FR" sz="850" dirty="0" err="1">
                <a:solidFill>
                  <a:srgbClr val="000000"/>
                </a:solidFill>
                <a:latin typeface="Adobe Clean Light" panose="020B0303020404020204" pitchFamily="34" charset="0"/>
              </a:rPr>
              <a:t>Hours</a:t>
            </a:r>
            <a:r>
              <a:rPr lang="fr-FR" sz="850" dirty="0">
                <a:solidFill>
                  <a:srgbClr val="000000"/>
                </a:solidFill>
                <a:latin typeface="Adobe Clean Light" panose="020B0303020404020204" pitchFamily="34" charset="0"/>
              </a:rPr>
              <a:t> » est une initiative menée par l’équipe du service clientèle d’Adobe. Ces sessions sont conçues pour informer les participants des problèmes et les aider à les résoudre. Elles fournissent des conseils et des astuces pour bien utiliser Adobe </a:t>
            </a:r>
            <a:r>
              <a:rPr lang="fr-FR" sz="850" dirty="0" err="1">
                <a:solidFill>
                  <a:srgbClr val="000000"/>
                </a:solidFill>
                <a:latin typeface="Adobe Clean Light" panose="020B0303020404020204" pitchFamily="34" charset="0"/>
              </a:rPr>
              <a:t>Experience</a:t>
            </a:r>
            <a:r>
              <a:rPr lang="fr-FR" sz="850" dirty="0">
                <a:solidFill>
                  <a:srgbClr val="000000"/>
                </a:solidFill>
                <a:latin typeface="Adobe Clean Light" panose="020B0303020404020204" pitchFamily="34" charset="0"/>
              </a:rPr>
              <a:t>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117484" cy="951543"/>
          </a:xfrm>
          <a:prstGeom prst="rect">
            <a:avLst/>
          </a:prstGeom>
        </p:spPr>
        <p:txBody>
          <a:bodyPr vert="horz" wrap="square" lIns="0" tIns="35560" rIns="0" bIns="0" rtlCol="0">
            <a:spAutoFit/>
          </a:bodyPr>
          <a:lstStyle/>
          <a:p>
            <a:r>
              <a:rPr lang="fr-FR" sz="850" dirty="0">
                <a:solidFill>
                  <a:srgbClr val="000000"/>
                </a:solidFill>
                <a:latin typeface="Adobe Clean Light" panose="020B0303020404020204" pitchFamily="34" charset="0"/>
              </a:rPr>
              <a:t>Accès à la demande au portail </a:t>
            </a:r>
            <a:br>
              <a:rPr lang="fr-FR" sz="850" dirty="0">
                <a:solidFill>
                  <a:srgbClr val="000000"/>
                </a:solidFill>
                <a:latin typeface="Adobe Clean Light" panose="020B0303020404020204" pitchFamily="34" charset="0"/>
              </a:rPr>
            </a:br>
            <a:r>
              <a:rPr lang="fr-FR" sz="850" dirty="0">
                <a:solidFill>
                  <a:srgbClr val="000000"/>
                </a:solidFill>
                <a:latin typeface="Adobe Clean Light" panose="020B0303020404020204" pitchFamily="34" charset="0"/>
              </a:rPr>
              <a:t>d’assistance d’aide automatique en ligne pour envoyer des demandes d’assistance, examiner </a:t>
            </a:r>
            <a:br>
              <a:rPr lang="fr-FR" sz="850" dirty="0">
                <a:solidFill>
                  <a:srgbClr val="000000"/>
                </a:solidFill>
                <a:latin typeface="Adobe Clean Light" panose="020B0303020404020204" pitchFamily="34" charset="0"/>
              </a:rPr>
            </a:br>
            <a:r>
              <a:rPr lang="fr-FR" sz="850" dirty="0">
                <a:solidFill>
                  <a:srgbClr val="000000"/>
                </a:solidFill>
                <a:latin typeface="Adobe Clean Light" panose="020B0303020404020204" pitchFamily="34" charset="0"/>
              </a:rPr>
              <a:t>le statut des cas et parcourir d’autres ressources, telles que notre base de connaissances, </a:t>
            </a:r>
            <a:br>
              <a:rPr lang="fr-FR" sz="850" dirty="0">
                <a:solidFill>
                  <a:srgbClr val="000000"/>
                </a:solidFill>
                <a:latin typeface="Adobe Clean Light" panose="020B0303020404020204" pitchFamily="34" charset="0"/>
              </a:rPr>
            </a:br>
            <a:r>
              <a:rPr lang="fr-FR" sz="850" dirty="0">
                <a:solidFill>
                  <a:srgbClr val="000000"/>
                </a:solidFill>
                <a:latin typeface="Adobe Clean Light" panose="020B0303020404020204" pitchFamily="34" charset="0"/>
              </a:rPr>
              <a:t>les actualités et les alertes, les conseils présentés, etc.</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14400"/>
            <a:ext cx="1336142" cy="285247"/>
          </a:xfrm>
          <a:prstGeom prst="rect">
            <a:avLst/>
          </a:prstGeom>
          <a:noFill/>
        </p:spPr>
        <p:txBody>
          <a:bodyPr wrap="square" rtlCol="0">
            <a:spAutoFit/>
          </a:bodyPr>
          <a:lstStyle/>
          <a:p>
            <a:r>
              <a:rPr lang="fr-FR" sz="1200" b="1" dirty="0">
                <a:latin typeface="+mj-lt"/>
              </a:rPr>
              <a:t>Services commerciaux</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fr-FR" sz="850">
                <a:latin typeface="Adobe Clean Light" panose="020B0303020404020204" pitchFamily="34" charset="0"/>
              </a:rPr>
              <a:t>Une assistance de compte principale hébergera des webinaires présentant un aperçu des services d’assistance commerciale.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Portail d’aide automatique</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1017579" cy="662305"/>
          </a:xfrm>
          <a:prstGeom prst="rect">
            <a:avLst/>
          </a:prstGeom>
        </p:spPr>
        <p:txBody>
          <a:bodyPr vert="horz" wrap="square" lIns="0" tIns="12065" rIns="0" bIns="0" rtlCol="0">
            <a:spAutoFit/>
          </a:bodyPr>
          <a:lstStyle/>
          <a:p>
            <a:pPr marL="12700">
              <a:lnSpc>
                <a:spcPts val="930"/>
              </a:lnSpc>
              <a:spcBef>
                <a:spcPts val="95"/>
              </a:spcBef>
            </a:pPr>
            <a:r>
              <a:rPr lang="fr-FR" sz="800" dirty="0">
                <a:solidFill>
                  <a:srgbClr val="777879"/>
                </a:solidFill>
                <a:latin typeface="Adobe Clean"/>
                <a:cs typeface="Adobe Clean"/>
              </a:rPr>
              <a:t>Adobe</a:t>
            </a:r>
          </a:p>
          <a:p>
            <a:pPr marL="12700">
              <a:lnSpc>
                <a:spcPts val="915"/>
              </a:lnSpc>
            </a:pPr>
            <a:r>
              <a:rPr lang="fr-FR" sz="800" dirty="0">
                <a:solidFill>
                  <a:srgbClr val="777879"/>
                </a:solidFill>
                <a:latin typeface="Adobe Clean"/>
                <a:cs typeface="Adobe Clean"/>
              </a:rPr>
              <a:t>345 Park Avenue</a:t>
            </a:r>
          </a:p>
          <a:p>
            <a:pPr marL="12700">
              <a:lnSpc>
                <a:spcPts val="944"/>
              </a:lnSpc>
            </a:pPr>
            <a:r>
              <a:rPr lang="fr-FR" sz="800" dirty="0">
                <a:solidFill>
                  <a:srgbClr val="777879"/>
                </a:solidFill>
                <a:latin typeface="Adobe Clean"/>
                <a:cs typeface="Adobe Clean"/>
              </a:rPr>
              <a:t>San Jose, CA95110-2704</a:t>
            </a:r>
          </a:p>
          <a:p>
            <a:pPr marL="12700">
              <a:lnSpc>
                <a:spcPct val="100000"/>
              </a:lnSpc>
              <a:spcBef>
                <a:spcPts val="45"/>
              </a:spcBef>
            </a:pPr>
            <a:r>
              <a:rPr lang="fr-FR" sz="800" dirty="0">
                <a:solidFill>
                  <a:srgbClr val="777879"/>
                </a:solidFill>
                <a:latin typeface="Adobe Clean"/>
                <a:cs typeface="Adobe Clean"/>
              </a:rPr>
              <a:t>États-Unis</a:t>
            </a:r>
          </a:p>
          <a:p>
            <a:pPr marL="12700">
              <a:lnSpc>
                <a:spcPct val="100000"/>
              </a:lnSpc>
              <a:spcBef>
                <a:spcPts val="265"/>
              </a:spcBef>
            </a:pPr>
            <a:r>
              <a:rPr lang="fr-FR" sz="800" u="sng" dirty="0">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fr-FR" sz="1100" i="1" dirty="0">
                <a:solidFill>
                  <a:srgbClr val="777879"/>
                </a:solidFill>
                <a:latin typeface="AdobeClean-LightIt"/>
                <a:cs typeface="AdobeClean-LightIt"/>
              </a:rPr>
              <a:t>Pour en apprendre plus sur les offres de l’assistance Adobe et sur le niveau qui vous convient, </a:t>
            </a:r>
            <a:br>
              <a:rPr lang="fr-FR" sz="1100" i="1" dirty="0">
                <a:solidFill>
                  <a:srgbClr val="777879"/>
                </a:solidFill>
                <a:latin typeface="AdobeClean-LightIt"/>
                <a:cs typeface="AdobeClean-LightIt"/>
              </a:rPr>
            </a:br>
            <a:r>
              <a:rPr lang="fr-FR" sz="1100" i="1" dirty="0">
                <a:solidFill>
                  <a:srgbClr val="777879"/>
                </a:solidFill>
                <a:latin typeface="AdobeClean-LightIt"/>
                <a:cs typeface="AdobeClean-LightIt"/>
              </a:rPr>
              <a:t>contactez votre gestionnaire de compte nommé (NAM) ou votre gestionnaire de réussite client (CSM).</a:t>
            </a:r>
          </a:p>
          <a:p>
            <a:pPr marL="34290">
              <a:lnSpc>
                <a:spcPct val="100000"/>
              </a:lnSpc>
              <a:spcBef>
                <a:spcPts val="795"/>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2" y="5031270"/>
            <a:ext cx="7140827" cy="755976"/>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500150918"/>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Europe, Moyen-Orient </a:t>
                      </a:r>
                      <a:br>
                        <a:rPr lang="fr-FR" sz="1100">
                          <a:solidFill>
                            <a:schemeClr val="tx1"/>
                          </a:solidFill>
                          <a:latin typeface="Adobe Clean"/>
                        </a:rPr>
                      </a:br>
                      <a:r>
                        <a:rPr lang="fr-FR" sz="1100">
                          <a:solidFill>
                            <a:schemeClr val="tx1"/>
                          </a:solidFill>
                          <a:latin typeface="Adobe Clean"/>
                        </a:rPr>
                        <a:t>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Japon </a:t>
                      </a:r>
                      <a:r>
                        <a:rPr lang="fr-F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fr-FR" sz="1100" b="1" i="0" u="none" strike="noStrike" cap="none" normalizeH="0" baseline="30000" noProof="0" dirty="0">
                          <a:ln>
                            <a:noFill/>
                          </a:ln>
                          <a:uLnTx/>
                          <a:uFillTx/>
                          <a:latin typeface="Adobe Clean"/>
                          <a:ea typeface="+mn-ea"/>
                          <a:cs typeface="+mn-cs"/>
                        </a:rPr>
                        <a:t> </a:t>
                      </a:r>
                      <a:r>
                        <a:rPr lang="fr-FR" sz="1100" dirty="0">
                          <a:solidFill>
                            <a:schemeClr val="tx1"/>
                          </a:solidFill>
                          <a:latin typeface="Adobe Clean"/>
                          <a:ea typeface="+mn-ea"/>
                          <a:cs typeface="+mn-cs"/>
                        </a:rPr>
                        <a:t>L’assistance linguistique est uniquement disponible en anglais et en japonais.</a:t>
                      </a:r>
                    </a:p>
                    <a:p>
                      <a:pPr marL="0" marR="0" lvl="0" indent="0" algn="ctr">
                        <a:lnSpc>
                          <a:spcPct val="100000"/>
                        </a:lnSpc>
                        <a:spcBef>
                          <a:spcPts val="0"/>
                        </a:spcBef>
                        <a:spcAft>
                          <a:spcPts val="0"/>
                        </a:spcAft>
                        <a:buClrTx/>
                        <a:buSzTx/>
                        <a:buFontTx/>
                        <a:buNone/>
                      </a:pPr>
                      <a:r>
                        <a:rPr lang="fr-FR" sz="1100" i="1" dirty="0">
                          <a:solidFill>
                            <a:schemeClr val="tx1"/>
                          </a:solidFill>
                          <a:latin typeface="Adobe Clean"/>
                        </a:rPr>
                        <a:t>*Adobe Commerce exclut l’assistance linguistique japonaise.</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fr-FR" sz="1100" i="0" dirty="0">
                          <a:solidFill>
                            <a:schemeClr val="tx1"/>
                          </a:solidFill>
                          <a:latin typeface="Adobe Clean"/>
                        </a:rPr>
                        <a:t> </a:t>
                      </a:r>
                      <a:r>
                        <a:rPr lang="fr-FR" sz="1100" i="0" baseline="30000" dirty="0">
                          <a:solidFill>
                            <a:schemeClr val="tx1"/>
                          </a:solidFill>
                          <a:latin typeface="Adobe Clean"/>
                        </a:rPr>
                        <a:t>1 </a:t>
                      </a:r>
                      <a:r>
                        <a:rPr lang="fr-FR" sz="1100" i="0" dirty="0">
                          <a:solidFill>
                            <a:schemeClr val="tx1"/>
                          </a:solidFill>
                          <a:latin typeface="Adobe Clean"/>
                        </a:rPr>
                        <a:t>Les cas P2, P3 et P4 sont limités aux heures ouvrables uniquement au Japon.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06437" y="8528519"/>
            <a:ext cx="1279764" cy="385445"/>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89684" y="8543943"/>
            <a:ext cx="979410"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184595641"/>
              </p:ext>
            </p:extLst>
          </p:nvPr>
        </p:nvGraphicFramePr>
        <p:xfrm>
          <a:off x="194236" y="1059345"/>
          <a:ext cx="7368291" cy="3606800"/>
        </p:xfrm>
        <a:graphic>
          <a:graphicData uri="http://schemas.openxmlformats.org/drawingml/2006/table">
            <a:tbl>
              <a:tblPr firstRow="1" bandRow="1">
                <a:tableStyleId>{5C22544A-7EE6-4342-B048-85BDC9FD1C3A}</a:tableStyleId>
              </a:tblPr>
              <a:tblGrid>
                <a:gridCol w="3230954">
                  <a:extLst>
                    <a:ext uri="{9D8B030D-6E8A-4147-A177-3AD203B41FA5}">
                      <a16:colId xmlns:a16="http://schemas.microsoft.com/office/drawing/2014/main" val="2364693614"/>
                    </a:ext>
                  </a:extLst>
                </a:gridCol>
                <a:gridCol w="4137337">
                  <a:extLst>
                    <a:ext uri="{9D8B030D-6E8A-4147-A177-3AD203B41FA5}">
                      <a16:colId xmlns:a16="http://schemas.microsoft.com/office/drawing/2014/main" val="1545335406"/>
                    </a:ext>
                  </a:extLst>
                </a:gridCol>
              </a:tblGrid>
              <a:tr h="370840">
                <a:tc>
                  <a:txBody>
                    <a:bodyPr/>
                    <a:lstStyle/>
                    <a:p>
                      <a:r>
                        <a:rPr lang="fr-FR" sz="1100" b="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1000" b="0">
                          <a:solidFill>
                            <a:srgbClr val="000000"/>
                          </a:solidFill>
                          <a:latin typeface="Adobe Clean Light"/>
                          <a:ea typeface="+mn-ea"/>
                          <a:cs typeface="+mn-cs"/>
                        </a:rPr>
                        <a:t>Experience League est la manière dont Adobe aide les entreprises à 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a:ea typeface="+mn-ea"/>
                          <a:cs typeface="+mn-cs"/>
                          <a:hlinkClick r:id="rId8"/>
                        </a:rPr>
                        <a:t>Formation</a:t>
                      </a:r>
                      <a:r>
                        <a:rPr lang="fr-FR"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rgbClr val="000000"/>
                          </a:solidFill>
                          <a:latin typeface="Adobe Clean Light"/>
                          <a:ea typeface="+mn-ea"/>
                          <a:cs typeface="+mn-cs"/>
                        </a:rPr>
                        <a:t>Les cours sur les services de formation numérique d’Adobe sont accessibles depuis Experience League. Les cours de formation regroupent des cours à la demande et des cours dispensés par un instructeur.  Grâce à ces cours, vous pouvez acquérir des compétences qui présentent une valeur marchande reconnue 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1000">
                          <a:solidFill>
                            <a:srgbClr val="000000"/>
                          </a:solidFill>
                          <a:latin typeface="Adobe Clean Light"/>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b="0" i="0">
                          <a:solidFill>
                            <a:schemeClr val="dk1"/>
                          </a:solidFill>
                          <a:latin typeface="Adobe Clean"/>
                          <a:ea typeface="+mn-ea"/>
                          <a:cs typeface="+mn-cs"/>
                          <a:hlinkClick r:id="rId10" tooltip="https://helpx.adobe.com/fr/support/programs/enterprise-support-programs/premier-support-business.html"/>
                        </a:rPr>
                        <a:t>Site Web de l’assistance commerciale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a:solidFill>
                            <a:srgbClr val="000000"/>
                          </a:solidFill>
                          <a:latin typeface="Adobe Clean Light"/>
                          <a:ea typeface="+mn-ea"/>
                          <a:cs typeface="+mn-cs"/>
                        </a:rPr>
                        <a:t>Site Web d’assistance commerciale d’Adobe.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a:ea typeface="+mn-ea"/>
                          <a:cs typeface="+mn-cs"/>
                          <a:hlinkClick r:id="rId11"/>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FC3CAF-E6F1-40E3-87D4-6B781C97D6B4}">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1478</Words>
  <Application>Microsoft Office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Lyubomir Atanasov</cp:lastModifiedBy>
  <cp:revision>4</cp:revision>
  <dcterms:created xsi:type="dcterms:W3CDTF">2020-11-03T06:32:09Z</dcterms:created>
  <dcterms:modified xsi:type="dcterms:W3CDTF">2021-11-12T13:12:23Z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