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B13378-B080-7F0F-51A5-F9203CEE57ED}" v="370" dt="2021-08-25T22:26:24.850"/>
    <p1510:client id="{4D8E0410-E0CE-85E2-0F84-C1BF4F647622}" v="27" dt="2021-09-22T22:57:14.395"/>
    <p1510:client id="{71D6CFBF-0EA2-99B0-93F4-22F19EF0AE4E}" v="2" dt="2021-09-22T19:06:58.732"/>
    <p1510:client id="{9E385600-BF81-FC49-9ED0-E33BC37F7908}" v="55" dt="2021-08-04T08:16:13.478"/>
    <p1510:client id="{AFB92C2B-405E-C597-0988-18F97C53104C}" v="37" dt="2021-09-22T18:53:28.028"/>
    <p1510:client id="{CA5D33DF-AE75-BCA1-B9BC-A7CD44D2F3C7}" v="2" dt="2021-08-25T22:38:18.6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0" d="100"/>
          <a:sy n="150" d="100"/>
        </p:scale>
        <p:origin x="1368" y="-45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10/1/2021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es#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fr/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fr/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4" y="7162363"/>
            <a:ext cx="3882735" cy="227626"/>
          </a:xfrm>
          <a:prstGeom prst="rect">
            <a:avLst/>
          </a:prstGeom>
        </p:spPr>
        <p:txBody>
          <a:bodyPr vert="horz" wrap="square" lIns="0" tIns="12065" rIns="0" bIns="0" rtlCol="0">
            <a:spAutoFit/>
          </a:bodyPr>
          <a:lstStyle/>
          <a:p>
            <a:pPr marL="12700">
              <a:lnSpc>
                <a:spcPct val="100000"/>
              </a:lnSpc>
              <a:spcBef>
                <a:spcPts val="95"/>
              </a:spcBef>
            </a:pPr>
            <a:r>
              <a:rPr lang="fr-FR" sz="1400" b="1" u="heavy" dirty="0">
                <a:solidFill>
                  <a:srgbClr val="020302"/>
                </a:solidFill>
                <a:uFill>
                  <a:solidFill>
                    <a:srgbClr val="020302"/>
                  </a:solidFill>
                </a:uFill>
                <a:latin typeface="Adobe Clean"/>
                <a:cs typeface="Adobe Clean"/>
              </a:rPr>
              <a:t>Cibles du niveau de service : Réponse initiale</a:t>
            </a:r>
          </a:p>
        </p:txBody>
      </p:sp>
      <p:sp>
        <p:nvSpPr>
          <p:cNvPr id="3" name="object 3"/>
          <p:cNvSpPr/>
          <p:nvPr/>
        </p:nvSpPr>
        <p:spPr>
          <a:xfrm>
            <a:off x="-8467" y="23397"/>
            <a:ext cx="7772399" cy="203690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lang="fr-FR" sz="2300">
                <a:latin typeface="Adobe Clean" panose="020B0503020404020204" pitchFamily="34" charset="0"/>
              </a:rPr>
              <a:t>OFFRES D’ASSISTANCE ADOBE</a:t>
            </a:r>
          </a:p>
        </p:txBody>
      </p:sp>
      <p:sp>
        <p:nvSpPr>
          <p:cNvPr id="5" name="object 5"/>
          <p:cNvSpPr txBox="1"/>
          <p:nvPr/>
        </p:nvSpPr>
        <p:spPr>
          <a:xfrm>
            <a:off x="121147" y="604185"/>
            <a:ext cx="6055816" cy="1424364"/>
          </a:xfrm>
          <a:prstGeom prst="rect">
            <a:avLst/>
          </a:prstGeom>
        </p:spPr>
        <p:txBody>
          <a:bodyPr vert="horz" wrap="square" lIns="0" tIns="24130" rIns="0" bIns="0" rtlCol="0">
            <a:spAutoFit/>
          </a:bodyPr>
          <a:lstStyle/>
          <a:p>
            <a:pPr marL="12700" marR="5080">
              <a:lnSpc>
                <a:spcPts val="1200"/>
              </a:lnSpc>
              <a:spcBef>
                <a:spcPts val="240"/>
              </a:spcBef>
            </a:pPr>
            <a:r>
              <a:rPr lang="fr-FR" sz="900" spc="-30" dirty="0">
                <a:solidFill>
                  <a:schemeClr val="bg1"/>
                </a:solidFill>
                <a:latin typeface="Adobe Clean Light" panose="020B0303020404020204" pitchFamily="34" charset="0"/>
              </a:rPr>
              <a:t>En ligne | </a:t>
            </a:r>
            <a:r>
              <a:rPr lang="fr-FR" sz="900" b="1" spc="-30" dirty="0">
                <a:solidFill>
                  <a:schemeClr val="bg1"/>
                </a:solidFill>
                <a:latin typeface="Adobe Clean" panose="020B0503020404020204" pitchFamily="34" charset="0"/>
              </a:rPr>
              <a:t>Commerciale</a:t>
            </a:r>
            <a:r>
              <a:rPr lang="fr-FR" sz="900" spc="-30" dirty="0">
                <a:solidFill>
                  <a:schemeClr val="bg1"/>
                </a:solidFill>
                <a:latin typeface="Adobe Clean Light" panose="020B0303020404020204" pitchFamily="34" charset="0"/>
              </a:rPr>
              <a:t> | Entreprise | Elite</a:t>
            </a:r>
          </a:p>
          <a:p>
            <a:pPr marL="12700" marR="5080">
              <a:lnSpc>
                <a:spcPts val="1200"/>
              </a:lnSpc>
              <a:spcBef>
                <a:spcPts val="240"/>
              </a:spcBef>
            </a:pPr>
            <a:r>
              <a:rPr lang="fr-FR" sz="900" spc="-30" dirty="0">
                <a:solidFill>
                  <a:schemeClr val="bg1"/>
                </a:solidFill>
                <a:latin typeface="Adobe Clean SemiLight" panose="020B0403020404020204" pitchFamily="34" charset="0"/>
              </a:rPr>
              <a:t>Adobe offre une gamme complète de ressources techniques afin d’appuyer votre entreprise. Elles sont comprises dans votre abonnement à la licence </a:t>
            </a:r>
            <a:r>
              <a:rPr lang="fr-FR" sz="900" spc="-30" dirty="0" err="1">
                <a:solidFill>
                  <a:schemeClr val="bg1"/>
                </a:solidFill>
                <a:latin typeface="Adobe Clean SemiLight" panose="020B0403020404020204" pitchFamily="34" charset="0"/>
              </a:rPr>
              <a:t>Experience</a:t>
            </a:r>
            <a:r>
              <a:rPr lang="fr-FR" sz="900" spc="-30" dirty="0">
                <a:solidFill>
                  <a:schemeClr val="bg1"/>
                </a:solidFill>
                <a:latin typeface="Adobe Clean SemiLight" panose="020B0403020404020204" pitchFamily="34" charset="0"/>
              </a:rPr>
              <a:t> Cloud et sont améliorées dans le pack d’assistance COMMERCIALE. L’assistance COMMERCIALE comprend un accès à des parcours de formation personnalisés et à des forums communautaires surveillés au travers d’</a:t>
            </a:r>
            <a:r>
              <a:rPr lang="fr-FR" sz="900" spc="-30" dirty="0" err="1">
                <a:solidFill>
                  <a:schemeClr val="bg1"/>
                </a:solidFill>
                <a:latin typeface="Adobe Clean SemiLight" panose="020B0403020404020204" pitchFamily="34" charset="0"/>
              </a:rPr>
              <a:t>Experience</a:t>
            </a:r>
            <a:r>
              <a:rPr lang="fr-FR" sz="900" spc="-3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de COMMERCIALE bénéficient également d’un accès à nos équipes d’assistance technique pour toute requête concernant un produit. Cette requête peut être effectuée par téléphone ou via le portail web de l’assistance et permet de protéger votre entreprise aux moments les plus critiques. Les clients de COMMERCIALE recevront régulièrement des informations et des mises à jour de la part de leur assistance principale du compte en plus d’une aide de gestion des remontées de cas en ce qui concerne les requêtes d’assistance les plus critiques. </a:t>
            </a: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4895850" y="9862966"/>
            <a:ext cx="2876549" cy="132729"/>
          </a:xfrm>
          <a:prstGeom prst="rect">
            <a:avLst/>
          </a:prstGeom>
        </p:spPr>
        <p:txBody>
          <a:bodyPr vert="horz" wrap="square" lIns="0" tIns="9525" rIns="0" bIns="0" rtlCol="0">
            <a:spAutoFit/>
          </a:bodyPr>
          <a:lstStyle/>
          <a:p>
            <a:pPr marL="12700">
              <a:lnSpc>
                <a:spcPct val="100000"/>
              </a:lnSpc>
              <a:spcBef>
                <a:spcPts val="75"/>
              </a:spcBef>
            </a:pPr>
            <a:r>
              <a:rPr lang="fr-FR" dirty="0"/>
              <a:t>©2021 Adobe. All </a:t>
            </a:r>
            <a:r>
              <a:rPr lang="fr-FR" dirty="0" err="1"/>
              <a:t>Rights</a:t>
            </a:r>
            <a:r>
              <a:rPr lang="fr-FR" dirty="0"/>
              <a:t> </a:t>
            </a:r>
            <a:r>
              <a:rPr lang="fr-FR" dirty="0" err="1"/>
              <a:t>Reserved</a:t>
            </a:r>
            <a:r>
              <a:rPr lang="fr-FR" dirty="0"/>
              <a:t>. Données confidentielles Adobe</a:t>
            </a:r>
          </a:p>
        </p:txBody>
      </p:sp>
      <p:graphicFrame>
        <p:nvGraphicFramePr>
          <p:cNvPr id="9" name="object 9"/>
          <p:cNvGraphicFramePr>
            <a:graphicFrameLocks noGrp="1"/>
          </p:cNvGraphicFramePr>
          <p:nvPr>
            <p:extLst>
              <p:ext uri="{D42A27DB-BD31-4B8C-83A1-F6EECF244321}">
                <p14:modId xmlns:p14="http://schemas.microsoft.com/office/powerpoint/2010/main" val="3587222514"/>
              </p:ext>
            </p:extLst>
          </p:nvPr>
        </p:nvGraphicFramePr>
        <p:xfrm>
          <a:off x="121146" y="7475985"/>
          <a:ext cx="7498852" cy="2207759"/>
        </p:xfrm>
        <a:graphic>
          <a:graphicData uri="http://schemas.openxmlformats.org/drawingml/2006/table">
            <a:tbl>
              <a:tblPr firstRow="1" bandRow="1">
                <a:tableStyleId>{2D5ABB26-0587-4C30-8999-92F81FD0307C}</a:tableStyleId>
              </a:tblPr>
              <a:tblGrid>
                <a:gridCol w="4698745">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74318">
                <a:tc>
                  <a:txBody>
                    <a:bodyPr/>
                    <a:lstStyle/>
                    <a:p>
                      <a:pPr marL="50800">
                        <a:lnSpc>
                          <a:spcPct val="100000"/>
                        </a:lnSpc>
                        <a:spcBef>
                          <a:spcPts val="60"/>
                        </a:spcBef>
                      </a:pPr>
                      <a:r>
                        <a:rPr lang="fr-FR" sz="900">
                          <a:solidFill>
                            <a:srgbClr val="020302"/>
                          </a:solidFill>
                          <a:latin typeface="Adobe Clean"/>
                          <a:cs typeface="Adobe Clean"/>
                        </a:rPr>
                        <a:t>Priorité</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lang="fr-FR" sz="900">
                          <a:solidFill>
                            <a:srgbClr val="020302"/>
                          </a:solidFill>
                          <a:latin typeface="Adobe Clean"/>
                          <a:cs typeface="Adobe Clean"/>
                        </a:rPr>
                        <a:t>Assistance en ligne</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lang="fr-FR" sz="900">
                          <a:solidFill>
                            <a:srgbClr val="FFFFFF"/>
                          </a:solidFill>
                          <a:latin typeface="Adobe Clean"/>
                          <a:cs typeface="Adobe Clean"/>
                        </a:rPr>
                        <a:t>Assistance commerciale</a:t>
                      </a:r>
                    </a:p>
                  </a:txBody>
                  <a:tcPr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30982">
                <a:tc>
                  <a:txBody>
                    <a:bodyPr/>
                    <a:lstStyle/>
                    <a:p>
                      <a:pPr marL="50800">
                        <a:lnSpc>
                          <a:spcPct val="100000"/>
                        </a:lnSpc>
                        <a:spcBef>
                          <a:spcPts val="30"/>
                        </a:spcBef>
                      </a:pPr>
                      <a:r>
                        <a:rPr lang="fr-FR" sz="900" b="1" dirty="0">
                          <a:solidFill>
                            <a:srgbClr val="020302"/>
                          </a:solidFill>
                          <a:latin typeface="Adobe Clean"/>
                          <a:cs typeface="Adobe Clean"/>
                        </a:rPr>
                        <a:t>PRIORITÉ 1</a:t>
                      </a:r>
                    </a:p>
                    <a:p>
                      <a:pPr marL="50800" marR="387985" lvl="0" indent="0" algn="l" defTabSz="914400" rtl="0" eaLnBrk="1" fontAlgn="auto" latinLnBrk="0" hangingPunct="1">
                        <a:lnSpc>
                          <a:spcPts val="1000"/>
                        </a:lnSpc>
                        <a:spcBef>
                          <a:spcPts val="420"/>
                        </a:spcBef>
                        <a:spcAft>
                          <a:spcPts val="0"/>
                        </a:spcAft>
                        <a:buClrTx/>
                        <a:buSzTx/>
                        <a:buFontTx/>
                        <a:buNone/>
                        <a:tabLst/>
                        <a:defRPr/>
                      </a:pPr>
                      <a:r>
                        <a:rPr lang="fr-FR" sz="900" b="0" i="0" dirty="0">
                          <a:solidFill>
                            <a:srgbClr val="000000"/>
                          </a:solidFill>
                          <a:latin typeface="Adobe Clean Light" panose="020B0303020404020204" pitchFamily="34" charset="0"/>
                        </a:rPr>
                        <a:t>Les fonctions commerciales de production du client sont en panne ou présentent une perte </a:t>
                      </a:r>
                      <a:br>
                        <a:rPr lang="sk-SK"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de données ou une dégradation importante du service. Une attention immédiate est requise </a:t>
                      </a:r>
                      <a:br>
                        <a:rPr lang="sk-SK" sz="900" b="0" i="0" dirty="0">
                          <a:solidFill>
                            <a:srgbClr val="000000"/>
                          </a:solidFill>
                          <a:latin typeface="Adobe Clean Light" panose="020B0303020404020204" pitchFamily="34" charset="0"/>
                        </a:rPr>
                      </a:br>
                      <a:r>
                        <a:rPr lang="fr-FR" sz="900" b="0" i="0" dirty="0">
                          <a:solidFill>
                            <a:srgbClr val="000000"/>
                          </a:solidFill>
                          <a:latin typeface="Adobe Clean Light" panose="020B0303020404020204" pitchFamily="34" charset="0"/>
                        </a:rPr>
                        <a:t>afin de restaurer les fonctionnalités et l’accessibilité</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lang="fr-FR" sz="900">
                          <a:solidFill>
                            <a:srgbClr val="020302"/>
                          </a:solidFill>
                          <a:latin typeface="AdobeClean-Light"/>
                          <a:cs typeface="AdobeClean-Light"/>
                        </a:rPr>
                        <a:t>24x7 /           1 heure</a:t>
                      </a:r>
                    </a:p>
                  </a:txBody>
                  <a:tcPr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lang="fr-FR" sz="900">
                          <a:solidFill>
                            <a:srgbClr val="020302"/>
                          </a:solidFill>
                          <a:latin typeface="AdobeClean-Light"/>
                          <a:cs typeface="AdobeClean-Light"/>
                        </a:rPr>
                        <a:t>24x7 /          1 heure</a:t>
                      </a:r>
                    </a:p>
                  </a:txBody>
                  <a:tcPr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fr-FR" sz="900" b="1" dirty="0">
                          <a:solidFill>
                            <a:srgbClr val="020302"/>
                          </a:solidFill>
                          <a:latin typeface="Adobe Clean"/>
                          <a:cs typeface="Adobe Clean"/>
                        </a:rPr>
                        <a:t>PRIORITÉ 2</a:t>
                      </a:r>
                    </a:p>
                    <a:p>
                      <a:pPr marL="50165" marR="203200">
                        <a:lnSpc>
                          <a:spcPts val="1000"/>
                        </a:lnSpc>
                        <a:spcBef>
                          <a:spcPts val="415"/>
                        </a:spcBef>
                      </a:pPr>
                      <a:r>
                        <a:rPr lang="fr-FR" sz="900" b="0" i="0" dirty="0">
                          <a:solidFill>
                            <a:srgbClr val="000000"/>
                          </a:solidFill>
                          <a:latin typeface="Adobe Clean Light" panose="020B0303020404020204" pitchFamily="34" charset="0"/>
                        </a:rPr>
                        <a:t>Les fonctions commerciales du client présentent une dégradation importante du service ou une perte potentielle de données. Il est également possible qu’une fonctionnalité majeure soit affectée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lang="fr-FR" sz="900">
                          <a:solidFill>
                            <a:srgbClr val="020302"/>
                          </a:solidFill>
                          <a:latin typeface="AdobeClean-Light"/>
                          <a:cs typeface="AdobeClean-Light"/>
                        </a:rPr>
                        <a:t>Heures d’ouverture /     4 heures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fr-FR" sz="900">
                          <a:solidFill>
                            <a:srgbClr val="020302"/>
                          </a:solidFill>
                          <a:latin typeface="AdobeClean-Light"/>
                          <a:cs typeface="AdobeClean-Light"/>
                        </a:rPr>
                        <a:t>Heures d’ouverture /      2 heures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fr-FR" sz="900" b="1">
                          <a:solidFill>
                            <a:srgbClr val="020302"/>
                          </a:solidFill>
                          <a:latin typeface="Adobe Clean"/>
                          <a:cs typeface="Adobe Clean"/>
                        </a:rPr>
                        <a:t>PRIORITÉ 3</a:t>
                      </a:r>
                    </a:p>
                    <a:p>
                      <a:pPr marL="49530" marR="212090" indent="-2540">
                        <a:lnSpc>
                          <a:spcPts val="1000"/>
                        </a:lnSpc>
                        <a:spcBef>
                          <a:spcPts val="415"/>
                        </a:spcBef>
                      </a:pPr>
                      <a:r>
                        <a:rPr kumimoji="0" lang="fr-FR" sz="900" b="0" i="0" u="none" strike="noStrike" cap="none" normalizeH="0" baseline="0" noProof="0">
                          <a:ln>
                            <a:noFill/>
                          </a:ln>
                          <a:solidFill>
                            <a:srgbClr val="000000"/>
                          </a:solidFill>
                          <a:uLnTx/>
                          <a:uFillTx/>
                          <a:latin typeface="Adobe Clean Light" panose="020B0303020404020204" pitchFamily="34" charset="0"/>
                          <a:ea typeface="+mn-ea"/>
                          <a:cs typeface="+mn-cs"/>
                        </a:rPr>
                        <a:t>Les fonctions commerciales du client présentent une dégradation mineure du service, mais il existe une solution/un moyen permettant aux fonctions commerciales de continuer de fonctionner </a:t>
                      </a: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fr-FR" sz="900">
                          <a:solidFill>
                            <a:srgbClr val="020302"/>
                          </a:solidFill>
                          <a:latin typeface="AdobeClean-Light"/>
                          <a:cs typeface="AdobeClean-Light"/>
                        </a:rPr>
                        <a:t>Heures d’ouverture /     6 heures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lang="fr-FR" sz="900">
                          <a:solidFill>
                            <a:srgbClr val="020302"/>
                          </a:solidFill>
                          <a:latin typeface="AdobeClean-Light"/>
                          <a:cs typeface="AdobeClean-Light"/>
                        </a:rPr>
                        <a:t>Heures d’ouverture /     4 heures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fr-FR" sz="900" b="1">
                          <a:solidFill>
                            <a:srgbClr val="020302"/>
                          </a:solidFill>
                          <a:latin typeface="Adobe Clean"/>
                          <a:cs typeface="Adobe Clean"/>
                        </a:rPr>
                        <a:t>PRIORITÉ 4</a:t>
                      </a:r>
                    </a:p>
                    <a:p>
                      <a:pPr marL="48895" marR="0" lvl="0" indent="0" defTabSz="914400" eaLnBrk="1" fontAlgn="auto" latinLnBrk="0" hangingPunct="1">
                        <a:lnSpc>
                          <a:spcPct val="100000"/>
                        </a:lnSpc>
                        <a:spcBef>
                          <a:spcPts val="300"/>
                        </a:spcBef>
                        <a:spcAft>
                          <a:spcPts val="0"/>
                        </a:spcAft>
                        <a:buClrTx/>
                        <a:buSzTx/>
                        <a:buFontTx/>
                        <a:buNone/>
                        <a:tabLst/>
                        <a:defRPr/>
                      </a:pPr>
                      <a:r>
                        <a:rPr lang="fr-FR" sz="900" b="0" i="0">
                          <a:solidFill>
                            <a:srgbClr val="000000"/>
                          </a:solidFill>
                          <a:latin typeface="Adobe Clean Light" panose="020B0303020404020204" pitchFamily="34" charset="0"/>
                        </a:rPr>
                        <a:t>Question générale concernant les fonctionnalités actuelles du produit ou une demande d’amélioration</a:t>
                      </a: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fr-FR" sz="900">
                          <a:solidFill>
                            <a:srgbClr val="020302"/>
                          </a:solidFill>
                          <a:latin typeface="AdobeClean-Light"/>
                          <a:cs typeface="AdobeClean-Light"/>
                        </a:rPr>
                        <a:t>Jours ouvrables /      3 jours</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lang="fr-FR" sz="900" dirty="0">
                          <a:solidFill>
                            <a:srgbClr val="020302"/>
                          </a:solidFill>
                          <a:latin typeface="AdobeClean-Light"/>
                          <a:cs typeface="AdobeClean-Light"/>
                        </a:rPr>
                        <a:t>Jours ouvrables / </a:t>
                      </a:r>
                    </a:p>
                    <a:p>
                      <a:pPr marL="370840" marR="223520" indent="-202565" algn="ctr">
                        <a:lnSpc>
                          <a:spcPct val="100000"/>
                        </a:lnSpc>
                        <a:spcBef>
                          <a:spcPts val="155"/>
                        </a:spcBef>
                      </a:pPr>
                      <a:r>
                        <a:rPr lang="fr-FR" sz="900" dirty="0">
                          <a:solidFill>
                            <a:srgbClr val="020302"/>
                          </a:solidFill>
                          <a:latin typeface="AdobeClean-Light"/>
                          <a:cs typeface="AdobeClean-Light"/>
                        </a:rPr>
                        <a:t>  1 jour</a:t>
                      </a:r>
                    </a:p>
                  </a:txBody>
                  <a:tcPr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4099234316"/>
              </p:ext>
            </p:extLst>
          </p:nvPr>
        </p:nvGraphicFramePr>
        <p:xfrm>
          <a:off x="121147" y="2120949"/>
          <a:ext cx="7498851" cy="4815558"/>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commerciale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6</a:t>
                      </a: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dirty="0">
                          <a:solidFill>
                            <a:srgbClr val="020302"/>
                          </a:solidFill>
                          <a:latin typeface="AdobeClean-Light"/>
                          <a:cs typeface="AdobeClean-Light"/>
                        </a:rPr>
                        <a:t>Version, migration, mise à niveau et examen de la feuille </a:t>
                      </a:r>
                      <a:br>
                        <a:rPr lang="sk-SK" sz="900" dirty="0">
                          <a:solidFill>
                            <a:srgbClr val="020302"/>
                          </a:solidFill>
                          <a:latin typeface="AdobeClean-Light"/>
                          <a:cs typeface="AdobeClean-Light"/>
                        </a:rPr>
                      </a:br>
                      <a:r>
                        <a:rPr lang="fr-FR" sz="900" dirty="0">
                          <a:solidFill>
                            <a:srgbClr val="020302"/>
                          </a:solidFill>
                          <a:latin typeface="AdobeClean-Light"/>
                          <a:cs typeface="AdobeClean-Light"/>
                        </a:rPr>
                        <a:t>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p>
                      <a:pPr marL="48260" hangingPunct="0">
                        <a:lnSpc>
                          <a:spcPct val="100000"/>
                        </a:lnSpc>
                        <a:spcBef>
                          <a:spcPts val="830"/>
                        </a:spcBef>
                      </a:pPr>
                      <a:r>
                        <a:rPr lang="fr-FR" sz="900">
                          <a:latin typeface="AdobeClean-Light"/>
                          <a:cs typeface="AdobeClean-Light"/>
                        </a:rPr>
                        <a:t>Activités du service de terrain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gn="l" rtl="0">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gn="l" rtl="0">
                        <a:lnSpc>
                          <a:spcPct val="100000"/>
                        </a:lnSpc>
                      </a:pPr>
                      <a:endParaRPr sz="900" dirty="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fr-FR"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817998"/>
          </a:xfrm>
          <a:prstGeom prst="rect">
            <a:avLst/>
          </a:prstGeom>
        </p:spPr>
        <p:txBody>
          <a:bodyPr vert="horz" wrap="square" lIns="0" tIns="35560" rIns="0" bIns="0" rtlCol="0">
            <a:spAutoFit/>
          </a:bodyPr>
          <a:lstStyle/>
          <a:p>
            <a:pPr marL="12700" marR="5080">
              <a:lnSpc>
                <a:spcPts val="1400"/>
              </a:lnSpc>
              <a:spcBef>
                <a:spcPts val="60"/>
              </a:spcBef>
            </a:pPr>
            <a:r>
              <a:rPr lang="fr-FR" sz="1000" dirty="0">
                <a:solidFill>
                  <a:srgbClr val="000000"/>
                </a:solidFill>
                <a:latin typeface="Adobe Clean Light" panose="020B0303020404020204" pitchFamily="34" charset="0"/>
              </a:rPr>
              <a:t>Il s’agit d’une assistance principale de compte désignée permettant de surveiller de manière proactive les cas, de favoriser la collaboration entre les équipes, de diffuser des webinaires d’intégration, de conduire des rapports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service, de fournir une assistance non technique et d’agir comme porte-parole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remontée des informations et comme ambassadeur interne au sein du service d’assistance d’Adobe.</a:t>
            </a:r>
          </a:p>
        </p:txBody>
      </p:sp>
      <p:sp>
        <p:nvSpPr>
          <p:cNvPr id="46" name="object 46"/>
          <p:cNvSpPr txBox="1"/>
          <p:nvPr/>
        </p:nvSpPr>
        <p:spPr>
          <a:xfrm>
            <a:off x="2836967" y="8618616"/>
            <a:ext cx="228600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fr-FR" sz="1000" dirty="0">
                <a:solidFill>
                  <a:srgbClr val="020302"/>
                </a:solidFill>
                <a:latin typeface="AdobeClean-Light"/>
                <a:cs typeface="AdobeClean-Light"/>
              </a:rPr>
              <a:t>Commencez une session de conversation pour obtenir des réponses et de l’aide lors de l’envoi du cas</a:t>
            </a:r>
          </a:p>
          <a:p>
            <a:pPr marL="33020" marR="159385">
              <a:lnSpc>
                <a:spcPct val="100000"/>
              </a:lnSpc>
              <a:spcBef>
                <a:spcPts val="100"/>
              </a:spcBef>
              <a:tabLst>
                <a:tab pos="1786889" algn="l"/>
              </a:tabLst>
            </a:pPr>
            <a:r>
              <a:rPr lang="fr-FR" sz="1000" i="1" dirty="0">
                <a:solidFill>
                  <a:srgbClr val="7A7A7A"/>
                </a:solidFill>
                <a:latin typeface="AdobeClean-LightIt"/>
                <a:cs typeface="AdobeClean-LightIt"/>
              </a:rPr>
              <a:t>*Tous les produits ne bénéficient pas de l’assistance de messagerie instantanée</a:t>
            </a:r>
            <a:r>
              <a:rPr lang="fr-FR" sz="900" i="1" dirty="0">
                <a:solidFill>
                  <a:srgbClr val="7A7A7A"/>
                </a:solidFill>
                <a:latin typeface="AdobeClean-LightIt"/>
                <a:cs typeface="AdobeClean-LightIt"/>
              </a:rPr>
              <a:t>.  </a:t>
            </a: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8178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1376994"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1113125"/>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en ligne permanent à une base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données croissante de solutions techniques, de documentation sur les produits, de questions fréquentes, etc.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Des milliers de clients peuvent entrer en contact pour partager les bonnes pratiques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et les leçons apprises.</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381010" cy="1113125"/>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Les </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a:t>
            </a:r>
            <a:r>
              <a:rPr lang="fr-FR" sz="1000" dirty="0" err="1">
                <a:solidFill>
                  <a:srgbClr val="000000"/>
                </a:solidFill>
                <a:latin typeface="Adobe Clean Light" panose="020B0303020404020204" pitchFamily="34" charset="0"/>
              </a:rPr>
              <a:t>Makers</a:t>
            </a:r>
            <a:r>
              <a:rPr lang="fr-FR" sz="1000" dirty="0">
                <a:solidFill>
                  <a:srgbClr val="000000"/>
                </a:solidFill>
                <a:latin typeface="Adobe Clean Light" panose="020B0303020404020204" pitchFamily="34" charset="0"/>
              </a:rPr>
              <a:t> sont créées à l’aide d’</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054891"/>
            <a:ext cx="2520000"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messagerie </a:t>
            </a:r>
            <a:br>
              <a:rPr lang="sk-SK" sz="1200" dirty="0">
                <a:solidFill>
                  <a:srgbClr val="000000"/>
                </a:solidFill>
              </a:rPr>
            </a:br>
            <a:r>
              <a:rPr lang="fr-FR" sz="1200" dirty="0">
                <a:solidFill>
                  <a:srgbClr val="000000"/>
                </a:solidFill>
              </a:rPr>
              <a:t>instantanée*</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424343"/>
            <a:ext cx="84016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de conversation</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1113125"/>
          </a:xfrm>
          <a:prstGeom prst="rect">
            <a:avLst/>
          </a:prstGeom>
        </p:spPr>
        <p:txBody>
          <a:bodyPr vert="horz" wrap="square" lIns="0" tIns="35560" rIns="0" bIns="0" rtlCol="0">
            <a:spAutoFit/>
          </a:bodyPr>
          <a:lstStyle/>
          <a:p>
            <a:r>
              <a:rPr lang="fr-FR" sz="1000" dirty="0">
                <a:solidFill>
                  <a:srgbClr val="020302"/>
                </a:solidFill>
                <a:latin typeface="AdobeClean-Light"/>
              </a:rPr>
              <a:t>Les utilisateurs autorisés ou les contacts d’assistance nommés </a:t>
            </a:r>
            <a:r>
              <a:rPr lang="fr-FR" sz="1000" dirty="0">
                <a:latin typeface="Adobe Clean Light" panose="020B0303020404020204" pitchFamily="34" charset="0"/>
              </a:rPr>
              <a:t>peuvent communiquer des problèmes par l’intermédiaire de tous </a:t>
            </a:r>
            <a:br>
              <a:rPr lang="sk-SK" sz="1000" dirty="0">
                <a:latin typeface="Adobe Clean Light" panose="020B0303020404020204" pitchFamily="34" charset="0"/>
              </a:rPr>
            </a:br>
            <a:r>
              <a:rPr lang="fr-FR" sz="1000" dirty="0">
                <a:latin typeface="Adobe Clean Light" panose="020B0303020404020204" pitchFamily="34" charset="0"/>
              </a:rPr>
              <a:t>les canaux disponibles (y compris </a:t>
            </a:r>
            <a:br>
              <a:rPr lang="sk-SK" sz="1000" dirty="0">
                <a:latin typeface="Adobe Clean Light" panose="020B0303020404020204" pitchFamily="34" charset="0"/>
              </a:rPr>
            </a:br>
            <a:r>
              <a:rPr lang="fr-FR" sz="1000" dirty="0">
                <a:latin typeface="Adobe Clean Light" panose="020B0303020404020204" pitchFamily="34" charset="0"/>
              </a:rPr>
              <a:t>le téléphone pour P1) et interagir avec notre équipe d’assistance technique au nom </a:t>
            </a:r>
            <a:br>
              <a:rPr lang="sk-SK" sz="1000" dirty="0">
                <a:latin typeface="Adobe Clean Light" panose="020B0303020404020204" pitchFamily="34" charset="0"/>
              </a:rPr>
            </a:br>
            <a:r>
              <a:rPr lang="fr-FR" sz="1000" dirty="0">
                <a:latin typeface="Adobe Clean Light" panose="020B0303020404020204" pitchFamily="34" charset="0"/>
              </a:rPr>
              <a:t>de votre entreprise. </a:t>
            </a: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4806950" y="9862967"/>
            <a:ext cx="2716591" cy="132308"/>
          </a:xfrm>
          <a:prstGeom prst="rect">
            <a:avLst/>
          </a:prstGeom>
        </p:spPr>
        <p:txBody>
          <a:bodyPr vert="horz" wrap="square" lIns="0" tIns="9525" rIns="0" bIns="0" rtlCol="0">
            <a:spAutoFit/>
          </a:bodyPr>
          <a:lstStyle/>
          <a:p>
            <a:pPr marL="12700">
              <a:lnSpc>
                <a:spcPct val="100000"/>
              </a:lnSpc>
              <a:spcBef>
                <a:spcPts val="75"/>
              </a:spcBef>
            </a:pPr>
            <a:r>
              <a:rPr lang="fr-FR"/>
              <a:t>©2021 Adobe. All Rights Reserved. Données confidentielles Adobe</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Assistance principale </a:t>
            </a:r>
            <a:br>
              <a:rPr lang="sk-SK" sz="1200" b="1" dirty="0">
                <a:solidFill>
                  <a:srgbClr val="020302"/>
                </a:solidFill>
                <a:latin typeface="+mj-lt"/>
              </a:rPr>
            </a:br>
            <a:r>
              <a:rPr lang="fr-FR" sz="1200" b="1" dirty="0">
                <a:solidFill>
                  <a:srgbClr val="020302"/>
                </a:solidFill>
                <a:latin typeface="+mj-lt"/>
              </a:rPr>
              <a:t>du compte</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2956205"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de l’assistance en ligne</a:t>
            </a:r>
          </a:p>
        </p:txBody>
      </p:sp>
      <p:sp>
        <p:nvSpPr>
          <p:cNvPr id="87" name="object 26">
            <a:extLst>
              <a:ext uri="{FF2B5EF4-FFF2-40B4-BE49-F238E27FC236}">
                <a16:creationId xmlns:a16="http://schemas.microsoft.com/office/drawing/2014/main" id="{ED3EAB14-8A43-9244-93BB-BE321FE4250C}"/>
              </a:ext>
            </a:extLst>
          </p:cNvPr>
          <p:cNvSpPr/>
          <p:nvPr/>
        </p:nvSpPr>
        <p:spPr>
          <a:xfrm>
            <a:off x="384420" y="774494"/>
            <a:ext cx="3069979"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fr-FR" sz="1400" b="1">
                <a:solidFill>
                  <a:srgbClr val="020302"/>
                </a:solidFill>
                <a:latin typeface="Adobe Clean"/>
                <a:cs typeface="Adobe Clean"/>
              </a:rPr>
              <a:t>Fonctionnalités d’assistance commerciale</a:t>
            </a: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fr-FR" sz="1000" dirty="0">
                <a:latin typeface="Adobe Clean Light" panose="020B0303020404020204" pitchFamily="34" charset="0"/>
              </a:rPr>
              <a:t>Les clients peuvent envoyer des cas d’assistance par téléphone pour tous les problèmes P2, P3 et P4 pendant les heures d’assistance régionales. Vous pouvez appeler l’assistance autant de fois que cela est nécessaire. Les clients peuvent également demander à l’assistance de les rappeler ou demander une réunion pour démontrer ou résoudre un problème au cours d’une session de bureau distant partagée.</a:t>
            </a: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Assistance téléphonique </a:t>
            </a:r>
            <a:br>
              <a:rPr lang="sk-SK" sz="1200" b="1" dirty="0">
                <a:solidFill>
                  <a:srgbClr val="020302"/>
                </a:solidFill>
                <a:latin typeface="+mj-lt"/>
              </a:rPr>
            </a:br>
            <a:r>
              <a:rPr lang="fr-FR" sz="1200" b="1" dirty="0">
                <a:solidFill>
                  <a:srgbClr val="020302"/>
                </a:solidFill>
                <a:latin typeface="+mj-lt"/>
              </a:rPr>
              <a:t>en direct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959237"/>
          </a:xfrm>
          <a:prstGeom prst="rect">
            <a:avLst/>
          </a:prstGeom>
        </p:spPr>
        <p:txBody>
          <a:bodyPr vert="horz" wrap="square" lIns="0" tIns="35560" rIns="0" bIns="0" rtlCol="0">
            <a:spAutoFit/>
          </a:bodyPr>
          <a:lstStyle/>
          <a:p>
            <a:pPr marL="12700">
              <a:lnSpc>
                <a:spcPct val="100000"/>
              </a:lnSpc>
              <a:spcBef>
                <a:spcPts val="100"/>
              </a:spcBef>
            </a:pPr>
            <a:r>
              <a:rPr lang="fr-FR" sz="1000" dirty="0">
                <a:solidFill>
                  <a:srgbClr val="4B4B4B"/>
                </a:solidFill>
                <a:latin typeface="Adobe Clean Light" panose="020B0303020404020204" pitchFamily="34" charset="0"/>
              </a:rPr>
              <a:t>Il s’agit d’un point de contact désigné au sein d’Adobe pouvant fournir une assistance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en matière de remontées d’informations,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des mises à jour régulières et s’assurant que </a:t>
            </a:r>
            <a:br>
              <a:rPr lang="sk-SK"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la priorité est mise sur vos demandes d’assistance ouvertes les plus importantes.</a:t>
            </a: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fr-FR" sz="1200" b="1">
                <a:solidFill>
                  <a:srgbClr val="020302"/>
                </a:solidFill>
                <a:latin typeface="+mj-lt"/>
              </a:rPr>
              <a:t>Gestion des remontées d’informations</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 Office </a:t>
            </a:r>
            <a:r>
              <a:rPr lang="fr-FR" sz="1000" dirty="0" err="1">
                <a:solidFill>
                  <a:srgbClr val="000000"/>
                </a:solidFill>
                <a:latin typeface="Adobe Clean Light" panose="020B0303020404020204" pitchFamily="34" charset="0"/>
              </a:rPr>
              <a:t>Hours</a:t>
            </a:r>
            <a:r>
              <a:rPr lang="fr-FR" sz="1000" dirty="0">
                <a:solidFill>
                  <a:srgbClr val="000000"/>
                </a:solidFill>
                <a:latin typeface="Adobe Clean Light" panose="020B0303020404020204" pitchFamily="34" charset="0"/>
              </a:rPr>
              <a:t> » est une initiative menée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par l’équipe du service clientèle d’Adobe.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Ces sessions sont conçues pour informer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les participants des problèmes et les aider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à les résoudre. Elles fournissent des conseils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et des astuces pour bien utiliser Adobe </a:t>
            </a:r>
            <a:r>
              <a:rPr lang="fr-FR" sz="1000" dirty="0" err="1">
                <a:solidFill>
                  <a:srgbClr val="000000"/>
                </a:solidFill>
                <a:latin typeface="Adobe Clean Light" panose="020B0303020404020204" pitchFamily="34" charset="0"/>
              </a:rPr>
              <a:t>Experience</a:t>
            </a:r>
            <a:r>
              <a:rPr lang="fr-FR" sz="1000" dirty="0">
                <a:solidFill>
                  <a:srgbClr val="000000"/>
                </a:solidFill>
                <a:latin typeface="Adobe Clean Light" panose="020B0303020404020204" pitchFamily="34" charset="0"/>
              </a:rPr>
              <a:t>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1113125"/>
          </a:xfrm>
          <a:prstGeom prst="rect">
            <a:avLst/>
          </a:prstGeom>
        </p:spPr>
        <p:txBody>
          <a:bodyPr vert="horz" wrap="square" lIns="0" tIns="35560" rIns="0" bIns="0" rtlCol="0">
            <a:spAutoFit/>
          </a:bodyPr>
          <a:lstStyle/>
          <a:p>
            <a:r>
              <a:rPr lang="fr-FR" sz="1000" dirty="0">
                <a:solidFill>
                  <a:srgbClr val="000000"/>
                </a:solidFill>
                <a:latin typeface="Adobe Clean Light" panose="020B0303020404020204" pitchFamily="34" charset="0"/>
              </a:rPr>
              <a:t>Accès à la demande au portail </a:t>
            </a:r>
            <a:br>
              <a:rPr lang="fr-FR"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d’assistance d’aide automatique en ligne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pour envoyer des demandes d’assistance,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examiner le statut des cas et parcourir</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d’autres ressources, telles que notre base </a:t>
            </a:r>
            <a:br>
              <a:rPr lang="sk-SK" sz="1000" dirty="0">
                <a:solidFill>
                  <a:srgbClr val="000000"/>
                </a:solidFill>
                <a:latin typeface="Adobe Clean Light" panose="020B0303020404020204" pitchFamily="34" charset="0"/>
              </a:rPr>
            </a:br>
            <a:r>
              <a:rPr lang="fr-FR" sz="1000" dirty="0">
                <a:solidFill>
                  <a:srgbClr val="000000"/>
                </a:solidFill>
                <a:latin typeface="Adobe Clean Light" panose="020B0303020404020204" pitchFamily="34" charset="0"/>
              </a:rPr>
              <a:t>de connaissances, les actualités et les alertes, les conseils présentés, etc.</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fr-FR" sz="1200" b="1">
                <a:latin typeface="+mj-lt"/>
              </a:rPr>
              <a:t>Services commerciaux</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740780"/>
          </a:xfrm>
          <a:prstGeom prst="rect">
            <a:avLst/>
          </a:prstGeom>
        </p:spPr>
        <p:txBody>
          <a:bodyPr vert="horz" wrap="square" lIns="0" tIns="35560" rIns="0" bIns="0" rtlCol="0">
            <a:spAutoFit/>
          </a:bodyPr>
          <a:lstStyle/>
          <a:p>
            <a:pPr marL="12700" marR="5080">
              <a:lnSpc>
                <a:spcPts val="1400"/>
              </a:lnSpc>
              <a:spcBef>
                <a:spcPts val="60"/>
              </a:spcBef>
            </a:pPr>
            <a:r>
              <a:rPr lang="fr-FR" sz="1000" dirty="0">
                <a:latin typeface="Adobe Clean Light" panose="020B0303020404020204" pitchFamily="34" charset="0"/>
              </a:rPr>
              <a:t>Une assistance de compte principale hébergera des webinaires présentant </a:t>
            </a:r>
            <a:br>
              <a:rPr lang="sk-SK" sz="1000" dirty="0">
                <a:latin typeface="Adobe Clean Light" panose="020B0303020404020204" pitchFamily="34" charset="0"/>
              </a:rPr>
            </a:br>
            <a:r>
              <a:rPr lang="fr-FR" sz="1000" dirty="0">
                <a:latin typeface="Adobe Clean Light" panose="020B0303020404020204" pitchFamily="34" charset="0"/>
              </a:rPr>
              <a:t>un aperçu des services d’assistance commerciale.  </a:t>
            </a: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5061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Portail d’aide automatique</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fr-FR" sz="800">
                <a:solidFill>
                  <a:srgbClr val="777879"/>
                </a:solidFill>
                <a:latin typeface="Adobe Clean"/>
                <a:cs typeface="Adobe Clean"/>
              </a:rPr>
              <a:t>Adobe</a:t>
            </a:r>
          </a:p>
          <a:p>
            <a:pPr marL="12700">
              <a:lnSpc>
                <a:spcPts val="915"/>
              </a:lnSpc>
            </a:pPr>
            <a:r>
              <a:rPr lang="fr-FR" sz="800">
                <a:solidFill>
                  <a:srgbClr val="777879"/>
                </a:solidFill>
                <a:latin typeface="Adobe Clean"/>
                <a:cs typeface="Adobe Clean"/>
              </a:rPr>
              <a:t>345 Park Avenue</a:t>
            </a:r>
          </a:p>
          <a:p>
            <a:pPr marL="12700">
              <a:lnSpc>
                <a:spcPts val="944"/>
              </a:lnSpc>
            </a:pPr>
            <a:r>
              <a:rPr lang="fr-FR" sz="800">
                <a:solidFill>
                  <a:srgbClr val="777879"/>
                </a:solidFill>
                <a:latin typeface="Adobe Clean"/>
                <a:cs typeface="Adobe Clean"/>
              </a:rPr>
              <a:t>San Jose, CA95110-2704</a:t>
            </a:r>
          </a:p>
          <a:p>
            <a:pPr marL="12700">
              <a:lnSpc>
                <a:spcPct val="100000"/>
              </a:lnSpc>
              <a:spcBef>
                <a:spcPts val="45"/>
              </a:spcBef>
            </a:pPr>
            <a:r>
              <a:rPr lang="fr-FR" sz="800">
                <a:solidFill>
                  <a:srgbClr val="777879"/>
                </a:solidFill>
                <a:latin typeface="Adobe Clean"/>
                <a:cs typeface="Adobe Clean"/>
              </a:rPr>
              <a:t>États-Unis</a:t>
            </a:r>
          </a:p>
          <a:p>
            <a:pPr marL="12700">
              <a:lnSpc>
                <a:spcPct val="100000"/>
              </a:lnSpc>
              <a:spcBef>
                <a:spcPts val="265"/>
              </a:spcBef>
            </a:pPr>
            <a:r>
              <a:rPr lang="fr-FR" sz="800" u="sng">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7232" y="5063020"/>
            <a:ext cx="7029067"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969235217"/>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Europe, Moyen-Orient 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fr-FR" sz="1100" b="1" i="0" u="none" strike="noStrike" cap="none" normalizeH="0" baseline="30000" noProof="0">
                          <a:ln>
                            <a:noFill/>
                          </a:ln>
                          <a:uLnTx/>
                          <a:uFillTx/>
                          <a:latin typeface="Adobe Clean"/>
                          <a:ea typeface="+mn-ea"/>
                          <a:cs typeface="+mn-cs"/>
                        </a:rPr>
                        <a:t> </a:t>
                      </a:r>
                      <a:r>
                        <a:rPr lang="fr-FR" sz="1100">
                          <a:solidFill>
                            <a:schemeClr val="tx1"/>
                          </a:solidFill>
                          <a:latin typeface="Adobe Clean"/>
                          <a:ea typeface="+mn-ea"/>
                          <a:cs typeface="+mn-cs"/>
                        </a:rPr>
                        <a:t>L’assistance linguistique est uniquement disponible en anglais et en japonais.</a:t>
                      </a:r>
                    </a:p>
                    <a:p>
                      <a:pPr marL="0" marR="0" lvl="0" indent="0" algn="ctr">
                        <a:lnSpc>
                          <a:spcPct val="100000"/>
                        </a:lnSpc>
                        <a:spcBef>
                          <a:spcPts val="0"/>
                        </a:spcBef>
                        <a:spcAft>
                          <a:spcPts val="0"/>
                        </a:spcAft>
                        <a:buClrTx/>
                        <a:buSzTx/>
                        <a:buFontTx/>
                        <a:buNone/>
                      </a:pPr>
                      <a:r>
                        <a:rPr lang="fr-FR" sz="1100" i="1">
                          <a:solidFill>
                            <a:schemeClr val="tx1"/>
                          </a:solidFill>
                          <a:latin typeface="Adobe Clean"/>
                        </a:rPr>
                        <a:t>*Adobe Commerce exclut l’assistance linguistique japonaise.</a:t>
                      </a:r>
                    </a:p>
                    <a:p>
                      <a:pPr algn="l" rtl="0"/>
                      <a:endParaRPr kumimoji="0" lang="en-US" sz="1100" b="1" i="0" u="none" strike="noStrike" kern="0" cap="none" spc="0" normalizeH="0" baseline="30000" noProof="0">
                        <a:ln>
                          <a:noFill/>
                        </a:ln>
                        <a:solidFill>
                          <a:prstClr val="black"/>
                        </a:solidFill>
                        <a:effectLst/>
                        <a:uLnTx/>
                        <a:uFillTx/>
                        <a:latin typeface="Adobe Clean" panose="020B0503020404020204" pitchFamily="34" charset="0"/>
                        <a:ea typeface="+mn-ea"/>
                        <a:cs typeface="+mn-cs"/>
                      </a:endParaRPr>
                    </a:p>
                    <a:p>
                      <a:pPr algn="ctr"/>
                      <a:r>
                        <a:rPr lang="fr-FR" sz="1100" i="0">
                          <a:solidFill>
                            <a:schemeClr val="tx1"/>
                          </a:solidFill>
                          <a:latin typeface="Adobe Clean"/>
                        </a:rPr>
                        <a:t> </a:t>
                      </a:r>
                      <a:r>
                        <a:rPr lang="fr-FR" sz="1100" i="0" baseline="30000">
                          <a:solidFill>
                            <a:schemeClr val="tx1"/>
                          </a:solidFill>
                          <a:latin typeface="Adobe Clean"/>
                        </a:rPr>
                        <a:t>1 </a:t>
                      </a:r>
                      <a:r>
                        <a:rPr lang="fr-FR" sz="1100" i="0">
                          <a:solidFill>
                            <a:schemeClr val="tx1"/>
                          </a:solidFill>
                          <a:latin typeface="Adobe Clean"/>
                        </a:rPr>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726571" y="8528519"/>
            <a:ext cx="1045329" cy="385445"/>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6689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97118" y="8543943"/>
            <a:ext cx="760931"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940831295"/>
              </p:ext>
            </p:extLst>
          </p:nvPr>
        </p:nvGraphicFramePr>
        <p:xfrm>
          <a:off x="194236" y="1059345"/>
          <a:ext cx="7368291" cy="40894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b="0" spc="-20" baseline="0" dirty="0" err="1">
                          <a:solidFill>
                            <a:srgbClr val="000000"/>
                          </a:solidFill>
                          <a:latin typeface="Adobe Clean Light" panose="020B0303020404020204" pitchFamily="34" charset="0"/>
                          <a:ea typeface="+mn-ea"/>
                          <a:cs typeface="+mn-cs"/>
                        </a:rPr>
                        <a:t>Experience</a:t>
                      </a:r>
                      <a:r>
                        <a:rPr lang="fr-FR" sz="1000" b="0" spc="-20" baseline="0" dirty="0">
                          <a:solidFill>
                            <a:srgbClr val="000000"/>
                          </a:solidFill>
                          <a:latin typeface="Adobe Clean Light" panose="020B0303020404020204" pitchFamily="34" charset="0"/>
                          <a:ea typeface="+mn-ea"/>
                          <a:cs typeface="+mn-cs"/>
                        </a:rPr>
                        <a:t> League est la manière dont Adobe aide les entreprises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à atteindre la valeur qu’elles attendent de leur investissement dans Adobe.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Il s’agit de l’endroit commun où les clients peuvent apprendre, se mettre en relation les uns avec les autres et grandir le long d’un chemin personnalisé vers le succès. Il comprend des tutoriels automatiques,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de la documentation sur les produits, une formation dispensée par </a:t>
                      </a:r>
                      <a:br>
                        <a:rPr lang="sk-SK" sz="1000" b="0" spc="-20" baseline="0" dirty="0">
                          <a:solidFill>
                            <a:srgbClr val="000000"/>
                          </a:solidFill>
                          <a:latin typeface="Adobe Clean Light" panose="020B0303020404020204" pitchFamily="34" charset="0"/>
                          <a:ea typeface="+mn-ea"/>
                          <a:cs typeface="+mn-cs"/>
                        </a:rPr>
                      </a:br>
                      <a:r>
                        <a:rPr lang="fr-FR" sz="1000" b="0" spc="-20" baseline="0" dirty="0">
                          <a:solidFill>
                            <a:srgbClr val="000000"/>
                          </a:solidFill>
                          <a:latin typeface="Adobe Clean Light" panose="020B0303020404020204" pitchFamily="34" charset="0"/>
                          <a:ea typeface="+mn-ea"/>
                          <a:cs typeface="+mn-cs"/>
                        </a:rPr>
                        <a:t>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panose="020B0503020404020204" pitchFamily="34" charset="0"/>
                          <a:ea typeface="+mn-ea"/>
                          <a:cs typeface="+mn-cs"/>
                          <a:hlinkClick r:id="rId8"/>
                        </a:rPr>
                        <a:t>Formation</a:t>
                      </a:r>
                      <a:r>
                        <a:rPr lang="fr-FR"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Les cours sur les services de formation numérique d’Adobe sont accessibles depuis </a:t>
                      </a:r>
                      <a:r>
                        <a:rPr lang="fr-FR" sz="1000" dirty="0" err="1">
                          <a:solidFill>
                            <a:srgbClr val="000000"/>
                          </a:solidFill>
                          <a:latin typeface="Adobe Clean Light" panose="020B0303020404020204" pitchFamily="34" charset="0"/>
                          <a:ea typeface="+mn-ea"/>
                          <a:cs typeface="+mn-cs"/>
                        </a:rPr>
                        <a:t>Experience</a:t>
                      </a:r>
                      <a:r>
                        <a:rPr lang="fr-FR" sz="1000" dirty="0">
                          <a:solidFill>
                            <a:srgbClr val="000000"/>
                          </a:solidFill>
                          <a:latin typeface="Adobe Clean Light" panose="020B0303020404020204" pitchFamily="34" charset="0"/>
                          <a:ea typeface="+mn-ea"/>
                          <a:cs typeface="+mn-cs"/>
                        </a:rPr>
                        <a:t> League. Les cours de formation regroupent des cours à la demande et des cours dispensés par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un instructeur.  Grâce à ces cours, vous pouvez acquérir des compétences qui présentent une valeur marchande reconnue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panose="020B0303020404020204" pitchFamily="34" charset="0"/>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met à jour ou résout un événement de produit. Cet événement </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b="0" i="0">
                          <a:solidFill>
                            <a:schemeClr val="dk1"/>
                          </a:solidFill>
                          <a:latin typeface="Adobe Clean" panose="020B0503020404020204" pitchFamily="34" charset="0"/>
                          <a:ea typeface="+mn-ea"/>
                          <a:cs typeface="+mn-cs"/>
                          <a:hlinkClick r:id="rId10" tooltip="https://helpx.adobe.com/fr/support/programs/enterprise-support-programs/premier-support-business.html"/>
                        </a:rPr>
                        <a:t>Site Web de l’assistance commerciale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a:solidFill>
                            <a:srgbClr val="000000"/>
                          </a:solidFill>
                          <a:latin typeface="Adobe Clean Light" panose="020B0303020404020204" pitchFamily="34" charset="0"/>
                          <a:ea typeface="+mn-ea"/>
                          <a:cs typeface="+mn-cs"/>
                        </a:rPr>
                        <a:t>Site Web d’assistance commerciale d’Adobe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panose="020B0503020404020204" pitchFamily="34" charset="0"/>
                          <a:ea typeface="+mn-ea"/>
                          <a:cs typeface="+mn-cs"/>
                          <a:hlinkClick r:id="rId11"/>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panose="020B0303020404020204" pitchFamily="34" charset="0"/>
                          <a:ea typeface="+mn-ea"/>
                          <a:cs typeface="+mn-cs"/>
                        </a:rPr>
                        <a:t>Il s’agit des termes et conditions détaillant</a:t>
                      </a:r>
                      <a:br>
                        <a:rPr lang="sk-SK" sz="1000" dirty="0">
                          <a:solidFill>
                            <a:srgbClr val="000000"/>
                          </a:solidFill>
                          <a:latin typeface="Adobe Clean Light" panose="020B0303020404020204" pitchFamily="34" charset="0"/>
                          <a:ea typeface="+mn-ea"/>
                          <a:cs typeface="+mn-cs"/>
                        </a:rPr>
                      </a:br>
                      <a:r>
                        <a:rPr lang="fr-FR" sz="1000" dirty="0">
                          <a:solidFill>
                            <a:srgbClr val="000000"/>
                          </a:solidFill>
                          <a:latin typeface="Adobe Clean Light" panose="020B0303020404020204" pitchFamily="34" charset="0"/>
                          <a:ea typeface="+mn-ea"/>
                          <a:cs typeface="+mn-cs"/>
                        </a:rPr>
                        <a:t>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2.xml><?xml version="1.0" encoding="utf-8"?>
<ds:datastoreItem xmlns:ds="http://schemas.openxmlformats.org/officeDocument/2006/customXml" ds:itemID="{10FC3CAF-E6F1-40E3-87D4-6B781C97D6B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1492</Words>
  <Application>Microsoft Office PowerPoint</Application>
  <PresentationFormat>Custom</PresentationFormat>
  <Paragraphs>129</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OFFRES D’ASSISTANCE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Marek Poliacik</cp:lastModifiedBy>
  <cp:revision>6</cp:revision>
  <dcterms:created xsi:type="dcterms:W3CDTF">2020-11-03T06:32:09Z</dcterms:created>
  <dcterms:modified xsi:type="dcterms:W3CDTF">2021-10-01T10:09:55Z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