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3DD59-8FB2-7AAD-1875-255EDB54B98D}" v="367" dt="2021-09-22T18:47:16.4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62"/>
  </p:normalViewPr>
  <p:slideViewPr>
    <p:cSldViewPr>
      <p:cViewPr varScale="1">
        <p:scale>
          <a:sx n="78" d="100"/>
          <a:sy n="78" d="100"/>
        </p:scale>
        <p:origin x="324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es#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00350" cy="238760"/>
          </a:xfrm>
          <a:prstGeom prst="rect">
            <a:avLst/>
          </a:prstGeom>
        </p:spPr>
        <p:txBody>
          <a:bodyPr vert="horz" wrap="square" lIns="0" tIns="12065" rIns="0" bIns="0" rtlCol="0">
            <a:spAutoFit/>
          </a:bodyPr>
          <a:lstStyle/>
          <a:p>
            <a:pPr marL="12700">
              <a:lnSpc>
                <a:spcPct val="100000"/>
              </a:lnSpc>
              <a:spcBef>
                <a:spcPts val="95"/>
              </a:spcBef>
            </a:pPr>
            <a:r>
              <a:rPr lang="fr-FR" sz="1400" b="1" u="heavy">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4784"/>
          </a:xfrm>
          <a:prstGeom prst="rect">
            <a:avLst/>
          </a:prstGeom>
        </p:spPr>
        <p:txBody>
          <a:bodyPr vert="horz" wrap="square" lIns="0" tIns="24130" rIns="0" bIns="0" rtlCol="0">
            <a:spAutoFit/>
          </a:bodyPr>
          <a:lstStyle/>
          <a:p>
            <a:pPr marL="12700" marR="5080">
              <a:lnSpc>
                <a:spcPts val="1200"/>
              </a:lnSpc>
              <a:spcBef>
                <a:spcPts val="240"/>
              </a:spcBef>
            </a:pPr>
            <a:r>
              <a:rPr lang="fr-FR" sz="1050" b="1" dirty="0">
                <a:solidFill>
                  <a:schemeClr val="bg1"/>
                </a:solidFill>
              </a:rPr>
              <a:t>En ligne</a:t>
            </a:r>
            <a:r>
              <a:rPr lang="fr-FR" sz="1050" dirty="0">
                <a:solidFill>
                  <a:schemeClr val="bg1"/>
                </a:solidFill>
                <a:latin typeface="Adobe Clean Light" panose="020B0303020404020204" pitchFamily="34" charset="0"/>
              </a:rPr>
              <a:t> | Commercial | Entreprise | Elite</a:t>
            </a:r>
            <a:br>
              <a:rPr lang="fr-FR" sz="700" dirty="0">
                <a:solidFill>
                  <a:schemeClr val="bg1"/>
                </a:solidFill>
                <a:latin typeface="Adobe Clean Light" panose="020B0303020404020204" pitchFamily="34" charset="0"/>
              </a:rPr>
            </a:br>
            <a:r>
              <a:rPr lang="fr-FR" sz="70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licence </a:t>
            </a:r>
            <a:r>
              <a:rPr lang="fr-FR" sz="700" dirty="0" err="1">
                <a:solidFill>
                  <a:schemeClr val="bg1"/>
                </a:solidFill>
                <a:latin typeface="Adobe Clean SemiLight" panose="020B0403020404020204" pitchFamily="34" charset="0"/>
              </a:rPr>
              <a:t>Experience</a:t>
            </a:r>
            <a:r>
              <a:rPr lang="fr-FR" sz="700" dirty="0">
                <a:solidFill>
                  <a:schemeClr val="bg1"/>
                </a:solidFill>
                <a:latin typeface="Adobe Clean SemiLight" panose="020B0403020404020204" pitchFamily="34" charset="0"/>
              </a:rPr>
              <a:t> Cloud. L’assistance EN LIGNE comprend un accès à des parcours de formation personnalisés et à des forums communautaires surveillés au travers d’</a:t>
            </a:r>
            <a:r>
              <a:rPr lang="fr-FR" sz="700" dirty="0" err="1">
                <a:solidFill>
                  <a:schemeClr val="bg1"/>
                </a:solidFill>
                <a:latin typeface="Adobe Clean SemiLight" panose="020B0403020404020204" pitchFamily="34" charset="0"/>
              </a:rPr>
              <a:t>Experience</a:t>
            </a:r>
            <a:r>
              <a:rPr lang="fr-FR" sz="700" dirty="0">
                <a:solidFill>
                  <a:schemeClr val="bg1"/>
                </a:solidFill>
                <a:latin typeface="Adobe Clean SemiLight" panose="020B0403020404020204" pitchFamily="34" charset="0"/>
              </a:rPr>
              <a:t> League d’Adobe. Vous pouvez tirer profit de notre documentation technique détaillée et approfondie sur les produits, ainsi que de nos notes de mise à jour actuelles publiées sur </a:t>
            </a:r>
            <a:r>
              <a:rPr lang="fr-FR" sz="700" u="sng" dirty="0">
                <a:solidFill>
                  <a:schemeClr val="bg1"/>
                </a:solidFill>
                <a:latin typeface="Adobe Clean SemiLight" panose="020B0403020404020204" pitchFamily="34" charset="0"/>
                <a:hlinkClick r:id="rId4">
                  <a:extLst>
                    <a:ext uri="{A12FA001-AC4F-418D-AE19-62706E023703}">
                      <ahyp:hlinkClr xmlns:ahyp="http://schemas.microsoft.com/office/drawing/2018/hyperlinkcolor" val="tx"/>
                    </a:ext>
                  </a:extLst>
                </a:hlinkClick>
              </a:rPr>
              <a:t>http://www.adobe.com/fr/</a:t>
            </a:r>
            <a:r>
              <a:rPr lang="fr-FR" sz="700" dirty="0">
                <a:solidFill>
                  <a:schemeClr val="bg1"/>
                </a:solidFill>
                <a:latin typeface="Adobe Clean SemiLight" panose="020B0403020404020204" pitchFamily="34" charset="0"/>
              </a:rPr>
              <a:t> Notre pack En ligne comprend également un accès à nos équipes d’assistance technique que vous pouvez contacter par téléphone pour tout problème critique concernant un produit P1. Cette équipe vous aide à protéger votre entreprise aux moments les plus critiques et vous offre également la possibilité de saisir des requêtes dont la priorité est moins élevée afin d’obtenir une assistance via le portail web de l’assistance.</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398676827"/>
              </p:ext>
            </p:extLst>
          </p:nvPr>
        </p:nvGraphicFramePr>
        <p:xfrm>
          <a:off x="0" y="1938946"/>
          <a:ext cx="7705343" cy="5183141"/>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349387">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fr-FR" sz="900">
                          <a:solidFill>
                            <a:srgbClr val="404040"/>
                          </a:solidFill>
                          <a:latin typeface="Adobe Clean"/>
                          <a:cs typeface="Adobe Clean"/>
                        </a:rPr>
                        <a:t>Assistance en ligne</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commerciale</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349387">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fr-FR" sz="800" i="1">
                          <a:solidFill>
                            <a:srgbClr val="FFFFFF"/>
                          </a:solidFill>
                          <a:latin typeface="Adobe Clean"/>
                          <a:cs typeface="Adobe Clean"/>
                        </a:rPr>
                        <a:t>Niveaux de l’assistance payante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6987">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46987">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4698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46987">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800">
                          <a:solidFill>
                            <a:srgbClr val="020302"/>
                          </a:solidFill>
                          <a:latin typeface="AdobeClean-Light"/>
                          <a:cs typeface="AdobeClean-Light"/>
                        </a:rPr>
                        <a:t>Heures d’ouverture</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fr-FR" sz="800">
                          <a:solidFill>
                            <a:srgbClr val="020302"/>
                          </a:solidFill>
                          <a:latin typeface="AdobeClean-Light"/>
                          <a:cs typeface="AdobeClean-Light"/>
                        </a:rPr>
                        <a:t>Heures d’ouverture</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fr-FR" sz="800">
                          <a:solidFill>
                            <a:srgbClr val="020302"/>
                          </a:solidFill>
                          <a:latin typeface="AdobeClean-Light"/>
                          <a:cs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fr-FR" sz="800">
                          <a:solidFill>
                            <a:srgbClr val="020302"/>
                          </a:solidFill>
                          <a:latin typeface="AdobeClean-Light"/>
                          <a:cs typeface="AdobeClean-Light"/>
                        </a:rPr>
                        <a:t>24X5</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4698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4698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fr-FR" sz="900">
                          <a:solidFill>
                            <a:srgbClr val="020302"/>
                          </a:solidFill>
                          <a:latin typeface="AdobeClean-Light"/>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fr-FR" sz="900">
                          <a:solidFill>
                            <a:srgbClr val="020302"/>
                          </a:solidFill>
                          <a:latin typeface="AdobeClean-Light"/>
                          <a:cs typeface="AdobeClean-Light"/>
                        </a:rPr>
                        <a:t>10</a:t>
                      </a:r>
                    </a:p>
                  </a:txBody>
                  <a:tcPr marL="0" marR="0" marT="57785" marB="0"/>
                </a:tc>
                <a:tc>
                  <a:txBody>
                    <a:bodyPr/>
                    <a:lstStyle/>
                    <a:p>
                      <a:pPr algn="ctr">
                        <a:lnSpc>
                          <a:spcPct val="100000"/>
                        </a:lnSpc>
                        <a:spcBef>
                          <a:spcPts val="455"/>
                        </a:spcBef>
                      </a:pPr>
                      <a:r>
                        <a:rPr lang="fr-FR"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4698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46987">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4698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fr-FR" sz="900">
                          <a:solidFill>
                            <a:srgbClr val="020302"/>
                          </a:solidFill>
                          <a:latin typeface="AdobeClean-Light"/>
                          <a:cs typeface="AdobeClean-Light"/>
                        </a:rPr>
                        <a:t>2</a:t>
                      </a:r>
                    </a:p>
                  </a:txBody>
                  <a:tcPr marL="0" marR="0" marT="57150" marB="0"/>
                </a:tc>
                <a:tc>
                  <a:txBody>
                    <a:bodyPr/>
                    <a:lstStyle/>
                    <a:p>
                      <a:pPr algn="ctr">
                        <a:lnSpc>
                          <a:spcPct val="100000"/>
                        </a:lnSpc>
                        <a:spcBef>
                          <a:spcPts val="450"/>
                        </a:spcBef>
                      </a:pPr>
                      <a:r>
                        <a:rPr lang="fr-FR"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46987">
                <a:tc vMerge="1">
                  <a:txBody>
                    <a:bodyPr/>
                    <a:lstStyle/>
                    <a:p>
                      <a:endParaRPr lang="en-US"/>
                    </a:p>
                  </a:txBody>
                  <a:tcPr/>
                </a:tc>
                <a:tc>
                  <a:txBody>
                    <a:bodyPr/>
                    <a:lstStyle/>
                    <a:p>
                      <a:pPr marL="5080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fr-FR" sz="900">
                          <a:latin typeface="AdobeClean-Light"/>
                          <a:cs typeface="AdobeClean-Light"/>
                        </a:rPr>
                        <a:t>2</a:t>
                      </a:r>
                    </a:p>
                  </a:txBody>
                  <a:tcPr marL="0" marR="0" marT="57150" marB="0"/>
                </a:tc>
                <a:tc>
                  <a:txBody>
                    <a:bodyPr/>
                    <a:lstStyle/>
                    <a:p>
                      <a:pPr algn="ctr">
                        <a:lnSpc>
                          <a:spcPct val="100000"/>
                        </a:lnSpc>
                        <a:spcBef>
                          <a:spcPts val="450"/>
                        </a:spcBef>
                      </a:pPr>
                      <a:r>
                        <a:rPr lang="fr-FR"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46987">
                <a:tc vMerge="1">
                  <a:txBody>
                    <a:bodyPr/>
                    <a:lstStyle/>
                    <a:p>
                      <a:endParaRPr lang="en-US"/>
                    </a:p>
                  </a:txBody>
                  <a:tcPr/>
                </a:tc>
                <a:tc>
                  <a:txBody>
                    <a:bodyPr/>
                    <a:lstStyle/>
                    <a:p>
                      <a:pPr marL="5080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46987">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46987">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fr-FR"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32269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fr-FR" sz="900" dirty="0">
                          <a:solidFill>
                            <a:srgbClr val="020302"/>
                          </a:solidFill>
                          <a:latin typeface="AdobeClean-Light"/>
                          <a:cs typeface="AdobeClean-Light"/>
                        </a:rPr>
                        <a:t>Version, migration, mise à niveau et examen de la feuille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326337">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fr-FR" sz="900" dirty="0">
                          <a:latin typeface="AdobeClean-Light"/>
                          <a:cs typeface="AdobeClean-Light"/>
                        </a:rPr>
                        <a:t>Activités d’assistance dans le Cloud - </a:t>
                      </a:r>
                      <a:r>
                        <a:rPr lang="fr-FR" sz="900" dirty="0" err="1">
                          <a:latin typeface="AdobeClean-Light"/>
                          <a:cs typeface="AdobeClean-Light"/>
                        </a:rPr>
                        <a:t>Experience</a:t>
                      </a:r>
                      <a:r>
                        <a:rPr lang="fr-FR" sz="900" dirty="0">
                          <a:latin typeface="AdobeClean-Light"/>
                          <a:cs typeface="AdobeClean-Light"/>
                        </a:rPr>
                        <a:t> Manager</a:t>
                      </a:r>
                      <a:br>
                        <a:rPr lang="sk-SK" sz="900" dirty="0">
                          <a:latin typeface="AdobeClean-Light"/>
                          <a:cs typeface="AdobeClean-Light"/>
                        </a:rPr>
                      </a:br>
                      <a:r>
                        <a:rPr lang="fr-FR" sz="900" dirty="0">
                          <a:latin typeface="AdobeClean-Light"/>
                          <a:cs typeface="AdobeClean-Light"/>
                        </a:rPr>
                        <a:t>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fr-FR" sz="900">
                          <a:solidFill>
                            <a:srgbClr val="020302"/>
                          </a:solidFill>
                          <a:latin typeface="Wingdings"/>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fr-FR" sz="90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46987">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fr-FR" sz="900" dirty="0">
                          <a:solidFill>
                            <a:srgbClr val="020302"/>
                          </a:solidFill>
                          <a:latin typeface="AdobeClean-Light"/>
                          <a:cs typeface="AdobeClean-Light"/>
                        </a:rPr>
                        <a:t>Services Launch Advisory - Première année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d’une nouvelle solution</a:t>
                      </a:r>
                    </a:p>
                    <a:p>
                      <a:pPr marL="48260">
                        <a:lnSpc>
                          <a:spcPct val="100000"/>
                        </a:lnSpc>
                        <a:spcBef>
                          <a:spcPts val="830"/>
                        </a:spcBef>
                      </a:pPr>
                      <a:r>
                        <a:rPr lang="fr-FR" sz="900" dirty="0">
                          <a:latin typeface="AdobeClean-Light"/>
                          <a:cs typeface="AdobeClean-Light"/>
                        </a:rPr>
                        <a:t>Activités du service de terrain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fr-FR" sz="900">
                          <a:solidFill>
                            <a:srgbClr val="020302"/>
                          </a:solidFill>
                          <a:latin typeface="Wingdings"/>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fr-FR" sz="900">
                          <a:solidFill>
                            <a:srgbClr val="020302"/>
                          </a:solidFill>
                          <a:latin typeface="Wingdings"/>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89224">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fr-FR" sz="900">
                          <a:solidFill>
                            <a:srgbClr val="020302"/>
                          </a:solidFill>
                          <a:latin typeface="AdobeClean-Light"/>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fr-FR"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4800600" y="9862967"/>
            <a:ext cx="2776727"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3675235431"/>
              </p:ext>
            </p:extLst>
          </p:nvPr>
        </p:nvGraphicFramePr>
        <p:xfrm>
          <a:off x="33527" y="7483227"/>
          <a:ext cx="7705343" cy="2302761"/>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fr-FR" sz="90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900">
                          <a:solidFill>
                            <a:srgbClr val="020302"/>
                          </a:solidFill>
                          <a:latin typeface="Adobe Clean"/>
                          <a:cs typeface="Adobe Clean"/>
                        </a:rPr>
                        <a:t>Assistance en ligne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algn="ctr">
                        <a:lnSpc>
                          <a:spcPct val="100000"/>
                        </a:lnSpc>
                        <a:spcBef>
                          <a:spcPts val="60"/>
                        </a:spcBef>
                      </a:pPr>
                      <a:r>
                        <a:rPr lang="fr-FR" sz="900" dirty="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fr-FR" sz="90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fr-FR" sz="90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9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120" indent="-3810" algn="ctr">
                        <a:lnSpc>
                          <a:spcPct val="100000"/>
                        </a:lnSpc>
                        <a:spcBef>
                          <a:spcPts val="670"/>
                        </a:spcBef>
                      </a:pPr>
                      <a:r>
                        <a:rPr lang="fr-FR" sz="900">
                          <a:solidFill>
                            <a:srgbClr val="020302"/>
                          </a:solidFill>
                          <a:latin typeface="AdobeClean-Light"/>
                          <a:cs typeface="AdobeClean-Light"/>
                        </a:rPr>
                        <a:t>24x7 /                1 heure</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0" marR="325755" indent="-3810" algn="ctr">
                        <a:lnSpc>
                          <a:spcPct val="100000"/>
                        </a:lnSpc>
                        <a:spcBef>
                          <a:spcPts val="670"/>
                        </a:spcBef>
                      </a:pPr>
                      <a:r>
                        <a:rPr lang="fr-FR" sz="900">
                          <a:solidFill>
                            <a:srgbClr val="020302"/>
                          </a:solidFill>
                          <a:latin typeface="AdobeClean-Light"/>
                          <a:cs typeface="AdobeClean-Light"/>
                        </a:rPr>
                        <a:t>24x7 /              1 heure</a:t>
                      </a:r>
                    </a:p>
                  </a:txBody>
                  <a:tcPr marL="0" marR="0" marT="0"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marL="0" marR="258445" indent="115570" algn="ctr">
                        <a:lnSpc>
                          <a:spcPct val="100000"/>
                        </a:lnSpc>
                        <a:spcBef>
                          <a:spcPts val="670"/>
                        </a:spcBef>
                      </a:pPr>
                      <a:r>
                        <a:rPr lang="fr-FR" sz="900">
                          <a:solidFill>
                            <a:srgbClr val="020302"/>
                          </a:solidFill>
                          <a:latin typeface="AdobeClean-Light"/>
                          <a:cs typeface="AdobeClean-Light"/>
                        </a:rPr>
                        <a:t>24x7 /            30 minutes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marL="0" marR="271780" indent="103505" algn="ctr">
                        <a:lnSpc>
                          <a:spcPct val="100000"/>
                        </a:lnSpc>
                        <a:spcBef>
                          <a:spcPts val="670"/>
                        </a:spcBef>
                      </a:pPr>
                      <a:r>
                        <a:rPr lang="fr-FR" sz="900">
                          <a:solidFill>
                            <a:srgbClr val="020302"/>
                          </a:solidFill>
                          <a:latin typeface="AdobeClean-Light"/>
                          <a:cs typeface="AdobeClean-Light"/>
                        </a:rPr>
                        <a:t>24x7 /          15 minutes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9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spc="-20" baseline="0" dirty="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670"/>
                        </a:spcBef>
                      </a:pPr>
                      <a:r>
                        <a:rPr lang="fr-FR" sz="900">
                          <a:solidFill>
                            <a:srgbClr val="020302"/>
                          </a:solidFill>
                          <a:latin typeface="AdobeClean-Light"/>
                          <a:cs typeface="AdobeClean-Light"/>
                        </a:rPr>
                        <a:t>Heures d’ouverture /          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70"/>
                        </a:spcBef>
                      </a:pPr>
                      <a:r>
                        <a:rPr lang="fr-FR" sz="900">
                          <a:solidFill>
                            <a:srgbClr val="020302"/>
                          </a:solidFill>
                          <a:latin typeface="AdobeClean-Light"/>
                          <a:cs typeface="AdobeClean-Light"/>
                        </a:rPr>
                        <a:t>Heures d’ouverture /         2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670"/>
                        </a:spcBef>
                      </a:pPr>
                      <a:r>
                        <a:rPr lang="fr-FR" sz="900">
                          <a:solidFill>
                            <a:srgbClr val="020302"/>
                          </a:solidFill>
                          <a:latin typeface="AdobeClean-Light"/>
                          <a:cs typeface="AdobeClean-Light"/>
                        </a:rPr>
                        <a:t>24x5 /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59079" indent="111760" algn="ctr">
                        <a:lnSpc>
                          <a:spcPct val="100000"/>
                        </a:lnSpc>
                        <a:spcBef>
                          <a:spcPts val="670"/>
                        </a:spcBef>
                      </a:pPr>
                      <a:r>
                        <a:rPr lang="fr-FR" sz="900">
                          <a:solidFill>
                            <a:srgbClr val="020302"/>
                          </a:solidFill>
                          <a:latin typeface="AdobeClean-Light"/>
                          <a:cs typeface="AdobeClean-Light"/>
                        </a:rPr>
                        <a:t>24x5 /          30 minutes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9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189865" algn="ctr">
                        <a:lnSpc>
                          <a:spcPct val="100000"/>
                        </a:lnSpc>
                        <a:spcBef>
                          <a:spcPts val="645"/>
                        </a:spcBef>
                      </a:pPr>
                      <a:r>
                        <a:rPr lang="fr-FR" sz="900">
                          <a:solidFill>
                            <a:srgbClr val="020302"/>
                          </a:solidFill>
                          <a:latin typeface="AdobeClean-Light"/>
                          <a:cs typeface="AdobeClean-Light"/>
                        </a:rPr>
                        <a:t>Heures d’ouverture /             6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193675" algn="ctr">
                        <a:lnSpc>
                          <a:spcPct val="100000"/>
                        </a:lnSpc>
                        <a:spcBef>
                          <a:spcPts val="645"/>
                        </a:spcBef>
                      </a:pPr>
                      <a:r>
                        <a:rPr lang="fr-FR" sz="900">
                          <a:solidFill>
                            <a:srgbClr val="020302"/>
                          </a:solidFill>
                          <a:latin typeface="AdobeClean-Light"/>
                          <a:cs typeface="AdobeClean-Light"/>
                        </a:rPr>
                        <a:t>Heures d’ouverture /  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45"/>
                        </a:spcBef>
                      </a:pPr>
                      <a:r>
                        <a:rPr lang="fr-FR" sz="900">
                          <a:solidFill>
                            <a:srgbClr val="020302"/>
                          </a:solidFill>
                          <a:latin typeface="AdobeClean-Light"/>
                          <a:cs typeface="AdobeClean-Light"/>
                        </a:rPr>
                        <a:t>Heures d’ouverture /     2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6390" indent="-5715" algn="ctr">
                        <a:lnSpc>
                          <a:spcPct val="100000"/>
                        </a:lnSpc>
                        <a:spcBef>
                          <a:spcPts val="645"/>
                        </a:spcBef>
                      </a:pPr>
                      <a:r>
                        <a:rPr lang="fr-FR" sz="900">
                          <a:solidFill>
                            <a:srgbClr val="020302"/>
                          </a:solidFill>
                          <a:latin typeface="AdobeClean-Light"/>
                          <a:cs typeface="AdobeClean-Light"/>
                        </a:rPr>
                        <a:t>24x5 /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9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193040" algn="ctr">
                        <a:lnSpc>
                          <a:spcPct val="100000"/>
                        </a:lnSpc>
                        <a:spcBef>
                          <a:spcPts val="155"/>
                        </a:spcBef>
                      </a:pPr>
                      <a:r>
                        <a:rPr lang="fr-FR" sz="900" dirty="0">
                          <a:solidFill>
                            <a:srgbClr val="020302"/>
                          </a:solidFill>
                          <a:latin typeface="AdobeClean-Light"/>
                          <a:cs typeface="AdobeClean-Light"/>
                        </a:rPr>
                        <a:t>Jours ouvrables / 3 jours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fr-FR" sz="900">
                          <a:solidFill>
                            <a:srgbClr val="020302"/>
                          </a:solidFill>
                          <a:latin typeface="AdobeClean-Light"/>
                          <a:cs typeface="AdobeClean-Light"/>
                        </a:rPr>
                        <a:t>Jours ouvrables /     1 jour</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fr-FR" sz="900">
                          <a:solidFill>
                            <a:srgbClr val="020302"/>
                          </a:solidFill>
                          <a:latin typeface="AdobeClean-Light"/>
                          <a:cs typeface="AdobeClean-Light"/>
                        </a:rPr>
                        <a:t>Jours ouvrables /      1 jour</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fr-FR" sz="900" dirty="0">
                          <a:solidFill>
                            <a:srgbClr val="020302"/>
                          </a:solidFill>
                          <a:latin typeface="AdobeClean-Light"/>
                          <a:cs typeface="AdobeClean-Light"/>
                        </a:rPr>
                        <a:t>Jours ouvrables /  1 jour</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OFFRES D’ASSISTANCE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fr-FR" sz="700" i="1" dirty="0">
                <a:solidFill>
                  <a:schemeClr val="bg1"/>
                </a:solidFill>
              </a:rPr>
              <a:t>Adobe </a:t>
            </a:r>
            <a:r>
              <a:rPr lang="fr-FR" sz="700" i="1" dirty="0" err="1">
                <a:solidFill>
                  <a:schemeClr val="bg1"/>
                </a:solidFill>
              </a:rPr>
              <a:t>Experience</a:t>
            </a:r>
            <a:r>
              <a:rPr lang="fr-FR" sz="700" i="1" dirty="0">
                <a:solidFill>
                  <a:schemeClr val="bg1"/>
                </a:solidFill>
              </a:rPr>
              <a:t>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561244"/>
          </a:xfrm>
          <a:prstGeom prst="rect">
            <a:avLst/>
          </a:prstGeom>
        </p:spPr>
        <p:txBody>
          <a:bodyPr vert="horz" wrap="square" lIns="0" tIns="35560" rIns="0" bIns="0" rtlCol="0">
            <a:spAutoFit/>
          </a:bodyPr>
          <a:lstStyle/>
          <a:p>
            <a:pPr marL="12700" marR="5080">
              <a:lnSpc>
                <a:spcPts val="1400"/>
              </a:lnSpc>
              <a:spcBef>
                <a:spcPts val="60"/>
              </a:spcBef>
            </a:pPr>
            <a:r>
              <a:rPr lang="fr-FR" sz="1000" dirty="0">
                <a:solidFill>
                  <a:srgbClr val="020302"/>
                </a:solidFill>
                <a:latin typeface="AdobeClean-Light"/>
                <a:cs typeface="AdobeClean-Light"/>
              </a:rPr>
              <a:t>Le service clientèle Adobe donne accès à des ressources en ligne de documentation, d’engagement avec d’autres experts et des clients</a:t>
            </a:r>
            <a:br>
              <a:rPr lang="sk-SK" sz="1000" dirty="0">
                <a:solidFill>
                  <a:srgbClr val="020302"/>
                </a:solidFill>
                <a:latin typeface="AdobeClean-Light"/>
                <a:cs typeface="AdobeClean-Light"/>
              </a:rPr>
            </a:br>
            <a:r>
              <a:rPr lang="fr-FR" sz="1000" dirty="0">
                <a:solidFill>
                  <a:srgbClr val="020302"/>
                </a:solidFill>
                <a:latin typeface="AdobeClean-Light"/>
                <a:cs typeface="AdobeClean-Light"/>
              </a:rPr>
              <a:t>pour connaître les bonnes pratiques ainsi qu’à une série de webinaires (Office </a:t>
            </a:r>
            <a:r>
              <a:rPr lang="fr-FR" sz="1000" dirty="0" err="1">
                <a:solidFill>
                  <a:srgbClr val="020302"/>
                </a:solidFill>
                <a:latin typeface="AdobeClean-Light"/>
                <a:cs typeface="AdobeClean-Light"/>
              </a:rPr>
              <a:t>Hours</a:t>
            </a:r>
            <a:r>
              <a:rPr lang="fr-FR" sz="1000" dirty="0">
                <a:solidFill>
                  <a:srgbClr val="020302"/>
                </a:solidFill>
                <a:latin typeface="AdobeClean-Light"/>
                <a:cs typeface="AdobeClean-Light"/>
              </a:rPr>
              <a:t>) dévoilant des conseils et des astuces de dépannage. </a:t>
            </a:r>
            <a:br>
              <a:rPr lang="sk-SK" sz="1000" dirty="0">
                <a:solidFill>
                  <a:srgbClr val="020302"/>
                </a:solidFill>
                <a:latin typeface="AdobeClean-Light"/>
                <a:cs typeface="AdobeClean-Light"/>
              </a:rPr>
            </a:br>
            <a:r>
              <a:rPr lang="fr-FR" sz="1000" dirty="0">
                <a:solidFill>
                  <a:srgbClr val="020302"/>
                </a:solidFill>
                <a:latin typeface="AdobeClean-Light"/>
                <a:cs typeface="AdobeClean-Light"/>
              </a:rPr>
              <a:t>Il existe également plusieurs moyens</a:t>
            </a:r>
            <a:r>
              <a:rPr lang="fr-FR" sz="1000" dirty="0">
                <a:latin typeface="AdobeClean-Light"/>
                <a:cs typeface="AdobeClean-Light"/>
              </a:rPr>
              <a:t> </a:t>
            </a:r>
            <a:r>
              <a:rPr lang="fr-FR" sz="1000" dirty="0">
                <a:solidFill>
                  <a:srgbClr val="020302"/>
                </a:solidFill>
                <a:latin typeface="AdobeClean-Light"/>
                <a:cs typeface="AdobeClean-Light"/>
              </a:rPr>
              <a:t>disponibles pour poser des questions et soumettre des cas</a:t>
            </a:r>
          </a:p>
        </p:txBody>
      </p:sp>
      <p:sp>
        <p:nvSpPr>
          <p:cNvPr id="46" name="object 46"/>
          <p:cNvSpPr txBox="1"/>
          <p:nvPr/>
        </p:nvSpPr>
        <p:spPr>
          <a:xfrm>
            <a:off x="206585" y="8494028"/>
            <a:ext cx="3270885" cy="579646"/>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des réponses et de l’aide lors de l’envoi du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*Tous les produits ne bénéficient pas de l’assistance </a:t>
            </a:r>
            <a:br>
              <a:rPr lang="sk-SK" sz="900" i="1" dirty="0">
                <a:solidFill>
                  <a:srgbClr val="7A7A7A"/>
                </a:solidFill>
                <a:latin typeface="AdobeClean-LightIt"/>
                <a:cs typeface="AdobeClean-LightIt"/>
              </a:rPr>
            </a:br>
            <a:r>
              <a:rPr lang="fr-FR" sz="900" i="1" dirty="0">
                <a:solidFill>
                  <a:srgbClr val="7A7A7A"/>
                </a:solidFill>
                <a:latin typeface="AdobeClean-LightIt"/>
                <a:cs typeface="AdobeClean-LightIt"/>
              </a:rPr>
              <a:t>de messagerie instantanée.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Assistance en ligne</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fr-FR" sz="1200" b="1">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805349"/>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en ligne permanent à une base de données croissante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solutions techniques, de documentation sur les produits,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questions fréquentes, etc. Communiquez avec des professionnels et d’autres clients de la communauté Adobe pour partager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les bonnes pratiques et les leçons apprises.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805349"/>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Les </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a:t>
            </a:r>
            <a:r>
              <a:rPr lang="fr-FR" sz="1000" dirty="0" err="1">
                <a:solidFill>
                  <a:srgbClr val="000000"/>
                </a:solidFill>
                <a:latin typeface="Adobe Clean Light" panose="020B0303020404020204" pitchFamily="34" charset="0"/>
              </a:rPr>
              <a:t>Makers</a:t>
            </a:r>
            <a:r>
              <a:rPr lang="fr-FR" sz="1000" dirty="0">
                <a:solidFill>
                  <a:srgbClr val="000000"/>
                </a:solidFill>
                <a:latin typeface="Adobe Clean Light" panose="020B0303020404020204" pitchFamily="34" charset="0"/>
              </a:rPr>
              <a:t> sont créées à l’aide d’</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League.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Les clients peuvent lancer leurs capacités de gestion de l’expérience client grâce à un apprentissage personnalisé permettant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développer leurs compétences, collaborer avec une communauté mondiale de pairs et gagner une reconnaissance de carrière.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fr-FR" sz="1000">
                <a:solidFill>
                  <a:srgbClr val="000000"/>
                </a:solidFill>
                <a:latin typeface="Adobe Clean Light" panose="020B0303020404020204" pitchFamily="34" charset="0"/>
              </a:rPr>
              <a:t>« Office Hours », l’initiative menée par l’équipe du service clientèle Adobe, comprend des sessions conçues pour informer les participants et les aider à résoudre leurs problèmes. Elle offre également des conseils et astuces pour réussir au mieux l’intégration des solutions Adobe.</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a:solidFill>
                  <a:srgbClr val="000000"/>
                </a:solidFill>
              </a:rPr>
              <a:t>Portail d’aide automatique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à la demande au portail d’assistance d’aide automatique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en ligne pour envoyer des demandes d’assistance, examiner le statut des cas et parcourir d’autres ressources, telles que notre base de connaissances, les actualités et les alertes, les conseils présentés, etc.</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Assistance de messagerie 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651460"/>
          </a:xfrm>
          <a:prstGeom prst="rect">
            <a:avLst/>
          </a:prstGeom>
        </p:spPr>
        <p:txBody>
          <a:bodyPr vert="horz" wrap="square" lIns="0" tIns="35560" rIns="0" bIns="0" rtlCol="0">
            <a:spAutoFit/>
          </a:bodyPr>
          <a:lstStyle/>
          <a:p>
            <a:r>
              <a:rPr lang="fr-FR" sz="1000" dirty="0">
                <a:solidFill>
                  <a:srgbClr val="020302"/>
                </a:solidFill>
                <a:latin typeface="AdobeClean-Light"/>
              </a:rPr>
              <a:t>Les utilisateurs autorisés ou les contacts d’assistance nommés </a:t>
            </a:r>
            <a:r>
              <a:rPr lang="fr-FR" sz="1000" dirty="0">
                <a:latin typeface="Adobe Clean Light" panose="020B0303020404020204" pitchFamily="34" charset="0"/>
              </a:rPr>
              <a:t>peuvent communiquer des problèmes par l’intermédiaire de tous </a:t>
            </a:r>
            <a:br>
              <a:rPr lang="sk-SK" sz="1000" dirty="0">
                <a:latin typeface="Adobe Clean Light" panose="020B0303020404020204" pitchFamily="34" charset="0"/>
              </a:rPr>
            </a:br>
            <a:r>
              <a:rPr lang="fr-FR" sz="1000" dirty="0">
                <a:latin typeface="Adobe Clean Light" panose="020B0303020404020204" pitchFamily="34" charset="0"/>
              </a:rPr>
              <a:t>les canaux disponibles (y compris le téléphone pour P1) et interagir avec notre équipe d’assistance technique au nom 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724400" y="9862967"/>
            <a:ext cx="2799141"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a:solidFill>
                  <a:srgbClr val="6D6D6D"/>
                </a:solidFill>
                <a:latin typeface="Adobe Clean"/>
                <a:cs typeface="Adobe Clean"/>
              </a:rPr>
              <a:t>©2021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116765"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a:t>
            </a:r>
            <a:br>
              <a:rPr lang="sk-SK" sz="1000" dirty="0">
                <a:solidFill>
                  <a:srgbClr val="1F1F1F"/>
                </a:solidFill>
                <a:latin typeface="AdobeClean-Light"/>
              </a:rPr>
            </a:br>
            <a:r>
              <a:rPr lang="fr-FR" sz="1000" dirty="0">
                <a:solidFill>
                  <a:srgbClr val="1F1F1F"/>
                </a:solidFill>
                <a:latin typeface="AdobeClean-Light"/>
              </a:rPr>
              <a:t>(se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858883960"/>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panose="020B0503020404020204" pitchFamily="34" charset="0"/>
                        </a:rPr>
                        <a:t>Europe, Moyen-Orient </a:t>
                      </a:r>
                      <a:br>
                        <a:rPr lang="sk-SK" sz="1100" dirty="0">
                          <a:solidFill>
                            <a:schemeClr val="tx1"/>
                          </a:solidFill>
                          <a:latin typeface="Adobe Clean" panose="020B0503020404020204" pitchFamily="34" charset="0"/>
                        </a:rPr>
                      </a:br>
                      <a:r>
                        <a:rPr lang="fr-FR" sz="1100" dirty="0">
                          <a:solidFill>
                            <a:schemeClr val="tx1"/>
                          </a:solidFill>
                          <a:latin typeface="Adobe Clean" panose="020B0503020404020204" pitchFamily="34" charset="0"/>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dirty="0">
                          <a:solidFill>
                            <a:schemeClr val="tx1"/>
                          </a:solidFill>
                          <a:latin typeface="Adobe Clean"/>
                        </a:rPr>
                        <a:t>L’assistance linguistique est uniquement disponible en anglais et en japonais.</a:t>
                      </a:r>
                    </a:p>
                    <a:p>
                      <a:pPr marL="0" marR="0" lvl="0" indent="0" algn="ctr" defTabSz="914400" eaLnBrk="1" fontAlgn="auto" latinLnBrk="0" hangingPunct="1">
                        <a:lnSpc>
                          <a:spcPct val="100000"/>
                        </a:lnSpc>
                        <a:spcBef>
                          <a:spcPts val="0"/>
                        </a:spcBef>
                        <a:spcAft>
                          <a:spcPts val="0"/>
                        </a:spcAft>
                        <a:buClrTx/>
                        <a:buSzTx/>
                        <a:buFontTx/>
                        <a:buNone/>
                        <a:tabLst/>
                        <a:defRPr/>
                      </a:pPr>
                      <a:r>
                        <a:rPr lang="fr-FR" sz="1100" i="1" dirty="0">
                          <a:solidFill>
                            <a:schemeClr val="tx1"/>
                          </a:solidFill>
                          <a:latin typeface="Adobe Clean"/>
                        </a:rPr>
                        <a:t>*Adobe Commerce exclut l’assistance linguistique japonaise.</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1045329" cy="385445"/>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1089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942087092"/>
              </p:ext>
            </p:extLst>
          </p:nvPr>
        </p:nvGraphicFramePr>
        <p:xfrm>
          <a:off x="194236" y="1059345"/>
          <a:ext cx="7368291" cy="3870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a:t>
                      </a:r>
                      <a:br>
                        <a:rPr lang="sk-SK" sz="1000" b="0" dirty="0">
                          <a:solidFill>
                            <a:srgbClr val="000000"/>
                          </a:solidFill>
                          <a:latin typeface="Adobe Clean Light" panose="020B0303020404020204" pitchFamily="34" charset="0"/>
                          <a:ea typeface="+mn-ea"/>
                          <a:cs typeface="+mn-cs"/>
                        </a:rPr>
                      </a:br>
                      <a:r>
                        <a:rPr lang="fr-FR" sz="1000" b="0" dirty="0">
                          <a:solidFill>
                            <a:srgbClr val="000000"/>
                          </a:solidFill>
                          <a:latin typeface="Adobe Clean Light" panose="020B0303020404020204" pitchFamily="34" charset="0"/>
                          <a:ea typeface="+mn-ea"/>
                          <a:cs typeface="+mn-cs"/>
                        </a:rPr>
                        <a:t>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un instructeur.  Grâce à ces cours, vous pouvez acquérir des compétences qui présentent une valeur marchande reconnue et les disposer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2BD98-169B-4BEE-86DF-4C9641DF23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27615</TotalTime>
  <Words>1381</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OFFRES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Marek Poliacik</cp:lastModifiedBy>
  <cp:revision>99</cp:revision>
  <dcterms:created xsi:type="dcterms:W3CDTF">2020-11-03T06:32:09Z</dcterms:created>
  <dcterms:modified xsi:type="dcterms:W3CDTF">2021-10-01T15:27:33Z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