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4D7A0-4BBD-1B49-BE14-170949F0EA37}" v="4" dt="2021-10-13T19:10:14.67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1065" y="-2151"/>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Schutte" userId="6e08b2d3-447a-4d66-86be-444d50df187f" providerId="ADAL" clId="{0BC4D7A0-4BBD-1B49-BE14-170949F0EA37}"/>
    <pc:docChg chg="modSld">
      <pc:chgData name="Lauren Schutte" userId="6e08b2d3-447a-4d66-86be-444d50df187f" providerId="ADAL" clId="{0BC4D7A0-4BBD-1B49-BE14-170949F0EA37}" dt="2021-10-13T19:10:14.671" v="3" actId="1035"/>
      <pc:docMkLst>
        <pc:docMk/>
      </pc:docMkLst>
      <pc:sldChg chg="modSp mod">
        <pc:chgData name="Lauren Schutte" userId="6e08b2d3-447a-4d66-86be-444d50df187f" providerId="ADAL" clId="{0BC4D7A0-4BBD-1B49-BE14-170949F0EA37}" dt="2021-10-13T19:10:14.671" v="3" actId="1035"/>
        <pc:sldMkLst>
          <pc:docMk/>
          <pc:sldMk cId="0" sldId="256"/>
        </pc:sldMkLst>
        <pc:spChg chg="mod">
          <ac:chgData name="Lauren Schutte" userId="6e08b2d3-447a-4d66-86be-444d50df187f" providerId="ADAL" clId="{0BC4D7A0-4BBD-1B49-BE14-170949F0EA37}" dt="2021-10-13T19:10:14.671" v="3" actId="1035"/>
          <ac:spMkLst>
            <pc:docMk/>
            <pc:sldMk cId="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12-Nov-21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12-Nov-21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12-Nov-21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12-Nov-21</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12-Nov-21</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12-Nov-21</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12-Nov-21</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40.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es#support" TargetMode="External"/><Relationship Id="rId12" Type="http://schemas.openxmlformats.org/officeDocument/2006/relationships/image" Target="../media/image39.svg"/><Relationship Id="rId2" Type="http://schemas.openxmlformats.org/officeDocument/2006/relationships/notesSlide" Target="../notesSlides/notesSlide2.xml"/><Relationship Id="rId16"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7.jpg"/><Relationship Id="rId11" Type="http://schemas.openxmlformats.org/officeDocument/2006/relationships/image" Target="../media/image38.png"/><Relationship Id="rId5" Type="http://schemas.openxmlformats.org/officeDocument/2006/relationships/image" Target="../media/image36.png"/><Relationship Id="rId15" Type="http://schemas.openxmlformats.org/officeDocument/2006/relationships/image" Target="../media/image42.png"/><Relationship Id="rId10" Type="http://schemas.openxmlformats.org/officeDocument/2006/relationships/hyperlink" Target="https://helpx.adobe.com/fr/support/programs/support-policies-terms-conditions.html" TargetMode="External"/><Relationship Id="rId4" Type="http://schemas.openxmlformats.org/officeDocument/2006/relationships/image" Target="../media/image35.jpg"/><Relationship Id="rId9" Type="http://schemas.openxmlformats.org/officeDocument/2006/relationships/hyperlink" Target="https://status.adobe.com/" TargetMode="External"/><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nchor="t">
            <a:spAutoFit/>
          </a:bodyPr>
          <a:lstStyle/>
          <a:p>
            <a:pPr marL="12700">
              <a:spcBef>
                <a:spcPts val="100"/>
              </a:spcBef>
            </a:pPr>
            <a:r>
              <a:rPr lang="fr-FR" sz="2300"/>
              <a:t>PLANS D’ASSISTANCE ADOBE</a:t>
            </a:r>
          </a:p>
        </p:txBody>
      </p:sp>
      <p:sp>
        <p:nvSpPr>
          <p:cNvPr id="3" name="object 3"/>
          <p:cNvSpPr txBox="1"/>
          <p:nvPr/>
        </p:nvSpPr>
        <p:spPr>
          <a:xfrm>
            <a:off x="159522" y="560755"/>
            <a:ext cx="7003277" cy="1443344"/>
          </a:xfrm>
          <a:prstGeom prst="rect">
            <a:avLst/>
          </a:prstGeom>
        </p:spPr>
        <p:txBody>
          <a:bodyPr vert="horz" wrap="square" lIns="0" tIns="24765" rIns="0" bIns="0" rtlCol="0" anchor="t">
            <a:spAutoFit/>
          </a:bodyPr>
          <a:lstStyle/>
          <a:p>
            <a:pPr marL="12700">
              <a:lnSpc>
                <a:spcPct val="100000"/>
              </a:lnSpc>
              <a:spcBef>
                <a:spcPts val="195"/>
              </a:spcBef>
            </a:pPr>
            <a:r>
              <a:rPr lang="fr-FR" sz="1050" dirty="0">
                <a:solidFill>
                  <a:srgbClr val="FFFFFF"/>
                </a:solidFill>
                <a:latin typeface="AdobeClean-Light"/>
                <a:cs typeface="AdobeClean-Light"/>
              </a:rPr>
              <a:t>En ligne | Commerciale | Entreprise | </a:t>
            </a:r>
            <a:r>
              <a:rPr lang="fr-FR" sz="1050" b="1" dirty="0">
                <a:solidFill>
                  <a:srgbClr val="FFFFFF"/>
                </a:solidFill>
                <a:latin typeface="Arial"/>
                <a:cs typeface="Arial"/>
              </a:rPr>
              <a:t>Elite</a:t>
            </a:r>
          </a:p>
          <a:p>
            <a:pPr marL="12700" marR="1076325">
              <a:spcBef>
                <a:spcPts val="235"/>
              </a:spcBef>
            </a:pPr>
            <a:r>
              <a:rPr lang="fr-FR" sz="800" dirty="0">
                <a:solidFill>
                  <a:schemeClr val="bg1"/>
                </a:solidFill>
                <a:latin typeface="Adobe Clean SemiLight" panose="020B0403020404020204" pitchFamily="34" charset="0"/>
              </a:rPr>
              <a:t>Adobe offre une gamme complète de ressources techniques afin d’appuyer votre entreprise. Elles sont comprises dans votre abonnement </a:t>
            </a:r>
            <a:br>
              <a:rPr lang="fr-FR" sz="800" dirty="0">
                <a:solidFill>
                  <a:schemeClr val="bg1"/>
                </a:solidFill>
                <a:latin typeface="Adobe Clean SemiLight" panose="020B0403020404020204" pitchFamily="34" charset="0"/>
              </a:rPr>
            </a:br>
            <a:r>
              <a:rPr lang="fr-FR" sz="800" dirty="0">
                <a:solidFill>
                  <a:schemeClr val="bg1"/>
                </a:solidFill>
                <a:latin typeface="Adobe Clean SemiLight" panose="020B0403020404020204" pitchFamily="34" charset="0"/>
              </a:rPr>
              <a:t>à la licence </a:t>
            </a:r>
            <a:r>
              <a:rPr lang="fr-FR" sz="800" dirty="0" err="1">
                <a:solidFill>
                  <a:schemeClr val="bg1"/>
                </a:solidFill>
                <a:latin typeface="Adobe Clean SemiLight" panose="020B0403020404020204" pitchFamily="34" charset="0"/>
              </a:rPr>
              <a:t>Experience</a:t>
            </a:r>
            <a:r>
              <a:rPr lang="fr-FR" sz="800" dirty="0">
                <a:solidFill>
                  <a:schemeClr val="bg1"/>
                </a:solidFill>
                <a:latin typeface="Adobe Clean SemiLight" panose="020B0403020404020204" pitchFamily="34" charset="0"/>
              </a:rPr>
              <a:t> Cloud et sont davantage améliorées dans le pack d’assistance ELITE. L’assistance ELITE comprend un accès à des parcours de formation personnalisés et à des forums communautaires surveillés au travers d’</a:t>
            </a:r>
            <a:r>
              <a:rPr lang="fr-FR" sz="800" dirty="0" err="1">
                <a:solidFill>
                  <a:schemeClr val="bg1"/>
                </a:solidFill>
                <a:latin typeface="Adobe Clean SemiLight" panose="020B0403020404020204" pitchFamily="34" charset="0"/>
              </a:rPr>
              <a:t>Experience</a:t>
            </a:r>
            <a:r>
              <a:rPr lang="fr-FR" sz="800" dirty="0">
                <a:solidFill>
                  <a:schemeClr val="bg1"/>
                </a:solidFill>
                <a:latin typeface="Adobe Clean SemiLight" panose="020B0403020404020204" pitchFamily="34" charset="0"/>
              </a:rPr>
              <a:t> League d’Adobe. Vous pouvez également tirer </a:t>
            </a:r>
            <a:br>
              <a:rPr lang="fr-FR" sz="800" dirty="0">
                <a:solidFill>
                  <a:schemeClr val="bg1"/>
                </a:solidFill>
                <a:latin typeface="Adobe Clean SemiLight" panose="020B0403020404020204" pitchFamily="34" charset="0"/>
              </a:rPr>
            </a:br>
            <a:r>
              <a:rPr lang="fr-FR" sz="800" dirty="0">
                <a:solidFill>
                  <a:schemeClr val="bg1"/>
                </a:solidFill>
                <a:latin typeface="Adobe Clean SemiLight" panose="020B0403020404020204" pitchFamily="34" charset="0"/>
              </a:rPr>
              <a:t>profit de notre documentation technique détaillée et approfondie sur les produits, ainsi que de nos notes de mise à jour actuelles. Les clients </a:t>
            </a:r>
            <a:br>
              <a:rPr lang="fr-FR" sz="800" dirty="0">
                <a:solidFill>
                  <a:schemeClr val="bg1"/>
                </a:solidFill>
                <a:latin typeface="Adobe Clean SemiLight" panose="020B0403020404020204" pitchFamily="34" charset="0"/>
              </a:rPr>
            </a:br>
            <a:r>
              <a:rPr lang="fr-FR" sz="800" dirty="0">
                <a:solidFill>
                  <a:schemeClr val="bg1"/>
                </a:solidFill>
                <a:latin typeface="Adobe Clean SemiLight" panose="020B0403020404020204" pitchFamily="34" charset="0"/>
              </a:rPr>
              <a:t>ELITE auront également accès à un ingénieur d’assistance nommé, ainsi qu’à un gestionnaire de compte technique qui s’associent et travaillent </a:t>
            </a:r>
            <a:br>
              <a:rPr lang="fr-FR" sz="800" dirty="0">
                <a:solidFill>
                  <a:schemeClr val="bg1"/>
                </a:solidFill>
                <a:latin typeface="Adobe Clean SemiLight" panose="020B0403020404020204" pitchFamily="34" charset="0"/>
              </a:rPr>
            </a:br>
            <a:r>
              <a:rPr lang="fr-FR" sz="800" dirty="0">
                <a:solidFill>
                  <a:schemeClr val="bg1"/>
                </a:solidFill>
                <a:latin typeface="Adobe Clean SemiLight" panose="020B0403020404020204" pitchFamily="34" charset="0"/>
              </a:rPr>
              <a:t>en collaboration avec vous afin de vous offrir la meilleure assistance proactive et réactive de sa catégorie. Parallèlement, ils jouent le rôle de contacts techniques désignés dans l’équipe d’assistance d’Adobe. Grâce à sa grande expérience dans vos solutions </a:t>
            </a:r>
            <a:r>
              <a:rPr lang="fr-FR" sz="800" dirty="0" err="1">
                <a:solidFill>
                  <a:schemeClr val="bg1"/>
                </a:solidFill>
                <a:latin typeface="Adobe Clean SemiLight" panose="020B0403020404020204" pitchFamily="34" charset="0"/>
              </a:rPr>
              <a:t>Experience</a:t>
            </a:r>
            <a:r>
              <a:rPr lang="fr-FR" sz="800" dirty="0">
                <a:solidFill>
                  <a:schemeClr val="bg1"/>
                </a:solidFill>
                <a:latin typeface="Adobe Clean SemiLight" panose="020B0403020404020204" pitchFamily="34" charset="0"/>
              </a:rPr>
              <a:t> Cloud, votre équipe d’assistance travaille dans le but de s’assurer que, peu importe la complexité de vos besoins en matière d’assistance, l’équipe d’assistance d’Adobe sera à vos côtés du début à la fin. Elle s’assurera ainsi que vous maximisiez votre investissement dans les solutions Adobe </a:t>
            </a:r>
            <a:r>
              <a:rPr lang="fr-FR" sz="800" dirty="0" err="1">
                <a:solidFill>
                  <a:schemeClr val="bg1"/>
                </a:solidFill>
                <a:latin typeface="Adobe Clean SemiLight" panose="020B0403020404020204" pitchFamily="34" charset="0"/>
              </a:rPr>
              <a:t>Experience</a:t>
            </a:r>
            <a:r>
              <a:rPr lang="fr-FR" sz="800" dirty="0">
                <a:solidFill>
                  <a:schemeClr val="bg1"/>
                </a:solidFill>
                <a:latin typeface="Adobe Clean SemiLight" panose="020B0403020404020204" pitchFamily="34" charset="0"/>
              </a:rPr>
              <a:t> Cloud et vous permettra d’éviter tout problème avant même qu’il ne survienne.</a:t>
            </a:r>
          </a:p>
        </p:txBody>
      </p:sp>
      <p:sp>
        <p:nvSpPr>
          <p:cNvPr id="4" name="object 4"/>
          <p:cNvSpPr txBox="1"/>
          <p:nvPr/>
        </p:nvSpPr>
        <p:spPr>
          <a:xfrm>
            <a:off x="168564" y="6554150"/>
            <a:ext cx="6330661" cy="228268"/>
          </a:xfrm>
          <a:prstGeom prst="rect">
            <a:avLst/>
          </a:prstGeom>
        </p:spPr>
        <p:txBody>
          <a:bodyPr vert="horz" wrap="square" lIns="0" tIns="12700" rIns="0" bIns="0" rtlCol="0">
            <a:spAutoFit/>
          </a:bodyPr>
          <a:lstStyle/>
          <a:p>
            <a:pPr marL="12700">
              <a:lnSpc>
                <a:spcPct val="100000"/>
              </a:lnSpc>
              <a:spcBef>
                <a:spcPts val="100"/>
              </a:spcBef>
            </a:pPr>
            <a:r>
              <a:rPr lang="fr-FR" sz="1400" b="1" u="heavy" dirty="0">
                <a:solidFill>
                  <a:srgbClr val="020302"/>
                </a:solidFill>
                <a:uFill>
                  <a:solidFill>
                    <a:srgbClr val="020302"/>
                  </a:solidFill>
                </a:uFill>
                <a:latin typeface="Adobe Clean"/>
                <a:cs typeface="Adobe Clean"/>
              </a:rPr>
              <a:t>Cibles du niveau de service : Réponse initiale</a:t>
            </a:r>
          </a:p>
        </p:txBody>
      </p:sp>
      <p:graphicFrame>
        <p:nvGraphicFramePr>
          <p:cNvPr id="7" name="object 7"/>
          <p:cNvGraphicFramePr>
            <a:graphicFrameLocks noGrp="1"/>
          </p:cNvGraphicFramePr>
          <p:nvPr>
            <p:extLst>
              <p:ext uri="{D42A27DB-BD31-4B8C-83A1-F6EECF244321}">
                <p14:modId xmlns:p14="http://schemas.microsoft.com/office/powerpoint/2010/main" val="178588742"/>
              </p:ext>
            </p:extLst>
          </p:nvPr>
        </p:nvGraphicFramePr>
        <p:xfrm>
          <a:off x="145668" y="6864508"/>
          <a:ext cx="7409815" cy="2721582"/>
        </p:xfrm>
        <a:graphic>
          <a:graphicData uri="http://schemas.openxmlformats.org/drawingml/2006/table">
            <a:tbl>
              <a:tblPr firstRow="1" bandRow="1">
                <a:tableStyleId>{2D5ABB26-0587-4C30-8999-92F81FD0307C}</a:tableStyleId>
              </a:tblPr>
              <a:tblGrid>
                <a:gridCol w="445967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gridCol w="1388045">
                  <a:extLst>
                    <a:ext uri="{9D8B030D-6E8A-4147-A177-3AD203B41FA5}">
                      <a16:colId xmlns:a16="http://schemas.microsoft.com/office/drawing/2014/main" val="20002"/>
                    </a:ext>
                  </a:extLst>
                </a:gridCol>
              </a:tblGrid>
              <a:tr h="230252">
                <a:tc>
                  <a:txBody>
                    <a:bodyPr/>
                    <a:lstStyle/>
                    <a:p>
                      <a:pPr marL="50165" algn="l">
                        <a:lnSpc>
                          <a:spcPct val="100000"/>
                        </a:lnSpc>
                        <a:spcBef>
                          <a:spcPts val="45"/>
                        </a:spcBef>
                      </a:pPr>
                      <a:r>
                        <a:rPr lang="fr-FR" sz="900" dirty="0">
                          <a:solidFill>
                            <a:srgbClr val="020302"/>
                          </a:solidFill>
                          <a:latin typeface="Adobe Clean"/>
                          <a:cs typeface="Adobe Clean"/>
                        </a:rPr>
                        <a:t>Priorité</a:t>
                      </a: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2905" algn="l">
                        <a:lnSpc>
                          <a:spcPct val="100000"/>
                        </a:lnSpc>
                        <a:spcBef>
                          <a:spcPts val="45"/>
                        </a:spcBef>
                      </a:pPr>
                      <a:r>
                        <a:rPr lang="fr-FR" sz="900">
                          <a:solidFill>
                            <a:srgbClr val="020302"/>
                          </a:solidFill>
                          <a:latin typeface="Adobe Clean"/>
                          <a:cs typeface="Adobe Clean"/>
                        </a:rPr>
                        <a:t>Assistance en ligne</a:t>
                      </a: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263525" algn="l">
                        <a:lnSpc>
                          <a:spcPct val="100000"/>
                        </a:lnSpc>
                        <a:spcBef>
                          <a:spcPts val="65"/>
                        </a:spcBef>
                      </a:pPr>
                      <a:r>
                        <a:rPr lang="fr-FR" sz="900">
                          <a:solidFill>
                            <a:srgbClr val="FFFFFF"/>
                          </a:solidFill>
                          <a:latin typeface="Adobe Clean"/>
                          <a:cs typeface="Adobe Clean"/>
                        </a:rPr>
                        <a:t>Assistance Elite</a:t>
                      </a:r>
                    </a:p>
                  </a:txBody>
                  <a:tcPr marL="0" marR="0" marT="8255"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681580">
                <a:tc>
                  <a:txBody>
                    <a:bodyPr/>
                    <a:lstStyle/>
                    <a:p>
                      <a:pPr marL="50165" algn="l">
                        <a:lnSpc>
                          <a:spcPct val="100000"/>
                        </a:lnSpc>
                        <a:spcBef>
                          <a:spcPts val="125"/>
                        </a:spcBef>
                      </a:pPr>
                      <a:r>
                        <a:rPr lang="fr-FR" sz="900" b="1" dirty="0">
                          <a:solidFill>
                            <a:srgbClr val="020302"/>
                          </a:solidFill>
                          <a:latin typeface="Adobe Clean"/>
                          <a:cs typeface="Adobe Clean"/>
                        </a:rPr>
                        <a:t>PRIORITÉ 1</a:t>
                      </a:r>
                    </a:p>
                    <a:p>
                      <a:pPr marL="50165" marR="495934" algn="l">
                        <a:lnSpc>
                          <a:spcPts val="1010"/>
                        </a:lnSpc>
                        <a:spcBef>
                          <a:spcPts val="405"/>
                        </a:spcBef>
                      </a:pPr>
                      <a:r>
                        <a:rPr lang="fr-FR" sz="900" b="0" i="0" u="none" strike="noStrike" dirty="0">
                          <a:solidFill>
                            <a:srgbClr val="000000"/>
                          </a:solidFill>
                          <a:latin typeface="Adobe Clean Light" panose="020B0303020404020204" pitchFamily="34" charset="0"/>
                        </a:rPr>
                        <a:t>Les fonctions commerciales de production du client sont en panne ou présentent une perte de données ou une dégradation importante du service. Une attention immédiate est requise afin de restaurer les fonctionnalités et l’accessibilité</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542925" marR="492125" algn="l">
                        <a:lnSpc>
                          <a:spcPct val="102200"/>
                        </a:lnSpc>
                      </a:pPr>
                      <a:r>
                        <a:rPr lang="fr-FR" sz="900">
                          <a:solidFill>
                            <a:srgbClr val="020302"/>
                          </a:solidFill>
                          <a:latin typeface="AdobeClean-Light"/>
                          <a:cs typeface="AdobeClean-Light"/>
                        </a:rPr>
                        <a:t>24x7 /           1 heure</a:t>
                      </a: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405130" marR="459740" indent="92710" algn="l">
                        <a:lnSpc>
                          <a:spcPct val="100000"/>
                        </a:lnSpc>
                      </a:pPr>
                      <a:r>
                        <a:rPr lang="fr-FR" sz="900">
                          <a:solidFill>
                            <a:srgbClr val="020302"/>
                          </a:solidFill>
                          <a:latin typeface="AdobeClean-Light"/>
                          <a:cs typeface="AdobeClean-Light"/>
                        </a:rPr>
                        <a:t>24x7 /   15 minutes</a:t>
                      </a:r>
                    </a:p>
                  </a:txBody>
                  <a:tcPr marL="0" marR="0" marT="254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672705">
                <a:tc>
                  <a:txBody>
                    <a:bodyPr/>
                    <a:lstStyle/>
                    <a:p>
                      <a:pPr marL="50165" algn="l">
                        <a:lnSpc>
                          <a:spcPct val="100000"/>
                        </a:lnSpc>
                        <a:spcBef>
                          <a:spcPts val="135"/>
                        </a:spcBef>
                      </a:pPr>
                      <a:r>
                        <a:rPr lang="fr-FR" sz="900" b="1" dirty="0">
                          <a:solidFill>
                            <a:srgbClr val="020302"/>
                          </a:solidFill>
                          <a:latin typeface="Adobe Clean"/>
                          <a:cs typeface="Adobe Clean"/>
                        </a:rPr>
                        <a:t>PRIORITÉ 2</a:t>
                      </a:r>
                    </a:p>
                    <a:p>
                      <a:pPr marL="49530" marR="719455" algn="l">
                        <a:lnSpc>
                          <a:spcPts val="1010"/>
                        </a:lnSpc>
                        <a:spcBef>
                          <a:spcPts val="405"/>
                        </a:spcBef>
                      </a:pPr>
                      <a:r>
                        <a:rPr lang="fr-FR" sz="900" b="0" i="0" u="none" strike="noStrike" dirty="0">
                          <a:solidFill>
                            <a:srgbClr val="000000"/>
                          </a:solidFill>
                          <a:latin typeface="Adobe Clean Light" panose="020B0303020404020204" pitchFamily="34" charset="0"/>
                        </a:rPr>
                        <a:t>Les fonctions commerciales du client présentent une dégradation importante </a:t>
                      </a:r>
                      <a:br>
                        <a:rPr lang="fr-FR" sz="900" b="0" i="0" u="none" strike="noStrike" dirty="0">
                          <a:solidFill>
                            <a:srgbClr val="000000"/>
                          </a:solidFill>
                          <a:latin typeface="Adobe Clean Light" panose="020B0303020404020204" pitchFamily="34" charset="0"/>
                        </a:rPr>
                      </a:br>
                      <a:r>
                        <a:rPr lang="fr-FR" sz="900" b="0" i="0" u="none" strike="noStrike" dirty="0">
                          <a:solidFill>
                            <a:srgbClr val="000000"/>
                          </a:solidFill>
                          <a:latin typeface="Adobe Clean Light" panose="020B0303020404020204" pitchFamily="34" charset="0"/>
                        </a:rPr>
                        <a:t>du service ou une perte potentielle de données. Il est également possible qu’une fonctionnalité majeure soit affectée</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fr-FR" sz="900">
                          <a:solidFill>
                            <a:srgbClr val="020302"/>
                          </a:solidFill>
                          <a:latin typeface="AdobeClean-Light"/>
                          <a:cs typeface="AdobeClean-Light"/>
                        </a:rPr>
                        <a:t>Heures d’ouverture /        4 heures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1790" marR="481330" indent="144145" algn="l">
                        <a:lnSpc>
                          <a:spcPct val="102299"/>
                        </a:lnSpc>
                      </a:pPr>
                      <a:r>
                        <a:rPr lang="fr-FR" sz="900">
                          <a:solidFill>
                            <a:srgbClr val="020302"/>
                          </a:solidFill>
                          <a:latin typeface="AdobeClean-Light"/>
                          <a:cs typeface="AdobeClean-Light"/>
                        </a:rPr>
                        <a:t>24x5 /  30 minutes</a:t>
                      </a:r>
                    </a:p>
                  </a:txBody>
                  <a:tcPr marL="0" marR="0" marT="508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687465">
                <a:tc>
                  <a:txBody>
                    <a:bodyPr/>
                    <a:lstStyle/>
                    <a:p>
                      <a:pPr marL="50165" algn="l">
                        <a:lnSpc>
                          <a:spcPct val="100000"/>
                        </a:lnSpc>
                        <a:spcBef>
                          <a:spcPts val="630"/>
                        </a:spcBef>
                      </a:pPr>
                      <a:r>
                        <a:rPr lang="fr-FR" sz="900" b="1" dirty="0">
                          <a:solidFill>
                            <a:srgbClr val="020302"/>
                          </a:solidFill>
                          <a:latin typeface="Adobe Clean"/>
                          <a:cs typeface="Adobe Clean"/>
                        </a:rPr>
                        <a:t>PRIORITÉ 3</a:t>
                      </a:r>
                    </a:p>
                    <a:p>
                      <a:pPr marL="48895" marR="387985" indent="-2540" algn="l">
                        <a:lnSpc>
                          <a:spcPts val="980"/>
                        </a:lnSpc>
                        <a:spcBef>
                          <a:spcPts val="450"/>
                        </a:spcBef>
                      </a:pPr>
                      <a:r>
                        <a:rPr lang="fr-FR" sz="900" b="0" i="0" u="none" strike="noStrike" dirty="0">
                          <a:solidFill>
                            <a:srgbClr val="000000"/>
                          </a:solidFill>
                          <a:latin typeface="Adobe Clean Light" panose="020B0303020404020204" pitchFamily="34" charset="0"/>
                        </a:rPr>
                        <a:t>Les fonctions commerciales du client présentent une dégradation mineure, voire inexistante, du service, mais il existe une solution/un moyen permettant aux fonctions commerciales de continuer de fonctionner normalement</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fr-FR" sz="900">
                          <a:solidFill>
                            <a:srgbClr val="020302"/>
                          </a:solidFill>
                          <a:latin typeface="AdobeClean-Light"/>
                          <a:cs typeface="AdobeClean-Light"/>
                        </a:rPr>
                        <a:t>Heures d’ouverture /        6 heures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57200" marR="531495" indent="50800" algn="l">
                        <a:lnSpc>
                          <a:spcPct val="102200"/>
                        </a:lnSpc>
                      </a:pPr>
                      <a:r>
                        <a:rPr lang="fr-FR" sz="900" dirty="0">
                          <a:solidFill>
                            <a:srgbClr val="020302"/>
                          </a:solidFill>
                          <a:latin typeface="AdobeClean-Light"/>
                          <a:ea typeface="+mn-ea"/>
                          <a:cs typeface="Times New Roman"/>
                        </a:rPr>
                        <a:t>2</a:t>
                      </a:r>
                      <a:r>
                        <a:rPr lang="fr-FR" sz="900" dirty="0">
                          <a:solidFill>
                            <a:srgbClr val="020302"/>
                          </a:solidFill>
                          <a:latin typeface="AdobeClean-Light"/>
                          <a:ea typeface="+mn-ea"/>
                          <a:cs typeface="AdobeClean-Light"/>
                        </a:rPr>
                        <a:t>4x5 /   1 heure</a:t>
                      </a:r>
                    </a:p>
                  </a:txBody>
                  <a:tcPr marL="0" marR="0" marT="6985"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lang="fr-FR" sz="900" b="1" dirty="0">
                          <a:solidFill>
                            <a:srgbClr val="020302"/>
                          </a:solidFill>
                          <a:latin typeface="Adobe Clean"/>
                          <a:cs typeface="Adobe Clean"/>
                        </a:rPr>
                        <a:t>PRIORITÉ 4</a:t>
                      </a:r>
                    </a:p>
                    <a:p>
                      <a:pPr marL="62230" algn="l">
                        <a:lnSpc>
                          <a:spcPct val="100000"/>
                        </a:lnSpc>
                        <a:spcBef>
                          <a:spcPts val="315"/>
                        </a:spcBef>
                      </a:pPr>
                      <a:r>
                        <a:rPr lang="fr-FR" sz="900" b="0" i="0" u="none" strike="noStrike" dirty="0">
                          <a:solidFill>
                            <a:srgbClr val="000000"/>
                          </a:solidFill>
                          <a:latin typeface="Adobe Clean Light" panose="020B0303020404020204" pitchFamily="34" charset="0"/>
                        </a:rPr>
                        <a:t>Question générale concernant les fonctionnalités actuelles du produit </a:t>
                      </a:r>
                      <a:br>
                        <a:rPr lang="fr-FR" sz="900" b="0" i="0" u="none" strike="noStrike" dirty="0">
                          <a:solidFill>
                            <a:srgbClr val="000000"/>
                          </a:solidFill>
                          <a:latin typeface="Adobe Clean Light" panose="020B0303020404020204" pitchFamily="34" charset="0"/>
                        </a:rPr>
                      </a:br>
                      <a:r>
                        <a:rPr lang="fr-FR" sz="900" b="0" i="0" u="none" strike="noStrike" dirty="0">
                          <a:solidFill>
                            <a:srgbClr val="000000"/>
                          </a:solidFill>
                          <a:latin typeface="Adobe Clean Light" panose="020B0303020404020204" pitchFamily="34" charset="0"/>
                        </a:rPr>
                        <a:t>ou une demande d’amélioration</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571500" marR="343535" indent="-174625" algn="l">
                        <a:lnSpc>
                          <a:spcPct val="102200"/>
                        </a:lnSpc>
                      </a:pPr>
                      <a:r>
                        <a:rPr lang="fr-FR" sz="900" dirty="0">
                          <a:solidFill>
                            <a:srgbClr val="020302"/>
                          </a:solidFill>
                          <a:latin typeface="AdobeClean-Light"/>
                          <a:cs typeface="AdobeClean-Light"/>
                        </a:rPr>
                        <a:t>Jours ouvrables /       3 jours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fr-FR" sz="900" dirty="0">
                          <a:solidFill>
                            <a:srgbClr val="020302"/>
                          </a:solidFill>
                          <a:latin typeface="AdobeClean-Light"/>
                          <a:cs typeface="AdobeClean-Light"/>
                        </a:rPr>
                        <a:t>Jours ouvrables /       1 jour</a:t>
                      </a:r>
                    </a:p>
                  </a:txBody>
                  <a:tcPr marL="0" marR="0" marT="2794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3" cstate="print"/>
          <a:stretch>
            <a:fillRect/>
          </a:stretch>
        </p:blipFill>
        <p:spPr>
          <a:xfrm>
            <a:off x="67056" y="108204"/>
            <a:ext cx="289557" cy="395475"/>
          </a:xfrm>
          <a:prstGeom prst="rect">
            <a:avLst/>
          </a:prstGeom>
        </p:spPr>
      </p:pic>
      <p:sp>
        <p:nvSpPr>
          <p:cNvPr id="10" name="object 10"/>
          <p:cNvSpPr txBox="1"/>
          <p:nvPr/>
        </p:nvSpPr>
        <p:spPr>
          <a:xfrm>
            <a:off x="97786" y="9710096"/>
            <a:ext cx="3232153" cy="133370"/>
          </a:xfrm>
          <a:prstGeom prst="rect">
            <a:avLst/>
          </a:prstGeom>
        </p:spPr>
        <p:txBody>
          <a:bodyPr vert="horz" wrap="square" lIns="0" tIns="10160" rIns="0" bIns="0" rtlCol="0">
            <a:spAutoFit/>
          </a:bodyPr>
          <a:lstStyle/>
          <a:p>
            <a:pPr marL="12700">
              <a:lnSpc>
                <a:spcPct val="100000"/>
              </a:lnSpc>
              <a:spcBef>
                <a:spcPts val="80"/>
              </a:spcBef>
            </a:pPr>
            <a:r>
              <a:rPr lang="fr-FR" sz="800" dirty="0">
                <a:solidFill>
                  <a:srgbClr val="6D6D6D"/>
                </a:solidFill>
                <a:latin typeface="Adobe Clean"/>
                <a:cs typeface="Adobe Clean"/>
              </a:rPr>
              <a:t>©2021 Adobe. All </a:t>
            </a:r>
            <a:r>
              <a:rPr lang="fr-FR" sz="800" dirty="0" err="1">
                <a:solidFill>
                  <a:srgbClr val="6D6D6D"/>
                </a:solidFill>
                <a:latin typeface="Adobe Clean"/>
                <a:cs typeface="Adobe Clean"/>
              </a:rPr>
              <a:t>Rights</a:t>
            </a:r>
            <a:r>
              <a:rPr lang="fr-FR" sz="800" dirty="0">
                <a:solidFill>
                  <a:srgbClr val="6D6D6D"/>
                </a:solidFill>
                <a:latin typeface="Adobe Clean"/>
                <a:cs typeface="Adobe Clean"/>
              </a:rPr>
              <a:t> </a:t>
            </a:r>
            <a:r>
              <a:rPr lang="fr-FR" sz="800" dirty="0" err="1">
                <a:solidFill>
                  <a:srgbClr val="6D6D6D"/>
                </a:solidFill>
                <a:latin typeface="Adobe Clean"/>
                <a:cs typeface="Adobe Clean"/>
              </a:rPr>
              <a:t>Reserved</a:t>
            </a:r>
            <a:r>
              <a:rPr lang="fr-FR" sz="800" dirty="0">
                <a:solidFill>
                  <a:srgbClr val="6D6D6D"/>
                </a:solidFill>
                <a:latin typeface="Adobe Clean"/>
                <a:cs typeface="Adobe Clean"/>
              </a:rPr>
              <a:t>. Données confidentielles Adobe</a:t>
            </a:r>
          </a:p>
        </p:txBody>
      </p:sp>
      <p:sp>
        <p:nvSpPr>
          <p:cNvPr id="11" name="TextBox 10">
            <a:extLst>
              <a:ext uri="{FF2B5EF4-FFF2-40B4-BE49-F238E27FC236}">
                <a16:creationId xmlns:a16="http://schemas.microsoft.com/office/drawing/2014/main" id="{4DC6FF61-63CA-D544-B085-6AB0891642D7}"/>
              </a:ext>
            </a:extLst>
          </p:cNvPr>
          <p:cNvSpPr txBox="1"/>
          <p:nvPr/>
        </p:nvSpPr>
        <p:spPr>
          <a:xfrm>
            <a:off x="387610" y="421174"/>
            <a:ext cx="2156171" cy="200055"/>
          </a:xfrm>
          <a:prstGeom prst="rect">
            <a:avLst/>
          </a:prstGeom>
          <a:noFill/>
        </p:spPr>
        <p:txBody>
          <a:bodyPr wrap="square" rtlCol="0">
            <a:spAutoFit/>
          </a:bodyPr>
          <a:lstStyle/>
          <a:p>
            <a:r>
              <a:rPr lang="fr-FR" sz="700" i="1">
                <a:solidFill>
                  <a:schemeClr val="bg1"/>
                </a:solidFill>
              </a:rPr>
              <a:t>Adobe Experience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2469945766"/>
              </p:ext>
            </p:extLst>
          </p:nvPr>
        </p:nvGraphicFramePr>
        <p:xfrm>
          <a:off x="168564" y="2206082"/>
          <a:ext cx="7386922" cy="4295675"/>
        </p:xfrm>
        <a:graphic>
          <a:graphicData uri="http://schemas.openxmlformats.org/drawingml/2006/table">
            <a:tbl>
              <a:tblPr firstRow="1" bandRow="1">
                <a:tableStyleId>{2D5ABB26-0587-4C30-8999-92F81FD0307C}</a:tableStyleId>
              </a:tblPr>
              <a:tblGrid>
                <a:gridCol w="1491007">
                  <a:extLst>
                    <a:ext uri="{9D8B030D-6E8A-4147-A177-3AD203B41FA5}">
                      <a16:colId xmlns:a16="http://schemas.microsoft.com/office/drawing/2014/main" val="1674920574"/>
                    </a:ext>
                  </a:extLst>
                </a:gridCol>
                <a:gridCol w="3086703">
                  <a:extLst>
                    <a:ext uri="{9D8B030D-6E8A-4147-A177-3AD203B41FA5}">
                      <a16:colId xmlns:a16="http://schemas.microsoft.com/office/drawing/2014/main" val="20001"/>
                    </a:ext>
                  </a:extLst>
                </a:gridCol>
                <a:gridCol w="1404606">
                  <a:extLst>
                    <a:ext uri="{9D8B030D-6E8A-4147-A177-3AD203B41FA5}">
                      <a16:colId xmlns:a16="http://schemas.microsoft.com/office/drawing/2014/main" val="2563521174"/>
                    </a:ext>
                  </a:extLst>
                </a:gridCol>
                <a:gridCol w="1404606">
                  <a:extLst>
                    <a:ext uri="{9D8B030D-6E8A-4147-A177-3AD203B41FA5}">
                      <a16:colId xmlns:a16="http://schemas.microsoft.com/office/drawing/2014/main" val="20003"/>
                    </a:ext>
                  </a:extLst>
                </a:gridCol>
              </a:tblGrid>
              <a:tr h="289538">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fr-FR" sz="900">
                          <a:solidFill>
                            <a:srgbClr val="404040"/>
                          </a:solidFill>
                          <a:latin typeface="Adobe Clean"/>
                          <a:cs typeface="Adobe Clean"/>
                        </a:rPr>
                        <a:t>Assistance en ligne</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fr-FR" sz="900">
                          <a:solidFill>
                            <a:srgbClr val="FFFFFF"/>
                          </a:solidFill>
                          <a:latin typeface="Adobe Clean"/>
                          <a:cs typeface="Adobe Clean"/>
                        </a:rPr>
                        <a:t>Assistance Elite</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270488">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fr-FR" sz="800" i="1">
                          <a:solidFill>
                            <a:schemeClr val="bg1"/>
                          </a:solidFill>
                          <a:latin typeface="Adobe Clean Light" panose="020B0303020404020204" pitchFamily="34" charset="0"/>
                        </a:rPr>
                        <a:t>Assistance payante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190227">
                <a:tc rowSpan="3">
                  <a:txBody>
                    <a:bodyPr/>
                    <a:lstStyle/>
                    <a:p>
                      <a:pPr marL="50800">
                        <a:lnSpc>
                          <a:spcPct val="100000"/>
                        </a:lnSpc>
                        <a:spcBef>
                          <a:spcPts val="500"/>
                        </a:spcBef>
                      </a:pPr>
                      <a:r>
                        <a:rPr lang="fr-FR" sz="1000" b="1" i="0">
                          <a:solidFill>
                            <a:schemeClr val="bg1"/>
                          </a:solidFill>
                          <a:latin typeface="Adobe Clean" panose="020B0503020404020204" pitchFamily="34" charset="0"/>
                          <a:cs typeface="AdobeClean-Light"/>
                        </a:rPr>
                        <a:t>Experts assignés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fr-FR" sz="900">
                          <a:solidFill>
                            <a:srgbClr val="020302"/>
                          </a:solidFill>
                          <a:latin typeface="AdobeClean-Light"/>
                          <a:cs typeface="AdobeClean-Light"/>
                        </a:rPr>
                        <a:t>Assistance principale du compte</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188998">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fr-FR" sz="900">
                          <a:solidFill>
                            <a:srgbClr val="020302"/>
                          </a:solidFill>
                          <a:latin typeface="AdobeClean-Light"/>
                          <a:cs typeface="AdobeClean-Light"/>
                        </a:rPr>
                        <a:t>Ingénieur d’assistance nommé</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1939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fr-FR" sz="900">
                          <a:solidFill>
                            <a:srgbClr val="020302"/>
                          </a:solidFill>
                          <a:latin typeface="AdobeClean-Light"/>
                          <a:cs typeface="AdobeClean-Light"/>
                        </a:rPr>
                        <a:t>Gestionnaire de compte technique</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198204">
                <a:tc rowSpan="12">
                  <a:txBody>
                    <a:bodyPr/>
                    <a:lstStyle/>
                    <a:p>
                      <a:pPr marL="50800">
                        <a:lnSpc>
                          <a:spcPct val="100000"/>
                        </a:lnSpc>
                        <a:spcBef>
                          <a:spcPts val="459"/>
                        </a:spcBef>
                      </a:pPr>
                      <a:r>
                        <a:rPr lang="fr-FR" sz="1000" b="1" i="0" dirty="0">
                          <a:solidFill>
                            <a:schemeClr val="bg1"/>
                          </a:solidFill>
                          <a:latin typeface="Adobe Clean" panose="020B0503020404020204" pitchFamily="34" charset="0"/>
                          <a:cs typeface="AdobeClean-Light"/>
                        </a:rPr>
                        <a:t>Services d’assistance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fr-FR" sz="900">
                          <a:solidFill>
                            <a:srgbClr val="020302"/>
                          </a:solidFill>
                          <a:latin typeface="AdobeClean-Light"/>
                          <a:cs typeface="AdobeClean-Light"/>
                        </a:rPr>
                        <a:t>Assistance en ligne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fr-FR" sz="900">
                          <a:solidFill>
                            <a:srgbClr val="020302"/>
                          </a:solidFill>
                          <a:latin typeface="AdobeClean-Light"/>
                          <a:cs typeface="AdobeClean-Light"/>
                        </a:rPr>
                        <a:t>Heures d’ouverture</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fr-FR" sz="900">
                          <a:solidFill>
                            <a:srgbClr val="020302"/>
                          </a:solidFill>
                          <a:latin typeface="AdobeClean-Light"/>
                          <a:cs typeface="AdobeClean-Light"/>
                        </a:rPr>
                        <a:t>24x5</a:t>
                      </a: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188998">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fr-FR" sz="900">
                          <a:solidFill>
                            <a:srgbClr val="020302"/>
                          </a:solidFill>
                          <a:latin typeface="AdobeClean-Light"/>
                          <a:cs typeface="AdobeClean-Light"/>
                        </a:rPr>
                        <a:t>Assistance en cas de problèmes P1 24x7x365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nchor="ctr">
                    <a:solidFill>
                      <a:schemeClr val="bg1">
                        <a:lumMod val="95000"/>
                      </a:schemeClr>
                    </a:solidFill>
                  </a:tcPr>
                </a:tc>
                <a:extLst>
                  <a:ext uri="{0D108BD9-81ED-4DB2-BD59-A6C34878D82A}">
                    <a16:rowId xmlns:a16="http://schemas.microsoft.com/office/drawing/2014/main" val="10006"/>
                  </a:ext>
                </a:extLst>
              </a:tr>
              <a:tr h="188386">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fr-FR" sz="900">
                          <a:solidFill>
                            <a:srgbClr val="020302"/>
                          </a:solidFill>
                          <a:latin typeface="AdobeClean-Light"/>
                          <a:cs typeface="AdobeClean-Light"/>
                        </a:rPr>
                        <a:t>Contacts d’assistance nommés (par produit)</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fr-FR"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fr-FR" sz="900">
                          <a:solidFill>
                            <a:srgbClr val="020302"/>
                          </a:solidFill>
                          <a:latin typeface="AdobeClean-Light"/>
                          <a:cs typeface="AdobeClean-Light"/>
                        </a:rPr>
                        <a:t>15</a:t>
                      </a:r>
                    </a:p>
                  </a:txBody>
                  <a:tcPr marL="0" marR="0" marT="57785" marB="0" anchor="ctr">
                    <a:solidFill>
                      <a:schemeClr val="bg1">
                        <a:lumMod val="95000"/>
                      </a:schemeClr>
                    </a:solidFill>
                  </a:tcPr>
                </a:tc>
                <a:extLst>
                  <a:ext uri="{0D108BD9-81ED-4DB2-BD59-A6C34878D82A}">
                    <a16:rowId xmlns:a16="http://schemas.microsoft.com/office/drawing/2014/main" val="10007"/>
                  </a:ext>
                </a:extLst>
              </a:tr>
              <a:tr h="1896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fr-FR" sz="900">
                          <a:solidFill>
                            <a:srgbClr val="020302"/>
                          </a:solidFill>
                          <a:latin typeface="AdobeClean-Light"/>
                          <a:cs typeface="AdobeClean-Light"/>
                        </a:rPr>
                        <a:t>Assistance téléphonique en direct</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fr-FR" sz="900">
                          <a:solidFill>
                            <a:srgbClr val="020302"/>
                          </a:solidFill>
                          <a:latin typeface="Wingdings"/>
                          <a:cs typeface="Wingdings"/>
                        </a:rPr>
                        <a:t></a:t>
                      </a:r>
                    </a:p>
                  </a:txBody>
                  <a:tcPr marL="0" marR="0" marT="59054" marB="0" anchor="ctr">
                    <a:solidFill>
                      <a:schemeClr val="bg1">
                        <a:lumMod val="95000"/>
                      </a:schemeClr>
                    </a:solidFill>
                  </a:tcPr>
                </a:tc>
                <a:extLst>
                  <a:ext uri="{0D108BD9-81ED-4DB2-BD59-A6C34878D82A}">
                    <a16:rowId xmlns:a16="http://schemas.microsoft.com/office/drawing/2014/main" val="10008"/>
                  </a:ext>
                </a:extLst>
              </a:tr>
              <a:tr h="190227">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fr-FR" sz="900">
                          <a:solidFill>
                            <a:srgbClr val="020302"/>
                          </a:solidFill>
                          <a:latin typeface="AdobeClean-Light"/>
                          <a:cs typeface="AdobeClean-Light"/>
                        </a:rPr>
                        <a:t>Gestion des remontées d’informations</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nchor="ctr">
                    <a:solidFill>
                      <a:schemeClr val="bg1">
                        <a:lumMod val="95000"/>
                      </a:schemeClr>
                    </a:solidFill>
                  </a:tcPr>
                </a:tc>
                <a:extLst>
                  <a:ext uri="{0D108BD9-81ED-4DB2-BD59-A6C34878D82A}">
                    <a16:rowId xmlns:a16="http://schemas.microsoft.com/office/drawing/2014/main" val="10009"/>
                  </a:ext>
                </a:extLst>
              </a:tr>
              <a:tr h="187772">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fr-FR" sz="900">
                          <a:solidFill>
                            <a:srgbClr val="020302"/>
                          </a:solidFill>
                          <a:latin typeface="AdobeClean-Light"/>
                          <a:cs typeface="AdobeClean-Light"/>
                        </a:rPr>
                        <a:t>Examens de service par an</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fr-FR" sz="900">
                          <a:latin typeface="Times New Roman"/>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10010"/>
                  </a:ext>
                </a:extLst>
              </a:tr>
              <a:tr h="153705">
                <a:tc vMerge="1">
                  <a:txBody>
                    <a:bodyPr/>
                    <a:lstStyle/>
                    <a:p>
                      <a:endParaRPr lang="en-US"/>
                    </a:p>
                  </a:txBody>
                  <a:tcPr/>
                </a:tc>
                <a:tc>
                  <a:txBody>
                    <a:bodyPr/>
                    <a:lstStyle/>
                    <a:p>
                      <a:pPr marL="50800" hangingPunct="0">
                        <a:lnSpc>
                          <a:spcPct val="100000"/>
                        </a:lnSpc>
                        <a:spcBef>
                          <a:spcPts val="450"/>
                        </a:spcBef>
                      </a:pPr>
                      <a:r>
                        <a:rPr lang="fr-FR" sz="900" dirty="0">
                          <a:latin typeface="AdobeClean-Light"/>
                          <a:cs typeface="AdobeClean-Light"/>
                        </a:rPr>
                        <a:t>Sessions d’experts par an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fr-FR" sz="900">
                          <a:latin typeface="Times New Roman"/>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225399098"/>
                  </a:ext>
                </a:extLst>
              </a:tr>
              <a:tr h="187772">
                <a:tc vMerge="1">
                  <a:txBody>
                    <a:bodyPr/>
                    <a:lstStyle/>
                    <a:p>
                      <a:endParaRPr lang="en-US"/>
                    </a:p>
                  </a:txBody>
                  <a:tcPr/>
                </a:tc>
                <a:tc>
                  <a:txBody>
                    <a:bodyPr/>
                    <a:lstStyle/>
                    <a:p>
                      <a:pPr marL="50800" hangingPunct="0">
                        <a:lnSpc>
                          <a:spcPct val="100000"/>
                        </a:lnSpc>
                        <a:spcBef>
                          <a:spcPts val="450"/>
                        </a:spcBef>
                      </a:pPr>
                      <a:r>
                        <a:rPr lang="fr-FR" sz="900">
                          <a:latin typeface="AdobeClean-Light"/>
                          <a:cs typeface="AdobeClean-Light"/>
                        </a:rPr>
                        <a:t>Examens de cas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56924432"/>
                  </a:ext>
                </a:extLst>
              </a:tr>
              <a:tr h="188998">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fr-FR" sz="900">
                          <a:solidFill>
                            <a:srgbClr val="020302"/>
                          </a:solidFill>
                          <a:latin typeface="AdobeClean-Light"/>
                          <a:cs typeface="AdobeClean-Light"/>
                        </a:rPr>
                        <a:t>Gestion des événements</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1"/>
                  </a:ext>
                </a:extLst>
              </a:tr>
              <a:tr h="189613">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fr-FR" sz="900">
                          <a:solidFill>
                            <a:srgbClr val="020302"/>
                          </a:solidFill>
                          <a:latin typeface="AdobeClean-Light"/>
                          <a:cs typeface="AdobeClean-Light"/>
                        </a:rPr>
                        <a:t>Examen, maintenance et surveillance de l’environnement</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2"/>
                  </a:ext>
                </a:extLst>
              </a:tr>
              <a:tr h="326453">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fr-FR" sz="900" dirty="0">
                          <a:solidFill>
                            <a:srgbClr val="020302"/>
                          </a:solidFill>
                          <a:latin typeface="AdobeClean-Light"/>
                          <a:cs typeface="AdobeClean-Light"/>
                        </a:rPr>
                        <a:t>Version, migration, mise à niveau et examen </a:t>
                      </a:r>
                      <a:br>
                        <a:rPr lang="fr-FR" sz="900" dirty="0">
                          <a:solidFill>
                            <a:srgbClr val="020302"/>
                          </a:solidFill>
                          <a:latin typeface="AdobeClean-Light"/>
                          <a:cs typeface="AdobeClean-Light"/>
                        </a:rPr>
                      </a:br>
                      <a:r>
                        <a:rPr lang="fr-FR" sz="900" dirty="0">
                          <a:solidFill>
                            <a:srgbClr val="020302"/>
                          </a:solidFill>
                          <a:latin typeface="AdobeClean-Light"/>
                          <a:cs typeface="AdobeClean-Light"/>
                        </a:rPr>
                        <a:t>de la feuille de route du produit</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3"/>
                  </a:ext>
                </a:extLst>
              </a:tr>
              <a:tr h="197590">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fr-FR" sz="900">
                          <a:latin typeface="AdobeClean-Light"/>
                          <a:cs typeface="AdobeClean-Light"/>
                        </a:rPr>
                        <a:t>Activités d’assistance dans le Cloud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91039">
                <a:tc rowSpan="2">
                  <a:txBody>
                    <a:bodyPr/>
                    <a:lstStyle/>
                    <a:p>
                      <a:pPr marL="48260">
                        <a:lnSpc>
                          <a:spcPct val="100000"/>
                        </a:lnSpc>
                        <a:spcBef>
                          <a:spcPts val="830"/>
                        </a:spcBef>
                      </a:pPr>
                      <a:r>
                        <a:rPr lang="fr-FR" sz="1000" b="1" i="0">
                          <a:solidFill>
                            <a:schemeClr val="bg1"/>
                          </a:solidFill>
                          <a:latin typeface="Adobe Clean" panose="020B0503020404020204" pitchFamily="34" charset="0"/>
                          <a:cs typeface="AdobeClean-Light"/>
                        </a:rPr>
                        <a:t>Services de terrain</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lang="fr-FR" sz="900">
                          <a:solidFill>
                            <a:srgbClr val="020302"/>
                          </a:solidFill>
                          <a:latin typeface="AdobeClean-Light"/>
                          <a:cs typeface="AdobeClean-Light"/>
                        </a:rPr>
                        <a:t>Services Launch Advisory - Première année de la nouvelle solution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265090">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fr-FR" sz="900">
                          <a:latin typeface="AdobeClean-Light"/>
                          <a:cs typeface="AdobeClean-Light"/>
                        </a:rPr>
                        <a:t>Activités du service de terrain </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l" rtl="0"/>
                      <a:endParaRPr lang="en-US"/>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fr-FR" sz="900" dirty="0">
                          <a:latin typeface="Times New Roman"/>
                          <a:cs typeface="Times New Roman"/>
                        </a:rPr>
                        <a:t>4</a:t>
                      </a:r>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a:off x="357339" y="705110"/>
            <a:ext cx="2653141" cy="45719"/>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416585"/>
            <a:ext cx="4454691" cy="228268"/>
          </a:xfrm>
          <a:prstGeom prst="rect">
            <a:avLst/>
          </a:prstGeom>
        </p:spPr>
        <p:txBody>
          <a:bodyPr vert="horz" wrap="square" lIns="0" tIns="12700" rIns="0" bIns="0" rtlCol="0">
            <a:spAutoFit/>
          </a:bodyPr>
          <a:lstStyle/>
          <a:p>
            <a:pPr marL="12700">
              <a:lnSpc>
                <a:spcPct val="100000"/>
              </a:lnSpc>
              <a:spcBef>
                <a:spcPts val="100"/>
              </a:spcBef>
            </a:pPr>
            <a:r>
              <a:rPr lang="fr-FR" sz="1400" b="1" dirty="0">
                <a:solidFill>
                  <a:srgbClr val="020302"/>
                </a:solidFill>
                <a:latin typeface="Adobe Clean"/>
                <a:cs typeface="Adobe Clean"/>
              </a:rPr>
              <a:t>Fonctionnalités de l’assistance Elite</a:t>
            </a:r>
          </a:p>
        </p:txBody>
      </p:sp>
      <p:sp>
        <p:nvSpPr>
          <p:cNvPr id="32" name="object 32"/>
          <p:cNvSpPr txBox="1"/>
          <p:nvPr/>
        </p:nvSpPr>
        <p:spPr>
          <a:xfrm>
            <a:off x="2884043" y="1241292"/>
            <a:ext cx="2194560" cy="843821"/>
          </a:xfrm>
          <a:prstGeom prst="rect">
            <a:avLst/>
          </a:prstGeom>
        </p:spPr>
        <p:txBody>
          <a:bodyPr vert="horz" wrap="square" lIns="0" tIns="12700" rIns="0" bIns="0" rtlCol="0">
            <a:spAutoFit/>
          </a:bodyPr>
          <a:lstStyle/>
          <a:p>
            <a:pPr marL="13335" marR="26670">
              <a:lnSpc>
                <a:spcPct val="100000"/>
              </a:lnSpc>
              <a:spcBef>
                <a:spcPts val="175"/>
              </a:spcBef>
            </a:pPr>
            <a:r>
              <a:rPr lang="fr-FR" sz="900" dirty="0">
                <a:solidFill>
                  <a:srgbClr val="4B4B4B"/>
                </a:solidFill>
                <a:latin typeface="AdobeClean-Light"/>
                <a:cs typeface="AdobeClean-Light"/>
              </a:rPr>
              <a:t>L’ingénieur d’assistance désigné se familiarisera avec votre environnement de solution et vos objectifs commerciaux. L’ingénieur d’assistance nommé est un ingénieur d’assistance expérimenté qui vous aide à coordonner votre expérience d’assistance aux entreprises.</a:t>
            </a:r>
          </a:p>
        </p:txBody>
      </p:sp>
      <p:pic>
        <p:nvPicPr>
          <p:cNvPr id="33" name="object 33"/>
          <p:cNvPicPr>
            <a:picLocks/>
          </p:cNvPicPr>
          <p:nvPr/>
        </p:nvPicPr>
        <p:blipFill>
          <a:blip r:embed="rId3" cstate="print"/>
          <a:stretch>
            <a:fillRect/>
          </a:stretch>
        </p:blipFill>
        <p:spPr>
          <a:xfrm>
            <a:off x="2768925" y="874424"/>
            <a:ext cx="365760" cy="365760"/>
          </a:xfrm>
          <a:prstGeom prst="rect">
            <a:avLst/>
          </a:prstGeom>
        </p:spPr>
      </p:pic>
      <p:pic>
        <p:nvPicPr>
          <p:cNvPr id="35" name="object 35"/>
          <p:cNvPicPr>
            <a:picLocks/>
          </p:cNvPicPr>
          <p:nvPr/>
        </p:nvPicPr>
        <p:blipFill>
          <a:blip r:embed="rId4" cstate="print"/>
          <a:stretch>
            <a:fillRect/>
          </a:stretch>
        </p:blipFill>
        <p:spPr>
          <a:xfrm>
            <a:off x="5257800" y="2371779"/>
            <a:ext cx="365760" cy="365760"/>
          </a:xfrm>
          <a:prstGeom prst="rect">
            <a:avLst/>
          </a:prstGeom>
        </p:spPr>
      </p:pic>
      <p:sp>
        <p:nvSpPr>
          <p:cNvPr id="36" name="object 36"/>
          <p:cNvSpPr txBox="1"/>
          <p:nvPr/>
        </p:nvSpPr>
        <p:spPr>
          <a:xfrm>
            <a:off x="5349241" y="1241292"/>
            <a:ext cx="2194560" cy="982320"/>
          </a:xfrm>
          <a:prstGeom prst="rect">
            <a:avLst/>
          </a:prstGeom>
        </p:spPr>
        <p:txBody>
          <a:bodyPr vert="horz" wrap="square" lIns="0" tIns="12700" rIns="0" bIns="0" rtlCol="0">
            <a:spAutoFit/>
          </a:bodyPr>
          <a:lstStyle/>
          <a:p>
            <a:pPr marL="55244" marR="114935">
              <a:lnSpc>
                <a:spcPct val="100000"/>
              </a:lnSpc>
              <a:spcBef>
                <a:spcPts val="965"/>
              </a:spcBef>
            </a:pPr>
            <a:r>
              <a:rPr lang="fr-FR" sz="900" dirty="0">
                <a:solidFill>
                  <a:srgbClr val="4B4B4B"/>
                </a:solidFill>
                <a:latin typeface="AdobeClean-Light"/>
                <a:cs typeface="AdobeClean-Light"/>
              </a:rPr>
              <a:t>Il s’agit d’un examen planifié régulier des demandes d’assistance ouvertes, assurant l’alignement des clients avec la description des cas, l’impact sur l’entreprise, le statut, </a:t>
            </a:r>
            <a:br>
              <a:rPr lang="fr-FR" sz="900" dirty="0">
                <a:solidFill>
                  <a:srgbClr val="4B4B4B"/>
                </a:solidFill>
                <a:latin typeface="AdobeClean-Light"/>
                <a:cs typeface="AdobeClean-Light"/>
              </a:rPr>
            </a:br>
            <a:r>
              <a:rPr lang="fr-FR" sz="900" dirty="0">
                <a:solidFill>
                  <a:srgbClr val="4B4B4B"/>
                </a:solidFill>
                <a:latin typeface="AdobeClean-Light"/>
                <a:cs typeface="AdobeClean-Light"/>
              </a:rPr>
              <a:t>la priorité et l’accord concernant les prochaines étapes nécessaires pour </a:t>
            </a:r>
            <a:br>
              <a:rPr lang="fr-FR" sz="900" dirty="0">
                <a:solidFill>
                  <a:srgbClr val="4B4B4B"/>
                </a:solidFill>
                <a:latin typeface="AdobeClean-Light"/>
                <a:cs typeface="AdobeClean-Light"/>
              </a:rPr>
            </a:br>
            <a:r>
              <a:rPr lang="fr-FR" sz="900" dirty="0">
                <a:solidFill>
                  <a:srgbClr val="4B4B4B"/>
                </a:solidFill>
                <a:latin typeface="AdobeClean-Light"/>
                <a:cs typeface="AdobeClean-Light"/>
              </a:rPr>
              <a:t>garantir une résolution rapide.</a:t>
            </a:r>
          </a:p>
        </p:txBody>
      </p:sp>
      <p:pic>
        <p:nvPicPr>
          <p:cNvPr id="37" name="object 37"/>
          <p:cNvPicPr>
            <a:picLocks/>
          </p:cNvPicPr>
          <p:nvPr/>
        </p:nvPicPr>
        <p:blipFill>
          <a:blip r:embed="rId5" cstate="print"/>
          <a:stretch>
            <a:fillRect/>
          </a:stretch>
        </p:blipFill>
        <p:spPr>
          <a:xfrm>
            <a:off x="2650848" y="2369067"/>
            <a:ext cx="365760" cy="365760"/>
          </a:xfrm>
          <a:prstGeom prst="rect">
            <a:avLst/>
          </a:prstGeom>
        </p:spPr>
      </p:pic>
      <p:sp>
        <p:nvSpPr>
          <p:cNvPr id="39" name="object 39"/>
          <p:cNvSpPr txBox="1"/>
          <p:nvPr/>
        </p:nvSpPr>
        <p:spPr>
          <a:xfrm>
            <a:off x="340217" y="1241292"/>
            <a:ext cx="2194560" cy="705321"/>
          </a:xfrm>
          <a:prstGeom prst="rect">
            <a:avLst/>
          </a:prstGeom>
        </p:spPr>
        <p:txBody>
          <a:bodyPr vert="horz" wrap="square" lIns="0" tIns="12700" rIns="0" bIns="0" rtlCol="0">
            <a:spAutoFit/>
          </a:bodyPr>
          <a:lstStyle/>
          <a:p>
            <a:pPr marL="12700" marR="74295" indent="1270">
              <a:lnSpc>
                <a:spcPct val="100000"/>
              </a:lnSpc>
              <a:spcBef>
                <a:spcPts val="100"/>
              </a:spcBef>
            </a:pPr>
            <a:r>
              <a:rPr lang="fr-FR" sz="900" dirty="0">
                <a:solidFill>
                  <a:srgbClr val="020302"/>
                </a:solidFill>
                <a:latin typeface="AdobeClean-Light"/>
                <a:cs typeface="AdobeClean-Light"/>
              </a:rPr>
              <a:t>Le gestionnaire de compte technique désigné supervise votre expérience Elite, coordonne les engagements d’assistance et de services sur </a:t>
            </a:r>
            <a:br>
              <a:rPr lang="fr-FR" sz="900" dirty="0">
                <a:solidFill>
                  <a:srgbClr val="020302"/>
                </a:solidFill>
                <a:latin typeface="AdobeClean-Light"/>
                <a:cs typeface="AdobeClean-Light"/>
              </a:rPr>
            </a:br>
            <a:r>
              <a:rPr lang="fr-FR" sz="900" dirty="0">
                <a:solidFill>
                  <a:srgbClr val="020302"/>
                </a:solidFill>
                <a:latin typeface="AdobeClean-Light"/>
                <a:cs typeface="AdobeClean-Light"/>
              </a:rPr>
              <a:t>le terrain et fournit des services proactifs afin </a:t>
            </a:r>
            <a:br>
              <a:rPr lang="fr-FR" sz="900" dirty="0">
                <a:solidFill>
                  <a:srgbClr val="020302"/>
                </a:solidFill>
                <a:latin typeface="AdobeClean-Light"/>
                <a:cs typeface="AdobeClean-Light"/>
              </a:rPr>
            </a:br>
            <a:r>
              <a:rPr lang="fr-FR" sz="900" dirty="0">
                <a:solidFill>
                  <a:srgbClr val="020302"/>
                </a:solidFill>
                <a:latin typeface="AdobeClean-Light"/>
                <a:cs typeface="AdobeClean-Light"/>
              </a:rPr>
              <a:t>de maximiser la valeur de votre entreprise.</a:t>
            </a:r>
          </a:p>
        </p:txBody>
      </p:sp>
      <p:sp>
        <p:nvSpPr>
          <p:cNvPr id="40" name="object 40"/>
          <p:cNvSpPr txBox="1"/>
          <p:nvPr/>
        </p:nvSpPr>
        <p:spPr>
          <a:xfrm>
            <a:off x="606435" y="891151"/>
            <a:ext cx="1308090" cy="338554"/>
          </a:xfrm>
          <a:prstGeom prst="rect">
            <a:avLst/>
          </a:prstGeom>
        </p:spPr>
        <p:txBody>
          <a:bodyPr vert="horz" wrap="square" lIns="0" tIns="0" rIns="0" bIns="0" rtlCol="0">
            <a:spAutoFit/>
          </a:bodyPr>
          <a:lstStyle/>
          <a:p>
            <a:pPr marL="12700">
              <a:lnSpc>
                <a:spcPct val="100000"/>
              </a:lnSpc>
              <a:spcBef>
                <a:spcPts val="100"/>
              </a:spcBef>
            </a:pPr>
            <a:r>
              <a:rPr lang="fr-FR" sz="1100" b="1" dirty="0">
                <a:solidFill>
                  <a:srgbClr val="020302"/>
                </a:solidFill>
                <a:latin typeface="Adobe Clean" panose="020B0503020404020204" pitchFamily="34" charset="0"/>
                <a:cs typeface="Arial"/>
              </a:rPr>
              <a:t>Gestionnaire de compte technique</a:t>
            </a:r>
          </a:p>
        </p:txBody>
      </p:sp>
      <p:pic>
        <p:nvPicPr>
          <p:cNvPr id="41" name="object 41"/>
          <p:cNvPicPr>
            <a:picLocks/>
          </p:cNvPicPr>
          <p:nvPr/>
        </p:nvPicPr>
        <p:blipFill>
          <a:blip r:embed="rId6" cstate="print"/>
          <a:stretch>
            <a:fillRect/>
          </a:stretch>
        </p:blipFill>
        <p:spPr>
          <a:xfrm>
            <a:off x="228600" y="874424"/>
            <a:ext cx="365760" cy="365760"/>
          </a:xfrm>
          <a:prstGeom prst="rect">
            <a:avLst/>
          </a:prstGeom>
        </p:spPr>
      </p:pic>
      <p:pic>
        <p:nvPicPr>
          <p:cNvPr id="47" name="object 47"/>
          <p:cNvPicPr>
            <a:picLocks/>
          </p:cNvPicPr>
          <p:nvPr/>
        </p:nvPicPr>
        <p:blipFill>
          <a:blip r:embed="rId7" cstate="print"/>
          <a:stretch>
            <a:fillRect/>
          </a:stretch>
        </p:blipFill>
        <p:spPr>
          <a:xfrm>
            <a:off x="5257800" y="874424"/>
            <a:ext cx="365760" cy="365760"/>
          </a:xfrm>
          <a:prstGeom prst="rect">
            <a:avLst/>
          </a:prstGeom>
        </p:spPr>
      </p:pic>
      <p:sp>
        <p:nvSpPr>
          <p:cNvPr id="48" name="object 48"/>
          <p:cNvSpPr txBox="1"/>
          <p:nvPr/>
        </p:nvSpPr>
        <p:spPr>
          <a:xfrm>
            <a:off x="2791726" y="5183637"/>
            <a:ext cx="2194560" cy="605102"/>
          </a:xfrm>
          <a:prstGeom prst="rect">
            <a:avLst/>
          </a:prstGeom>
        </p:spPr>
        <p:txBody>
          <a:bodyPr vert="horz" wrap="square" lIns="0" tIns="0" rIns="0" bIns="0" rtlCol="0">
            <a:spAutoFit/>
          </a:bodyPr>
          <a:lstStyle/>
          <a:p>
            <a:pPr marL="12700" marR="5080">
              <a:lnSpc>
                <a:spcPct val="110700"/>
              </a:lnSpc>
              <a:spcBef>
                <a:spcPts val="409"/>
              </a:spcBef>
            </a:pPr>
            <a:r>
              <a:rPr lang="fr-FR" sz="900" dirty="0">
                <a:solidFill>
                  <a:srgbClr val="020302"/>
                </a:solidFill>
                <a:latin typeface="AdobeClean-Light"/>
                <a:cs typeface="AdobeClean-Light"/>
              </a:rPr>
              <a:t>Il s’agit d’un transfert continu des connaissances de l’équipe d’assistance d’Adobe visant à fournir les bonnes pratiques relatives à l’utilisation des solutions.</a:t>
            </a:r>
          </a:p>
        </p:txBody>
      </p:sp>
      <p:sp>
        <p:nvSpPr>
          <p:cNvPr id="49" name="object 49"/>
          <p:cNvSpPr txBox="1"/>
          <p:nvPr/>
        </p:nvSpPr>
        <p:spPr>
          <a:xfrm>
            <a:off x="5265661" y="5183637"/>
            <a:ext cx="2036839" cy="758862"/>
          </a:xfrm>
          <a:prstGeom prst="rect">
            <a:avLst/>
          </a:prstGeom>
        </p:spPr>
        <p:txBody>
          <a:bodyPr vert="horz" wrap="square" lIns="0" tIns="0" rIns="0" bIns="0" rtlCol="0">
            <a:spAutoFit/>
          </a:bodyPr>
          <a:lstStyle/>
          <a:p>
            <a:pPr marL="12700" marR="5080">
              <a:lnSpc>
                <a:spcPct val="110700"/>
              </a:lnSpc>
              <a:spcBef>
                <a:spcPts val="409"/>
              </a:spcBef>
            </a:pPr>
            <a:r>
              <a:rPr lang="fr-FR" sz="900" dirty="0">
                <a:solidFill>
                  <a:srgbClr val="020302"/>
                </a:solidFill>
                <a:latin typeface="AdobeClean-Light"/>
                <a:cs typeface="AdobeClean-Light"/>
              </a:rPr>
              <a:t>Gérez des événements importants afin de vous assurer que vous disposez du niveau d’assistance, de couverture et d’un plan d’atténuation appropriés au cours de ces jalons clés de l’entreprise et du projet.</a:t>
            </a:r>
          </a:p>
        </p:txBody>
      </p:sp>
      <p:sp>
        <p:nvSpPr>
          <p:cNvPr id="50" name="object 50"/>
          <p:cNvSpPr txBox="1"/>
          <p:nvPr/>
        </p:nvSpPr>
        <p:spPr>
          <a:xfrm>
            <a:off x="324340" y="5201921"/>
            <a:ext cx="2326507" cy="791755"/>
          </a:xfrm>
          <a:prstGeom prst="rect">
            <a:avLst/>
          </a:prstGeom>
        </p:spPr>
        <p:txBody>
          <a:bodyPr vert="horz" wrap="square" lIns="0" tIns="0" rIns="0" bIns="0" rtlCol="0">
            <a:spAutoFit/>
          </a:bodyPr>
          <a:lstStyle/>
          <a:p>
            <a:pPr marL="12700" marR="5080" indent="97790">
              <a:lnSpc>
                <a:spcPct val="116199"/>
              </a:lnSpc>
              <a:spcBef>
                <a:spcPts val="259"/>
              </a:spcBef>
            </a:pPr>
            <a:r>
              <a:rPr lang="fr-FR" sz="900" dirty="0">
                <a:solidFill>
                  <a:srgbClr val="020302"/>
                </a:solidFill>
                <a:latin typeface="AdobeClean-Light"/>
                <a:cs typeface="AdobeClean-Light"/>
              </a:rPr>
              <a:t>Bénéficiez de conseils personnalisés sur les nouvelles fonctionnalités des produits afin de tirer parti des dernières innovations et demandez </a:t>
            </a:r>
            <a:br>
              <a:rPr lang="fr-FR" sz="900" dirty="0">
                <a:solidFill>
                  <a:srgbClr val="020302"/>
                </a:solidFill>
                <a:latin typeface="AdobeClean-Light"/>
                <a:cs typeface="AdobeClean-Light"/>
              </a:rPr>
            </a:br>
            <a:r>
              <a:rPr lang="fr-FR" sz="900" dirty="0">
                <a:solidFill>
                  <a:srgbClr val="020302"/>
                </a:solidFill>
                <a:latin typeface="AdobeClean-Light"/>
                <a:cs typeface="AdobeClean-Light"/>
              </a:rPr>
              <a:t>à des experts Adobe d’examiner la version </a:t>
            </a:r>
            <a:br>
              <a:rPr lang="fr-FR" sz="900" dirty="0">
                <a:solidFill>
                  <a:srgbClr val="020302"/>
                </a:solidFill>
                <a:latin typeface="AdobeClean-Light"/>
                <a:cs typeface="AdobeClean-Light"/>
              </a:rPr>
            </a:br>
            <a:r>
              <a:rPr lang="fr-FR" sz="900" dirty="0">
                <a:solidFill>
                  <a:srgbClr val="020302"/>
                </a:solidFill>
                <a:latin typeface="AdobeClean-Light"/>
                <a:cs typeface="AdobeClean-Light"/>
              </a:rPr>
              <a:t>et le plan de mise à niveau.</a:t>
            </a:r>
          </a:p>
        </p:txBody>
      </p:sp>
      <p:sp>
        <p:nvSpPr>
          <p:cNvPr id="54" name="object 54"/>
          <p:cNvSpPr txBox="1"/>
          <p:nvPr/>
        </p:nvSpPr>
        <p:spPr>
          <a:xfrm>
            <a:off x="97787" y="9888625"/>
            <a:ext cx="2770516" cy="133370"/>
          </a:xfrm>
          <a:prstGeom prst="rect">
            <a:avLst/>
          </a:prstGeom>
        </p:spPr>
        <p:txBody>
          <a:bodyPr vert="horz" wrap="square" lIns="0" tIns="10160" rIns="0" bIns="0" rtlCol="0">
            <a:spAutoFit/>
          </a:bodyPr>
          <a:lstStyle/>
          <a:p>
            <a:pPr marL="12700">
              <a:lnSpc>
                <a:spcPct val="100000"/>
              </a:lnSpc>
              <a:spcBef>
                <a:spcPts val="80"/>
              </a:spcBef>
            </a:pPr>
            <a:r>
              <a:rPr lang="fr-FR" sz="800" dirty="0">
                <a:solidFill>
                  <a:srgbClr val="6D6D6D"/>
                </a:solidFill>
                <a:latin typeface="Adobe Clean"/>
                <a:cs typeface="Adobe Clean"/>
              </a:rPr>
              <a:t>©2021 Adobe. All </a:t>
            </a:r>
            <a:r>
              <a:rPr lang="fr-FR" sz="800" dirty="0" err="1">
                <a:solidFill>
                  <a:srgbClr val="6D6D6D"/>
                </a:solidFill>
                <a:latin typeface="Adobe Clean"/>
                <a:cs typeface="Adobe Clean"/>
              </a:rPr>
              <a:t>Rights</a:t>
            </a:r>
            <a:r>
              <a:rPr lang="fr-FR" sz="800" dirty="0">
                <a:solidFill>
                  <a:srgbClr val="6D6D6D"/>
                </a:solidFill>
                <a:latin typeface="Adobe Clean"/>
                <a:cs typeface="Adobe Clean"/>
              </a:rPr>
              <a:t> </a:t>
            </a:r>
            <a:r>
              <a:rPr lang="fr-FR" sz="800" dirty="0" err="1">
                <a:solidFill>
                  <a:srgbClr val="6D6D6D"/>
                </a:solidFill>
                <a:latin typeface="Adobe Clean"/>
                <a:cs typeface="Adobe Clean"/>
              </a:rPr>
              <a:t>Reserved</a:t>
            </a:r>
            <a:r>
              <a:rPr lang="fr-FR" sz="800" dirty="0">
                <a:solidFill>
                  <a:srgbClr val="6D6D6D"/>
                </a:solidFill>
                <a:latin typeface="Adobe Clean"/>
                <a:cs typeface="Adobe Clean"/>
              </a:rPr>
              <a:t>. Données confidentielles Adobe</a:t>
            </a:r>
          </a:p>
        </p:txBody>
      </p:sp>
      <p:pic>
        <p:nvPicPr>
          <p:cNvPr id="43" name="Graphic 42" descr="Playbook outline">
            <a:extLst>
              <a:ext uri="{FF2B5EF4-FFF2-40B4-BE49-F238E27FC236}">
                <a16:creationId xmlns:a16="http://schemas.microsoft.com/office/drawing/2014/main" id="{C99690B9-BFB7-6F4A-BF19-81D32249562E}"/>
              </a:ext>
            </a:extLst>
          </p:cNvPr>
          <p:cNvPicPr>
            <a:picLocks/>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339670"/>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791726" y="8974863"/>
            <a:ext cx="2194560" cy="718145"/>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fr-FR" sz="900" dirty="0">
                <a:solidFill>
                  <a:srgbClr val="020302"/>
                </a:solidFill>
                <a:latin typeface="AdobeClean-Light"/>
                <a:cs typeface="AdobeClean-Light"/>
              </a:rPr>
              <a:t>Commencez une session de conversation pour obtenir des réponses et de l’aide lors </a:t>
            </a:r>
            <a:br>
              <a:rPr lang="fr-FR" sz="900" dirty="0">
                <a:solidFill>
                  <a:srgbClr val="020302"/>
                </a:solidFill>
                <a:latin typeface="AdobeClean-Light"/>
                <a:cs typeface="AdobeClean-Light"/>
              </a:rPr>
            </a:br>
            <a:r>
              <a:rPr lang="fr-FR" sz="900" dirty="0">
                <a:solidFill>
                  <a:srgbClr val="020302"/>
                </a:solidFill>
                <a:latin typeface="AdobeClean-Light"/>
                <a:cs typeface="AdobeClean-Light"/>
              </a:rPr>
              <a:t>de l’envoi du cas.</a:t>
            </a:r>
          </a:p>
          <a:p>
            <a:pPr marL="33020" marR="159385">
              <a:lnSpc>
                <a:spcPct val="100000"/>
              </a:lnSpc>
              <a:spcBef>
                <a:spcPts val="100"/>
              </a:spcBef>
              <a:tabLst>
                <a:tab pos="1786889" algn="l"/>
              </a:tabLst>
            </a:pPr>
            <a:r>
              <a:rPr lang="fr-FR" sz="900" i="1" dirty="0">
                <a:solidFill>
                  <a:srgbClr val="7A7A7A"/>
                </a:solidFill>
                <a:latin typeface="AdobeClean-LightIt"/>
                <a:cs typeface="AdobeClean-LightIt"/>
              </a:rPr>
              <a:t>*Tous les produits ne bénéficient pas de l’assistance de messagerie instantanée</a:t>
            </a:r>
            <a:r>
              <a:rPr lang="fr-FR" sz="800" i="1" dirty="0">
                <a:solidFill>
                  <a:srgbClr val="7A7A7A"/>
                </a:solidFill>
                <a:latin typeface="AdobeClean-LightIt"/>
                <a:cs typeface="AdobeClean-LightIt"/>
              </a:rPr>
              <a:t>.  </a:t>
            </a: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6" y="6756914"/>
            <a:ext cx="1930977"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dirty="0">
                <a:solidFill>
                  <a:srgbClr val="000000"/>
                </a:solidFill>
              </a:rPr>
              <a:t>Forums de la communauté</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960100"/>
            <a:ext cx="1610730" cy="184666"/>
          </a:xfrm>
          <a:prstGeom prst="rect">
            <a:avLst/>
          </a:prstGeom>
        </p:spPr>
        <p:txBody>
          <a:bodyPr wrap="square" lIns="0" tIns="0" rIns="0" bIns="0">
            <a:spAutoFit/>
          </a:bodyPr>
          <a:lstStyle/>
          <a:p>
            <a:pPr>
              <a:spcBef>
                <a:spcPts val="600"/>
              </a:spcBef>
              <a:spcAft>
                <a:spcPts val="600"/>
              </a:spcAft>
            </a:pPr>
            <a:r>
              <a:rPr lang="fr-FR" sz="1200" b="1" dirty="0">
                <a:latin typeface="+mj-lt"/>
                <a:ea typeface="Open Sans" pitchFamily="34" charset="0"/>
                <a:cs typeface="Open Sans" pitchFamily="34" charset="0"/>
              </a:rPr>
              <a:t>Forums en ligne</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7152361"/>
            <a:ext cx="2194560" cy="1005403"/>
          </a:xfrm>
          <a:prstGeom prst="rect">
            <a:avLst/>
          </a:prstGeom>
        </p:spPr>
        <p:txBody>
          <a:bodyPr vert="horz" wrap="square" lIns="0" tIns="35560" rIns="0" bIns="0" rtlCol="0">
            <a:spAutoFit/>
          </a:bodyPr>
          <a:lstStyle/>
          <a:p>
            <a:r>
              <a:rPr lang="fr-FR" sz="900" dirty="0">
                <a:solidFill>
                  <a:srgbClr val="4B4B4B"/>
                </a:solidFill>
                <a:latin typeface="Adobe Clean Light" panose="020B0303020404020204" pitchFamily="34" charset="0"/>
              </a:rPr>
              <a:t>Accès en ligne permanent à une base de données croissante de solutions techniques, </a:t>
            </a:r>
            <a:br>
              <a:rPr lang="fr-FR" sz="900" dirty="0">
                <a:solidFill>
                  <a:srgbClr val="4B4B4B"/>
                </a:solidFill>
                <a:latin typeface="Adobe Clean Light" panose="020B0303020404020204" pitchFamily="34" charset="0"/>
              </a:rPr>
            </a:br>
            <a:r>
              <a:rPr lang="fr-FR" sz="900" dirty="0">
                <a:solidFill>
                  <a:srgbClr val="4B4B4B"/>
                </a:solidFill>
                <a:latin typeface="Adobe Clean Light" panose="020B0303020404020204" pitchFamily="34" charset="0"/>
              </a:rPr>
              <a:t>de documentation sur les produits, de questions fréquentes, etc. Communiquez avec des professionnels et d’autres clients de la communauté Adobe pour partager </a:t>
            </a:r>
            <a:br>
              <a:rPr lang="fr-FR" sz="900" dirty="0">
                <a:solidFill>
                  <a:srgbClr val="4B4B4B"/>
                </a:solidFill>
                <a:latin typeface="Adobe Clean Light" panose="020B0303020404020204" pitchFamily="34" charset="0"/>
              </a:rPr>
            </a:br>
            <a:r>
              <a:rPr lang="fr-FR" sz="900" dirty="0">
                <a:solidFill>
                  <a:srgbClr val="4B4B4B"/>
                </a:solidFill>
                <a:latin typeface="Adobe Clean Light" panose="020B0303020404020204" pitchFamily="34" charset="0"/>
              </a:rPr>
              <a:t>les bonnes pratiques et les leçons apprises.</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7569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960100"/>
            <a:ext cx="1316707"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Parcours auto-guidés</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1" y="7152361"/>
            <a:ext cx="2194560" cy="1005403"/>
          </a:xfrm>
          <a:prstGeom prst="rect">
            <a:avLst/>
          </a:prstGeom>
        </p:spPr>
        <p:txBody>
          <a:bodyPr vert="horz" wrap="square" lIns="0" tIns="35560" rIns="0" bIns="0" rtlCol="0">
            <a:spAutoFit/>
          </a:bodyPr>
          <a:lstStyle/>
          <a:p>
            <a:r>
              <a:rPr lang="fr-FR" sz="900" dirty="0">
                <a:solidFill>
                  <a:srgbClr val="4B4B4B"/>
                </a:solidFill>
                <a:latin typeface="Adobe Clean Light" panose="020B0303020404020204" pitchFamily="34" charset="0"/>
              </a:rPr>
              <a:t>Les </a:t>
            </a:r>
            <a:r>
              <a:rPr lang="fr-FR" sz="900" dirty="0" err="1">
                <a:solidFill>
                  <a:srgbClr val="4B4B4B"/>
                </a:solidFill>
                <a:latin typeface="Adobe Clean Light" panose="020B0303020404020204" pitchFamily="34" charset="0"/>
              </a:rPr>
              <a:t>Experience</a:t>
            </a:r>
            <a:r>
              <a:rPr lang="fr-FR" sz="900" dirty="0">
                <a:solidFill>
                  <a:srgbClr val="4B4B4B"/>
                </a:solidFill>
                <a:latin typeface="Adobe Clean Light" panose="020B0303020404020204" pitchFamily="34" charset="0"/>
              </a:rPr>
              <a:t> </a:t>
            </a:r>
            <a:r>
              <a:rPr lang="fr-FR" sz="900" dirty="0" err="1">
                <a:solidFill>
                  <a:srgbClr val="4B4B4B"/>
                </a:solidFill>
                <a:latin typeface="Adobe Clean Light" panose="020B0303020404020204" pitchFamily="34" charset="0"/>
              </a:rPr>
              <a:t>Makers</a:t>
            </a:r>
            <a:r>
              <a:rPr lang="fr-FR" sz="900" dirty="0">
                <a:solidFill>
                  <a:srgbClr val="4B4B4B"/>
                </a:solidFill>
                <a:latin typeface="Adobe Clean Light" panose="020B0303020404020204" pitchFamily="34" charset="0"/>
              </a:rPr>
              <a:t> sont créées à l’aide d’</a:t>
            </a:r>
            <a:r>
              <a:rPr lang="fr-FR" sz="900" dirty="0" err="1">
                <a:solidFill>
                  <a:srgbClr val="4B4B4B"/>
                </a:solidFill>
                <a:latin typeface="Adobe Clean Light" panose="020B0303020404020204" pitchFamily="34" charset="0"/>
              </a:rPr>
              <a:t>Experience</a:t>
            </a:r>
            <a:r>
              <a:rPr lang="fr-FR" sz="900" dirty="0">
                <a:solidFill>
                  <a:srgbClr val="4B4B4B"/>
                </a:solidFill>
                <a:latin typeface="Adobe Clean Light" panose="020B0303020404020204" pitchFamily="34" charset="0"/>
              </a:rPr>
              <a:t> League. Les clients peuvent lancer leurs capacités de gestion de l’expérience client grâce à un apprentissage personnalisé permettant de développer leurs compétences, collaborer avec une communauté mondiale de pairs et gagner une reconnaissance de carrière.</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01544" y="8385758"/>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dirty="0">
                <a:solidFill>
                  <a:srgbClr val="000000"/>
                </a:solidFill>
              </a:rPr>
              <a:t>Assistance de messagerie instantanée*</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01544" y="8734506"/>
            <a:ext cx="840166" cy="184666"/>
          </a:xfrm>
          <a:prstGeom prst="rect">
            <a:avLst/>
          </a:prstGeom>
        </p:spPr>
        <p:txBody>
          <a:bodyPr wrap="none" lIns="0" tIns="0" rIns="0" bIns="0">
            <a:spAutoFit/>
          </a:bodyPr>
          <a:lstStyle/>
          <a:p>
            <a:pPr>
              <a:spcBef>
                <a:spcPts val="600"/>
              </a:spcBef>
              <a:spcAft>
                <a:spcPts val="600"/>
              </a:spcAft>
            </a:pPr>
            <a:r>
              <a:rPr lang="fr-FR" sz="1200" b="1" dirty="0">
                <a:latin typeface="+mj-lt"/>
                <a:ea typeface="Open Sans" pitchFamily="34" charset="0"/>
                <a:cs typeface="Open Sans" pitchFamily="34" charset="0"/>
              </a:rPr>
              <a:t>Assistance de conversation</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01544" y="67569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P1 24X7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01544" y="6960100"/>
            <a:ext cx="992259"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Assistance téléphonique</a:t>
            </a:r>
          </a:p>
        </p:txBody>
      </p:sp>
      <p:sp>
        <p:nvSpPr>
          <p:cNvPr id="66" name="object 39">
            <a:extLst>
              <a:ext uri="{FF2B5EF4-FFF2-40B4-BE49-F238E27FC236}">
                <a16:creationId xmlns:a16="http://schemas.microsoft.com/office/drawing/2014/main" id="{6D02803B-F740-8341-B0A6-E8F7CBDA4EAD}"/>
              </a:ext>
            </a:extLst>
          </p:cNvPr>
          <p:cNvSpPr txBox="1"/>
          <p:nvPr/>
        </p:nvSpPr>
        <p:spPr>
          <a:xfrm>
            <a:off x="2791726" y="7152361"/>
            <a:ext cx="2194560" cy="866904"/>
          </a:xfrm>
          <a:prstGeom prst="rect">
            <a:avLst/>
          </a:prstGeom>
        </p:spPr>
        <p:txBody>
          <a:bodyPr vert="horz" wrap="square" lIns="0" tIns="35560" rIns="0" bIns="0" rtlCol="0">
            <a:spAutoFit/>
          </a:bodyPr>
          <a:lstStyle/>
          <a:p>
            <a:r>
              <a:rPr lang="fr-FR" sz="900">
                <a:solidFill>
                  <a:srgbClr val="020302"/>
                </a:solidFill>
                <a:latin typeface="AdobeClean-Light"/>
              </a:rPr>
              <a:t>Les utilisateurs autorisés ou les </a:t>
            </a:r>
            <a:r>
              <a:rPr lang="fr-FR" sz="900" b="1">
                <a:solidFill>
                  <a:srgbClr val="020302"/>
                </a:solidFill>
                <a:latin typeface="AdobeClean-Light"/>
              </a:rPr>
              <a:t>contacts d’assistance nommés </a:t>
            </a:r>
            <a:r>
              <a:rPr lang="fr-FR" sz="900">
                <a:latin typeface="Adobe Clean Light" panose="020B0303020404020204" pitchFamily="34" charset="0"/>
              </a:rPr>
              <a:t>peuvent communiquer des problèmes par l’intermédiaire de tous les canaux disponibles (y compris le téléphone pour P1) et interagir avec notre équipe d’assistance technique au nom de votre entreprise. </a:t>
            </a:r>
          </a:p>
        </p:txBody>
      </p:sp>
      <p:sp>
        <p:nvSpPr>
          <p:cNvPr id="67" name="object 26">
            <a:extLst>
              <a:ext uri="{FF2B5EF4-FFF2-40B4-BE49-F238E27FC236}">
                <a16:creationId xmlns:a16="http://schemas.microsoft.com/office/drawing/2014/main" id="{E70361C6-2606-F64B-93EB-A5756DBC1380}"/>
              </a:ext>
            </a:extLst>
          </p:cNvPr>
          <p:cNvSpPr/>
          <p:nvPr/>
        </p:nvSpPr>
        <p:spPr>
          <a:xfrm>
            <a:off x="214971" y="6546133"/>
            <a:ext cx="2919714" cy="8720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7" y="8474606"/>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Office Hours</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655825"/>
            <a:ext cx="604974"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Webinaires</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8" y="8940435"/>
            <a:ext cx="2202180" cy="866904"/>
          </a:xfrm>
          <a:prstGeom prst="rect">
            <a:avLst/>
          </a:prstGeom>
        </p:spPr>
        <p:txBody>
          <a:bodyPr vert="horz" wrap="square" lIns="0" tIns="35560" rIns="0" bIns="0" rtlCol="0">
            <a:spAutoFit/>
          </a:bodyPr>
          <a:lstStyle/>
          <a:p>
            <a:r>
              <a:rPr lang="fr-FR" sz="900" dirty="0">
                <a:solidFill>
                  <a:srgbClr val="4B4B4B"/>
                </a:solidFill>
                <a:latin typeface="Adobe Clean Light" panose="020B0303020404020204" pitchFamily="34" charset="0"/>
              </a:rPr>
              <a:t>« Office </a:t>
            </a:r>
            <a:r>
              <a:rPr lang="fr-FR" sz="900" dirty="0" err="1">
                <a:solidFill>
                  <a:srgbClr val="4B4B4B"/>
                </a:solidFill>
                <a:latin typeface="Adobe Clean Light" panose="020B0303020404020204" pitchFamily="34" charset="0"/>
              </a:rPr>
              <a:t>Hours</a:t>
            </a:r>
            <a:r>
              <a:rPr lang="fr-FR" sz="900" dirty="0">
                <a:solidFill>
                  <a:srgbClr val="4B4B4B"/>
                </a:solidFill>
                <a:latin typeface="Adobe Clean Light" panose="020B0303020404020204" pitchFamily="34" charset="0"/>
              </a:rPr>
              <a:t> », l’initiative menée par l’équipe </a:t>
            </a:r>
            <a:br>
              <a:rPr lang="fr-FR" sz="900" dirty="0">
                <a:solidFill>
                  <a:srgbClr val="4B4B4B"/>
                </a:solidFill>
                <a:latin typeface="Adobe Clean Light" panose="020B0303020404020204" pitchFamily="34" charset="0"/>
              </a:rPr>
            </a:br>
            <a:r>
              <a:rPr lang="fr-FR" sz="900" dirty="0">
                <a:solidFill>
                  <a:srgbClr val="4B4B4B"/>
                </a:solidFill>
                <a:latin typeface="Adobe Clean Light" panose="020B0303020404020204" pitchFamily="34" charset="0"/>
              </a:rPr>
              <a:t>du service clientèle Adobe, comprend des sessions conçues pour informer les participants </a:t>
            </a:r>
            <a:br>
              <a:rPr lang="fr-FR" sz="900" dirty="0">
                <a:solidFill>
                  <a:srgbClr val="4B4B4B"/>
                </a:solidFill>
                <a:latin typeface="Adobe Clean Light" panose="020B0303020404020204" pitchFamily="34" charset="0"/>
              </a:rPr>
            </a:br>
            <a:r>
              <a:rPr lang="fr-FR" sz="900" dirty="0">
                <a:solidFill>
                  <a:srgbClr val="4B4B4B"/>
                </a:solidFill>
                <a:latin typeface="Adobe Clean Light" panose="020B0303020404020204" pitchFamily="34" charset="0"/>
              </a:rPr>
              <a:t>et les aider à résoudre leurs problèmes. Elle offre également des conseils et astuces pour réussir </a:t>
            </a:r>
            <a:br>
              <a:rPr lang="fr-FR" sz="900" dirty="0">
                <a:solidFill>
                  <a:srgbClr val="4B4B4B"/>
                </a:solidFill>
                <a:latin typeface="Adobe Clean Light" panose="020B0303020404020204" pitchFamily="34" charset="0"/>
              </a:rPr>
            </a:br>
            <a:r>
              <a:rPr lang="fr-FR" sz="900" dirty="0">
                <a:solidFill>
                  <a:srgbClr val="4B4B4B"/>
                </a:solidFill>
                <a:latin typeface="Adobe Clean Light" panose="020B0303020404020204" pitchFamily="34" charset="0"/>
              </a:rPr>
              <a:t>au mieux l’intégration des solutions Adobe. </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8" y="8474606"/>
            <a:ext cx="1686942"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fr-FR" sz="1200" dirty="0">
                <a:solidFill>
                  <a:srgbClr val="000000"/>
                </a:solidFill>
              </a:rPr>
              <a:t>Portail d’aide automatique</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655825"/>
            <a:ext cx="1267206"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Portail d’assistance 24/7</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8901457"/>
            <a:ext cx="2325764" cy="866904"/>
          </a:xfrm>
          <a:prstGeom prst="rect">
            <a:avLst/>
          </a:prstGeom>
        </p:spPr>
        <p:txBody>
          <a:bodyPr vert="horz" wrap="square" lIns="0" tIns="35560" rIns="0" bIns="0" rtlCol="0">
            <a:spAutoFit/>
          </a:bodyPr>
          <a:lstStyle/>
          <a:p>
            <a:r>
              <a:rPr lang="fr-FR" sz="900" dirty="0">
                <a:solidFill>
                  <a:srgbClr val="4B4B4B"/>
                </a:solidFill>
                <a:latin typeface="Adobe Clean Light" panose="020B0303020404020204" pitchFamily="34" charset="0"/>
              </a:rPr>
              <a:t>Accès à la demande au portail </a:t>
            </a:r>
            <a:br>
              <a:rPr lang="fr-FR" sz="900" dirty="0">
                <a:solidFill>
                  <a:srgbClr val="4B4B4B"/>
                </a:solidFill>
                <a:latin typeface="Adobe Clean Light" panose="020B0303020404020204" pitchFamily="34" charset="0"/>
              </a:rPr>
            </a:br>
            <a:r>
              <a:rPr lang="fr-FR" sz="900" dirty="0">
                <a:solidFill>
                  <a:srgbClr val="4B4B4B"/>
                </a:solidFill>
                <a:latin typeface="Adobe Clean Light" panose="020B0303020404020204" pitchFamily="34" charset="0"/>
              </a:rPr>
              <a:t>d’assistance d’aide automatique en ligne pour envoyer des demandes d’assistance, examiner </a:t>
            </a:r>
            <a:br>
              <a:rPr lang="fr-FR" sz="900" dirty="0">
                <a:solidFill>
                  <a:srgbClr val="4B4B4B"/>
                </a:solidFill>
                <a:latin typeface="Adobe Clean Light" panose="020B0303020404020204" pitchFamily="34" charset="0"/>
              </a:rPr>
            </a:br>
            <a:r>
              <a:rPr lang="fr-FR" sz="900" dirty="0">
                <a:solidFill>
                  <a:srgbClr val="4B4B4B"/>
                </a:solidFill>
                <a:latin typeface="Adobe Clean Light" panose="020B0303020404020204" pitchFamily="34" charset="0"/>
              </a:rPr>
              <a:t>le statut des cas et parcourir d’autres ressources, telles que notre base de connaissances, </a:t>
            </a:r>
            <a:br>
              <a:rPr lang="fr-FR" sz="900" dirty="0">
                <a:solidFill>
                  <a:srgbClr val="4B4B4B"/>
                </a:solidFill>
                <a:latin typeface="Adobe Clean Light" panose="020B0303020404020204" pitchFamily="34" charset="0"/>
              </a:rPr>
            </a:br>
            <a:r>
              <a:rPr lang="fr-FR" sz="900" dirty="0">
                <a:solidFill>
                  <a:srgbClr val="4B4B4B"/>
                </a:solidFill>
                <a:latin typeface="Adobe Clean Light" panose="020B0303020404020204" pitchFamily="34" charset="0"/>
              </a:rPr>
              <a:t>les actualités et les alertes, les </a:t>
            </a:r>
            <a:r>
              <a:rPr lang="fr-FR" sz="900" dirty="0" err="1">
                <a:solidFill>
                  <a:srgbClr val="4B4B4B"/>
                </a:solidFill>
                <a:latin typeface="Adobe Clean Light" panose="020B0303020404020204" pitchFamily="34" charset="0"/>
              </a:rPr>
              <a:t>conseilsprésentés</a:t>
            </a:r>
            <a:r>
              <a:rPr lang="fr-FR" sz="900" dirty="0">
                <a:solidFill>
                  <a:srgbClr val="4B4B4B"/>
                </a:solidFill>
                <a:latin typeface="Adobe Clean Light" panose="020B0303020404020204" pitchFamily="34" charset="0"/>
              </a:rPr>
              <a:t>, etc.</a:t>
            </a:r>
          </a:p>
        </p:txBody>
      </p:sp>
      <p:pic>
        <p:nvPicPr>
          <p:cNvPr id="74" name="Graphic 73" descr="Speaker phone outline">
            <a:extLst>
              <a:ext uri="{FF2B5EF4-FFF2-40B4-BE49-F238E27FC236}">
                <a16:creationId xmlns:a16="http://schemas.microsoft.com/office/drawing/2014/main" id="{A1370005-6890-424C-884D-9064E283C1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68925" y="6771954"/>
            <a:ext cx="411480" cy="411480"/>
          </a:xfrm>
          <a:prstGeom prst="rect">
            <a:avLst/>
          </a:prstGeom>
        </p:spPr>
      </p:pic>
      <p:pic>
        <p:nvPicPr>
          <p:cNvPr id="75" name="Graphic 74" descr="Remote learning language outline">
            <a:extLst>
              <a:ext uri="{FF2B5EF4-FFF2-40B4-BE49-F238E27FC236}">
                <a16:creationId xmlns:a16="http://schemas.microsoft.com/office/drawing/2014/main" id="{FA70E684-2FB6-544A-9B16-BEB9080AC8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474606"/>
            <a:ext cx="411480" cy="411480"/>
          </a:xfrm>
          <a:prstGeom prst="rect">
            <a:avLst/>
          </a:prstGeom>
        </p:spPr>
      </p:pic>
      <p:pic>
        <p:nvPicPr>
          <p:cNvPr id="76" name="Graphic 75" descr="Customer review outline">
            <a:extLst>
              <a:ext uri="{FF2B5EF4-FFF2-40B4-BE49-F238E27FC236}">
                <a16:creationId xmlns:a16="http://schemas.microsoft.com/office/drawing/2014/main" id="{1B0E4E00-41D9-6440-83E3-60369886C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733286"/>
            <a:ext cx="411480" cy="411480"/>
          </a:xfrm>
          <a:prstGeom prst="rect">
            <a:avLst/>
          </a:prstGeom>
        </p:spPr>
      </p:pic>
      <p:pic>
        <p:nvPicPr>
          <p:cNvPr id="77" name="Graphic 76" descr="Signpost outline">
            <a:extLst>
              <a:ext uri="{FF2B5EF4-FFF2-40B4-BE49-F238E27FC236}">
                <a16:creationId xmlns:a16="http://schemas.microsoft.com/office/drawing/2014/main" id="{001A9B31-4F82-A14D-B2BC-39DC337108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721476"/>
            <a:ext cx="411480" cy="411480"/>
          </a:xfrm>
          <a:prstGeom prst="rect">
            <a:avLst/>
          </a:prstGeom>
        </p:spPr>
      </p:pic>
      <p:pic>
        <p:nvPicPr>
          <p:cNvPr id="78" name="Graphic 77" descr="Internet outline">
            <a:extLst>
              <a:ext uri="{FF2B5EF4-FFF2-40B4-BE49-F238E27FC236}">
                <a16:creationId xmlns:a16="http://schemas.microsoft.com/office/drawing/2014/main" id="{20978656-E5F5-434D-BA66-491F99EF63F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474606"/>
            <a:ext cx="411480" cy="411480"/>
          </a:xfrm>
          <a:prstGeom prst="rect">
            <a:avLst/>
          </a:prstGeom>
        </p:spPr>
      </p:pic>
      <p:pic>
        <p:nvPicPr>
          <p:cNvPr id="79" name="Graphic 78" descr="Chat bubble outline">
            <a:extLst>
              <a:ext uri="{FF2B5EF4-FFF2-40B4-BE49-F238E27FC236}">
                <a16:creationId xmlns:a16="http://schemas.microsoft.com/office/drawing/2014/main" id="{0C77255B-D338-2543-98E5-4434DF47D19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776853" y="8474606"/>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495521"/>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14971" y="6225797"/>
            <a:ext cx="1930978" cy="307777"/>
          </a:xfrm>
          <a:prstGeom prst="rect">
            <a:avLst/>
          </a:prstGeom>
        </p:spPr>
        <p:txBody>
          <a:bodyPr wrap="none" lIns="0">
            <a:spAutoFit/>
          </a:bodyPr>
          <a:lstStyle/>
          <a:p>
            <a:pPr>
              <a:lnSpc>
                <a:spcPct val="100000"/>
              </a:lnSpc>
              <a:spcBef>
                <a:spcPts val="280"/>
              </a:spcBef>
            </a:pPr>
            <a:r>
              <a:rPr lang="fr-FR" sz="1400" b="1" dirty="0">
                <a:solidFill>
                  <a:srgbClr val="020302"/>
                </a:solidFill>
                <a:latin typeface="Adobe Clean"/>
                <a:cs typeface="Adobe Clean"/>
              </a:rPr>
              <a:t>Fonctionnalités de l’assistance en ligne</a:t>
            </a: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1113102" y="-747421"/>
            <a:ext cx="5753361" cy="7931849"/>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19126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4031705"/>
            <a:ext cx="2194560" cy="605102"/>
          </a:xfrm>
          <a:prstGeom prst="rect">
            <a:avLst/>
          </a:prstGeom>
        </p:spPr>
        <p:txBody>
          <a:bodyPr lIns="0" tIns="0" rIns="0" bIns="0">
            <a:spAutoFit/>
          </a:bodyPr>
          <a:lstStyle/>
          <a:p>
            <a:pPr marL="18415" marR="262255" lvl="0">
              <a:lnSpc>
                <a:spcPct val="110700"/>
              </a:lnSpc>
              <a:spcBef>
                <a:spcPts val="315"/>
              </a:spcBef>
            </a:pPr>
            <a:r>
              <a:rPr lang="fr-FR" sz="900">
                <a:solidFill>
                  <a:srgbClr val="020302"/>
                </a:solidFill>
                <a:latin typeface="AdobeClean-Light"/>
                <a:cs typeface="AdobeClean-Light"/>
              </a:rPr>
              <a:t>Il s’agit d’un examen proactif du déploiement, de la configuration et de l’architecture globale de votre solution, notamment les intégrations.</a:t>
            </a:r>
          </a:p>
        </p:txBody>
      </p:sp>
      <p:sp>
        <p:nvSpPr>
          <p:cNvPr id="12" name="Rectangle 11">
            <a:extLst>
              <a:ext uri="{FF2B5EF4-FFF2-40B4-BE49-F238E27FC236}">
                <a16:creationId xmlns:a16="http://schemas.microsoft.com/office/drawing/2014/main" id="{37686167-B7AD-E042-8630-ECF3D3A5456F}"/>
              </a:ext>
            </a:extLst>
          </p:cNvPr>
          <p:cNvSpPr/>
          <p:nvPr/>
        </p:nvSpPr>
        <p:spPr>
          <a:xfrm>
            <a:off x="5265661" y="4031705"/>
            <a:ext cx="2194560" cy="589457"/>
          </a:xfrm>
          <a:prstGeom prst="rect">
            <a:avLst/>
          </a:prstGeom>
        </p:spPr>
        <p:txBody>
          <a:bodyPr lIns="0" tIns="0" rIns="0" bIns="0">
            <a:spAutoFit/>
          </a:bodyPr>
          <a:lstStyle/>
          <a:p>
            <a:pPr marL="13970" marR="5080" lvl="0" indent="-1905">
              <a:lnSpc>
                <a:spcPct val="108000"/>
              </a:lnSpc>
              <a:spcBef>
                <a:spcPts val="585"/>
              </a:spcBef>
            </a:pPr>
            <a:r>
              <a:rPr lang="fr-FR" sz="900">
                <a:solidFill>
                  <a:srgbClr val="020302"/>
                </a:solidFill>
                <a:latin typeface="AdobeClean-Light"/>
                <a:cs typeface="AdobeClean-Light"/>
              </a:rPr>
              <a:t>Bénéficiez des bonnes pratiques de maintenance et des corrections les plus récentes (SP, MR, correctifs, FP) afin de rester à jour sur tous les contrôles de maintenance.</a:t>
            </a:r>
          </a:p>
        </p:txBody>
      </p:sp>
      <p:sp>
        <p:nvSpPr>
          <p:cNvPr id="13" name="Rectangle 12">
            <a:extLst>
              <a:ext uri="{FF2B5EF4-FFF2-40B4-BE49-F238E27FC236}">
                <a16:creationId xmlns:a16="http://schemas.microsoft.com/office/drawing/2014/main" id="{B5CDB1ED-3CF9-ED48-94AA-4D141F42CCBE}"/>
              </a:ext>
            </a:extLst>
          </p:cNvPr>
          <p:cNvSpPr/>
          <p:nvPr/>
        </p:nvSpPr>
        <p:spPr>
          <a:xfrm>
            <a:off x="2868303" y="2714946"/>
            <a:ext cx="2194560" cy="553998"/>
          </a:xfrm>
          <a:prstGeom prst="rect">
            <a:avLst/>
          </a:prstGeom>
        </p:spPr>
        <p:txBody>
          <a:bodyPr lIns="0" tIns="0" rIns="0" bIns="0">
            <a:spAutoFit/>
          </a:bodyPr>
          <a:lstStyle/>
          <a:p>
            <a:pPr marL="12700" marR="254000" lvl="0">
              <a:spcBef>
                <a:spcPts val="660"/>
              </a:spcBef>
            </a:pPr>
            <a:r>
              <a:rPr lang="fr-FR" sz="900" dirty="0">
                <a:solidFill>
                  <a:srgbClr val="4B4B4B"/>
                </a:solidFill>
                <a:latin typeface="AdobeClean-Light"/>
                <a:cs typeface="AdobeClean-Light"/>
              </a:rPr>
              <a:t>Il s’agit d’un examen régulier des services du programme Elite, des mesures d’assistance et des livrables, y compris </a:t>
            </a:r>
            <a:br>
              <a:rPr lang="fr-FR" sz="900" dirty="0">
                <a:solidFill>
                  <a:srgbClr val="4B4B4B"/>
                </a:solidFill>
                <a:latin typeface="AdobeClean-Light"/>
                <a:cs typeface="AdobeClean-Light"/>
              </a:rPr>
            </a:br>
            <a:r>
              <a:rPr lang="fr-FR" sz="900" dirty="0">
                <a:solidFill>
                  <a:srgbClr val="4B4B4B"/>
                </a:solidFill>
                <a:latin typeface="AdobeClean-Light"/>
                <a:cs typeface="AdobeClean-Light"/>
              </a:rPr>
              <a:t>un plan prospectif.</a:t>
            </a:r>
          </a:p>
        </p:txBody>
      </p:sp>
      <p:sp>
        <p:nvSpPr>
          <p:cNvPr id="14" name="Rectangle 13">
            <a:extLst>
              <a:ext uri="{FF2B5EF4-FFF2-40B4-BE49-F238E27FC236}">
                <a16:creationId xmlns:a16="http://schemas.microsoft.com/office/drawing/2014/main" id="{1F9B79A3-5BD5-CA43-B665-BC73BDF0BB24}"/>
              </a:ext>
            </a:extLst>
          </p:cNvPr>
          <p:cNvSpPr/>
          <p:nvPr/>
        </p:nvSpPr>
        <p:spPr>
          <a:xfrm>
            <a:off x="5431520" y="2721471"/>
            <a:ext cx="2194560" cy="692497"/>
          </a:xfrm>
          <a:prstGeom prst="rect">
            <a:avLst/>
          </a:prstGeom>
        </p:spPr>
        <p:txBody>
          <a:bodyPr lIns="0" tIns="0" rIns="0" bIns="0">
            <a:spAutoFit/>
          </a:bodyPr>
          <a:lstStyle/>
          <a:p>
            <a:pPr marL="12700" marR="267335" lvl="0">
              <a:spcBef>
                <a:spcPts val="440"/>
              </a:spcBef>
            </a:pPr>
            <a:r>
              <a:rPr lang="fr-FR" sz="900">
                <a:solidFill>
                  <a:srgbClr val="4B4B4B"/>
                </a:solidFill>
                <a:latin typeface="AdobeClean-Light"/>
                <a:cs typeface="AdobeClean-Light"/>
              </a:rPr>
              <a:t>Il s’agit d’une session de 60 minutes consacrée à une fonctionnalité de produit spécifique et à son utilisation pour résoudre des problèmes d’entreprise courants.</a:t>
            </a:r>
          </a:p>
        </p:txBody>
      </p:sp>
      <p:sp>
        <p:nvSpPr>
          <p:cNvPr id="16" name="Rectangle 15">
            <a:extLst>
              <a:ext uri="{FF2B5EF4-FFF2-40B4-BE49-F238E27FC236}">
                <a16:creationId xmlns:a16="http://schemas.microsoft.com/office/drawing/2014/main" id="{3E936F8D-8CFA-214D-83DE-7B5C80E81C36}"/>
              </a:ext>
            </a:extLst>
          </p:cNvPr>
          <p:cNvSpPr/>
          <p:nvPr/>
        </p:nvSpPr>
        <p:spPr>
          <a:xfrm>
            <a:off x="340217" y="2709949"/>
            <a:ext cx="2194560" cy="830997"/>
          </a:xfrm>
          <a:prstGeom prst="rect">
            <a:avLst/>
          </a:prstGeom>
        </p:spPr>
        <p:txBody>
          <a:bodyPr lIns="0" tIns="0" rIns="0" bIns="0">
            <a:spAutoFit/>
          </a:bodyPr>
          <a:lstStyle/>
          <a:p>
            <a:pPr marL="32384" marR="5080" lvl="0">
              <a:spcBef>
                <a:spcPts val="440"/>
              </a:spcBef>
            </a:pPr>
            <a:r>
              <a:rPr lang="fr-FR" sz="900" dirty="0">
                <a:solidFill>
                  <a:srgbClr val="4B4B4B"/>
                </a:solidFill>
                <a:latin typeface="AdobeClean-Light"/>
                <a:cs typeface="AdobeClean-Light"/>
              </a:rPr>
              <a:t>Il s’agit d’un point de contact désigné au sein d’Adobe pouvant fournir une assistance en matière de remontées d’informations, des mises à jour régulières et s’assurant que la priorité est mise sur vos demandes d’assistance ouvertes </a:t>
            </a:r>
            <a:br>
              <a:rPr lang="fr-FR" sz="900" dirty="0">
                <a:solidFill>
                  <a:srgbClr val="4B4B4B"/>
                </a:solidFill>
                <a:latin typeface="AdobeClean-Light"/>
                <a:cs typeface="AdobeClean-Light"/>
              </a:rPr>
            </a:br>
            <a:r>
              <a:rPr lang="fr-FR" sz="900" dirty="0">
                <a:solidFill>
                  <a:srgbClr val="4B4B4B"/>
                </a:solidFill>
                <a:latin typeface="AdobeClean-Light"/>
                <a:cs typeface="AdobeClean-Light"/>
              </a:rPr>
              <a:t>les plus importantes.</a:t>
            </a:r>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933869"/>
            <a:ext cx="2194560" cy="169277"/>
          </a:xfrm>
          <a:prstGeom prst="rect">
            <a:avLst/>
          </a:prstGeom>
        </p:spPr>
        <p:txBody>
          <a:bodyPr vert="horz" wrap="square" lIns="0" tIns="0" rIns="0" bIns="0" rtlCol="0">
            <a:spAutoFit/>
          </a:bodyPr>
          <a:lstStyle/>
          <a:p>
            <a:pPr lvl="0">
              <a:spcBef>
                <a:spcPts val="100"/>
              </a:spcBef>
            </a:pPr>
            <a:r>
              <a:rPr lang="fr-FR" sz="1100" b="1" dirty="0">
                <a:solidFill>
                  <a:srgbClr val="020302"/>
                </a:solidFill>
                <a:latin typeface="Adobe Clean" panose="020B0503020404020204" pitchFamily="34" charset="0"/>
                <a:cs typeface="Arial"/>
              </a:rPr>
              <a:t>Ingénieur d’assistance nommé</a:t>
            </a: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933869"/>
            <a:ext cx="2194560" cy="169277"/>
          </a:xfrm>
          <a:prstGeom prst="rect">
            <a:avLst/>
          </a:prstGeom>
        </p:spPr>
        <p:txBody>
          <a:bodyPr vert="horz" wrap="square" lIns="0" tIns="0" rIns="0" bIns="0" rtlCol="0">
            <a:spAutoFit/>
          </a:bodyPr>
          <a:lstStyle/>
          <a:p>
            <a:pPr lvl="0">
              <a:spcBef>
                <a:spcPts val="100"/>
              </a:spcBef>
            </a:pPr>
            <a:r>
              <a:rPr lang="fr-FR" sz="1100" b="1">
                <a:solidFill>
                  <a:srgbClr val="020302"/>
                </a:solidFill>
                <a:latin typeface="Adobe Clean" panose="020B0503020404020204" pitchFamily="34" charset="0"/>
                <a:cs typeface="Arial"/>
              </a:rPr>
              <a:t>Examens de cas</a:t>
            </a:r>
          </a:p>
        </p:txBody>
      </p:sp>
      <p:sp>
        <p:nvSpPr>
          <p:cNvPr id="88" name="object 40">
            <a:extLst>
              <a:ext uri="{FF2B5EF4-FFF2-40B4-BE49-F238E27FC236}">
                <a16:creationId xmlns:a16="http://schemas.microsoft.com/office/drawing/2014/main" id="{37212920-6D29-0245-9D65-A283BEF83BEA}"/>
              </a:ext>
            </a:extLst>
          </p:cNvPr>
          <p:cNvSpPr txBox="1"/>
          <p:nvPr/>
        </p:nvSpPr>
        <p:spPr>
          <a:xfrm>
            <a:off x="5723508" y="3778989"/>
            <a:ext cx="2194560" cy="169277"/>
          </a:xfrm>
          <a:prstGeom prst="rect">
            <a:avLst/>
          </a:prstGeom>
        </p:spPr>
        <p:txBody>
          <a:bodyPr vert="horz" wrap="square" lIns="0" tIns="0" rIns="0" bIns="0" rtlCol="0">
            <a:spAutoFit/>
          </a:bodyPr>
          <a:lstStyle/>
          <a:p>
            <a:pPr marL="56515" lvl="0">
              <a:spcBef>
                <a:spcPts val="665"/>
              </a:spcBef>
            </a:pPr>
            <a:r>
              <a:rPr lang="fr-FR" sz="1100" b="1">
                <a:solidFill>
                  <a:srgbClr val="020302"/>
                </a:solidFill>
                <a:latin typeface="Adobe Clean" panose="020B0503020404020204" pitchFamily="34" charset="0"/>
                <a:cs typeface="Adobe Clean"/>
              </a:rPr>
              <a:t>Maintenance et surveillance</a:t>
            </a: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706237"/>
            <a:ext cx="1847481" cy="338554"/>
          </a:xfrm>
          <a:prstGeom prst="rect">
            <a:avLst/>
          </a:prstGeom>
        </p:spPr>
        <p:txBody>
          <a:bodyPr vert="horz" wrap="square" lIns="0" tIns="0" rIns="0" bIns="0" rtlCol="0">
            <a:spAutoFit/>
          </a:bodyPr>
          <a:lstStyle/>
          <a:p>
            <a:pPr marL="56515" lvl="0">
              <a:spcBef>
                <a:spcPts val="665"/>
              </a:spcBef>
            </a:pPr>
            <a:r>
              <a:rPr lang="fr-FR" sz="1100" b="1" dirty="0">
                <a:solidFill>
                  <a:srgbClr val="020302"/>
                </a:solidFill>
                <a:latin typeface="Adobe Clean" panose="020B0503020404020204" pitchFamily="34" charset="0"/>
                <a:cs typeface="Adobe Clean"/>
              </a:rPr>
              <a:t>Examen de la feuille de route de la solution</a:t>
            </a: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778989"/>
            <a:ext cx="2194560" cy="169277"/>
          </a:xfrm>
          <a:prstGeom prst="rect">
            <a:avLst/>
          </a:prstGeom>
        </p:spPr>
        <p:txBody>
          <a:bodyPr vert="horz" wrap="square" lIns="0" tIns="0" rIns="0" bIns="0" rtlCol="0">
            <a:spAutoFit/>
          </a:bodyPr>
          <a:lstStyle/>
          <a:p>
            <a:pPr lvl="0">
              <a:spcBef>
                <a:spcPts val="185"/>
              </a:spcBef>
            </a:pPr>
            <a:r>
              <a:rPr lang="fr-FR" sz="1100" b="1">
                <a:solidFill>
                  <a:srgbClr val="020302"/>
                </a:solidFill>
                <a:latin typeface="Adobe Clean" panose="020B0503020404020204" pitchFamily="34" charset="0"/>
                <a:cs typeface="Adobe Clean"/>
              </a:rPr>
              <a:t>Examen de l’environnement</a:t>
            </a:r>
          </a:p>
        </p:txBody>
      </p:sp>
      <p:sp>
        <p:nvSpPr>
          <p:cNvPr id="91" name="object 40">
            <a:extLst>
              <a:ext uri="{FF2B5EF4-FFF2-40B4-BE49-F238E27FC236}">
                <a16:creationId xmlns:a16="http://schemas.microsoft.com/office/drawing/2014/main" id="{D47A2521-0F4F-2742-B57A-26FB742FFAE8}"/>
              </a:ext>
            </a:extLst>
          </p:cNvPr>
          <p:cNvSpPr txBox="1"/>
          <p:nvPr/>
        </p:nvSpPr>
        <p:spPr>
          <a:xfrm>
            <a:off x="689236" y="2346925"/>
            <a:ext cx="1829665" cy="338554"/>
          </a:xfrm>
          <a:prstGeom prst="rect">
            <a:avLst/>
          </a:prstGeom>
        </p:spPr>
        <p:txBody>
          <a:bodyPr vert="horz" wrap="square" lIns="0" tIns="0" rIns="0" bIns="0" rtlCol="0">
            <a:spAutoFit/>
          </a:bodyPr>
          <a:lstStyle/>
          <a:p>
            <a:pPr lvl="0">
              <a:spcBef>
                <a:spcPts val="880"/>
              </a:spcBef>
            </a:pPr>
            <a:r>
              <a:rPr lang="fr-FR" sz="1100" b="1" dirty="0">
                <a:solidFill>
                  <a:srgbClr val="020302"/>
                </a:solidFill>
                <a:latin typeface="Adobe Clean" panose="020B0503020404020204" pitchFamily="34" charset="0"/>
                <a:cs typeface="Adobe Clean"/>
              </a:rPr>
              <a:t>Gestion des remontées d’informations</a:t>
            </a:r>
          </a:p>
        </p:txBody>
      </p:sp>
      <p:sp>
        <p:nvSpPr>
          <p:cNvPr id="92" name="object 40">
            <a:extLst>
              <a:ext uri="{FF2B5EF4-FFF2-40B4-BE49-F238E27FC236}">
                <a16:creationId xmlns:a16="http://schemas.microsoft.com/office/drawing/2014/main" id="{D2497F14-BC2D-A445-9124-0090795BB3F5}"/>
              </a:ext>
            </a:extLst>
          </p:cNvPr>
          <p:cNvSpPr txBox="1"/>
          <p:nvPr/>
        </p:nvSpPr>
        <p:spPr>
          <a:xfrm>
            <a:off x="3159853" y="2467919"/>
            <a:ext cx="2194560" cy="169277"/>
          </a:xfrm>
          <a:prstGeom prst="rect">
            <a:avLst/>
          </a:prstGeom>
        </p:spPr>
        <p:txBody>
          <a:bodyPr vert="horz" wrap="square" lIns="0" tIns="0" rIns="0" bIns="0" rtlCol="0">
            <a:spAutoFit/>
          </a:bodyPr>
          <a:lstStyle/>
          <a:p>
            <a:pPr lvl="0">
              <a:spcBef>
                <a:spcPts val="350"/>
              </a:spcBef>
            </a:pPr>
            <a:r>
              <a:rPr lang="fr-FR" sz="1100" b="1">
                <a:solidFill>
                  <a:srgbClr val="020302"/>
                </a:solidFill>
                <a:latin typeface="Adobe Clean" panose="020B0503020404020204" pitchFamily="34" charset="0"/>
                <a:cs typeface="Adobe Clean"/>
              </a:rPr>
              <a:t>Examens de service</a:t>
            </a: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458988"/>
            <a:ext cx="2194560" cy="169277"/>
          </a:xfrm>
          <a:prstGeom prst="rect">
            <a:avLst/>
          </a:prstGeom>
        </p:spPr>
        <p:txBody>
          <a:bodyPr vert="horz" wrap="square" lIns="0" tIns="0" rIns="0" bIns="0" rtlCol="0">
            <a:spAutoFit/>
          </a:bodyPr>
          <a:lstStyle/>
          <a:p>
            <a:pPr lvl="0">
              <a:spcBef>
                <a:spcPts val="520"/>
              </a:spcBef>
            </a:pPr>
            <a:r>
              <a:rPr lang="fr-FR" sz="1100" b="1" dirty="0">
                <a:solidFill>
                  <a:srgbClr val="020302"/>
                </a:solidFill>
                <a:latin typeface="Adobe Clean" panose="020B0503020404020204" pitchFamily="34" charset="0"/>
                <a:cs typeface="Adobe Clean"/>
              </a:rPr>
              <a:t>Sessions d’experts</a:t>
            </a:r>
          </a:p>
        </p:txBody>
      </p:sp>
      <p:sp>
        <p:nvSpPr>
          <p:cNvPr id="94" name="object 40">
            <a:extLst>
              <a:ext uri="{FF2B5EF4-FFF2-40B4-BE49-F238E27FC236}">
                <a16:creationId xmlns:a16="http://schemas.microsoft.com/office/drawing/2014/main" id="{5A230E3C-C7E4-8A40-9D54-B9EEBDB71491}"/>
              </a:ext>
            </a:extLst>
          </p:cNvPr>
          <p:cNvSpPr txBox="1"/>
          <p:nvPr/>
        </p:nvSpPr>
        <p:spPr>
          <a:xfrm>
            <a:off x="689237" y="4808448"/>
            <a:ext cx="1456712" cy="338554"/>
          </a:xfrm>
          <a:prstGeom prst="rect">
            <a:avLst/>
          </a:prstGeom>
        </p:spPr>
        <p:txBody>
          <a:bodyPr vert="horz" wrap="square" lIns="0" tIns="0" rIns="0" bIns="0" rtlCol="0">
            <a:spAutoFit/>
          </a:bodyPr>
          <a:lstStyle/>
          <a:p>
            <a:pPr lvl="0">
              <a:spcBef>
                <a:spcPts val="185"/>
              </a:spcBef>
            </a:pPr>
            <a:r>
              <a:rPr lang="fr-FR" sz="1100" b="1" dirty="0">
                <a:solidFill>
                  <a:srgbClr val="020302"/>
                </a:solidFill>
                <a:latin typeface="Adobe Clean" panose="020B0503020404020204" pitchFamily="34" charset="0"/>
                <a:cs typeface="Adobe Clean"/>
              </a:rPr>
              <a:t>Préparation et examen de la version</a:t>
            </a: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4874898"/>
            <a:ext cx="2194560" cy="169277"/>
          </a:xfrm>
          <a:prstGeom prst="rect">
            <a:avLst/>
          </a:prstGeom>
        </p:spPr>
        <p:txBody>
          <a:bodyPr vert="horz" wrap="square" lIns="0" tIns="0" rIns="0" bIns="0" rtlCol="0">
            <a:spAutoFit/>
          </a:bodyPr>
          <a:lstStyle/>
          <a:p>
            <a:pPr marL="81280">
              <a:lnSpc>
                <a:spcPct val="100000"/>
              </a:lnSpc>
              <a:spcBef>
                <a:spcPts val="740"/>
              </a:spcBef>
            </a:pPr>
            <a:r>
              <a:rPr lang="fr-FR" sz="1100" b="1">
                <a:solidFill>
                  <a:srgbClr val="020302"/>
                </a:solidFill>
                <a:latin typeface="Adobe Clean" panose="020B0503020404020204" pitchFamily="34" charset="0"/>
                <a:cs typeface="Adobe Clean"/>
              </a:rPr>
              <a:t>Transfert de connaissances</a:t>
            </a: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4874898"/>
            <a:ext cx="2194560" cy="169277"/>
          </a:xfrm>
          <a:prstGeom prst="rect">
            <a:avLst/>
          </a:prstGeom>
        </p:spPr>
        <p:txBody>
          <a:bodyPr vert="horz" wrap="square" lIns="0" tIns="0" rIns="0" bIns="0" rtlCol="0">
            <a:spAutoFit/>
          </a:bodyPr>
          <a:lstStyle/>
          <a:p>
            <a:pPr marL="55880">
              <a:lnSpc>
                <a:spcPct val="100000"/>
              </a:lnSpc>
              <a:spcBef>
                <a:spcPts val="740"/>
              </a:spcBef>
            </a:pPr>
            <a:r>
              <a:rPr lang="fr-FR" sz="1100" b="1">
                <a:solidFill>
                  <a:srgbClr val="020302"/>
                </a:solidFill>
                <a:latin typeface="Adobe Clean" panose="020B0503020404020204" pitchFamily="34" charset="0"/>
                <a:cs typeface="Adobe Clean"/>
              </a:rPr>
              <a:t>Gestion des événements</a:t>
            </a: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780227"/>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2" y="-514956"/>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Continuous Improvement outline">
            <a:extLst>
              <a:ext uri="{FF2B5EF4-FFF2-40B4-BE49-F238E27FC236}">
                <a16:creationId xmlns:a16="http://schemas.microsoft.com/office/drawing/2014/main" id="{A2F6F854-90CC-FC48-9379-F18D8FBF39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634381"/>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4"/>
          <a:stretch>
            <a:fillRect/>
          </a:stretch>
        </p:blipFill>
        <p:spPr>
          <a:xfrm>
            <a:off x="2768925" y="3722747"/>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5"/>
          <a:stretch>
            <a:fillRect/>
          </a:stretch>
        </p:blipFill>
        <p:spPr>
          <a:xfrm>
            <a:off x="355868" y="4818110"/>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6"/>
          <a:stretch>
            <a:fillRect/>
          </a:stretch>
        </p:blipFill>
        <p:spPr>
          <a:xfrm>
            <a:off x="5276601" y="3720877"/>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7"/>
          <a:stretch>
            <a:fillRect/>
          </a:stretch>
        </p:blipFill>
        <p:spPr>
          <a:xfrm>
            <a:off x="5276601" y="4868046"/>
            <a:ext cx="347646" cy="264530"/>
          </a:xfrm>
          <a:prstGeom prst="rect">
            <a:avLst/>
          </a:prstGeom>
        </p:spPr>
      </p:pic>
      <p:pic>
        <p:nvPicPr>
          <p:cNvPr id="29" name="Graphic 28" descr="Storytelling outline">
            <a:extLst>
              <a:ext uri="{FF2B5EF4-FFF2-40B4-BE49-F238E27FC236}">
                <a16:creationId xmlns:a16="http://schemas.microsoft.com/office/drawing/2014/main" id="{AD9F15BE-1A73-9C4D-B0AF-F35EF2ED6649}"/>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776497"/>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4039530"/>
            <a:ext cx="2282011" cy="797334"/>
          </a:xfrm>
          <a:prstGeom prst="rect">
            <a:avLst/>
          </a:prstGeom>
        </p:spPr>
        <p:txBody>
          <a:bodyPr wrap="square" lIns="0" tIns="0" rIns="0" bIns="0">
            <a:spAutoFit/>
          </a:bodyPr>
          <a:lstStyle/>
          <a:p>
            <a:pPr marL="18415" marR="262255">
              <a:lnSpc>
                <a:spcPct val="110700"/>
              </a:lnSpc>
              <a:spcBef>
                <a:spcPts val="315"/>
              </a:spcBef>
            </a:pPr>
            <a:r>
              <a:rPr lang="fr-FR" sz="900">
                <a:solidFill>
                  <a:srgbClr val="020302"/>
                </a:solidFill>
                <a:latin typeface="AdobeClean-Light"/>
                <a:cs typeface="AdobeClean-Light"/>
              </a:rPr>
              <a:t>Il permet de comparer et d’aligner la feuille de route de la solution Adobe avec la feuille de route de votre projet afin de réduire les risques et de préparer l’avenir.</a:t>
            </a:r>
          </a:p>
          <a:p>
            <a:pPr marL="18415" marR="262255" lvl="0">
              <a:lnSpc>
                <a:spcPct val="110700"/>
              </a:lnSpc>
              <a:spcBef>
                <a:spcPts val="315"/>
              </a:spcBef>
            </a:pPr>
            <a:r>
              <a:rPr lang="fr-FR" sz="900">
                <a:solidFill>
                  <a:srgbClr val="020302"/>
                </a:solidFill>
                <a:latin typeface="AdobeClean-Light"/>
                <a:cs typeface="AdobeClean-Light"/>
              </a:rPr>
              <a:t>.</a:t>
            </a: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a:off x="4524376" y="2631818"/>
            <a:ext cx="2295012" cy="45720"/>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476751" y="2329688"/>
            <a:ext cx="2389116" cy="228268"/>
          </a:xfrm>
          <a:prstGeom prst="rect">
            <a:avLst/>
          </a:prstGeom>
        </p:spPr>
        <p:txBody>
          <a:bodyPr vert="horz" wrap="square" lIns="0" tIns="12700" rIns="0" bIns="0" rtlCol="0">
            <a:spAutoFit/>
          </a:bodyPr>
          <a:lstStyle/>
          <a:p>
            <a:pPr marL="12700" algn="ctr">
              <a:lnSpc>
                <a:spcPct val="100000"/>
              </a:lnSpc>
              <a:spcBef>
                <a:spcPts val="100"/>
              </a:spcBef>
            </a:pPr>
            <a:r>
              <a:rPr lang="fr-FR" sz="1400" b="1" dirty="0">
                <a:solidFill>
                  <a:srgbClr val="020302"/>
                </a:solidFill>
                <a:latin typeface="Adobe Clean"/>
                <a:cs typeface="Adobe Clean"/>
              </a:rPr>
              <a:t>Activités du service de terrain</a:t>
            </a:r>
          </a:p>
        </p:txBody>
      </p:sp>
      <p:sp>
        <p:nvSpPr>
          <p:cNvPr id="13" name="object 13"/>
          <p:cNvSpPr txBox="1"/>
          <p:nvPr/>
        </p:nvSpPr>
        <p:spPr>
          <a:xfrm>
            <a:off x="914421" y="2342312"/>
            <a:ext cx="1590653" cy="228268"/>
          </a:xfrm>
          <a:prstGeom prst="rect">
            <a:avLst/>
          </a:prstGeom>
        </p:spPr>
        <p:txBody>
          <a:bodyPr vert="horz" wrap="square" lIns="0" tIns="12700" rIns="0" bIns="0" rtlCol="0">
            <a:spAutoFit/>
          </a:bodyPr>
          <a:lstStyle/>
          <a:p>
            <a:pPr marL="12700">
              <a:lnSpc>
                <a:spcPct val="100000"/>
              </a:lnSpc>
              <a:spcBef>
                <a:spcPts val="100"/>
              </a:spcBef>
            </a:pPr>
            <a:r>
              <a:rPr lang="fr-FR" sz="1400" b="1" dirty="0">
                <a:solidFill>
                  <a:srgbClr val="020302"/>
                </a:solidFill>
                <a:latin typeface="Adobe Clean"/>
                <a:cs typeface="Adobe Clean"/>
              </a:rPr>
              <a:t>Launch Advisory</a:t>
            </a:r>
          </a:p>
        </p:txBody>
      </p:sp>
      <p:sp>
        <p:nvSpPr>
          <p:cNvPr id="14" name="object 14"/>
          <p:cNvSpPr txBox="1"/>
          <p:nvPr/>
        </p:nvSpPr>
        <p:spPr>
          <a:xfrm>
            <a:off x="242187" y="2787904"/>
            <a:ext cx="3004185" cy="566822"/>
          </a:xfrm>
          <a:prstGeom prst="rect">
            <a:avLst/>
          </a:prstGeom>
        </p:spPr>
        <p:txBody>
          <a:bodyPr vert="horz" wrap="square" lIns="0" tIns="12700" rIns="0" bIns="0" rtlCol="0">
            <a:spAutoFit/>
          </a:bodyPr>
          <a:lstStyle/>
          <a:p>
            <a:pPr marL="12700" marR="5080">
              <a:lnSpc>
                <a:spcPct val="100000"/>
              </a:lnSpc>
              <a:spcBef>
                <a:spcPts val="100"/>
              </a:spcBef>
            </a:pPr>
            <a:r>
              <a:rPr lang="fr-FR" sz="900" dirty="0">
                <a:solidFill>
                  <a:srgbClr val="1F1F1F"/>
                </a:solidFill>
                <a:latin typeface="AdobeClean-Light"/>
                <a:cs typeface="AdobeClean-Light"/>
              </a:rPr>
              <a:t>Pour les clients qui implémentent une </a:t>
            </a:r>
            <a:r>
              <a:rPr lang="fr-FR" sz="900" b="1" dirty="0">
                <a:solidFill>
                  <a:srgbClr val="1F1F1F"/>
                </a:solidFill>
                <a:latin typeface="Adobe Clean"/>
                <a:cs typeface="Adobe Clean"/>
              </a:rPr>
              <a:t>nouvelle solution Adobe </a:t>
            </a:r>
            <a:r>
              <a:rPr lang="fr-FR" sz="900" b="1" dirty="0" err="1">
                <a:solidFill>
                  <a:srgbClr val="1F1F1F"/>
                </a:solidFill>
                <a:latin typeface="Adobe Clean"/>
                <a:cs typeface="Adobe Clean"/>
              </a:rPr>
              <a:t>Experience</a:t>
            </a:r>
            <a:r>
              <a:rPr lang="fr-FR" sz="900" b="1" dirty="0">
                <a:solidFill>
                  <a:srgbClr val="1F1F1F"/>
                </a:solidFill>
                <a:latin typeface="Adobe Clean"/>
                <a:cs typeface="Adobe Clean"/>
              </a:rPr>
              <a:t> Cloud, </a:t>
            </a:r>
            <a:r>
              <a:rPr lang="fr-FR" sz="900" dirty="0">
                <a:latin typeface="AdobeClean-Light"/>
                <a:cs typeface="AdobeClean-Light"/>
              </a:rPr>
              <a:t>Launch Advisory</a:t>
            </a:r>
            <a:r>
              <a:rPr lang="fr-FR" sz="900" dirty="0">
                <a:latin typeface="AdobeClean-SemiLight"/>
                <a:cs typeface="AdobeClean-SemiLight"/>
              </a:rPr>
              <a:t> est un ensemble de base de services de conseil </a:t>
            </a:r>
            <a:r>
              <a:rPr lang="fr-FR" sz="900" dirty="0">
                <a:latin typeface="AdobeClean-Light"/>
                <a:cs typeface="AdobeClean-Light"/>
              </a:rPr>
              <a:t>et de recommandations qui s’avèrent prendre en charge les déploiements réussis et accélérer la rentabilité.</a:t>
            </a: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1" y="2790952"/>
            <a:ext cx="3543300" cy="566822"/>
          </a:xfrm>
          <a:prstGeom prst="rect">
            <a:avLst/>
          </a:prstGeom>
        </p:spPr>
        <p:txBody>
          <a:bodyPr vert="horz" wrap="square" lIns="0" tIns="12700" rIns="0" bIns="0" rtlCol="0">
            <a:spAutoFit/>
          </a:bodyPr>
          <a:lstStyle/>
          <a:p>
            <a:pPr marL="12700" marR="5080">
              <a:lnSpc>
                <a:spcPct val="100000"/>
              </a:lnSpc>
              <a:spcBef>
                <a:spcPts val="100"/>
              </a:spcBef>
            </a:pPr>
            <a:r>
              <a:rPr lang="fr-FR" sz="900">
                <a:solidFill>
                  <a:srgbClr val="4B4B4B"/>
                </a:solidFill>
                <a:latin typeface="AdobeClean-Light"/>
                <a:cs typeface="AdobeClean-Light"/>
              </a:rPr>
              <a:t>Les services de terrain servent à la </a:t>
            </a:r>
            <a:r>
              <a:rPr lang="fr-FR" sz="900" b="1">
                <a:solidFill>
                  <a:srgbClr val="4B4B4B"/>
                </a:solidFill>
                <a:latin typeface="Adobe Clean"/>
                <a:cs typeface="Adobe Clean"/>
              </a:rPr>
              <a:t>résolution rapide</a:t>
            </a:r>
            <a:r>
              <a:rPr lang="fr-FR" sz="900">
                <a:solidFill>
                  <a:srgbClr val="4B4B4B"/>
                </a:solidFill>
                <a:latin typeface="AdobeClean-Light"/>
                <a:cs typeface="AdobeClean-Light"/>
              </a:rPr>
              <a:t>, au succès ciblé du client et à l’</a:t>
            </a:r>
            <a:r>
              <a:rPr lang="fr-FR" sz="900" b="1">
                <a:solidFill>
                  <a:srgbClr val="4B4B4B"/>
                </a:solidFill>
                <a:latin typeface="Adobe Clean"/>
                <a:cs typeface="Adobe Clean"/>
              </a:rPr>
              <a:t>accélération de la rentabilité</a:t>
            </a:r>
            <a:r>
              <a:rPr lang="fr-FR" sz="900">
                <a:solidFill>
                  <a:srgbClr val="4B4B4B"/>
                </a:solidFill>
                <a:latin typeface="AdobeClean-Light"/>
                <a:cs typeface="AdobeClean-Light"/>
              </a:rPr>
              <a:t>. Si Launch Advisory est actif, il n’y aura </a:t>
            </a:r>
            <a:r>
              <a:rPr lang="fr-FR" sz="900" b="1">
                <a:solidFill>
                  <a:srgbClr val="4B4B4B"/>
                </a:solidFill>
                <a:latin typeface="Adobe Clean"/>
                <a:cs typeface="Adobe Clean"/>
              </a:rPr>
              <a:t>aucun service sur le terrain au cours de la première année </a:t>
            </a:r>
            <a:r>
              <a:rPr lang="fr-FR" sz="900">
                <a:solidFill>
                  <a:srgbClr val="4B4B4B"/>
                </a:solidFill>
                <a:latin typeface="AdobeClean-Light"/>
                <a:cs typeface="AdobeClean-Light"/>
              </a:rPr>
              <a:t>pour tout produit de solution couvert par un contrat d’assistance Adobe.</a:t>
            </a:r>
          </a:p>
        </p:txBody>
      </p:sp>
      <p:sp>
        <p:nvSpPr>
          <p:cNvPr id="19" name="object 19"/>
          <p:cNvSpPr/>
          <p:nvPr/>
        </p:nvSpPr>
        <p:spPr>
          <a:xfrm>
            <a:off x="924304" y="2667378"/>
            <a:ext cx="1245870" cy="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69228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4" y="5348732"/>
            <a:ext cx="3114040" cy="628377"/>
          </a:xfrm>
          <a:prstGeom prst="rect">
            <a:avLst/>
          </a:prstGeom>
        </p:spPr>
        <p:txBody>
          <a:bodyPr vert="horz" wrap="square" lIns="0" tIns="12700" rIns="0" bIns="0" rtlCol="0">
            <a:spAutoFit/>
          </a:bodyPr>
          <a:lstStyle/>
          <a:p>
            <a:pPr marL="12700" marR="5080" algn="just">
              <a:lnSpc>
                <a:spcPct val="100000"/>
              </a:lnSpc>
              <a:spcBef>
                <a:spcPts val="100"/>
              </a:spcBef>
            </a:pPr>
            <a:r>
              <a:rPr lang="fr-FR" sz="1000" dirty="0">
                <a:latin typeface="AdobeClean-Light"/>
                <a:cs typeface="AdobeClean-Light"/>
              </a:rPr>
              <a:t>Launch Advisory s’alignera sur le calendrier de votre projet via des jalons communs (lancement, définition, conception, activation et post-lancement) pour guider, valider, évaluer </a:t>
            </a:r>
            <a:br>
              <a:rPr lang="fr-FR" sz="1000" dirty="0">
                <a:latin typeface="AdobeClean-Light"/>
                <a:cs typeface="AdobeClean-Light"/>
              </a:rPr>
            </a:br>
            <a:r>
              <a:rPr lang="fr-FR" sz="1000" dirty="0">
                <a:latin typeface="AdobeClean-Light"/>
                <a:cs typeface="AdobeClean-Light"/>
              </a:rPr>
              <a:t>et faire des recommandations.</a:t>
            </a:r>
          </a:p>
        </p:txBody>
      </p:sp>
      <p:sp>
        <p:nvSpPr>
          <p:cNvPr id="22" name="object 22"/>
          <p:cNvSpPr txBox="1"/>
          <p:nvPr/>
        </p:nvSpPr>
        <p:spPr>
          <a:xfrm>
            <a:off x="263464" y="6077645"/>
            <a:ext cx="2854386" cy="166712"/>
          </a:xfrm>
          <a:prstGeom prst="rect">
            <a:avLst/>
          </a:prstGeom>
        </p:spPr>
        <p:txBody>
          <a:bodyPr vert="horz" wrap="square" lIns="0" tIns="12700" rIns="0" bIns="0" rtlCol="0">
            <a:spAutoFit/>
          </a:bodyPr>
          <a:lstStyle/>
          <a:p>
            <a:pPr marL="12700">
              <a:lnSpc>
                <a:spcPct val="100000"/>
              </a:lnSpc>
              <a:spcBef>
                <a:spcPts val="100"/>
              </a:spcBef>
            </a:pPr>
            <a:r>
              <a:rPr lang="fr-FR" sz="1000" dirty="0">
                <a:latin typeface="AdobeClean-Light"/>
                <a:cs typeface="AdobeClean-Light"/>
              </a:rPr>
              <a:t>Les principaux éléments livrables sont les suivants :</a:t>
            </a:r>
          </a:p>
        </p:txBody>
      </p:sp>
      <p:sp>
        <p:nvSpPr>
          <p:cNvPr id="23" name="object 23"/>
          <p:cNvSpPr txBox="1"/>
          <p:nvPr/>
        </p:nvSpPr>
        <p:spPr>
          <a:xfrm>
            <a:off x="205422" y="6308299"/>
            <a:ext cx="4318954" cy="746358"/>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fr-FR" sz="1000" dirty="0">
                <a:solidFill>
                  <a:prstClr val="black"/>
                </a:solidFill>
              </a:rPr>
              <a:t>Plateforme de lancement (y compris le plan </a:t>
            </a:r>
            <a:br>
              <a:rPr lang="fr-FR" sz="1000" dirty="0">
                <a:solidFill>
                  <a:prstClr val="black"/>
                </a:solidFill>
              </a:rPr>
            </a:br>
            <a:r>
              <a:rPr lang="fr-FR" sz="1000" dirty="0">
                <a:solidFill>
                  <a:prstClr val="black"/>
                </a:solidFill>
              </a:rPr>
              <a:t>de collaboration du projet)</a:t>
            </a:r>
          </a:p>
          <a:p>
            <a:pPr marL="184150" marR="5080" lvl="0" indent="-171450">
              <a:spcBef>
                <a:spcPts val="400"/>
              </a:spcBef>
              <a:buFont typeface="Arial" panose="020B0604020202020204" pitchFamily="34" charset="0"/>
              <a:buChar char="•"/>
            </a:pPr>
            <a:r>
              <a:rPr lang="fr-FR" sz="1000" dirty="0">
                <a:solidFill>
                  <a:prstClr val="black"/>
                </a:solidFill>
              </a:rPr>
              <a:t>Document(s) d’évaluation et de recommandations</a:t>
            </a:r>
          </a:p>
          <a:p>
            <a:pPr marL="184150" marR="5080" lvl="0" indent="-171450">
              <a:spcBef>
                <a:spcPts val="400"/>
              </a:spcBef>
              <a:buFont typeface="Arial" panose="020B0604020202020204" pitchFamily="34" charset="0"/>
              <a:buChar char="•"/>
            </a:pPr>
            <a:r>
              <a:rPr lang="fr-FR" sz="1000" dirty="0">
                <a:solidFill>
                  <a:prstClr val="black"/>
                </a:solidFill>
              </a:rPr>
              <a:t>Résumé des engagements</a:t>
            </a:r>
          </a:p>
        </p:txBody>
      </p:sp>
      <p:sp>
        <p:nvSpPr>
          <p:cNvPr id="24" name="object 24"/>
          <p:cNvSpPr txBox="1"/>
          <p:nvPr/>
        </p:nvSpPr>
        <p:spPr>
          <a:xfrm>
            <a:off x="263464" y="4126991"/>
            <a:ext cx="3141980" cy="1220847"/>
          </a:xfrm>
          <a:prstGeom prst="rect">
            <a:avLst/>
          </a:prstGeom>
        </p:spPr>
        <p:txBody>
          <a:bodyPr vert="horz" wrap="square" lIns="0" tIns="12700" rIns="0" bIns="0" rtlCol="0">
            <a:spAutoFit/>
          </a:bodyPr>
          <a:lstStyle/>
          <a:p>
            <a:pPr marL="1021715">
              <a:lnSpc>
                <a:spcPct val="100000"/>
              </a:lnSpc>
              <a:spcBef>
                <a:spcPts val="100"/>
              </a:spcBef>
            </a:pPr>
            <a:r>
              <a:rPr lang="fr-FR" sz="1600" dirty="0">
                <a:solidFill>
                  <a:srgbClr val="FFFFFF"/>
                </a:solidFill>
                <a:latin typeface="Arial"/>
                <a:cs typeface="Arial"/>
              </a:rPr>
              <a:t>Implémentation</a:t>
            </a:r>
          </a:p>
          <a:p>
            <a:pPr marL="12700" marR="5080">
              <a:lnSpc>
                <a:spcPct val="100000"/>
              </a:lnSpc>
              <a:spcBef>
                <a:spcPts val="1505"/>
              </a:spcBef>
            </a:pPr>
            <a:r>
              <a:rPr lang="fr-FR" sz="1000" dirty="0">
                <a:latin typeface="AdobeClean-Light"/>
                <a:cs typeface="AdobeClean-Light"/>
              </a:rPr>
              <a:t>Les experts en solutions Adobe aident à valider les exigences, l’architecture, les processus de développement et les examens de préparation au lancement </a:t>
            </a:r>
            <a:r>
              <a:rPr lang="fr-FR" sz="1000" dirty="0">
                <a:latin typeface="AdobeClean-SemiLight"/>
                <a:cs typeface="AdobeClean-SemiLight"/>
              </a:rPr>
              <a:t>avec </a:t>
            </a:r>
            <a:r>
              <a:rPr lang="fr-FR" sz="950" dirty="0">
                <a:latin typeface="AdobeClean-SemiLight"/>
                <a:cs typeface="AdobeClean-SemiLight"/>
              </a:rPr>
              <a:t>des conseils basés sur les bonnes pratiques </a:t>
            </a:r>
            <a:r>
              <a:rPr lang="fr-FR" sz="1000" dirty="0">
                <a:latin typeface="AdobeClean-SemiLight"/>
                <a:cs typeface="AdobeClean-SemiLight"/>
              </a:rPr>
              <a:t>à l’intention des clients et des partenaires </a:t>
            </a:r>
            <a:br>
              <a:rPr lang="fr-FR" sz="1000" dirty="0">
                <a:latin typeface="AdobeClean-SemiLight"/>
                <a:cs typeface="AdobeClean-SemiLight"/>
              </a:rPr>
            </a:br>
            <a:r>
              <a:rPr lang="fr-FR" sz="1000" dirty="0">
                <a:latin typeface="AdobeClean-SemiLight"/>
                <a:cs typeface="AdobeClean-SemiLight"/>
              </a:rPr>
              <a:t>de mise en œuvre.</a:t>
            </a:r>
          </a:p>
        </p:txBody>
      </p:sp>
      <p:pic>
        <p:nvPicPr>
          <p:cNvPr id="26" name="object 26"/>
          <p:cNvPicPr/>
          <p:nvPr/>
        </p:nvPicPr>
        <p:blipFill>
          <a:blip r:embed="rId3" cstate="print">
            <a:extLst>
              <a:ext uri="{28A0092B-C50C-407E-A947-70E740481C1C}">
                <a14:useLocalDpi xmlns:a14="http://schemas.microsoft.com/office/drawing/2010/main" val="0"/>
              </a:ext>
            </a:extLst>
          </a:blip>
          <a:srcRect/>
          <a:stretch/>
        </p:blipFill>
        <p:spPr>
          <a:xfrm>
            <a:off x="534105" y="7204818"/>
            <a:ext cx="2712268" cy="2503632"/>
          </a:xfrm>
          <a:prstGeom prst="rect">
            <a:avLst/>
          </a:prstGeom>
        </p:spPr>
      </p:pic>
      <p:sp>
        <p:nvSpPr>
          <p:cNvPr id="27" name="object 27"/>
          <p:cNvSpPr txBox="1"/>
          <p:nvPr/>
        </p:nvSpPr>
        <p:spPr>
          <a:xfrm>
            <a:off x="3947346" y="5363972"/>
            <a:ext cx="3335020" cy="805029"/>
          </a:xfrm>
          <a:prstGeom prst="rect">
            <a:avLst/>
          </a:prstGeom>
        </p:spPr>
        <p:txBody>
          <a:bodyPr vert="horz" wrap="square" lIns="0" tIns="20320" rIns="0" bIns="0" rtlCol="0">
            <a:spAutoFit/>
          </a:bodyPr>
          <a:lstStyle/>
          <a:p>
            <a:pPr marL="12700" marR="5080">
              <a:lnSpc>
                <a:spcPct val="102699"/>
              </a:lnSpc>
              <a:spcBef>
                <a:spcPts val="160"/>
              </a:spcBef>
            </a:pPr>
            <a:r>
              <a:rPr lang="fr-FR" sz="1000" b="1" dirty="0">
                <a:latin typeface="Arial"/>
                <a:cs typeface="Arial"/>
              </a:rPr>
              <a:t>Les activités de suivi technique </a:t>
            </a:r>
            <a:r>
              <a:rPr lang="fr-FR" sz="1000" dirty="0">
                <a:latin typeface="AdobeClean-Light"/>
                <a:cs typeface="AdobeClean-Light"/>
              </a:rPr>
              <a:t>s’assurent que les clients sont techniquement sûrs et maximisent l’adoption de leurs outils. Pour être plus précis, ces types d’activités incluent la prise en charge et les recommandations liées aux configurations de plateforme, </a:t>
            </a:r>
            <a:br>
              <a:rPr lang="fr-FR" sz="1000" dirty="0">
                <a:latin typeface="AdobeClean-Light"/>
                <a:cs typeface="AdobeClean-Light"/>
              </a:rPr>
            </a:br>
            <a:r>
              <a:rPr lang="fr-FR" sz="1000" dirty="0">
                <a:latin typeface="AdobeClean-Light"/>
                <a:cs typeface="AdobeClean-Light"/>
              </a:rPr>
              <a:t>aux intégrations et à la résolution des problèmes.</a:t>
            </a:r>
          </a:p>
        </p:txBody>
      </p:sp>
      <p:sp>
        <p:nvSpPr>
          <p:cNvPr id="28" name="object 28"/>
          <p:cNvSpPr txBox="1"/>
          <p:nvPr/>
        </p:nvSpPr>
        <p:spPr>
          <a:xfrm>
            <a:off x="3947345" y="6174740"/>
            <a:ext cx="3429519" cy="1436291"/>
          </a:xfrm>
          <a:prstGeom prst="rect">
            <a:avLst/>
          </a:prstGeom>
        </p:spPr>
        <p:txBody>
          <a:bodyPr vert="horz" wrap="square" lIns="0" tIns="12700" rIns="0" bIns="0" rtlCol="0">
            <a:spAutoFit/>
          </a:bodyPr>
          <a:lstStyle/>
          <a:p>
            <a:pPr marL="12700">
              <a:lnSpc>
                <a:spcPct val="100000"/>
              </a:lnSpc>
              <a:spcBef>
                <a:spcPts val="100"/>
              </a:spcBef>
            </a:pPr>
            <a:r>
              <a:rPr lang="fr-FR" sz="1000" dirty="0">
                <a:latin typeface="AdobeClean-Light"/>
                <a:cs typeface="AdobeClean-Light"/>
              </a:rPr>
              <a:t>Les types d’activités techniques disponibles sont les suivantes :</a:t>
            </a:r>
          </a:p>
          <a:p>
            <a:pPr marL="184150" marR="5080" lvl="0" indent="-171450">
              <a:spcBef>
                <a:spcPts val="700"/>
              </a:spcBef>
              <a:buClr>
                <a:srgbClr val="FA0E00"/>
              </a:buClr>
              <a:buFont typeface="Wingdings" pitchFamily="2" charset="2"/>
              <a:buChar char="ü"/>
            </a:pPr>
            <a:r>
              <a:rPr lang="fr-FR" sz="1000" dirty="0">
                <a:solidFill>
                  <a:prstClr val="black"/>
                </a:solidFill>
              </a:rPr>
              <a:t>Vérification de l’intégrité</a:t>
            </a:r>
          </a:p>
          <a:p>
            <a:pPr marL="184150" marR="5080" lvl="0" indent="-171450">
              <a:spcBef>
                <a:spcPts val="400"/>
              </a:spcBef>
              <a:buClr>
                <a:srgbClr val="FA0E00"/>
              </a:buClr>
              <a:buFont typeface="Wingdings" pitchFamily="2" charset="2"/>
              <a:buChar char="ü"/>
            </a:pPr>
            <a:r>
              <a:rPr lang="fr-FR" sz="1000" dirty="0">
                <a:solidFill>
                  <a:prstClr val="black"/>
                </a:solidFill>
              </a:rPr>
              <a:t>Vérification de la plateforme</a:t>
            </a:r>
          </a:p>
          <a:p>
            <a:pPr marL="184150" marR="5080" lvl="0" indent="-171450">
              <a:spcBef>
                <a:spcPts val="400"/>
              </a:spcBef>
              <a:buClr>
                <a:srgbClr val="FA0E00"/>
              </a:buClr>
              <a:buFont typeface="Wingdings" pitchFamily="2" charset="2"/>
              <a:buChar char="ü"/>
            </a:pPr>
            <a:r>
              <a:rPr lang="fr-FR" sz="1000" dirty="0">
                <a:solidFill>
                  <a:prstClr val="black"/>
                </a:solidFill>
              </a:rPr>
              <a:t>Activation de l’ensemble de fonctionnalités</a:t>
            </a:r>
          </a:p>
          <a:p>
            <a:pPr marL="184150" marR="5080" lvl="0" indent="-171450">
              <a:spcBef>
                <a:spcPts val="400"/>
              </a:spcBef>
              <a:buClr>
                <a:srgbClr val="FA0E00"/>
              </a:buClr>
              <a:buFont typeface="Wingdings" pitchFamily="2" charset="2"/>
              <a:buChar char="ü"/>
            </a:pPr>
            <a:r>
              <a:rPr lang="fr-FR" sz="1000" dirty="0">
                <a:solidFill>
                  <a:prstClr val="black"/>
                </a:solidFill>
              </a:rPr>
              <a:t>Intégrations et configurations de base</a:t>
            </a:r>
          </a:p>
          <a:p>
            <a:pPr marL="184150" marR="5080" lvl="0" indent="-171450">
              <a:spcBef>
                <a:spcPts val="400"/>
              </a:spcBef>
              <a:buClr>
                <a:srgbClr val="FA0E00"/>
              </a:buClr>
              <a:buFont typeface="Wingdings" pitchFamily="2" charset="2"/>
              <a:buChar char="ü"/>
            </a:pPr>
            <a:r>
              <a:rPr lang="fr-FR" sz="1000" dirty="0">
                <a:solidFill>
                  <a:prstClr val="black"/>
                </a:solidFill>
              </a:rPr>
              <a:t>Résolution des problèmes liés aux solutions client</a:t>
            </a:r>
          </a:p>
          <a:p>
            <a:pPr marL="184150" marR="5080" lvl="0" indent="-171450">
              <a:spcBef>
                <a:spcPts val="400"/>
              </a:spcBef>
              <a:buClr>
                <a:srgbClr val="FA0E00"/>
              </a:buClr>
              <a:buFont typeface="Wingdings" pitchFamily="2" charset="2"/>
              <a:buChar char="ü"/>
            </a:pPr>
            <a:r>
              <a:rPr lang="fr-FR" sz="1000" dirty="0">
                <a:solidFill>
                  <a:prstClr val="black"/>
                </a:solidFill>
              </a:rPr>
              <a:t>Assistance du service Cloud</a:t>
            </a:r>
          </a:p>
        </p:txBody>
      </p:sp>
      <p:sp>
        <p:nvSpPr>
          <p:cNvPr id="29" name="object 29"/>
          <p:cNvSpPr txBox="1"/>
          <p:nvPr/>
        </p:nvSpPr>
        <p:spPr>
          <a:xfrm>
            <a:off x="3942774" y="7717028"/>
            <a:ext cx="3208655" cy="1989006"/>
          </a:xfrm>
          <a:prstGeom prst="rect">
            <a:avLst/>
          </a:prstGeom>
        </p:spPr>
        <p:txBody>
          <a:bodyPr vert="horz" wrap="square" lIns="0" tIns="21590" rIns="0" bIns="0" rtlCol="0">
            <a:spAutoFit/>
          </a:bodyPr>
          <a:lstStyle/>
          <a:p>
            <a:pPr marL="12700" marR="5080">
              <a:lnSpc>
                <a:spcPct val="102000"/>
              </a:lnSpc>
              <a:spcBef>
                <a:spcPts val="170"/>
              </a:spcBef>
            </a:pPr>
            <a:r>
              <a:rPr lang="fr-FR" sz="1000" b="1" dirty="0">
                <a:latin typeface="Arial"/>
                <a:cs typeface="Arial"/>
              </a:rPr>
              <a:t>Les activités de suivi stratégique </a:t>
            </a:r>
            <a:r>
              <a:rPr lang="fr-FR" sz="1000" dirty="0">
                <a:latin typeface="AdobeClean-Light"/>
                <a:cs typeface="AdobeClean-Light"/>
              </a:rPr>
              <a:t>localisent des opportunités pour s’assurer que les solutions Adobe d’un client génèrent de la valeur. Elles comprennent des recommandations d’assistance liées à la stratégie, à la mesure et à la maturité afin de générer de la valeur pour une ou plusieurs solutions Adobe.</a:t>
            </a:r>
          </a:p>
          <a:p>
            <a:pPr>
              <a:lnSpc>
                <a:spcPct val="100000"/>
              </a:lnSpc>
              <a:spcBef>
                <a:spcPts val="40"/>
              </a:spcBef>
            </a:pPr>
            <a:endParaRPr sz="1100" dirty="0">
              <a:latin typeface="AdobeClean-Light"/>
              <a:cs typeface="AdobeClean-Light"/>
            </a:endParaRPr>
          </a:p>
          <a:p>
            <a:pPr marL="12700">
              <a:lnSpc>
                <a:spcPct val="100000"/>
              </a:lnSpc>
            </a:pPr>
            <a:r>
              <a:rPr lang="fr-FR" sz="1000" dirty="0">
                <a:latin typeface="AdobeClean-Light"/>
                <a:cs typeface="AdobeClean-Light"/>
              </a:rPr>
              <a:t>Les types d’activités stratégiques disponibles sont les suivantes :</a:t>
            </a:r>
          </a:p>
          <a:p>
            <a:pPr marL="241300" marR="5080" lvl="0" indent="-228600">
              <a:spcBef>
                <a:spcPts val="700"/>
              </a:spcBef>
              <a:buClr>
                <a:srgbClr val="FA0E00"/>
              </a:buClr>
              <a:buFont typeface="Wingdings" pitchFamily="2" charset="2"/>
              <a:buChar char="ü"/>
            </a:pPr>
            <a:r>
              <a:rPr lang="fr-FR" sz="1000" dirty="0">
                <a:solidFill>
                  <a:prstClr val="black"/>
                </a:solidFill>
              </a:rPr>
              <a:t>Feuille de route de maturité</a:t>
            </a:r>
          </a:p>
          <a:p>
            <a:pPr marL="241300" marR="5080" lvl="0" indent="-228600">
              <a:spcBef>
                <a:spcPts val="400"/>
              </a:spcBef>
              <a:buClr>
                <a:srgbClr val="FA0E00"/>
              </a:buClr>
              <a:buFont typeface="Wingdings" pitchFamily="2" charset="2"/>
              <a:buChar char="ü"/>
            </a:pPr>
            <a:r>
              <a:rPr lang="fr-FR" sz="1000" dirty="0">
                <a:solidFill>
                  <a:prstClr val="black"/>
                </a:solidFill>
              </a:rPr>
              <a:t>Développement/mesure des cas d’utilisation</a:t>
            </a:r>
          </a:p>
          <a:p>
            <a:pPr marL="241300" marR="5080" lvl="0" indent="-228600">
              <a:spcBef>
                <a:spcPts val="400"/>
              </a:spcBef>
              <a:buClr>
                <a:srgbClr val="FA0E00"/>
              </a:buClr>
              <a:buFont typeface="Wingdings" pitchFamily="2" charset="2"/>
              <a:buChar char="ü"/>
            </a:pPr>
            <a:r>
              <a:rPr lang="fr-FR" sz="1000" dirty="0">
                <a:solidFill>
                  <a:prstClr val="black"/>
                </a:solidFill>
              </a:rPr>
              <a:t>Rapports et analyses</a:t>
            </a:r>
          </a:p>
          <a:p>
            <a:pPr marL="241300" marR="5080" lvl="0" indent="-228600">
              <a:spcBef>
                <a:spcPts val="400"/>
              </a:spcBef>
              <a:buClr>
                <a:srgbClr val="FA0E00"/>
              </a:buClr>
              <a:buFont typeface="Wingdings" pitchFamily="2" charset="2"/>
              <a:buChar char="ü"/>
            </a:pPr>
            <a:r>
              <a:rPr lang="fr-FR" sz="1000" dirty="0">
                <a:solidFill>
                  <a:prstClr val="black"/>
                </a:solidFill>
              </a:rPr>
              <a:t>Activation des bonnes pratiques</a:t>
            </a:r>
          </a:p>
        </p:txBody>
      </p:sp>
      <p:sp>
        <p:nvSpPr>
          <p:cNvPr id="30" name="object 30"/>
          <p:cNvSpPr txBox="1"/>
          <p:nvPr/>
        </p:nvSpPr>
        <p:spPr>
          <a:xfrm>
            <a:off x="3942773" y="4126991"/>
            <a:ext cx="3543300" cy="956672"/>
          </a:xfrm>
          <a:prstGeom prst="rect">
            <a:avLst/>
          </a:prstGeom>
        </p:spPr>
        <p:txBody>
          <a:bodyPr vert="horz" wrap="square" lIns="0" tIns="12700" rIns="0" bIns="0" rtlCol="0" anchor="t">
            <a:spAutoFit/>
          </a:bodyPr>
          <a:lstStyle/>
          <a:p>
            <a:pPr marL="908685">
              <a:lnSpc>
                <a:spcPct val="100000"/>
              </a:lnSpc>
              <a:spcBef>
                <a:spcPts val="100"/>
              </a:spcBef>
            </a:pPr>
            <a:r>
              <a:rPr lang="fr-FR" sz="1600" dirty="0">
                <a:solidFill>
                  <a:srgbClr val="FFFFFF"/>
                </a:solidFill>
                <a:latin typeface="Arial"/>
                <a:cs typeface="Arial"/>
              </a:rPr>
              <a:t>Exécuter et faire fonctionner</a:t>
            </a:r>
          </a:p>
          <a:p>
            <a:pPr marL="12700">
              <a:spcBef>
                <a:spcPts val="1595"/>
              </a:spcBef>
            </a:pPr>
            <a:r>
              <a:rPr lang="fr-FR" sz="1000" dirty="0">
                <a:solidFill>
                  <a:srgbClr val="1F1F1F"/>
                </a:solidFill>
                <a:latin typeface="Adobe Clean"/>
                <a:cs typeface="Adobe Clean"/>
              </a:rPr>
              <a:t>En tant que client Elite, vous êtes éligible pour participer </a:t>
            </a:r>
            <a:br>
              <a:rPr lang="fr-FR" sz="1000" dirty="0">
                <a:solidFill>
                  <a:srgbClr val="1F1F1F"/>
                </a:solidFill>
                <a:latin typeface="Adobe Clean"/>
                <a:cs typeface="Adobe Clean"/>
              </a:rPr>
            </a:br>
            <a:r>
              <a:rPr lang="fr-FR" sz="1000" dirty="0">
                <a:solidFill>
                  <a:srgbClr val="1F1F1F"/>
                </a:solidFill>
                <a:latin typeface="Adobe Clean"/>
                <a:cs typeface="Adobe Clean"/>
              </a:rPr>
              <a:t>à </a:t>
            </a:r>
            <a:r>
              <a:rPr lang="fr-FR" sz="1200" u="sng" dirty="0">
                <a:solidFill>
                  <a:srgbClr val="1F1F1F"/>
                </a:solidFill>
                <a:uFill>
                  <a:solidFill>
                    <a:srgbClr val="1F1F1F"/>
                  </a:solidFill>
                </a:uFill>
                <a:latin typeface="Times New Roman"/>
                <a:cs typeface="Times New Roman"/>
              </a:rPr>
              <a:t>4</a:t>
            </a:r>
            <a:r>
              <a:rPr lang="fr-FR" sz="1200" dirty="0">
                <a:solidFill>
                  <a:srgbClr val="1F1F1F"/>
                </a:solidFill>
                <a:latin typeface="Adobe Clean"/>
                <a:cs typeface="Adobe Clean"/>
              </a:rPr>
              <a:t> </a:t>
            </a:r>
            <a:r>
              <a:rPr lang="fr-FR" sz="1000" b="1" dirty="0">
                <a:solidFill>
                  <a:srgbClr val="1F1F1F"/>
                </a:solidFill>
                <a:latin typeface="Adobe Clean"/>
              </a:rPr>
              <a:t>activités par an à partir de ces deux suivis : </a:t>
            </a:r>
            <a:r>
              <a:rPr lang="fr-FR" sz="1000" b="1">
                <a:solidFill>
                  <a:srgbClr val="1F1F1F"/>
                </a:solidFill>
                <a:latin typeface="Adobe Clean"/>
              </a:rPr>
              <a:t>technique </a:t>
            </a:r>
            <a:br>
              <a:rPr lang="fr-FR" sz="1000" b="1">
                <a:solidFill>
                  <a:srgbClr val="1F1F1F"/>
                </a:solidFill>
                <a:latin typeface="Adobe Clean"/>
              </a:rPr>
            </a:br>
            <a:r>
              <a:rPr lang="fr-FR" sz="1000">
                <a:solidFill>
                  <a:srgbClr val="1F1F1F"/>
                </a:solidFill>
                <a:latin typeface="Adobe Clean"/>
              </a:rPr>
              <a:t>et</a:t>
            </a:r>
            <a:r>
              <a:rPr lang="fr-FR" sz="1000" dirty="0">
                <a:solidFill>
                  <a:srgbClr val="1F1F1F"/>
                </a:solidFill>
                <a:latin typeface="Adobe Clean"/>
              </a:rPr>
              <a:t>/ou </a:t>
            </a:r>
            <a:r>
              <a:rPr lang="fr-FR" sz="1000" b="1" dirty="0">
                <a:solidFill>
                  <a:srgbClr val="1F1F1F"/>
                </a:solidFill>
                <a:latin typeface="Adobe Clean"/>
              </a:rPr>
              <a:t>stratégique</a:t>
            </a:r>
            <a:r>
              <a:rPr lang="fr-FR" sz="1000" dirty="0">
                <a:solidFill>
                  <a:srgbClr val="1F1F1F"/>
                </a:solidFill>
                <a:latin typeface="AdobeClean-Light"/>
                <a:cs typeface="Arial"/>
              </a:rPr>
              <a:t>.</a:t>
            </a:r>
          </a:p>
        </p:txBody>
      </p:sp>
      <p:sp>
        <p:nvSpPr>
          <p:cNvPr id="34" name="object 34"/>
          <p:cNvSpPr txBox="1"/>
          <p:nvPr/>
        </p:nvSpPr>
        <p:spPr>
          <a:xfrm>
            <a:off x="923023" y="538480"/>
            <a:ext cx="3715652" cy="228268"/>
          </a:xfrm>
          <a:prstGeom prst="rect">
            <a:avLst/>
          </a:prstGeom>
        </p:spPr>
        <p:txBody>
          <a:bodyPr vert="horz" wrap="square" lIns="0" tIns="12700" rIns="0" bIns="0" rtlCol="0">
            <a:spAutoFit/>
          </a:bodyPr>
          <a:lstStyle/>
          <a:p>
            <a:pPr marL="12700">
              <a:lnSpc>
                <a:spcPct val="100000"/>
              </a:lnSpc>
              <a:spcBef>
                <a:spcPts val="100"/>
              </a:spcBef>
            </a:pPr>
            <a:r>
              <a:rPr lang="fr-FR" sz="1400" b="1" dirty="0">
                <a:solidFill>
                  <a:srgbClr val="020302"/>
                </a:solidFill>
                <a:latin typeface="Adobe Clean"/>
                <a:cs typeface="Adobe Clean"/>
              </a:rPr>
              <a:t>Activités d’assistance dans le Cloud - AEM</a:t>
            </a:r>
          </a:p>
        </p:txBody>
      </p:sp>
      <p:sp>
        <p:nvSpPr>
          <p:cNvPr id="35" name="object 35"/>
          <p:cNvSpPr/>
          <p:nvPr/>
        </p:nvSpPr>
        <p:spPr>
          <a:xfrm>
            <a:off x="924894" y="814263"/>
            <a:ext cx="3108944" cy="90886"/>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xfrm>
            <a:off x="97787" y="9861195"/>
            <a:ext cx="3148585" cy="133370"/>
          </a:xfrm>
          <a:prstGeom prst="rect">
            <a:avLst/>
          </a:prstGeom>
        </p:spPr>
        <p:txBody>
          <a:bodyPr vert="horz" wrap="square" lIns="0" tIns="10160" rIns="0" bIns="0" rtlCol="0">
            <a:spAutoFit/>
          </a:bodyPr>
          <a:lstStyle/>
          <a:p>
            <a:pPr marL="12700">
              <a:lnSpc>
                <a:spcPct val="100000"/>
              </a:lnSpc>
              <a:spcBef>
                <a:spcPts val="80"/>
              </a:spcBef>
            </a:pPr>
            <a:r>
              <a:rPr lang="fr-FR" dirty="0"/>
              <a:t>©2021 Adobe. All </a:t>
            </a:r>
            <a:r>
              <a:rPr lang="fr-FR" dirty="0" err="1"/>
              <a:t>Rights</a:t>
            </a:r>
            <a:r>
              <a:rPr lang="fr-FR" dirty="0"/>
              <a:t> </a:t>
            </a:r>
            <a:r>
              <a:rPr lang="fr-FR" dirty="0" err="1"/>
              <a:t>Reserved</a:t>
            </a:r>
            <a:r>
              <a:rPr lang="fr-FR" dirty="0"/>
              <a:t>. Données confidentielles Adobe</a:t>
            </a:r>
          </a:p>
        </p:txBody>
      </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t>Exécuter et faire fonctionner</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t>Implémentation</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792782" y="3590299"/>
            <a:ext cx="1184120" cy="246221"/>
          </a:xfrm>
          <a:prstGeom prst="rect">
            <a:avLst/>
          </a:prstGeom>
          <a:noFill/>
        </p:spPr>
        <p:txBody>
          <a:bodyPr wrap="square" rtlCol="0">
            <a:spAutoFit/>
          </a:bodyPr>
          <a:lstStyle/>
          <a:p>
            <a:pPr algn="ctr"/>
            <a:r>
              <a:rPr lang="fr-FR" sz="1000" dirty="0"/>
              <a:t>Post-lancement</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236134" y="3586760"/>
            <a:ext cx="826006" cy="246221"/>
          </a:xfrm>
          <a:prstGeom prst="rect">
            <a:avLst/>
          </a:prstGeom>
          <a:noFill/>
        </p:spPr>
        <p:txBody>
          <a:bodyPr wrap="square" rtlCol="0">
            <a:spAutoFit/>
          </a:bodyPr>
          <a:lstStyle/>
          <a:p>
            <a:pPr algn="ctr"/>
            <a:r>
              <a:rPr lang="fr-FR" sz="1000"/>
              <a:t>Activation</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589913"/>
            <a:ext cx="826006" cy="246221"/>
          </a:xfrm>
          <a:prstGeom prst="rect">
            <a:avLst/>
          </a:prstGeom>
          <a:noFill/>
        </p:spPr>
        <p:txBody>
          <a:bodyPr wrap="square" rtlCol="0">
            <a:spAutoFit/>
          </a:bodyPr>
          <a:lstStyle/>
          <a:p>
            <a:pPr algn="ctr"/>
            <a:r>
              <a:rPr lang="fr-FR" sz="1000"/>
              <a:t>Définition</a:t>
            </a:r>
          </a:p>
        </p:txBody>
      </p:sp>
      <p:sp>
        <p:nvSpPr>
          <p:cNvPr id="54" name="TextBox 53">
            <a:extLst>
              <a:ext uri="{FF2B5EF4-FFF2-40B4-BE49-F238E27FC236}">
                <a16:creationId xmlns:a16="http://schemas.microsoft.com/office/drawing/2014/main" id="{25E02DD0-ADB0-2E41-98C8-00F323DA2280}"/>
              </a:ext>
            </a:extLst>
          </p:cNvPr>
          <p:cNvSpPr txBox="1"/>
          <p:nvPr/>
        </p:nvSpPr>
        <p:spPr>
          <a:xfrm>
            <a:off x="205422" y="3599713"/>
            <a:ext cx="826006" cy="246221"/>
          </a:xfrm>
          <a:prstGeom prst="rect">
            <a:avLst/>
          </a:prstGeom>
          <a:noFill/>
        </p:spPr>
        <p:txBody>
          <a:bodyPr wrap="square" rtlCol="0">
            <a:spAutoFit/>
          </a:bodyPr>
          <a:lstStyle/>
          <a:p>
            <a:pPr algn="ctr"/>
            <a:r>
              <a:rPr lang="fr-FR" sz="1000"/>
              <a:t>Lancement</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589913"/>
            <a:ext cx="826006" cy="246221"/>
          </a:xfrm>
          <a:prstGeom prst="rect">
            <a:avLst/>
          </a:prstGeom>
          <a:noFill/>
        </p:spPr>
        <p:txBody>
          <a:bodyPr wrap="square" rtlCol="0">
            <a:spAutoFit/>
          </a:bodyPr>
          <a:lstStyle/>
          <a:p>
            <a:pPr algn="ctr"/>
            <a:r>
              <a:rPr lang="fr-FR" sz="1000"/>
              <a:t>Conception</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accent1">
                    <a:lumMod val="50000"/>
                  </a:schemeClr>
                </a:solidFill>
              </a:rPr>
              <a:t>4 activités par an</a:t>
            </a:r>
          </a:p>
        </p:txBody>
      </p:sp>
      <p:sp>
        <p:nvSpPr>
          <p:cNvPr id="63" name="object 66">
            <a:extLst>
              <a:ext uri="{FF2B5EF4-FFF2-40B4-BE49-F238E27FC236}">
                <a16:creationId xmlns:a16="http://schemas.microsoft.com/office/drawing/2014/main" id="{6942DEBE-9CA1-0E47-AFA6-1996FD0CA0C2}"/>
              </a:ext>
            </a:extLst>
          </p:cNvPr>
          <p:cNvSpPr txBox="1"/>
          <p:nvPr/>
        </p:nvSpPr>
        <p:spPr>
          <a:xfrm>
            <a:off x="5114621" y="1471646"/>
            <a:ext cx="2194560" cy="483209"/>
          </a:xfrm>
          <a:prstGeom prst="rect">
            <a:avLst/>
          </a:prstGeom>
        </p:spPr>
        <p:txBody>
          <a:bodyPr vert="horz" wrap="square" lIns="0" tIns="12700" rIns="0" bIns="0" rtlCol="0">
            <a:spAutoFit/>
          </a:bodyPr>
          <a:lstStyle/>
          <a:p>
            <a:pPr marL="12700" marR="5080">
              <a:lnSpc>
                <a:spcPct val="115999"/>
              </a:lnSpc>
              <a:spcBef>
                <a:spcPts val="600"/>
              </a:spcBef>
            </a:pPr>
            <a:r>
              <a:rPr lang="fr-FR" sz="900">
                <a:solidFill>
                  <a:srgbClr val="4B4B4B"/>
                </a:solidFill>
                <a:latin typeface="Adobe Clean Light" panose="020B0303020404020204" pitchFamily="34" charset="0"/>
              </a:rPr>
              <a:t>Encouragez l’adoption des bonnes pratiques de personnalisation et des composants principaux dans AEM as a Cloud Service.</a:t>
            </a:r>
          </a:p>
        </p:txBody>
      </p:sp>
      <p:sp>
        <p:nvSpPr>
          <p:cNvPr id="64" name="object 67">
            <a:extLst>
              <a:ext uri="{FF2B5EF4-FFF2-40B4-BE49-F238E27FC236}">
                <a16:creationId xmlns:a16="http://schemas.microsoft.com/office/drawing/2014/main" id="{A56E5229-D477-E049-AE0C-1974D4BAA20B}"/>
              </a:ext>
            </a:extLst>
          </p:cNvPr>
          <p:cNvSpPr txBox="1"/>
          <p:nvPr/>
        </p:nvSpPr>
        <p:spPr>
          <a:xfrm>
            <a:off x="2835999" y="1464006"/>
            <a:ext cx="2075726" cy="648960"/>
          </a:xfrm>
          <a:prstGeom prst="rect">
            <a:avLst/>
          </a:prstGeom>
        </p:spPr>
        <p:txBody>
          <a:bodyPr vert="horz" wrap="square" lIns="0" tIns="12700" rIns="0" bIns="0" rtlCol="0">
            <a:spAutoFit/>
          </a:bodyPr>
          <a:lstStyle/>
          <a:p>
            <a:pPr marL="14604" marR="5080" indent="-1905">
              <a:lnSpc>
                <a:spcPct val="117000"/>
              </a:lnSpc>
              <a:spcBef>
                <a:spcPts val="900"/>
              </a:spcBef>
            </a:pPr>
            <a:r>
              <a:rPr lang="fr-FR" sz="900" dirty="0">
                <a:solidFill>
                  <a:srgbClr val="4B4B4B"/>
                </a:solidFill>
                <a:latin typeface="Adobe Clean Light" panose="020B0303020404020204" pitchFamily="34" charset="0"/>
              </a:rPr>
              <a:t>Identifiez, examinez et fournissez des recommandations sur les domaines d’adoption de solutions personnalisées qui offrent des opportunités d’optimisation.</a:t>
            </a:r>
          </a:p>
        </p:txBody>
      </p:sp>
      <p:sp>
        <p:nvSpPr>
          <p:cNvPr id="65" name="object 68">
            <a:extLst>
              <a:ext uri="{FF2B5EF4-FFF2-40B4-BE49-F238E27FC236}">
                <a16:creationId xmlns:a16="http://schemas.microsoft.com/office/drawing/2014/main" id="{B0BE28F3-5362-6846-A03C-FFA3FF3F2EF4}"/>
              </a:ext>
            </a:extLst>
          </p:cNvPr>
          <p:cNvSpPr txBox="1"/>
          <p:nvPr/>
        </p:nvSpPr>
        <p:spPr>
          <a:xfrm>
            <a:off x="355868" y="1417898"/>
            <a:ext cx="2194560" cy="648960"/>
          </a:xfrm>
          <a:prstGeom prst="rect">
            <a:avLst/>
          </a:prstGeom>
        </p:spPr>
        <p:txBody>
          <a:bodyPr vert="horz" wrap="square" lIns="0" tIns="12700" rIns="0" bIns="0" rtlCol="0">
            <a:spAutoFit/>
          </a:bodyPr>
          <a:lstStyle/>
          <a:p>
            <a:pPr marL="12700" marR="5080">
              <a:lnSpc>
                <a:spcPct val="117000"/>
              </a:lnSpc>
              <a:spcBef>
                <a:spcPts val="685"/>
              </a:spcBef>
            </a:pPr>
            <a:r>
              <a:rPr lang="fr-FR" sz="900" dirty="0">
                <a:solidFill>
                  <a:srgbClr val="4B4B4B"/>
                </a:solidFill>
                <a:latin typeface="Adobe Clean Light" panose="020B0303020404020204" pitchFamily="34" charset="0"/>
              </a:rPr>
              <a:t>Gouvernance technique et opérationnelle permettant d’aider les clients d’AEM as a Cloud Service à respecter les normes du secteur et les bonnes pratiques d’AEM as a Cloud Service.</a:t>
            </a:r>
          </a:p>
        </p:txBody>
      </p:sp>
      <p:sp>
        <p:nvSpPr>
          <p:cNvPr id="66" name="Rectangle 65">
            <a:extLst>
              <a:ext uri="{FF2B5EF4-FFF2-40B4-BE49-F238E27FC236}">
                <a16:creationId xmlns:a16="http://schemas.microsoft.com/office/drawing/2014/main" id="{5E68C6B8-7CDB-EC49-B96D-C581ED0DB1A2}"/>
              </a:ext>
            </a:extLst>
          </p:cNvPr>
          <p:cNvSpPr/>
          <p:nvPr/>
        </p:nvSpPr>
        <p:spPr>
          <a:xfrm>
            <a:off x="5030559" y="936612"/>
            <a:ext cx="2663825" cy="461665"/>
          </a:xfrm>
          <a:prstGeom prst="rect">
            <a:avLst/>
          </a:prstGeom>
        </p:spPr>
        <p:txBody>
          <a:bodyPr wrap="square">
            <a:spAutoFit/>
          </a:bodyPr>
          <a:lstStyle/>
          <a:p>
            <a:pPr marL="12700">
              <a:lnSpc>
                <a:spcPct val="100000"/>
              </a:lnSpc>
              <a:spcBef>
                <a:spcPts val="100"/>
              </a:spcBef>
            </a:pPr>
            <a:r>
              <a:rPr lang="fr-FR" sz="1200" b="1" dirty="0">
                <a:solidFill>
                  <a:srgbClr val="020302"/>
                </a:solidFill>
                <a:latin typeface="Adobe Clean"/>
                <a:cs typeface="Adobe Clean"/>
              </a:rPr>
              <a:t>Bonnes pratiques de personnalisation d’AEM as a Cloud Service</a:t>
            </a:r>
          </a:p>
        </p:txBody>
      </p:sp>
      <p:sp>
        <p:nvSpPr>
          <p:cNvPr id="67" name="Rectangle 66">
            <a:extLst>
              <a:ext uri="{FF2B5EF4-FFF2-40B4-BE49-F238E27FC236}">
                <a16:creationId xmlns:a16="http://schemas.microsoft.com/office/drawing/2014/main" id="{7EEF1266-675E-BF4E-B5CF-0449DDAF651B}"/>
              </a:ext>
            </a:extLst>
          </p:cNvPr>
          <p:cNvSpPr/>
          <p:nvPr/>
        </p:nvSpPr>
        <p:spPr>
          <a:xfrm>
            <a:off x="2752587" y="908302"/>
            <a:ext cx="1886087" cy="461665"/>
          </a:xfrm>
          <a:prstGeom prst="rect">
            <a:avLst/>
          </a:prstGeom>
        </p:spPr>
        <p:txBody>
          <a:bodyPr wrap="square">
            <a:spAutoFit/>
          </a:bodyPr>
          <a:lstStyle/>
          <a:p>
            <a:pPr marL="12700">
              <a:lnSpc>
                <a:spcPct val="100000"/>
              </a:lnSpc>
              <a:spcBef>
                <a:spcPts val="100"/>
              </a:spcBef>
            </a:pPr>
            <a:r>
              <a:rPr lang="fr-FR" sz="1200" b="1" dirty="0">
                <a:solidFill>
                  <a:srgbClr val="020302"/>
                </a:solidFill>
                <a:latin typeface="Adobe Clean"/>
                <a:cs typeface="Adobe Clean"/>
              </a:rPr>
              <a:t>Services de valeur ajoutée d’AEM as a Cloud Service</a:t>
            </a:r>
          </a:p>
        </p:txBody>
      </p:sp>
      <p:sp>
        <p:nvSpPr>
          <p:cNvPr id="68" name="Rectangle 67">
            <a:extLst>
              <a:ext uri="{FF2B5EF4-FFF2-40B4-BE49-F238E27FC236}">
                <a16:creationId xmlns:a16="http://schemas.microsoft.com/office/drawing/2014/main" id="{A99772F9-C6CC-FC43-80B1-C3689C6F7AD9}"/>
              </a:ext>
            </a:extLst>
          </p:cNvPr>
          <p:cNvSpPr/>
          <p:nvPr/>
        </p:nvSpPr>
        <p:spPr>
          <a:xfrm>
            <a:off x="381000" y="908303"/>
            <a:ext cx="1998943" cy="461665"/>
          </a:xfrm>
          <a:prstGeom prst="rect">
            <a:avLst/>
          </a:prstGeom>
        </p:spPr>
        <p:txBody>
          <a:bodyPr wrap="square" lIns="0">
            <a:spAutoFit/>
          </a:bodyPr>
          <a:lstStyle/>
          <a:p>
            <a:pPr marL="12700">
              <a:lnSpc>
                <a:spcPct val="100000"/>
              </a:lnSpc>
              <a:spcBef>
                <a:spcPts val="100"/>
              </a:spcBef>
            </a:pPr>
            <a:r>
              <a:rPr lang="fr-FR" sz="1200" b="1" dirty="0">
                <a:solidFill>
                  <a:srgbClr val="020302"/>
                </a:solidFill>
                <a:latin typeface="Adobe Clean"/>
                <a:cs typeface="Adobe Clean"/>
              </a:rPr>
              <a:t>Gouvernance d’AEM </a:t>
            </a:r>
            <a:br>
              <a:rPr lang="fr-FR" sz="1200" b="1" dirty="0">
                <a:solidFill>
                  <a:srgbClr val="020302"/>
                </a:solidFill>
                <a:latin typeface="Adobe Clean"/>
                <a:cs typeface="Adobe Clean"/>
              </a:rPr>
            </a:br>
            <a:r>
              <a:rPr lang="fr-FR" sz="1200" b="1" dirty="0">
                <a:solidFill>
                  <a:srgbClr val="020302"/>
                </a:solidFill>
                <a:latin typeface="Adobe Clean"/>
                <a:cs typeface="Adobe Clean"/>
              </a:rPr>
              <a:t>as a Cloud Service</a:t>
            </a:r>
          </a:p>
        </p:txBody>
      </p:sp>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fr-FR" sz="500">
                <a:solidFill>
                  <a:srgbClr val="6C6C6C"/>
                </a:solidFill>
                <a:latin typeface="Adobe Clean"/>
                <a:cs typeface="Adobe Clean"/>
              </a:rPr>
              <a:t>©2020 Adobe. All Rights Reserved. Données confidentielles Adobe</a:t>
            </a:r>
          </a:p>
          <a:p>
            <a:pPr>
              <a:lnSpc>
                <a:spcPct val="100000"/>
              </a:lnSpc>
              <a:spcBef>
                <a:spcPts val="25"/>
              </a:spcBef>
            </a:pPr>
            <a:endParaRPr sz="800">
              <a:latin typeface="Adobe Clean"/>
              <a:cs typeface="Adobe Clean"/>
            </a:endParaRPr>
          </a:p>
          <a:p>
            <a:pPr>
              <a:lnSpc>
                <a:spcPct val="100000"/>
              </a:lnSpc>
              <a:spcBef>
                <a:spcPts val="5"/>
              </a:spcBef>
            </a:pPr>
            <a:r>
              <a:rPr lang="fr-FR" sz="800">
                <a:solidFill>
                  <a:srgbClr val="6D6D6D"/>
                </a:solidFill>
                <a:latin typeface="Adobe Clean"/>
                <a:cs typeface="Adobe Clean"/>
              </a:rPr>
              <a:t>©2020 Adobe. All Rights Reserved. Données confidentielles Adobe</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fr-FR" sz="1400" b="1">
                <a:solidFill>
                  <a:srgbClr val="020302"/>
                </a:solidFill>
                <a:latin typeface="Adobe Clean"/>
                <a:cs typeface="Adobe Clean"/>
              </a:rPr>
              <a:t>Ressources</a:t>
            </a:r>
          </a:p>
        </p:txBody>
      </p:sp>
      <p:sp>
        <p:nvSpPr>
          <p:cNvPr id="24" name="object 24"/>
          <p:cNvSpPr txBox="1"/>
          <p:nvPr/>
        </p:nvSpPr>
        <p:spPr>
          <a:xfrm>
            <a:off x="6754821" y="9283729"/>
            <a:ext cx="971859" cy="662305"/>
          </a:xfrm>
          <a:prstGeom prst="rect">
            <a:avLst/>
          </a:prstGeom>
        </p:spPr>
        <p:txBody>
          <a:bodyPr vert="horz" wrap="square" lIns="0" tIns="12065" rIns="0" bIns="0" rtlCol="0">
            <a:spAutoFit/>
          </a:bodyPr>
          <a:lstStyle/>
          <a:p>
            <a:pPr marL="12700">
              <a:lnSpc>
                <a:spcPts val="930"/>
              </a:lnSpc>
              <a:spcBef>
                <a:spcPts val="95"/>
              </a:spcBef>
            </a:pPr>
            <a:r>
              <a:rPr lang="fr-FR" sz="800" dirty="0">
                <a:solidFill>
                  <a:srgbClr val="777879"/>
                </a:solidFill>
                <a:latin typeface="Adobe Clean"/>
                <a:cs typeface="Adobe Clean"/>
              </a:rPr>
              <a:t>Adobe</a:t>
            </a:r>
          </a:p>
          <a:p>
            <a:pPr marL="12700">
              <a:lnSpc>
                <a:spcPts val="915"/>
              </a:lnSpc>
            </a:pPr>
            <a:r>
              <a:rPr lang="fr-FR" sz="800" dirty="0">
                <a:solidFill>
                  <a:srgbClr val="777879"/>
                </a:solidFill>
                <a:latin typeface="Adobe Clean"/>
                <a:cs typeface="Adobe Clean"/>
              </a:rPr>
              <a:t>345 Park Avenue</a:t>
            </a:r>
          </a:p>
          <a:p>
            <a:pPr marL="12700">
              <a:lnSpc>
                <a:spcPts val="944"/>
              </a:lnSpc>
            </a:pPr>
            <a:r>
              <a:rPr lang="fr-FR" sz="800" dirty="0">
                <a:solidFill>
                  <a:srgbClr val="777879"/>
                </a:solidFill>
                <a:latin typeface="Adobe Clean"/>
                <a:cs typeface="Adobe Clean"/>
              </a:rPr>
              <a:t>San Jose, CA95110-2704</a:t>
            </a:r>
          </a:p>
          <a:p>
            <a:pPr marL="12700">
              <a:lnSpc>
                <a:spcPct val="100000"/>
              </a:lnSpc>
              <a:spcBef>
                <a:spcPts val="45"/>
              </a:spcBef>
            </a:pPr>
            <a:r>
              <a:rPr lang="fr-FR" sz="800" dirty="0">
                <a:solidFill>
                  <a:srgbClr val="777879"/>
                </a:solidFill>
                <a:latin typeface="Adobe Clean"/>
                <a:cs typeface="Adobe Clean"/>
              </a:rPr>
              <a:t>États-Unis</a:t>
            </a:r>
          </a:p>
          <a:p>
            <a:pPr marL="12700">
              <a:lnSpc>
                <a:spcPct val="100000"/>
              </a:lnSpc>
              <a:spcBef>
                <a:spcPts val="265"/>
              </a:spcBef>
            </a:pPr>
            <a:r>
              <a:rPr lang="fr-FR" sz="800" u="sng" dirty="0">
                <a:solidFill>
                  <a:srgbClr val="5F5F5F"/>
                </a:solidFill>
                <a:uFill>
                  <a:solidFill>
                    <a:srgbClr val="0000FF"/>
                  </a:solidFill>
                </a:uFill>
                <a:latin typeface="Adobe Clean"/>
                <a:cs typeface="Adobe Clean"/>
                <a:hlinkClick r:id="rId3"/>
              </a:rPr>
              <a:t>www.adobe.com/fr/</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fr-FR" sz="1100" i="1" dirty="0">
                <a:solidFill>
                  <a:srgbClr val="777879"/>
                </a:solidFill>
                <a:latin typeface="AdobeClean-LightIt"/>
                <a:cs typeface="AdobeClean-LightIt"/>
              </a:rPr>
              <a:t>Pour en apprendre plus sur les offres de l’assistance Adobe et sur le niveau qui vous convient, </a:t>
            </a:r>
            <a:br>
              <a:rPr lang="fr-FR" sz="1100" i="1" dirty="0">
                <a:solidFill>
                  <a:srgbClr val="777879"/>
                </a:solidFill>
                <a:latin typeface="AdobeClean-LightIt"/>
                <a:cs typeface="AdobeClean-LightIt"/>
              </a:rPr>
            </a:br>
            <a:r>
              <a:rPr lang="fr-FR" sz="1100" i="1" dirty="0">
                <a:solidFill>
                  <a:srgbClr val="777879"/>
                </a:solidFill>
                <a:latin typeface="AdobeClean-LightIt"/>
                <a:cs typeface="AdobeClean-LightIt"/>
              </a:rPr>
              <a:t>contactez votre gestionnaire de compte nommé (NAM) ou votre gestionnaire de réussite client (CSM).</a:t>
            </a:r>
          </a:p>
          <a:p>
            <a:pPr marL="34290">
              <a:lnSpc>
                <a:spcPct val="100000"/>
              </a:lnSpc>
              <a:spcBef>
                <a:spcPts val="795"/>
              </a:spcBef>
            </a:pPr>
            <a:r>
              <a:rPr lang="fr-FR" sz="800" dirty="0">
                <a:solidFill>
                  <a:srgbClr val="6D6D6D"/>
                </a:solidFill>
                <a:latin typeface="Adobe Clean"/>
                <a:cs typeface="Adobe Clean"/>
              </a:rPr>
              <a:t>©2021 Adobe. All </a:t>
            </a:r>
            <a:r>
              <a:rPr lang="fr-FR" sz="800" dirty="0" err="1">
                <a:solidFill>
                  <a:srgbClr val="6D6D6D"/>
                </a:solidFill>
                <a:latin typeface="Adobe Clean"/>
                <a:cs typeface="Adobe Clean"/>
              </a:rPr>
              <a:t>Rights</a:t>
            </a:r>
            <a:r>
              <a:rPr lang="fr-FR" sz="800" dirty="0">
                <a:solidFill>
                  <a:srgbClr val="6D6D6D"/>
                </a:solidFill>
                <a:latin typeface="Adobe Clean"/>
                <a:cs typeface="Adobe Clean"/>
              </a:rPr>
              <a:t> </a:t>
            </a:r>
            <a:r>
              <a:rPr lang="fr-FR" sz="800" dirty="0" err="1">
                <a:solidFill>
                  <a:srgbClr val="6D6D6D"/>
                </a:solidFill>
                <a:latin typeface="Adobe Clean"/>
                <a:cs typeface="Adobe Clean"/>
              </a:rPr>
              <a:t>Reserved</a:t>
            </a:r>
            <a:r>
              <a:rPr lang="fr-FR" sz="800" dirty="0">
                <a:solidFill>
                  <a:srgbClr val="6D6D6D"/>
                </a:solidFill>
                <a:latin typeface="Adobe Clean"/>
                <a:cs typeface="Adobe Clean"/>
              </a:rPr>
              <a:t>. Données confidentielles Adobe</a:t>
            </a:r>
          </a:p>
        </p:txBody>
      </p:sp>
      <p:sp>
        <p:nvSpPr>
          <p:cNvPr id="64" name="object 23">
            <a:extLst>
              <a:ext uri="{FF2B5EF4-FFF2-40B4-BE49-F238E27FC236}">
                <a16:creationId xmlns:a16="http://schemas.microsoft.com/office/drawing/2014/main" id="{41467BDC-3D83-D844-B922-CD07E94E5AAB}"/>
              </a:ext>
            </a:extLst>
          </p:cNvPr>
          <p:cNvSpPr txBox="1"/>
          <p:nvPr/>
        </p:nvSpPr>
        <p:spPr>
          <a:xfrm>
            <a:off x="184181" y="4900727"/>
            <a:ext cx="7111969" cy="769030"/>
          </a:xfrm>
          <a:prstGeom prst="rect">
            <a:avLst/>
          </a:prstGeom>
        </p:spPr>
        <p:txBody>
          <a:bodyPr vert="horz" wrap="square" lIns="0" tIns="116205" rIns="0" bIns="0" rtlCol="0" anchor="t">
            <a:spAutoFit/>
          </a:bodyPr>
          <a:lstStyle/>
          <a:p>
            <a:pPr>
              <a:spcBef>
                <a:spcPts val="915"/>
              </a:spcBef>
            </a:pPr>
            <a:r>
              <a:rPr lang="fr-FR" sz="1400" b="1" dirty="0">
                <a:solidFill>
                  <a:srgbClr val="020302"/>
                </a:solidFill>
                <a:latin typeface="Adobe Clean"/>
                <a:cs typeface="Adobe Clean"/>
              </a:rPr>
              <a:t>Portée régionale de l’assistance Adobe, heures ouvrables locales et assistance linguistique</a:t>
            </a:r>
          </a:p>
          <a:p>
            <a:pPr>
              <a:spcBef>
                <a:spcPts val="915"/>
              </a:spcBef>
            </a:pPr>
            <a:r>
              <a:rPr lang="fr-FR" sz="1000" dirty="0">
                <a:solidFill>
                  <a:srgbClr val="1F1F1F"/>
                </a:solidFill>
                <a:latin typeface="AdobeClean-Light"/>
              </a:rPr>
              <a:t>La portée régionale de l’assistance Adobe est définie par l’alignement de l’adresse de facturation du client (se trouvant sur le bon de commande ou tout autre document d’achat de l’assistance Adobe) avec l’une des régions suivantes :</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229453921"/>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fr-FR" sz="1100">
                          <a:solidFill>
                            <a:schemeClr val="tx1"/>
                          </a:solidFill>
                          <a:latin typeface="Adobe Clean" panose="020B0503020404020204" pitchFamily="34" charset="0"/>
                        </a:rPr>
                        <a:t>Amériques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dirty="0">
                          <a:solidFill>
                            <a:schemeClr val="tx1"/>
                          </a:solidFill>
                          <a:latin typeface="Adobe Clean" panose="020B0503020404020204" pitchFamily="34" charset="0"/>
                        </a:rPr>
                        <a:t>Europe, Moyen-Orient </a:t>
                      </a:r>
                      <a:br>
                        <a:rPr lang="fr-FR" sz="1100" dirty="0">
                          <a:solidFill>
                            <a:schemeClr val="tx1"/>
                          </a:solidFill>
                          <a:latin typeface="Adobe Clean" panose="020B0503020404020204" pitchFamily="34" charset="0"/>
                        </a:rPr>
                      </a:br>
                      <a:r>
                        <a:rPr lang="fr-FR" sz="1100" dirty="0">
                          <a:solidFill>
                            <a:schemeClr val="tx1"/>
                          </a:solidFill>
                          <a:latin typeface="Adobe Clean" panose="020B0503020404020204" pitchFamily="34" charset="0"/>
                        </a:rPr>
                        <a:t>et Afrique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Asie-Pacifique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Japon </a:t>
                      </a:r>
                      <a:r>
                        <a:rPr lang="fr-FR" sz="1100" baseline="30000">
                          <a:solidFill>
                            <a:schemeClr val="tx1"/>
                          </a:solidFill>
                          <a:latin typeface="Adobe Clean" panose="020B0503020404020204" pitchFamily="34" charset="0"/>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fr-FR" sz="1100">
                          <a:solidFill>
                            <a:schemeClr val="tx1"/>
                          </a:solidFill>
                          <a:latin typeface="Adobe Clean" panose="020B0503020404020204" pitchFamily="34" charset="0"/>
                        </a:rPr>
                        <a:t>6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fr-FR" sz="1100" dirty="0">
                          <a:solidFill>
                            <a:schemeClr val="tx1"/>
                          </a:solidFill>
                          <a:latin typeface="Adobe Clean"/>
                        </a:rPr>
                        <a:t>L’assistance linguistique est uniquement disponible en anglais et en japonais.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fr-FR" sz="1100" i="0" dirty="0">
                          <a:solidFill>
                            <a:schemeClr val="tx1"/>
                          </a:solidFill>
                          <a:latin typeface="Adobe Clean"/>
                        </a:rPr>
                        <a:t> </a:t>
                      </a:r>
                      <a:r>
                        <a:rPr lang="fr-FR" sz="1100" i="0" baseline="30000" dirty="0">
                          <a:solidFill>
                            <a:schemeClr val="tx1"/>
                          </a:solidFill>
                          <a:latin typeface="Adobe Clean"/>
                        </a:rPr>
                        <a:t>1 </a:t>
                      </a:r>
                      <a:r>
                        <a:rPr lang="fr-FR" sz="1100" i="0" dirty="0">
                          <a:solidFill>
                            <a:schemeClr val="tx1"/>
                          </a:solidFill>
                          <a:latin typeface="Adobe Clean"/>
                        </a:rPr>
                        <a:t>Les cas P2, P3 et P4 sont limités aux heures ouvrables uniquement au Japon.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678827" y="8528519"/>
            <a:ext cx="1134984"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Expertise incomparable</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Assistance accélérée</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85255" y="8543943"/>
            <a:ext cx="788268"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Conseil stratégique</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858246575"/>
              </p:ext>
            </p:extLst>
          </p:nvPr>
        </p:nvGraphicFramePr>
        <p:xfrm>
          <a:off x="194236" y="1059345"/>
          <a:ext cx="7368291" cy="3870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fr-FR" sz="1100" b="0">
                          <a:solidFill>
                            <a:schemeClr val="tx1"/>
                          </a:solidFill>
                          <a:latin typeface="Adobe Clean" panose="020B0503020404020204" pitchFamily="34" charset="0"/>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b="0" dirty="0" err="1">
                          <a:solidFill>
                            <a:srgbClr val="000000"/>
                          </a:solidFill>
                          <a:latin typeface="Adobe Clean Light" panose="020B0303020404020204" pitchFamily="34" charset="0"/>
                          <a:ea typeface="+mn-ea"/>
                          <a:cs typeface="+mn-cs"/>
                        </a:rPr>
                        <a:t>Experience</a:t>
                      </a:r>
                      <a:r>
                        <a:rPr lang="fr-FR" sz="1000" b="0" dirty="0">
                          <a:solidFill>
                            <a:srgbClr val="000000"/>
                          </a:solidFill>
                          <a:latin typeface="Adobe Clean Light" panose="020B0303020404020204" pitchFamily="34" charset="0"/>
                          <a:ea typeface="+mn-ea"/>
                          <a:cs typeface="+mn-cs"/>
                        </a:rPr>
                        <a:t> League est la manière dont Adobe aide les entreprises à </a:t>
                      </a:r>
                      <a:br>
                        <a:rPr lang="fr-FR" sz="1000" b="0" dirty="0">
                          <a:solidFill>
                            <a:srgbClr val="000000"/>
                          </a:solidFill>
                          <a:latin typeface="Adobe Clean Light" panose="020B0303020404020204" pitchFamily="34" charset="0"/>
                          <a:ea typeface="+mn-ea"/>
                          <a:cs typeface="+mn-cs"/>
                        </a:rPr>
                      </a:br>
                      <a:r>
                        <a:rPr lang="fr-FR" sz="1000" b="0" dirty="0">
                          <a:solidFill>
                            <a:srgbClr val="000000"/>
                          </a:solidFill>
                          <a:latin typeface="Adobe Clean Light" panose="020B0303020404020204" pitchFamily="34" charset="0"/>
                          <a:ea typeface="+mn-ea"/>
                          <a:cs typeface="+mn-cs"/>
                        </a:rPr>
                        <a:t>atteindre la valeur qu’elles attendent de leur investissement dans Adobe. Il s’agit de l’endroit commun où les clients peuvent apprendre, se mettre en relation les uns avec les autres et grandir le long d’un chemin personnalisé vers le succès. Il comprend des tutoriels automatiques, de la documentation sur les produits, une formation dispensée par un instructeur, une communauté et une assistance technique.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dk1"/>
                          </a:solidFill>
                          <a:latin typeface="Adobe Clean" panose="020B0503020404020204" pitchFamily="34" charset="0"/>
                          <a:ea typeface="+mn-ea"/>
                          <a:cs typeface="+mn-cs"/>
                          <a:hlinkClick r:id="rId8"/>
                        </a:rPr>
                        <a:t>Formation</a:t>
                      </a:r>
                      <a:r>
                        <a:rPr lang="fr-FR" sz="1100">
                          <a:solidFill>
                            <a:schemeClr val="dk1"/>
                          </a:solidFill>
                          <a:latin typeface="Adobe Clean" panose="020B0503020404020204" pitchFamily="34" charset="0"/>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dirty="0">
                          <a:solidFill>
                            <a:srgbClr val="000000"/>
                          </a:solidFill>
                          <a:latin typeface="Adobe Clean Light" panose="020B0303020404020204" pitchFamily="34" charset="0"/>
                          <a:ea typeface="+mn-ea"/>
                          <a:cs typeface="+mn-cs"/>
                        </a:rPr>
                        <a:t>Les cours sur les services de formation numérique d’Adobe sont accessibles depuis </a:t>
                      </a:r>
                      <a:r>
                        <a:rPr lang="fr-FR" sz="1000" dirty="0" err="1">
                          <a:solidFill>
                            <a:srgbClr val="000000"/>
                          </a:solidFill>
                          <a:latin typeface="Adobe Clean Light" panose="020B0303020404020204" pitchFamily="34" charset="0"/>
                          <a:ea typeface="+mn-ea"/>
                          <a:cs typeface="+mn-cs"/>
                        </a:rPr>
                        <a:t>Experience</a:t>
                      </a:r>
                      <a:r>
                        <a:rPr lang="fr-FR" sz="1000" dirty="0">
                          <a:solidFill>
                            <a:srgbClr val="000000"/>
                          </a:solidFill>
                          <a:latin typeface="Adobe Clean Light" panose="020B0303020404020204" pitchFamily="34" charset="0"/>
                          <a:ea typeface="+mn-ea"/>
                          <a:cs typeface="+mn-cs"/>
                        </a:rPr>
                        <a:t> League. Les cours de formation regroupent des cours à la demande et des cours dispensés par </a:t>
                      </a:r>
                      <a:br>
                        <a:rPr lang="fr-FR" sz="1000" dirty="0">
                          <a:solidFill>
                            <a:srgbClr val="000000"/>
                          </a:solidFill>
                          <a:latin typeface="Adobe Clean Light" panose="020B0303020404020204" pitchFamily="34" charset="0"/>
                          <a:ea typeface="+mn-ea"/>
                          <a:cs typeface="+mn-cs"/>
                        </a:rPr>
                      </a:br>
                      <a:r>
                        <a:rPr lang="fr-FR" sz="1000" dirty="0">
                          <a:solidFill>
                            <a:srgbClr val="000000"/>
                          </a:solidFill>
                          <a:latin typeface="Adobe Clean Light" panose="020B0303020404020204" pitchFamily="34" charset="0"/>
                          <a:ea typeface="+mn-ea"/>
                          <a:cs typeface="+mn-cs"/>
                        </a:rPr>
                        <a:t>un instructeur.  Grâce à ces cours, vous pouvez acquérir des compétences qui présentent une valeur marchande reconnue </a:t>
                      </a:r>
                      <a:br>
                        <a:rPr lang="fr-FR" sz="1000" dirty="0">
                          <a:solidFill>
                            <a:srgbClr val="000000"/>
                          </a:solidFill>
                          <a:latin typeface="Adobe Clean Light" panose="020B0303020404020204" pitchFamily="34" charset="0"/>
                          <a:ea typeface="+mn-ea"/>
                          <a:cs typeface="+mn-cs"/>
                        </a:rPr>
                      </a:br>
                      <a:r>
                        <a:rPr lang="fr-FR" sz="1000" dirty="0">
                          <a:solidFill>
                            <a:srgbClr val="000000"/>
                          </a:solidFill>
                          <a:latin typeface="Adobe Clean Light" panose="020B0303020404020204" pitchFamily="34" charset="0"/>
                          <a:ea typeface="+mn-ea"/>
                          <a:cs typeface="+mn-cs"/>
                        </a:rPr>
                        <a:t>et les disposer de manière à stimuler le succès de vos entreprises.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tx1"/>
                          </a:solidFill>
                          <a:latin typeface="Adobe Clean" panose="020B0503020404020204" pitchFamily="34" charset="0"/>
                          <a:ea typeface="+mn-ea"/>
                          <a:cs typeface="+mn-cs"/>
                          <a:hlinkClick r:id="rId9"/>
                        </a:rPr>
                        <a:t>Problèmes de production et panne du système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dirty="0">
                          <a:solidFill>
                            <a:srgbClr val="000000"/>
                          </a:solidFill>
                          <a:latin typeface="Adobe Clean Light" panose="020B0303020404020204" pitchFamily="34" charset="0"/>
                          <a:ea typeface="+mn-ea"/>
                          <a:cs typeface="+mn-cs"/>
                        </a:rPr>
                        <a:t>Status.adobe.com transmet les informations d’intégrité de tous les produits et services d’Adobe déployés dans des environnements multi-entité. Les clients peuvent choisir leurs préférences d’abonnement afin de recevoir des notifications par e-mail chaque fois qu’Adobe crée, met à jour ou résout un événement de produit. Cet événement peut inclure des problèmes de maintenance planifiée ou de service présentant différents niveaux de gravité.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tx1"/>
                          </a:solidFill>
                          <a:latin typeface="Adobe Clean" panose="020B0503020404020204" pitchFamily="34" charset="0"/>
                          <a:ea typeface="+mn-ea"/>
                          <a:cs typeface="+mn-cs"/>
                          <a:hlinkClick r:id="rId10"/>
                        </a:rPr>
                        <a:t>Termes et conditions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fr-FR" sz="1000" dirty="0">
                          <a:solidFill>
                            <a:srgbClr val="000000"/>
                          </a:solidFill>
                          <a:latin typeface="Adobe Clean Light" panose="020B0303020404020204" pitchFamily="34" charset="0"/>
                          <a:ea typeface="+mn-ea"/>
                          <a:cs typeface="+mn-cs"/>
                        </a:rPr>
                        <a:t>Il s’agit des termes et conditions détaillant les offres des services d’assistance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69D9D3B-3229-44EE-9964-24A06AE66887}">
  <ds:schemaRefs>
    <ds:schemaRef ds:uri="http://schemas.microsoft.com/sharepoint/v3/contenttype/forms"/>
  </ds:schemaRefs>
</ds:datastoreItem>
</file>

<file path=customXml/itemProps3.xml><?xml version="1.0" encoding="utf-8"?>
<ds:datastoreItem xmlns:ds="http://schemas.openxmlformats.org/officeDocument/2006/customXml" ds:itemID="{75C1A8FD-3884-41A0-BE37-D15776C885D1}">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11</TotalTime>
  <Words>2287</Words>
  <Application>Microsoft Office PowerPoint</Application>
  <PresentationFormat>Custom</PresentationFormat>
  <Paragraphs>195</Paragraphs>
  <Slides>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Adobe Clean</vt:lpstr>
      <vt:lpstr>Adobe Clean Light</vt:lpstr>
      <vt:lpstr>Adobe Clean SemiLight</vt:lpstr>
      <vt:lpstr>AdobeClean-Light</vt:lpstr>
      <vt:lpstr>AdobeClean-LightIt</vt:lpstr>
      <vt:lpstr>AdobeClean-SemiLight</vt:lpstr>
      <vt:lpstr>Arial</vt:lpstr>
      <vt:lpstr>Calibri</vt:lpstr>
      <vt:lpstr>Times New Roman</vt:lpstr>
      <vt:lpstr>Wingdings</vt:lpstr>
      <vt:lpstr>Office Theme</vt:lpstr>
      <vt:lpstr>PLANS D’ASSISTANCE ADOBE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Lyubomir Atanasov</cp:lastModifiedBy>
  <cp:revision>7</cp:revision>
  <dcterms:created xsi:type="dcterms:W3CDTF">2021-08-02T18:14:51Z</dcterms:created>
  <dcterms:modified xsi:type="dcterms:W3CDTF">2021-11-12T15:24:28Z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