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7488-A26A-D845-83B0-BE2FC48D1AFD}" v="1" dt="2021-10-13T19:37:08.5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796"/>
  </p:normalViewPr>
  <p:slideViewPr>
    <p:cSldViewPr>
      <p:cViewPr>
        <p:scale>
          <a:sx n="100" d="100"/>
          <a:sy n="100" d="100"/>
        </p:scale>
        <p:origin x="2382"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12-Nov-21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fr#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629400"/>
            <a:ext cx="4400550" cy="227626"/>
          </a:xfrm>
          <a:prstGeom prst="rect">
            <a:avLst/>
          </a:prstGeom>
        </p:spPr>
        <p:txBody>
          <a:bodyPr vert="horz" wrap="square" lIns="0" tIns="12065" rIns="0" bIns="0" rtlCol="0" anchor="t">
            <a:spAutoFit/>
          </a:bodyPr>
          <a:lstStyle/>
          <a:p>
            <a:pPr marL="12700">
              <a:spcBef>
                <a:spcPts val="95"/>
              </a:spcBef>
            </a:pPr>
            <a:r>
              <a:rPr lang="fr-FR" sz="1400" b="1" u="heavy" dirty="0">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610170"/>
            <a:ext cx="6035427" cy="1241687"/>
          </a:xfrm>
          <a:prstGeom prst="rect">
            <a:avLst/>
          </a:prstGeom>
        </p:spPr>
        <p:txBody>
          <a:bodyPr vert="horz" wrap="square" lIns="0" tIns="24130" rIns="0" bIns="0" rtlCol="0" anchor="t">
            <a:spAutoFit/>
          </a:bodyPr>
          <a:lstStyle/>
          <a:p>
            <a:pPr marL="12700" marR="5080">
              <a:lnSpc>
                <a:spcPts val="1200"/>
              </a:lnSpc>
              <a:spcBef>
                <a:spcPts val="240"/>
              </a:spcBef>
            </a:pPr>
            <a:r>
              <a:rPr lang="fr-FR" sz="1100" b="1" dirty="0">
                <a:solidFill>
                  <a:schemeClr val="bg1"/>
                </a:solidFill>
              </a:rPr>
              <a:t>En ligne</a:t>
            </a:r>
            <a:r>
              <a:rPr lang="fr-FR" sz="1100" dirty="0">
                <a:solidFill>
                  <a:schemeClr val="bg1"/>
                </a:solidFill>
                <a:latin typeface="Adobe Clean Light"/>
              </a:rPr>
              <a:t> | Commercial | Entreprise | Elite</a:t>
            </a:r>
            <a:br>
              <a:rPr lang="fr-FR" sz="800" dirty="0">
                <a:solidFill>
                  <a:schemeClr val="bg1"/>
                </a:solidFill>
                <a:latin typeface="Adobe Clean Light" panose="020B0303020404020204" pitchFamily="34" charset="0"/>
              </a:rPr>
            </a:br>
            <a:r>
              <a:rPr lang="fr-FR" sz="800" dirty="0">
                <a:solidFill>
                  <a:schemeClr val="bg1"/>
                </a:solidFill>
                <a:latin typeface="Adobe Clean SemiLight" panose="020B0403020404020204" pitchFamily="34" charset="0"/>
              </a:rPr>
              <a:t>Adobe offre une gamme complète de ressources techniques afin d’appuyer votre entreprise. Elles sont comprises dans votre abonnement à la licence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a:t>
            </a:r>
            <a:r>
              <a:rPr lang="fr-FR" sz="800" dirty="0">
                <a:solidFill>
                  <a:schemeClr val="bg1"/>
                </a:solidFill>
                <a:latin typeface="Adobe Clean SemiLight"/>
              </a:rPr>
              <a:t> L’assistance EN LIGNE comprend un accès à des parcours de formation personnalisés et à des forums communautaires surveillés au travers d’</a:t>
            </a:r>
            <a:r>
              <a:rPr lang="fr-FR" sz="800" dirty="0" err="1">
                <a:solidFill>
                  <a:schemeClr val="bg1"/>
                </a:solidFill>
                <a:latin typeface="Adobe Clean SemiLight"/>
              </a:rPr>
              <a:t>Experience</a:t>
            </a:r>
            <a:r>
              <a:rPr lang="fr-FR" sz="800" dirty="0">
                <a:solidFill>
                  <a:schemeClr val="bg1"/>
                </a:solidFill>
                <a:latin typeface="Adobe Clean SemiLight"/>
              </a:rPr>
              <a:t> League d’Adobe. Vous pouvez tirer profit de notre documentation technique détaillée et approfondie sur les produits, ainsi que de nos notes de mise à jour actuelles publiées sur </a:t>
            </a:r>
            <a:r>
              <a:rPr lang="fr-FR" sz="8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http://www.adobe.com/fr/. </a:t>
            </a:r>
            <a:r>
              <a:rPr lang="fr-FR" sz="800" dirty="0">
                <a:solidFill>
                  <a:schemeClr val="bg1"/>
                </a:solidFill>
                <a:latin typeface="Adobe Clean SemiLight"/>
              </a:rPr>
              <a:t>Notre pack en ligne comprend également un accès à nos équipes d’assistance technique que vous pouvez contacter par téléphone pour tout problème critique concernant un produit P1. Cette équipe vous aide </a:t>
            </a:r>
            <a:br>
              <a:rPr lang="fr-FR" sz="800" dirty="0">
                <a:solidFill>
                  <a:schemeClr val="bg1"/>
                </a:solidFill>
                <a:latin typeface="Adobe Clean SemiLight"/>
              </a:rPr>
            </a:br>
            <a:r>
              <a:rPr lang="fr-FR" sz="800" dirty="0">
                <a:solidFill>
                  <a:schemeClr val="bg1"/>
                </a:solidFill>
                <a:latin typeface="Adobe Clean SemiLight"/>
              </a:rPr>
              <a:t>à protéger votre entreprise aux moments les plus critiques et vous offre également la possibilité de saisir des requêtes dont la priorité est moins élevée afin d’obtenir une assistance via le portail Web de l’assistance.</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4123869560"/>
              </p:ext>
            </p:extLst>
          </p:nvPr>
        </p:nvGraphicFramePr>
        <p:xfrm>
          <a:off x="0" y="1938946"/>
          <a:ext cx="7705343" cy="4622477"/>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336154">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fr-FR" sz="900">
                          <a:solidFill>
                            <a:srgbClr val="404040"/>
                          </a:solidFill>
                          <a:latin typeface="Adobe Clean"/>
                          <a:cs typeface="Adobe Clean"/>
                        </a:rPr>
                        <a:t>Assistance en ligne</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commerciale</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fr-FR" sz="900">
                          <a:solidFill>
                            <a:srgbClr val="FFFFFF"/>
                          </a:solidFill>
                          <a:latin typeface="Adobe Clean"/>
                          <a:cs typeface="Adobe Clean"/>
                        </a:rPr>
                        <a:t>Assistance Elite</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336154">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fr-FR" sz="800" i="1">
                          <a:solidFill>
                            <a:srgbClr val="FFFFFF"/>
                          </a:solidFill>
                          <a:latin typeface="Adobe Clean"/>
                          <a:cs typeface="Adobe Clean"/>
                        </a:rPr>
                        <a:t>Niveaux de l’assistance payante ($)</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03859">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0385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03859">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lang="fr-FR" sz="900">
                          <a:solidFill>
                            <a:srgbClr val="020302"/>
                          </a:solidFill>
                          <a:latin typeface="Wingdings"/>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03859">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800">
                          <a:solidFill>
                            <a:srgbClr val="020302"/>
                          </a:solidFill>
                          <a:latin typeface="AdobeClean-Light"/>
                          <a:cs typeface="AdobeClean-Light"/>
                        </a:rPr>
                        <a:t>Heures d’ouverture</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fr-FR" sz="800">
                          <a:solidFill>
                            <a:srgbClr val="020302"/>
                          </a:solidFill>
                          <a:latin typeface="AdobeClean-Light"/>
                          <a:cs typeface="AdobeClean-Light"/>
                        </a:rPr>
                        <a:t>Heures d’ouverture</a:t>
                      </a: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fr-FR" sz="800">
                          <a:solidFill>
                            <a:srgbClr val="020302"/>
                          </a:solidFill>
                          <a:latin typeface="AdobeClean-Light"/>
                          <a:cs typeface="AdobeClean-Light"/>
                        </a:rPr>
                        <a:t>24X5</a:t>
                      </a:r>
                    </a:p>
                  </a:txBody>
                  <a:tcPr marL="0" marR="0" marT="67945" marB="0">
                    <a:lnT w="12700">
                      <a:solidFill>
                        <a:srgbClr val="F0F0F0"/>
                      </a:solidFill>
                      <a:prstDash val="solid"/>
                    </a:lnT>
                  </a:tcPr>
                </a:tc>
                <a:tc>
                  <a:txBody>
                    <a:bodyPr/>
                    <a:lstStyle/>
                    <a:p>
                      <a:pPr algn="ctr">
                        <a:lnSpc>
                          <a:spcPct val="100000"/>
                        </a:lnSpc>
                        <a:spcBef>
                          <a:spcPts val="535"/>
                        </a:spcBef>
                      </a:pPr>
                      <a:r>
                        <a:rPr lang="fr-FR" sz="800">
                          <a:solidFill>
                            <a:srgbClr val="020302"/>
                          </a:solidFill>
                          <a:latin typeface="AdobeClean-Light"/>
                          <a:cs typeface="AdobeClean-Light"/>
                        </a:rPr>
                        <a:t>24X5</a:t>
                      </a: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03859">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03859">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fr-FR" sz="900">
                          <a:solidFill>
                            <a:srgbClr val="020302"/>
                          </a:solidFill>
                          <a:latin typeface="AdobeClean-Light"/>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fr-FR" sz="900">
                          <a:solidFill>
                            <a:srgbClr val="020302"/>
                          </a:solidFill>
                          <a:latin typeface="AdobeClean-Light"/>
                          <a:cs typeface="AdobeClean-Light"/>
                        </a:rPr>
                        <a:t>10</a:t>
                      </a:r>
                    </a:p>
                  </a:txBody>
                  <a:tcPr marL="0" marR="0" marT="57785" marB="0"/>
                </a:tc>
                <a:tc>
                  <a:txBody>
                    <a:bodyPr/>
                    <a:lstStyle/>
                    <a:p>
                      <a:pPr algn="ctr">
                        <a:lnSpc>
                          <a:spcPct val="100000"/>
                        </a:lnSpc>
                        <a:spcBef>
                          <a:spcPts val="455"/>
                        </a:spcBef>
                      </a:pPr>
                      <a:r>
                        <a:rPr lang="fr-FR" sz="900">
                          <a:solidFill>
                            <a:srgbClr val="020302"/>
                          </a:solidFill>
                          <a:latin typeface="AdobeClean-Light"/>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03859">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0385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03859">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fr-FR" sz="900">
                          <a:solidFill>
                            <a:srgbClr val="020302"/>
                          </a:solidFill>
                          <a:latin typeface="AdobeClean-Light"/>
                          <a:cs typeface="AdobeClean-Light"/>
                        </a:rPr>
                        <a:t>2</a:t>
                      </a:r>
                    </a:p>
                  </a:txBody>
                  <a:tcPr marL="0" marR="0" marT="57150" marB="0"/>
                </a:tc>
                <a:tc>
                  <a:txBody>
                    <a:bodyPr/>
                    <a:lstStyle/>
                    <a:p>
                      <a:pPr algn="ctr">
                        <a:lnSpc>
                          <a:spcPct val="100000"/>
                        </a:lnSpc>
                        <a:spcBef>
                          <a:spcPts val="450"/>
                        </a:spcBef>
                      </a:pPr>
                      <a:r>
                        <a:rPr lang="fr-FR" sz="900">
                          <a:solidFill>
                            <a:srgbClr val="020302"/>
                          </a:solidFill>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03859">
                <a:tc vMerge="1">
                  <a:txBody>
                    <a:bodyPr/>
                    <a:lstStyle/>
                    <a:p>
                      <a:endParaRPr lang="en-US"/>
                    </a:p>
                  </a:txBody>
                  <a:tcPr/>
                </a:tc>
                <a:tc>
                  <a:txBody>
                    <a:bodyPr/>
                    <a:lstStyle/>
                    <a:p>
                      <a:pPr marL="5080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fr-FR" sz="900">
                          <a:latin typeface="AdobeClean-Light"/>
                          <a:cs typeface="AdobeClean-Light"/>
                        </a:rPr>
                        <a:t>2</a:t>
                      </a:r>
                    </a:p>
                  </a:txBody>
                  <a:tcPr marL="0" marR="0" marT="57150" marB="0"/>
                </a:tc>
                <a:tc>
                  <a:txBody>
                    <a:bodyPr/>
                    <a:lstStyle/>
                    <a:p>
                      <a:pPr algn="ctr">
                        <a:lnSpc>
                          <a:spcPct val="100000"/>
                        </a:lnSpc>
                        <a:spcBef>
                          <a:spcPts val="450"/>
                        </a:spcBef>
                      </a:pPr>
                      <a:r>
                        <a:rPr lang="fr-FR" sz="900">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03859">
                <a:tc vMerge="1">
                  <a:txBody>
                    <a:bodyPr/>
                    <a:lstStyle/>
                    <a:p>
                      <a:endParaRPr lang="en-US"/>
                    </a:p>
                  </a:txBody>
                  <a:tcPr/>
                </a:tc>
                <a:tc>
                  <a:txBody>
                    <a:bodyPr/>
                    <a:lstStyle/>
                    <a:p>
                      <a:pPr marL="5080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900">
                          <a:solidFill>
                            <a:srgbClr val="020302"/>
                          </a:solidFill>
                          <a:latin typeface="Wingdings"/>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9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03859">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03859">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lang="fr-FR" sz="900">
                          <a:solidFill>
                            <a:srgbClr val="020302"/>
                          </a:solidFill>
                          <a:latin typeface="Wingdings"/>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310476">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fr-FR" sz="900" dirty="0">
                          <a:solidFill>
                            <a:srgbClr val="020302"/>
                          </a:solidFill>
                          <a:latin typeface="AdobeClean-Light"/>
                          <a:cs typeface="AdobeClean-Light"/>
                        </a:rPr>
                        <a:t>Version, migration, mise à niveau et examen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lang="fr-FR" sz="9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313977">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fr-FR" sz="900" dirty="0">
                          <a:latin typeface="AdobeClean-Light"/>
                          <a:cs typeface="AdobeClean-Light"/>
                        </a:rPr>
                        <a:t>Activités d’assistance dans le Cloud - </a:t>
                      </a:r>
                      <a:r>
                        <a:rPr lang="fr-FR" sz="900" dirty="0" err="1">
                          <a:latin typeface="AdobeClean-Light"/>
                          <a:cs typeface="AdobeClean-Light"/>
                        </a:rPr>
                        <a:t>Experience</a:t>
                      </a:r>
                      <a:r>
                        <a:rPr lang="fr-FR" sz="900" dirty="0">
                          <a:latin typeface="AdobeClean-Light"/>
                          <a:cs typeface="AdobeClean-Light"/>
                        </a:rPr>
                        <a:t> </a:t>
                      </a:r>
                      <a:br>
                        <a:rPr lang="fr-FR" sz="900" dirty="0">
                          <a:latin typeface="AdobeClean-Light"/>
                          <a:cs typeface="AdobeClean-Light"/>
                        </a:rPr>
                      </a:br>
                      <a:r>
                        <a:rPr lang="fr-FR" sz="900" dirty="0">
                          <a:latin typeface="AdobeClean-Light"/>
                          <a:cs typeface="AdobeClean-Light"/>
                        </a:rPr>
                        <a:t>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fr-FR" sz="900">
                          <a:solidFill>
                            <a:srgbClr val="020302"/>
                          </a:solidFill>
                          <a:latin typeface="Wingdings"/>
                          <a:cs typeface="Wingdings"/>
                        </a:rPr>
                        <a:t></a:t>
                      </a:r>
                    </a:p>
                  </a:txBody>
                  <a:tcPr marL="0" marR="0" marT="62230" marB="0">
                    <a:lnB w="12700">
                      <a:solidFill>
                        <a:srgbClr val="F0F0F0"/>
                      </a:solidFill>
                      <a:prstDash val="solid"/>
                    </a:lnB>
                  </a:tcPr>
                </a:tc>
                <a:tc>
                  <a:txBody>
                    <a:bodyPr/>
                    <a:lstStyle/>
                    <a:p>
                      <a:pPr algn="ctr">
                        <a:lnSpc>
                          <a:spcPct val="100000"/>
                        </a:lnSpc>
                        <a:spcBef>
                          <a:spcPts val="490"/>
                        </a:spcBef>
                      </a:pPr>
                      <a:r>
                        <a:rPr lang="fr-FR" sz="900">
                          <a:solidFill>
                            <a:srgbClr val="020302"/>
                          </a:solidFill>
                          <a:latin typeface="Wingdings"/>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03859">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fr-FR" sz="900" dirty="0">
                          <a:solidFill>
                            <a:srgbClr val="020302"/>
                          </a:solidFill>
                          <a:latin typeface="AdobeClean-Light"/>
                          <a:cs typeface="AdobeClean-Light"/>
                        </a:rPr>
                        <a:t>Services Launch Advisory - Première année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d’une nouvelle solution</a:t>
                      </a:r>
                    </a:p>
                    <a:p>
                      <a:pPr marL="48260">
                        <a:lnSpc>
                          <a:spcPct val="100000"/>
                        </a:lnSpc>
                        <a:spcBef>
                          <a:spcPts val="830"/>
                        </a:spcBef>
                      </a:pPr>
                      <a:r>
                        <a:rPr lang="fr-FR" sz="900" dirty="0">
                          <a:latin typeface="AdobeClean-Light"/>
                          <a:cs typeface="AdobeClean-Light"/>
                        </a:rPr>
                        <a:t>Activités du service de terrain</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fr-FR" sz="900">
                          <a:solidFill>
                            <a:srgbClr val="020302"/>
                          </a:solidFill>
                          <a:latin typeface="Wingdings"/>
                          <a:cs typeface="Wingdings"/>
                        </a:rPr>
                        <a:t></a:t>
                      </a:r>
                    </a:p>
                  </a:txBody>
                  <a:tcPr marL="0" marR="0" marT="56515" marB="0">
                    <a:lnT w="12700">
                      <a:solidFill>
                        <a:srgbClr val="F0F0F0"/>
                      </a:solidFill>
                      <a:prstDash val="solid"/>
                    </a:lnT>
                  </a:tcPr>
                </a:tc>
                <a:tc>
                  <a:txBody>
                    <a:bodyPr/>
                    <a:lstStyle/>
                    <a:p>
                      <a:pPr algn="ctr">
                        <a:lnSpc>
                          <a:spcPct val="100000"/>
                        </a:lnSpc>
                        <a:spcBef>
                          <a:spcPts val="445"/>
                        </a:spcBef>
                      </a:pPr>
                      <a:r>
                        <a:rPr lang="fr-FR" sz="900">
                          <a:solidFill>
                            <a:srgbClr val="020302"/>
                          </a:solidFill>
                          <a:latin typeface="Wingdings"/>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31204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fr-FR" sz="900">
                          <a:solidFill>
                            <a:srgbClr val="020302"/>
                          </a:solidFill>
                          <a:latin typeface="AdobeClean-Light"/>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fr-FR" sz="900" dirty="0">
                          <a:solidFill>
                            <a:srgbClr val="020302"/>
                          </a:solidFill>
                          <a:latin typeface="AdobeClean-Light"/>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4800601" y="9862966"/>
            <a:ext cx="2776726"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graphicFrame>
        <p:nvGraphicFramePr>
          <p:cNvPr id="9" name="object 9"/>
          <p:cNvGraphicFramePr>
            <a:graphicFrameLocks noGrp="1"/>
          </p:cNvGraphicFramePr>
          <p:nvPr>
            <p:extLst>
              <p:ext uri="{D42A27DB-BD31-4B8C-83A1-F6EECF244321}">
                <p14:modId xmlns:p14="http://schemas.microsoft.com/office/powerpoint/2010/main" val="3523963623"/>
              </p:ext>
            </p:extLst>
          </p:nvPr>
        </p:nvGraphicFramePr>
        <p:xfrm>
          <a:off x="33527" y="6933304"/>
          <a:ext cx="7705343" cy="2848893"/>
        </p:xfrm>
        <a:graphic>
          <a:graphicData uri="http://schemas.openxmlformats.org/drawingml/2006/table">
            <a:tbl>
              <a:tblPr firstRow="1" bandRow="1">
                <a:tableStyleId>{2D5ABB26-0587-4C30-8999-92F81FD0307C}</a:tableStyleId>
              </a:tblPr>
              <a:tblGrid>
                <a:gridCol w="377647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381894">
                <a:tc>
                  <a:txBody>
                    <a:bodyPr/>
                    <a:lstStyle/>
                    <a:p>
                      <a:pPr marL="50800">
                        <a:lnSpc>
                          <a:spcPct val="100000"/>
                        </a:lnSpc>
                        <a:spcBef>
                          <a:spcPts val="60"/>
                        </a:spcBef>
                      </a:pPr>
                      <a:r>
                        <a:rPr lang="fr-FR" sz="900" dirty="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fr-FR" sz="900" dirty="0">
                          <a:solidFill>
                            <a:srgbClr val="020302"/>
                          </a:solidFill>
                          <a:latin typeface="Adobe Clean"/>
                          <a:cs typeface="Adobe Clean"/>
                        </a:rPr>
                        <a:t>Assistance en ligne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fr-FR" sz="900">
                          <a:solidFill>
                            <a:srgbClr val="FFFFFF"/>
                          </a:solidFill>
                          <a:latin typeface="Adobe Clean"/>
                          <a:cs typeface="Adobe Clean"/>
                        </a:rPr>
                        <a:t>Assistance commerciale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ACD2FF"/>
                      </a:solidFill>
                      <a:prstDash val="solid"/>
                      <a:round/>
                      <a:headEnd type="none" w="med" len="med"/>
                      <a:tailEnd type="none" w="med" len="med"/>
                    </a:lnB>
                    <a:solidFill>
                      <a:srgbClr val="7D7D7D"/>
                    </a:solidFill>
                  </a:tcPr>
                </a:tc>
                <a:tc>
                  <a:txBody>
                    <a:bodyPr/>
                    <a:lstStyle/>
                    <a:p>
                      <a:pPr marL="0" algn="ctr">
                        <a:lnSpc>
                          <a:spcPct val="100000"/>
                        </a:lnSpc>
                        <a:spcBef>
                          <a:spcPts val="60"/>
                        </a:spcBef>
                      </a:pPr>
                      <a:r>
                        <a:rPr lang="fr-FR" sz="900">
                          <a:solidFill>
                            <a:srgbClr val="FFFFFF"/>
                          </a:solidFill>
                          <a:latin typeface="Adobe Clean"/>
                          <a:cs typeface="Adobe Clean"/>
                        </a:rPr>
                        <a:t>Assistance aux entreprises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fr-FR" sz="900">
                          <a:solidFill>
                            <a:srgbClr val="FFFFFF"/>
                          </a:solidFill>
                          <a:latin typeface="Adobe Clean"/>
                          <a:cs typeface="Adobe Clean"/>
                        </a:rPr>
                        <a:t>Assistance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777003">
                <a:tc>
                  <a:txBody>
                    <a:bodyPr/>
                    <a:lstStyle/>
                    <a:p>
                      <a:pPr marL="50800">
                        <a:lnSpc>
                          <a:spcPct val="100000"/>
                        </a:lnSpc>
                        <a:spcBef>
                          <a:spcPts val="30"/>
                        </a:spcBef>
                      </a:pPr>
                      <a:r>
                        <a:rPr lang="fr-FR" sz="900" b="1" dirty="0">
                          <a:solidFill>
                            <a:srgbClr val="020302"/>
                          </a:solidFill>
                          <a:latin typeface="Adobe Clean"/>
                          <a:cs typeface="Adobe Clean"/>
                        </a:rPr>
                        <a:t>PRIORITÉ 1</a:t>
                      </a:r>
                    </a:p>
                    <a:p>
                      <a:pPr marL="50800" marR="387985">
                        <a:lnSpc>
                          <a:spcPts val="1000"/>
                        </a:lnSpc>
                        <a:spcBef>
                          <a:spcPts val="420"/>
                        </a:spcBef>
                      </a:pPr>
                      <a:r>
                        <a:rPr lang="fr-FR" sz="900" b="0" i="0" dirty="0">
                          <a:solidFill>
                            <a:srgbClr val="000000"/>
                          </a:solidFill>
                          <a:latin typeface="Adobe Clean Light" panose="020B0303020404020204" pitchFamily="34" charset="0"/>
                        </a:rPr>
                        <a:t>Les fonctions commerciales de production du client sont en panne </a:t>
                      </a:r>
                      <a:br>
                        <a:rPr lang="fr-FR"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ou présentent une perte de données ou une dégradation importante </a:t>
                      </a:r>
                      <a:br>
                        <a:rPr lang="fr-FR"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du service. Une attention immédiate est requise afin de restaurer </a:t>
                      </a:r>
                      <a:br>
                        <a:rPr lang="fr-FR"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les fonctionnalités et l’accessibilité.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24x7 / 1 heure</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fr-FR" sz="900" b="0" i="0" u="none" strike="noStrike" dirty="0">
                          <a:solidFill>
                            <a:srgbClr val="020302"/>
                          </a:solidFill>
                          <a:latin typeface="AdobeClean-Light" panose="020B0503020404020204" pitchFamily="34" charset="0"/>
                        </a:rPr>
                        <a:t>24x7 / 1 heure</a:t>
                      </a:r>
                    </a:p>
                  </a:txBody>
                  <a:tcPr marL="9525" marR="9525" marT="9525"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24x7 / 30 minutes</a:t>
                      </a:r>
                    </a:p>
                  </a:txBody>
                  <a:tcPr marL="9525" marR="9525" marT="9525"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24x7 / 15 minutes</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900" b="1" dirty="0">
                          <a:solidFill>
                            <a:srgbClr val="020302"/>
                          </a:solidFill>
                          <a:latin typeface="Adobe Clean"/>
                          <a:cs typeface="Adobe Clean"/>
                        </a:rPr>
                        <a:t>PRIORITÉ 2</a:t>
                      </a:r>
                    </a:p>
                    <a:p>
                      <a:pPr marL="50165" marR="203200" indent="0" defTabSz="914400" eaLnBrk="1" fontAlgn="auto" latinLnBrk="0" hangingPunct="1">
                        <a:lnSpc>
                          <a:spcPts val="1000"/>
                        </a:lnSpc>
                        <a:spcBef>
                          <a:spcPts val="415"/>
                        </a:spcBef>
                        <a:spcAft>
                          <a:spcPts val="0"/>
                        </a:spcAft>
                        <a:buClrTx/>
                        <a:buSzTx/>
                        <a:buFontTx/>
                        <a:buNone/>
                        <a:tabLst/>
                        <a:defRPr/>
                      </a:pPr>
                      <a:r>
                        <a:rPr lang="fr-FR" sz="900" b="0" i="0" dirty="0">
                          <a:solidFill>
                            <a:srgbClr val="000000"/>
                          </a:solidFill>
                          <a:latin typeface="Adobe Clean Light" panose="020B0303020404020204" pitchFamily="34" charset="0"/>
                        </a:rPr>
                        <a:t>Les fonctions commerciales du client présentent une dégradation importante du service ou une perte potentielle de données. Il est également possible qu’une fonctionnalité majeure soit affectée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Heures d’ouverture / 4 heures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Heures d’ouverture / 2 heures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24x5 / 1 heure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24x5 / 30 minutes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671456">
                <a:tc>
                  <a:txBody>
                    <a:bodyPr/>
                    <a:lstStyle/>
                    <a:p>
                      <a:pPr marL="50165">
                        <a:lnSpc>
                          <a:spcPct val="100000"/>
                        </a:lnSpc>
                        <a:spcBef>
                          <a:spcPts val="30"/>
                        </a:spcBef>
                      </a:pPr>
                      <a:r>
                        <a:rPr lang="fr-FR" sz="900" b="1" dirty="0">
                          <a:solidFill>
                            <a:srgbClr val="020302"/>
                          </a:solidFill>
                          <a:latin typeface="Adobe Clean"/>
                          <a:cs typeface="Adobe Clean"/>
                        </a:rPr>
                        <a:t>PRIORITÉ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fr-FR" sz="900" b="0" i="0" u="none" strike="noStrike" cap="none" normalizeH="0" baseline="0" noProof="0" dirty="0">
                          <a:ln>
                            <a:noFill/>
                          </a:ln>
                          <a:solidFill>
                            <a:srgbClr val="000000"/>
                          </a:solidFill>
                          <a:uLnTx/>
                          <a:uFillTx/>
                          <a:latin typeface="Adobe Clean Light" panose="020B0303020404020204" pitchFamily="34" charset="0"/>
                          <a:ea typeface="+mn-ea"/>
                          <a:cs typeface="+mn-cs"/>
                        </a:rPr>
                        <a:t>Les fonctions commerciales du client présentent une dégradation mineure </a:t>
                      </a:r>
                      <a:br>
                        <a:rPr kumimoji="0" lang="fr-FR" sz="900" b="0" i="0" u="none" strike="noStrike" cap="none" normalizeH="0" baseline="0" noProof="0" dirty="0">
                          <a:ln>
                            <a:noFill/>
                          </a:ln>
                          <a:solidFill>
                            <a:srgbClr val="000000"/>
                          </a:solidFill>
                          <a:uLnTx/>
                          <a:uFillTx/>
                          <a:latin typeface="Adobe Clean Light" panose="020B0303020404020204" pitchFamily="34" charset="0"/>
                          <a:ea typeface="+mn-ea"/>
                          <a:cs typeface="+mn-cs"/>
                        </a:rPr>
                      </a:br>
                      <a:r>
                        <a:rPr kumimoji="0" lang="fr-FR" sz="900" b="0" i="0" u="none" strike="noStrike" cap="none" normalizeH="0" baseline="0" noProof="0" dirty="0">
                          <a:ln>
                            <a:noFill/>
                          </a:ln>
                          <a:solidFill>
                            <a:srgbClr val="000000"/>
                          </a:solidFill>
                          <a:uLnTx/>
                          <a:uFillTx/>
                          <a:latin typeface="Adobe Clean Light" panose="020B0303020404020204" pitchFamily="34" charset="0"/>
                          <a:ea typeface="+mn-ea"/>
                          <a:cs typeface="+mn-cs"/>
                        </a:rPr>
                        <a:t>du service, mais il existe une solution/un moyen permettant aux fonctions commerciales de continuer de fonctionner normalement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Heures d’ouverture / 6 heures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dirty="0">
                          <a:solidFill>
                            <a:srgbClr val="020302"/>
                          </a:solidFill>
                          <a:latin typeface="AdobeClean-Light" panose="020B0503020404020204" pitchFamily="34" charset="0"/>
                        </a:rPr>
                        <a:t>Heures d’ouverture /  4 heures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dirty="0">
                          <a:solidFill>
                            <a:srgbClr val="020302"/>
                          </a:solidFill>
                          <a:latin typeface="AdobeClean-Light" panose="020B0503020404020204" pitchFamily="34" charset="0"/>
                        </a:rPr>
                        <a:t>Heures d’ouverture / 2 heures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24x5 / 1 heure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900" b="1" dirty="0">
                          <a:solidFill>
                            <a:srgbClr val="020302"/>
                          </a:solidFill>
                          <a:latin typeface="Adobe Clean"/>
                          <a:cs typeface="Adobe Clean"/>
                        </a:rPr>
                        <a:t>PRIORITÉ 4</a:t>
                      </a:r>
                    </a:p>
                    <a:p>
                      <a:pPr marL="48895" marR="0" indent="0" defTabSz="914400" eaLnBrk="1" fontAlgn="auto" latinLnBrk="0" hangingPunct="1">
                        <a:lnSpc>
                          <a:spcPct val="100000"/>
                        </a:lnSpc>
                        <a:spcBef>
                          <a:spcPts val="300"/>
                        </a:spcBef>
                        <a:spcAft>
                          <a:spcPts val="0"/>
                        </a:spcAft>
                        <a:buClrTx/>
                        <a:buSzTx/>
                        <a:buFontTx/>
                        <a:buNone/>
                        <a:tabLst/>
                        <a:defRPr/>
                      </a:pPr>
                      <a:r>
                        <a:rPr lang="fr-FR" sz="900" b="0" i="0" dirty="0">
                          <a:solidFill>
                            <a:srgbClr val="000000"/>
                          </a:solidFill>
                          <a:latin typeface="Adobe Clean Light" panose="020B0303020404020204" pitchFamily="34" charset="0"/>
                        </a:rPr>
                        <a:t>Question générale concernant les fonctionnalités actuelles du produit </a:t>
                      </a:r>
                      <a:br>
                        <a:rPr lang="fr-FR"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ou une demande d’amélioration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fr-FR" sz="900" b="0" i="0" u="none" strike="noStrike" dirty="0">
                          <a:solidFill>
                            <a:srgbClr val="020302"/>
                          </a:solidFill>
                          <a:latin typeface="AdobeClean-Light" panose="020B0503020404020204" pitchFamily="34" charset="0"/>
                        </a:rPr>
                        <a:t>Jours ouvrables / 3 jours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Jours ouvrables / 1 jour</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a:solidFill>
                            <a:srgbClr val="020302"/>
                          </a:solidFill>
                          <a:latin typeface="AdobeClean-Light" panose="020B0503020404020204" pitchFamily="34" charset="0"/>
                        </a:rPr>
                        <a:t>Jours ouvrables / 1 jour</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fr-FR" sz="900" b="0" i="0" u="none" strike="noStrike" dirty="0">
                          <a:solidFill>
                            <a:srgbClr val="020302"/>
                          </a:solidFill>
                          <a:latin typeface="AdobeClean-Light" panose="020B0503020404020204" pitchFamily="34" charset="0"/>
                        </a:rPr>
                        <a:t>Jours ouvrables / 1 jour</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fr-FR" sz="2300">
                <a:latin typeface="Adobe Clean"/>
              </a:rPr>
              <a:t>PLANS D’ASSISTANCE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fr-FR"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nchor="t">
            <a:spAutoFit/>
          </a:bodyPr>
          <a:lstStyle/>
          <a:p>
            <a:pPr marL="12700" marR="5080">
              <a:lnSpc>
                <a:spcPts val="1400"/>
              </a:lnSpc>
              <a:spcBef>
                <a:spcPts val="60"/>
              </a:spcBef>
            </a:pPr>
            <a:r>
              <a:rPr lang="fr-FR" sz="1000" dirty="0">
                <a:solidFill>
                  <a:srgbClr val="020302"/>
                </a:solidFill>
                <a:latin typeface="AdobeClean-Light"/>
                <a:cs typeface="AdobeClean-Light"/>
              </a:rPr>
              <a:t>Le service clientèle Adobe donne accès à des ressources en ligne de documentation, d’engagement avec d’autres experts et clients pour connaître les bonnes pratiques ainsi qu’à une série de webinaires (Office </a:t>
            </a:r>
            <a:r>
              <a:rPr lang="fr-FR" sz="1000" dirty="0" err="1">
                <a:solidFill>
                  <a:srgbClr val="020302"/>
                </a:solidFill>
                <a:latin typeface="AdobeClean-Light"/>
                <a:cs typeface="AdobeClean-Light"/>
              </a:rPr>
              <a:t>Hours</a:t>
            </a:r>
            <a:r>
              <a:rPr lang="fr-FR" sz="1000" dirty="0">
                <a:solidFill>
                  <a:srgbClr val="020302"/>
                </a:solidFill>
                <a:latin typeface="AdobeClean-Light"/>
                <a:cs typeface="AdobeClean-Light"/>
              </a:rPr>
              <a:t>) dévoilant des conseils et des astuces de dépannage. Plusieurs moyens sont également</a:t>
            </a:r>
            <a:r>
              <a:rPr lang="fr-FR" sz="1000" dirty="0">
                <a:latin typeface="AdobeClean-Light"/>
                <a:cs typeface="AdobeClean-Light"/>
              </a:rPr>
              <a:t> </a:t>
            </a:r>
            <a:r>
              <a:rPr lang="fr-FR" sz="1000" dirty="0">
                <a:solidFill>
                  <a:srgbClr val="020302"/>
                </a:solidFill>
                <a:latin typeface="AdobeClean-Light"/>
                <a:cs typeface="AdobeClean-Light"/>
              </a:rPr>
              <a:t>disponibles pour poser des questions et soumettre des cas.</a:t>
            </a:r>
          </a:p>
        </p:txBody>
      </p:sp>
      <p:sp>
        <p:nvSpPr>
          <p:cNvPr id="46" name="object 46"/>
          <p:cNvSpPr txBox="1"/>
          <p:nvPr/>
        </p:nvSpPr>
        <p:spPr>
          <a:xfrm>
            <a:off x="206585" y="8494028"/>
            <a:ext cx="2917615" cy="579646"/>
          </a:xfrm>
          <a:prstGeom prst="rect">
            <a:avLst/>
          </a:prstGeom>
        </p:spPr>
        <p:txBody>
          <a:bodyPr vert="horz" wrap="square" lIns="0" tIns="12700" rIns="0" bIns="0" rtlCol="0" anchor="t">
            <a:spAutoFit/>
          </a:bodyPr>
          <a:lstStyle/>
          <a:p>
            <a:pPr marL="33020" marR="159385">
              <a:spcBef>
                <a:spcPts val="100"/>
              </a:spcBef>
              <a:tabLst>
                <a:tab pos="1786889" algn="l"/>
              </a:tabLst>
            </a:pPr>
            <a:r>
              <a:rPr lang="fr-FR" sz="900" dirty="0">
                <a:solidFill>
                  <a:srgbClr val="020302"/>
                </a:solidFill>
                <a:latin typeface="AdobeClean-Light"/>
                <a:cs typeface="AdobeClean-Light"/>
              </a:rPr>
              <a:t>Commencez une session de conversation pour obtenir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des réponses et de l’aide lors de l’envoi du cas.</a:t>
            </a:r>
          </a:p>
          <a:p>
            <a:pPr marL="33020" marR="159385">
              <a:lnSpc>
                <a:spcPct val="100000"/>
              </a:lnSpc>
              <a:spcBef>
                <a:spcPts val="100"/>
              </a:spcBef>
              <a:tabLst>
                <a:tab pos="1786889" algn="l"/>
              </a:tabLst>
            </a:pPr>
            <a:r>
              <a:rPr lang="fr-FR" sz="900" i="1" dirty="0">
                <a:solidFill>
                  <a:srgbClr val="7A7A7A"/>
                </a:solidFill>
                <a:latin typeface="AdobeClean-LightIt"/>
                <a:cs typeface="AdobeClean-LightIt"/>
              </a:rPr>
              <a:t>*Tous les produits ne bénéficient pas de l’assistance </a:t>
            </a:r>
            <a:br>
              <a:rPr lang="fr-FR" sz="900" i="1" dirty="0">
                <a:solidFill>
                  <a:srgbClr val="7A7A7A"/>
                </a:solidFill>
                <a:latin typeface="AdobeClean-LightIt"/>
                <a:cs typeface="AdobeClean-LightIt"/>
              </a:rPr>
            </a:br>
            <a:r>
              <a:rPr lang="fr-FR" sz="900" i="1" dirty="0">
                <a:solidFill>
                  <a:srgbClr val="7A7A7A"/>
                </a:solidFill>
                <a:latin typeface="AdobeClean-LightIt"/>
                <a:cs typeface="AdobeClean-LightIt"/>
              </a:rPr>
              <a:t>de messagerie instantanée.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Assistance en ligne</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3"/>
            <a:ext cx="2599564"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1913764"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805349"/>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en ligne permanent à une base de données croissante </a:t>
            </a:r>
            <a:br>
              <a:rPr lang="fr-FR"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solutions techniques, de documentation sur les produits, </a:t>
            </a:r>
            <a:br>
              <a:rPr lang="fr-FR"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questions fréquentes, etc. Communiquez avec des professionnels et d’autres clients de la communauté Adobe pour partager les bonnes pratiques et les leçons apprises.</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fr-FR" sz="1000">
                <a:solidFill>
                  <a:srgbClr val="000000"/>
                </a:solidFill>
                <a:latin typeface="Adobe Clean Light" panose="020B0303020404020204" pitchFamily="34" charset="0"/>
              </a:rPr>
              <a:t>Les Experience Makers sont créées à l’aide d’Experience League. Les clients peuvent lancer leurs capacités de gestion de l’expérience client grâce à un apprentissage personnalisé permettant de développer leurs compétences, collaborer avec une communauté mondiale de pairs et gagner une reconnaissance de carrière.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fr-FR" sz="1000">
                <a:solidFill>
                  <a:srgbClr val="000000"/>
                </a:solidFill>
                <a:latin typeface="Adobe Clean Light" panose="020B0303020404020204" pitchFamily="34" charset="0"/>
              </a:rPr>
              <a:t>« Office Hours », l’initiative menée par l’équipe du service clientèle Adobe, comprend des sessions conçues pour informer les participants et les aider à résoudre leurs problèmes. Elle offre également des conseils et astuces pour réussir au mieux l’intégration des solutions Adobe.</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a:solidFill>
                  <a:srgbClr val="000000"/>
                </a:solidFill>
              </a:rPr>
              <a:t>Portail d’aide automatique</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651460"/>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à la demande au portail d’assistance d’aide automatique en ligne pour envoyer des demandes d’assistance, examiner le statut </a:t>
            </a:r>
            <a:br>
              <a:rPr lang="fr-FR"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des cas et parcourir d’autres ressources, telles que notre base de connaissances, les actualités et les alertes, les conseils présentés, etc.</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Assistance de messagerie instantanée*</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de conversation</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24 X 7 X 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fr-FR" sz="1000">
                <a:solidFill>
                  <a:srgbClr val="020302"/>
                </a:solidFill>
                <a:latin typeface="AdobeClean-Light"/>
              </a:rPr>
              <a:t>Les utilisateurs autorisés ou les contacts d’assistance nommés </a:t>
            </a:r>
            <a:r>
              <a:rPr lang="fr-FR" sz="100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4800600" y="9862966"/>
            <a:ext cx="2722941"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1093526" cy="643125"/>
          </a:xfrm>
          <a:prstGeom prst="rect">
            <a:avLst/>
          </a:prstGeom>
        </p:spPr>
        <p:txBody>
          <a:bodyPr vert="horz" wrap="square" lIns="0" tIns="12065" rIns="0" bIns="0" rtlCol="0" anchor="t">
            <a:spAutoFit/>
          </a:bodyPr>
          <a:lstStyle/>
          <a:p>
            <a:pPr marL="12700">
              <a:lnSpc>
                <a:spcPts val="930"/>
              </a:lnSpc>
              <a:spcBef>
                <a:spcPts val="95"/>
              </a:spcBef>
            </a:pPr>
            <a:r>
              <a:rPr lang="fr-FR" sz="800" dirty="0">
                <a:solidFill>
                  <a:srgbClr val="777879"/>
                </a:solidFill>
                <a:latin typeface="Adobe Clean"/>
                <a:cs typeface="Adobe Clean"/>
              </a:rPr>
              <a:t>Adobe</a:t>
            </a:r>
          </a:p>
          <a:p>
            <a:pPr marL="12700">
              <a:lnSpc>
                <a:spcPts val="915"/>
              </a:lnSpc>
            </a:pPr>
            <a:r>
              <a:rPr lang="fr-FR" sz="800" dirty="0">
                <a:solidFill>
                  <a:srgbClr val="777879"/>
                </a:solidFill>
                <a:latin typeface="Adobe Clean"/>
                <a:cs typeface="Adobe Clean"/>
              </a:rPr>
              <a:t>345 Park Avenue</a:t>
            </a:r>
          </a:p>
          <a:p>
            <a:pPr marL="12700">
              <a:lnSpc>
                <a:spcPts val="944"/>
              </a:lnSpc>
            </a:pPr>
            <a:r>
              <a:rPr lang="fr-FR" sz="800" dirty="0">
                <a:solidFill>
                  <a:srgbClr val="777879"/>
                </a:solidFill>
                <a:latin typeface="Adobe Clean"/>
                <a:cs typeface="Adobe Clean"/>
              </a:rPr>
              <a:t>San Jose, CA95110-2704</a:t>
            </a:r>
          </a:p>
          <a:p>
            <a:pPr marL="12700">
              <a:lnSpc>
                <a:spcPct val="100000"/>
              </a:lnSpc>
              <a:spcBef>
                <a:spcPts val="45"/>
              </a:spcBef>
            </a:pPr>
            <a:r>
              <a:rPr lang="fr-FR" sz="800" dirty="0">
                <a:solidFill>
                  <a:srgbClr val="777879"/>
                </a:solidFill>
                <a:latin typeface="Adobe Clean"/>
                <a:cs typeface="Adobe Clean"/>
              </a:rPr>
              <a:t>États-Unis</a:t>
            </a:r>
          </a:p>
          <a:p>
            <a:pPr marL="12700">
              <a:lnSpc>
                <a:spcPct val="100000"/>
              </a:lnSpc>
              <a:spcBef>
                <a:spcPts val="265"/>
              </a:spcBef>
            </a:pPr>
            <a:r>
              <a:rPr lang="fr-FR" sz="800" u="sng" dirty="0">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a:t>
            </a:r>
            <a:br>
              <a:rPr lang="fr-FR" sz="1100" i="1" dirty="0">
                <a:solidFill>
                  <a:srgbClr val="777879"/>
                </a:solidFill>
                <a:latin typeface="AdobeClean-LightIt"/>
                <a:cs typeface="AdobeClean-LightIt"/>
              </a:rPr>
            </a:br>
            <a:r>
              <a:rPr lang="fr-FR" sz="1100" i="1" dirty="0">
                <a:solidFill>
                  <a:srgbClr val="777879"/>
                </a:solidFill>
                <a:latin typeface="AdobeClean-LightIt"/>
                <a:cs typeface="AdobeClean-LightIt"/>
              </a:rPr>
              <a:t>contactez votre gestionnaire de compte nommé (NAM) ou votre gestionnaire de réussite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8" y="5057379"/>
            <a:ext cx="7144071"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542126987"/>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panose="020B0503020404020204" pitchFamily="34" charset="0"/>
                        </a:rPr>
                        <a:t>Europe, Moyen-Orient </a:t>
                      </a:r>
                      <a:br>
                        <a:rPr lang="fr-FR" sz="1100" dirty="0">
                          <a:solidFill>
                            <a:schemeClr val="tx1"/>
                          </a:solidFill>
                          <a:latin typeface="Adobe Clean" panose="020B0503020404020204" pitchFamily="34" charset="0"/>
                        </a:rPr>
                      </a:br>
                      <a:r>
                        <a:rPr lang="fr-FR" sz="1100" dirty="0">
                          <a:solidFill>
                            <a:schemeClr val="tx1"/>
                          </a:solidFill>
                          <a:latin typeface="Adobe Clean" panose="020B0503020404020204" pitchFamily="34" charset="0"/>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dirty="0">
                          <a:solidFill>
                            <a:schemeClr val="tx1"/>
                          </a:solidFill>
                          <a:latin typeface="Adobe Clean"/>
                        </a:rPr>
                        <a:t>L’assistance linguistique est uniquement disponible en anglais et en japonais.</a:t>
                      </a:r>
                    </a:p>
                    <a:p>
                      <a:pPr marL="0" marR="0" lvl="0" indent="0" algn="ctr" defTabSz="914400" eaLnBrk="1" fontAlgn="auto" latinLnBrk="0" hangingPunct="1">
                        <a:lnSpc>
                          <a:spcPct val="100000"/>
                        </a:lnSpc>
                        <a:spcBef>
                          <a:spcPts val="0"/>
                        </a:spcBef>
                        <a:spcAft>
                          <a:spcPts val="0"/>
                        </a:spcAft>
                        <a:buClrTx/>
                        <a:buSzTx/>
                        <a:buFontTx/>
                        <a:buNone/>
                        <a:tabLst/>
                        <a:defRPr/>
                      </a:pPr>
                      <a:r>
                        <a:rPr lang="fr-FR" sz="1100" i="1" dirty="0">
                          <a:solidFill>
                            <a:schemeClr val="tx1"/>
                          </a:solidFill>
                          <a:latin typeface="Adobe Clean"/>
                        </a:rPr>
                        <a:t>*Adobe Commerce exclut l’assistance linguistique japonaise.</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dirty="0">
                          <a:solidFill>
                            <a:schemeClr val="tx1"/>
                          </a:solidFill>
                          <a:latin typeface="Adobe Clean"/>
                        </a:rPr>
                        <a:t> </a:t>
                      </a:r>
                      <a:r>
                        <a:rPr lang="fr-FR" sz="1100" i="0" baseline="30000" dirty="0">
                          <a:solidFill>
                            <a:schemeClr val="tx1"/>
                          </a:solidFill>
                          <a:latin typeface="Adobe Clean"/>
                        </a:rPr>
                        <a:t>1 </a:t>
                      </a:r>
                      <a:r>
                        <a:rPr lang="fr-FR" sz="1100" i="0" dirty="0">
                          <a:solidFill>
                            <a:schemeClr val="tx1"/>
                          </a:solidFill>
                          <a:latin typeface="Adobe Clean"/>
                        </a:rPr>
                        <a:t>Les cas P2, P3 et P4 sont limités aux heures ouvrables uniquement au Japon.</a:t>
                      </a:r>
                    </a:p>
                    <a:p>
                      <a:pPr algn="l" rtl="0"/>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530237" y="8528519"/>
            <a:ext cx="1432164"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72001" y="8541244"/>
            <a:ext cx="1131884"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24600" y="8543943"/>
            <a:ext cx="1109578"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545536693"/>
              </p:ext>
            </p:extLst>
          </p:nvPr>
        </p:nvGraphicFramePr>
        <p:xfrm>
          <a:off x="194236" y="1059345"/>
          <a:ext cx="7368291" cy="3877669"/>
        </p:xfrm>
        <a:graphic>
          <a:graphicData uri="http://schemas.openxmlformats.org/drawingml/2006/table">
            <a:tbl>
              <a:tblPr firstRow="1" bandRow="1">
                <a:tableStyleId>{5C22544A-7EE6-4342-B048-85BDC9FD1C3A}</a:tableStyleId>
              </a:tblPr>
              <a:tblGrid>
                <a:gridCol w="3387164">
                  <a:extLst>
                    <a:ext uri="{9D8B030D-6E8A-4147-A177-3AD203B41FA5}">
                      <a16:colId xmlns:a16="http://schemas.microsoft.com/office/drawing/2014/main" val="2364693614"/>
                    </a:ext>
                  </a:extLst>
                </a:gridCol>
                <a:gridCol w="3981127">
                  <a:extLst>
                    <a:ext uri="{9D8B030D-6E8A-4147-A177-3AD203B41FA5}">
                      <a16:colId xmlns:a16="http://schemas.microsoft.com/office/drawing/2014/main" val="1545335406"/>
                    </a:ext>
                  </a:extLst>
                </a:gridCol>
              </a:tblGrid>
              <a:tr h="1325500">
                <a:tc>
                  <a:txBody>
                    <a:bodyPr/>
                    <a:lstStyle/>
                    <a:p>
                      <a:r>
                        <a:rPr lang="fr-F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dirty="0" err="1">
                          <a:solidFill>
                            <a:srgbClr val="000000"/>
                          </a:solidFill>
                          <a:latin typeface="Adobe Clean Light" panose="020B0303020404020204" pitchFamily="34" charset="0"/>
                          <a:ea typeface="+mn-ea"/>
                          <a:cs typeface="+mn-cs"/>
                        </a:rPr>
                        <a:t>Experience</a:t>
                      </a:r>
                      <a:r>
                        <a:rPr lang="fr-FR" sz="1000" b="0" dirty="0">
                          <a:solidFill>
                            <a:srgbClr val="000000"/>
                          </a:solidFill>
                          <a:latin typeface="Adobe Clean Light" panose="020B0303020404020204" pitchFamily="34" charset="0"/>
                          <a:ea typeface="+mn-ea"/>
                          <a:cs typeface="+mn-cs"/>
                        </a:rPr>
                        <a:t> League est la manière dont Adobe aide les entreprises 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976684">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Les cours sur les services de formation numérique d’Adobe sont accessibles depuis </a:t>
                      </a:r>
                      <a:r>
                        <a:rPr lang="fr-FR" sz="1000" dirty="0" err="1">
                          <a:solidFill>
                            <a:srgbClr val="000000"/>
                          </a:solidFill>
                          <a:latin typeface="Adobe Clean Light" panose="020B0303020404020204" pitchFamily="34" charset="0"/>
                          <a:ea typeface="+mn-ea"/>
                          <a:cs typeface="+mn-cs"/>
                        </a:rPr>
                        <a:t>Experience</a:t>
                      </a:r>
                      <a:r>
                        <a:rPr lang="fr-FR" sz="1000" dirty="0">
                          <a:solidFill>
                            <a:srgbClr val="000000"/>
                          </a:solidFill>
                          <a:latin typeface="Adobe Clean Light" panose="020B0303020404020204" pitchFamily="34" charset="0"/>
                          <a:ea typeface="+mn-ea"/>
                          <a:cs typeface="+mn-cs"/>
                        </a:rPr>
                        <a:t> League. Les cours de formation regroupent des cours à la demande et des cours dispensés par un instructeur.  </a:t>
                      </a:r>
                      <a:r>
                        <a:rPr lang="fr-FR" sz="1000">
                          <a:solidFill>
                            <a:srgbClr val="000000"/>
                          </a:solidFill>
                          <a:latin typeface="Adobe Clean Light" panose="020B0303020404020204" pitchFamily="34" charset="0"/>
                          <a:ea typeface="+mn-ea"/>
                          <a:cs typeface="+mn-cs"/>
                        </a:rPr>
                        <a:t>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1151092">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Status.adobe.com transmet les informations d’intégrité de tous les produits </a:t>
                      </a:r>
                      <a:br>
                        <a:rPr lang="fr-FR"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424393">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8D12BD98-169B-4BEE-86DF-4C9641DF23C4}">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8a053bff-88be-49e4-9a87-e748e18b8b62"/>
    <ds:schemaRef ds:uri="6c8368ec-3776-49b5-a5bb-90648cf9530f"/>
    <ds:schemaRef ds:uri="http://purl.org/dc/dcmitype/"/>
  </ds:schemaRefs>
</ds:datastoreItem>
</file>

<file path=customXml/itemProps3.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27622</TotalTime>
  <Words>1381</Words>
  <Application>Microsoft Office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Lyubomir Atanasov</cp:lastModifiedBy>
  <cp:revision>121</cp:revision>
  <dcterms:created xsi:type="dcterms:W3CDTF">2020-11-03T06:32:09Z</dcterms:created>
  <dcterms:modified xsi:type="dcterms:W3CDTF">2021-11-12T15:26:47Z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