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 id="2" name="Ariel Tsui" initials="AT" lastIdx="3" clrIdx="1">
    <p:extLst>
      <p:ext uri="{19B8F6BF-5375-455C-9EA6-DF929625EA0E}">
        <p15:presenceInfo xmlns:p15="http://schemas.microsoft.com/office/powerpoint/2012/main" userId="Ariel Tsui" providerId="None"/>
      </p:ext>
    </p:extLst>
  </p:cmAuthor>
  <p:cmAuthor id="3" name="Jaclyn Zalesky" initials="JZ" lastIdx="1" clrIdx="2">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F6F"/>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F0D56-C414-F2B7-15F9-451AF6576368}" v="110" dt="2022-02-10T15:57:04.196"/>
    <p1510:client id="{A2DBF7B9-02E3-D244-B97A-39DF5B1FC26C}" v="2" dt="2022-01-27T18:11:30.494"/>
    <p1510:client id="{B48FD668-0CCC-025E-267E-538FB753C752}" v="2" dt="2022-02-09T19:19:31.362"/>
    <p1510:client id="{C9A7A18E-2CD6-D60F-0EAE-ADB272FCFFDF}" v="16" dt="2022-03-04T01:00:43.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p:restoredTop sz="95850"/>
  </p:normalViewPr>
  <p:slideViewPr>
    <p:cSldViewPr>
      <p:cViewPr>
        <p:scale>
          <a:sx n="70" d="100"/>
          <a:sy n="70" d="100"/>
        </p:scale>
        <p:origin x="3264"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A2DBF7B9-02E3-D244-B97A-39DF5B1FC26C}"/>
    <pc:docChg chg="custSel modSld modMainMaster">
      <pc:chgData name="Jaclyn Zalesky" userId="9c0b24b4-6ad7-45a7-a9a0-5ba404afed22" providerId="ADAL" clId="{A2DBF7B9-02E3-D244-B97A-39DF5B1FC26C}" dt="2022-01-27T18:11:43.660" v="13" actId="20577"/>
      <pc:docMkLst>
        <pc:docMk/>
      </pc:docMkLst>
      <pc:sldChg chg="addSp delSp modSp mod">
        <pc:chgData name="Jaclyn Zalesky" userId="9c0b24b4-6ad7-45a7-a9a0-5ba404afed22" providerId="ADAL" clId="{A2DBF7B9-02E3-D244-B97A-39DF5B1FC26C}" dt="2022-01-27T18:11:43.660" v="13" actId="20577"/>
        <pc:sldMkLst>
          <pc:docMk/>
          <pc:sldMk cId="0" sldId="256"/>
        </pc:sldMkLst>
        <pc:spChg chg="mod">
          <ac:chgData name="Jaclyn Zalesky" userId="9c0b24b4-6ad7-45a7-a9a0-5ba404afed22" providerId="ADAL" clId="{A2DBF7B9-02E3-D244-B97A-39DF5B1FC26C}" dt="2022-01-27T18:11:43.660" v="13" actId="20577"/>
          <ac:spMkLst>
            <pc:docMk/>
            <pc:sldMk cId="0" sldId="256"/>
            <ac:spMk id="5" creationId="{00000000-0000-0000-0000-000000000000}"/>
          </ac:spMkLst>
        </pc:spChg>
        <pc:spChg chg="del mod">
          <ac:chgData name="Jaclyn Zalesky" userId="9c0b24b4-6ad7-45a7-a9a0-5ba404afed22" providerId="ADAL" clId="{A2DBF7B9-02E3-D244-B97A-39DF5B1FC26C}" dt="2022-01-27T17:52:15.821" v="7" actId="478"/>
          <ac:spMkLst>
            <pc:docMk/>
            <pc:sldMk cId="0" sldId="256"/>
            <ac:spMk id="10" creationId="{00000000-0000-0000-0000-000000000000}"/>
          </ac:spMkLst>
        </pc:spChg>
        <pc:spChg chg="add mod">
          <ac:chgData name="Jaclyn Zalesky" userId="9c0b24b4-6ad7-45a7-a9a0-5ba404afed22" providerId="ADAL" clId="{A2DBF7B9-02E3-D244-B97A-39DF5B1FC26C}" dt="2022-01-27T18:11:27.956" v="10"/>
          <ac:spMkLst>
            <pc:docMk/>
            <pc:sldMk cId="0" sldId="256"/>
            <ac:spMk id="13" creationId="{30EDFB2E-B7BE-864D-B004-884C1838B536}"/>
          </ac:spMkLst>
        </pc:spChg>
      </pc:sldChg>
      <pc:sldChg chg="addSp delSp modSp mod">
        <pc:chgData name="Jaclyn Zalesky" userId="9c0b24b4-6ad7-45a7-a9a0-5ba404afed22" providerId="ADAL" clId="{A2DBF7B9-02E3-D244-B97A-39DF5B1FC26C}" dt="2022-01-27T18:11:30.494" v="11"/>
        <pc:sldMkLst>
          <pc:docMk/>
          <pc:sldMk cId="0" sldId="257"/>
        </pc:sldMkLst>
        <pc:spChg chg="add mod">
          <ac:chgData name="Jaclyn Zalesky" userId="9c0b24b4-6ad7-45a7-a9a0-5ba404afed22" providerId="ADAL" clId="{A2DBF7B9-02E3-D244-B97A-39DF5B1FC26C}" dt="2022-01-27T18:11:30.494" v="11"/>
          <ac:spMkLst>
            <pc:docMk/>
            <pc:sldMk cId="0" sldId="257"/>
            <ac:spMk id="56" creationId="{BED97B6A-F822-1148-9BC9-28714CACD837}"/>
          </ac:spMkLst>
        </pc:spChg>
        <pc:spChg chg="del mod">
          <ac:chgData name="Jaclyn Zalesky" userId="9c0b24b4-6ad7-45a7-a9a0-5ba404afed22" providerId="ADAL" clId="{A2DBF7B9-02E3-D244-B97A-39DF5B1FC26C}" dt="2022-01-27T17:51:41.043" v="6" actId="478"/>
          <ac:spMkLst>
            <pc:docMk/>
            <pc:sldMk cId="0" sldId="257"/>
            <ac:spMk id="84" creationId="{CBCF4964-CAC8-F146-B2E2-51ED8B3DC99A}"/>
          </ac:spMkLst>
        </pc:spChg>
      </pc:sldChg>
      <pc:sldMasterChg chg="delSp mod modSldLayout">
        <pc:chgData name="Jaclyn Zalesky" userId="9c0b24b4-6ad7-45a7-a9a0-5ba404afed22" providerId="ADAL" clId="{A2DBF7B9-02E3-D244-B97A-39DF5B1FC26C}" dt="2022-01-27T18:11:06.472" v="9" actId="478"/>
        <pc:sldMasterMkLst>
          <pc:docMk/>
          <pc:sldMasterMk cId="0" sldId="2147483648"/>
        </pc:sldMasterMkLst>
        <pc:picChg chg="del">
          <ac:chgData name="Jaclyn Zalesky" userId="9c0b24b4-6ad7-45a7-a9a0-5ba404afed22" providerId="ADAL" clId="{A2DBF7B9-02E3-D244-B97A-39DF5B1FC26C}" dt="2022-01-27T18:11:03.268" v="8" actId="478"/>
          <ac:picMkLst>
            <pc:docMk/>
            <pc:sldMasterMk cId="0" sldId="2147483648"/>
            <ac:picMk id="9" creationId="{40B595D3-F8FC-DA44-B170-015BD0590CFB}"/>
          </ac:picMkLst>
        </pc:picChg>
        <pc:sldLayoutChg chg="delSp mod">
          <pc:chgData name="Jaclyn Zalesky" userId="9c0b24b4-6ad7-45a7-a9a0-5ba404afed22" providerId="ADAL" clId="{A2DBF7B9-02E3-D244-B97A-39DF5B1FC26C}" dt="2022-01-27T18:11:06.472" v="9" actId="478"/>
          <pc:sldLayoutMkLst>
            <pc:docMk/>
            <pc:sldMasterMk cId="0" sldId="2147483648"/>
            <pc:sldLayoutMk cId="0" sldId="2147483662"/>
          </pc:sldLayoutMkLst>
          <pc:picChg chg="del">
            <ac:chgData name="Jaclyn Zalesky" userId="9c0b24b4-6ad7-45a7-a9a0-5ba404afed22" providerId="ADAL" clId="{A2DBF7B9-02E3-D244-B97A-39DF5B1FC26C}" dt="2022-01-27T18:11:06.472" v="9" actId="478"/>
            <ac:picMkLst>
              <pc:docMk/>
              <pc:sldMasterMk cId="0" sldId="2147483648"/>
              <pc:sldLayoutMk cId="0" sldId="2147483662"/>
              <ac:picMk id="12" creationId="{4388883E-79D4-2047-8C5E-37999ED2475C}"/>
            </ac:picMkLst>
          </pc:picChg>
        </pc:sldLayoutChg>
      </pc:sldMasterChg>
    </pc:docChg>
  </pc:docChgLst>
  <pc:docChgLst>
    <pc:chgData name="Jaclyn Zalesky" userId="S::zalesky@adobe.com::9c0b24b4-6ad7-45a7-a9a0-5ba404afed22" providerId="AD" clId="Web-{230F0D56-C414-F2B7-15F9-451AF6576368}"/>
    <pc:docChg chg="mod modSld">
      <pc:chgData name="Jaclyn Zalesky" userId="S::zalesky@adobe.com::9c0b24b4-6ad7-45a7-a9a0-5ba404afed22" providerId="AD" clId="Web-{230F0D56-C414-F2B7-15F9-451AF6576368}" dt="2022-02-10T15:57:01.008" v="107"/>
      <pc:docMkLst>
        <pc:docMk/>
      </pc:docMkLst>
      <pc:sldChg chg="modSp modCm">
        <pc:chgData name="Jaclyn Zalesky" userId="S::zalesky@adobe.com::9c0b24b4-6ad7-45a7-a9a0-5ba404afed22" providerId="AD" clId="Web-{230F0D56-C414-F2B7-15F9-451AF6576368}" dt="2022-02-10T15:57:01.008" v="107"/>
        <pc:sldMkLst>
          <pc:docMk/>
          <pc:sldMk cId="1050037809" sldId="261"/>
        </pc:sldMkLst>
        <pc:graphicFrameChg chg="mod modGraphic">
          <ac:chgData name="Jaclyn Zalesky" userId="S::zalesky@adobe.com::9c0b24b4-6ad7-45a7-a9a0-5ba404afed22" providerId="AD" clId="Web-{230F0D56-C414-F2B7-15F9-451AF6576368}" dt="2022-02-10T15:56:55.836" v="105"/>
          <ac:graphicFrameMkLst>
            <pc:docMk/>
            <pc:sldMk cId="1050037809" sldId="261"/>
            <ac:graphicFrameMk id="21" creationId="{776EB197-58B6-794D-94F8-90888006EC22}"/>
          </ac:graphicFrameMkLst>
        </pc:graphicFrameChg>
      </pc:sldChg>
    </pc:docChg>
  </pc:docChgLst>
  <pc:docChgLst>
    <pc:chgData name="Jaclyn Zalesky" userId="S::zalesky@adobe.com::9c0b24b4-6ad7-45a7-a9a0-5ba404afed22" providerId="AD" clId="Web-{C9A7A18E-2CD6-D60F-0EAE-ADB272FCFFDF}"/>
    <pc:docChg chg="modSld">
      <pc:chgData name="Jaclyn Zalesky" userId="S::zalesky@adobe.com::9c0b24b4-6ad7-45a7-a9a0-5ba404afed22" providerId="AD" clId="Web-{C9A7A18E-2CD6-D60F-0EAE-ADB272FCFFDF}" dt="2022-03-04T01:00:42.113" v="1"/>
      <pc:docMkLst>
        <pc:docMk/>
      </pc:docMkLst>
      <pc:sldChg chg="modSp">
        <pc:chgData name="Jaclyn Zalesky" userId="S::zalesky@adobe.com::9c0b24b4-6ad7-45a7-a9a0-5ba404afed22" providerId="AD" clId="Web-{C9A7A18E-2CD6-D60F-0EAE-ADB272FCFFDF}" dt="2022-03-04T01:00:42.113" v="1"/>
        <pc:sldMkLst>
          <pc:docMk/>
          <pc:sldMk cId="0" sldId="256"/>
        </pc:sldMkLst>
        <pc:graphicFrameChg chg="mod modGraphic">
          <ac:chgData name="Jaclyn Zalesky" userId="S::zalesky@adobe.com::9c0b24b4-6ad7-45a7-a9a0-5ba404afed22" providerId="AD" clId="Web-{C9A7A18E-2CD6-D60F-0EAE-ADB272FCFFDF}" dt="2022-03-04T01:00:42.113" v="1"/>
          <ac:graphicFrameMkLst>
            <pc:docMk/>
            <pc:sldMk cId="0" sldId="256"/>
            <ac:graphicFrameMk id="11" creationId="{3AC7AEA2-E7A4-BD48-80EA-856168E207F6}"/>
          </ac:graphicFrameMkLst>
        </pc:graphicFrameChg>
      </pc:sldChg>
    </pc:docChg>
  </pc:docChgLst>
  <pc:docChgLst>
    <pc:chgData name="Jaclyn Zalesky" userId="9c0b24b4-6ad7-45a7-a9a0-5ba404afed22" providerId="ADAL" clId="{60D74460-2E50-2042-85E4-B708F321906F}"/>
    <pc:docChg chg="modSld">
      <pc:chgData name="Jaclyn Zalesky" userId="9c0b24b4-6ad7-45a7-a9a0-5ba404afed22" providerId="ADAL" clId="{60D74460-2E50-2042-85E4-B708F321906F}" dt="2022-01-26T18:04:45.119" v="50" actId="1038"/>
      <pc:docMkLst>
        <pc:docMk/>
      </pc:docMkLst>
      <pc:sldChg chg="addSp delSp modSp mod">
        <pc:chgData name="Jaclyn Zalesky" userId="9c0b24b4-6ad7-45a7-a9a0-5ba404afed22" providerId="ADAL" clId="{60D74460-2E50-2042-85E4-B708F321906F}" dt="2022-01-26T18:04:45.119" v="50" actId="1038"/>
        <pc:sldMkLst>
          <pc:docMk/>
          <pc:sldMk cId="0" sldId="257"/>
        </pc:sldMkLst>
        <pc:spChg chg="add del mod">
          <ac:chgData name="Jaclyn Zalesky" userId="9c0b24b4-6ad7-45a7-a9a0-5ba404afed22" providerId="ADAL" clId="{60D74460-2E50-2042-85E4-B708F321906F}" dt="2022-01-26T18:03:13.223" v="3"/>
          <ac:spMkLst>
            <pc:docMk/>
            <pc:sldMk cId="0" sldId="257"/>
            <ac:spMk id="2" creationId="{F27DABC0-B86D-C44E-8E65-DB8B68A63744}"/>
          </ac:spMkLst>
        </pc:spChg>
        <pc:spChg chg="mod">
          <ac:chgData name="Jaclyn Zalesky" userId="9c0b24b4-6ad7-45a7-a9a0-5ba404afed22" providerId="ADAL" clId="{60D74460-2E50-2042-85E4-B708F321906F}" dt="2022-01-26T18:03:17.934" v="4" actId="1076"/>
          <ac:spMkLst>
            <pc:docMk/>
            <pc:sldMk cId="0" sldId="257"/>
            <ac:spMk id="41" creationId="{6BF87FDD-9EA3-6946-897D-7CB38BCFBCA5}"/>
          </ac:spMkLst>
        </pc:spChg>
        <pc:spChg chg="mod">
          <ac:chgData name="Jaclyn Zalesky" userId="9c0b24b4-6ad7-45a7-a9a0-5ba404afed22" providerId="ADAL" clId="{60D74460-2E50-2042-85E4-B708F321906F}" dt="2022-01-26T18:03:34.774" v="7" actId="14100"/>
          <ac:spMkLst>
            <pc:docMk/>
            <pc:sldMk cId="0" sldId="257"/>
            <ac:spMk id="45" creationId="{01E87837-5EB4-B843-BD72-4B2D6080F2ED}"/>
          </ac:spMkLst>
        </pc:spChg>
        <pc:spChg chg="mod">
          <ac:chgData name="Jaclyn Zalesky" userId="9c0b24b4-6ad7-45a7-a9a0-5ba404afed22" providerId="ADAL" clId="{60D74460-2E50-2042-85E4-B708F321906F}" dt="2022-01-26T18:03:37.126" v="8" actId="403"/>
          <ac:spMkLst>
            <pc:docMk/>
            <pc:sldMk cId="0" sldId="257"/>
            <ac:spMk id="47" creationId="{5376A096-B710-404A-B60D-9EE95FED4BF0}"/>
          </ac:spMkLst>
        </pc:spChg>
        <pc:spChg chg="mod">
          <ac:chgData name="Jaclyn Zalesky" userId="9c0b24b4-6ad7-45a7-a9a0-5ba404afed22" providerId="ADAL" clId="{60D74460-2E50-2042-85E4-B708F321906F}" dt="2022-01-26T18:04:45.119" v="50" actId="1038"/>
          <ac:spMkLst>
            <pc:docMk/>
            <pc:sldMk cId="0" sldId="257"/>
            <ac:spMk id="50" creationId="{13CF8017-46AE-C04F-8415-29133BE5B7BF}"/>
          </ac:spMkLst>
        </pc:spChg>
        <pc:spChg chg="mod">
          <ac:chgData name="Jaclyn Zalesky" userId="9c0b24b4-6ad7-45a7-a9a0-5ba404afed22" providerId="ADAL" clId="{60D74460-2E50-2042-85E4-B708F321906F}" dt="2022-01-26T18:03:48.927" v="10" actId="403"/>
          <ac:spMkLst>
            <pc:docMk/>
            <pc:sldMk cId="0" sldId="257"/>
            <ac:spMk id="51" creationId="{F7EA7F82-FD5A-1440-96EE-C08915F16D9E}"/>
          </ac:spMkLst>
        </pc:spChg>
        <pc:spChg chg="mod">
          <ac:chgData name="Jaclyn Zalesky" userId="9c0b24b4-6ad7-45a7-a9a0-5ba404afed22" providerId="ADAL" clId="{60D74460-2E50-2042-85E4-B708F321906F}" dt="2022-01-26T18:04:13.490" v="13" actId="14100"/>
          <ac:spMkLst>
            <pc:docMk/>
            <pc:sldMk cId="0" sldId="257"/>
            <ac:spMk id="53" creationId="{AECDB25D-EF0F-3345-81AB-77397D56CA87}"/>
          </ac:spMkLst>
        </pc:spChg>
        <pc:spChg chg="mod">
          <ac:chgData name="Jaclyn Zalesky" userId="9c0b24b4-6ad7-45a7-a9a0-5ba404afed22" providerId="ADAL" clId="{60D74460-2E50-2042-85E4-B708F321906F}" dt="2022-01-26T18:03:51.118" v="11" actId="403"/>
          <ac:spMkLst>
            <pc:docMk/>
            <pc:sldMk cId="0" sldId="257"/>
            <ac:spMk id="54" creationId="{147A0CC5-9478-2A4C-8E36-9690D8413CAC}"/>
          </ac:spMkLst>
        </pc:spChg>
        <pc:spChg chg="mod">
          <ac:chgData name="Jaclyn Zalesky" userId="9c0b24b4-6ad7-45a7-a9a0-5ba404afed22" providerId="ADAL" clId="{60D74460-2E50-2042-85E4-B708F321906F}" dt="2022-01-26T18:02:55.486" v="0" actId="20577"/>
          <ac:spMkLst>
            <pc:docMk/>
            <pc:sldMk cId="0" sldId="257"/>
            <ac:spMk id="88" creationId="{BDC8935C-27E9-A94B-ABF1-EFA84FB3D2BE}"/>
          </ac:spMkLst>
        </pc:spChg>
        <pc:spChg chg="mod">
          <ac:chgData name="Jaclyn Zalesky" userId="9c0b24b4-6ad7-45a7-a9a0-5ba404afed22" providerId="ADAL" clId="{60D74460-2E50-2042-85E4-B708F321906F}" dt="2022-01-26T18:03:25.107" v="5" actId="1076"/>
          <ac:spMkLst>
            <pc:docMk/>
            <pc:sldMk cId="0" sldId="257"/>
            <ac:spMk id="97" creationId="{1F390430-3ED2-1F47-8897-19279095D4E1}"/>
          </ac:spMkLst>
        </pc:spChg>
      </pc:sldChg>
    </pc:docChg>
  </pc:docChgLst>
  <pc:docChgLst>
    <pc:chgData name="David Baker" userId="S::davbaker@adobe.com::da2b0875-9916-4d44-89d9-e651631ef4de" providerId="AD" clId="Web-{B48FD668-0CCC-025E-267E-538FB753C752}"/>
    <pc:docChg chg="mod">
      <pc:chgData name="David Baker" userId="S::davbaker@adobe.com::da2b0875-9916-4d44-89d9-e651631ef4de" providerId="AD" clId="Web-{B48FD668-0CCC-025E-267E-538FB753C752}" dt="2022-02-09T19:19:31.362" v="1"/>
      <pc:docMkLst>
        <pc:docMk/>
      </pc:docMkLst>
      <pc:sldChg chg="addCm">
        <pc:chgData name="David Baker" userId="S::davbaker@adobe.com::da2b0875-9916-4d44-89d9-e651631ef4de" providerId="AD" clId="Web-{B48FD668-0CCC-025E-267E-538FB753C752}" dt="2022-02-09T19:19:31.362"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3/25/2022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hyperlink" Target="https://helpx.adobe.com/it/enterprise.html" TargetMode="External"/><Relationship Id="rId3" Type="http://schemas.openxmlformats.org/officeDocument/2006/relationships/hyperlink" Target="http://www.adobe.com/" TargetMode="Externa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hyperlink" Target="https://helpx.adobe.com/it/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5.jp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hyperlink" Target="https://status.adobe.com/" TargetMode="External"/><Relationship Id="rId10" Type="http://schemas.openxmlformats.org/officeDocument/2006/relationships/image" Target="../media/image19.svg"/><Relationship Id="rId4" Type="http://schemas.openxmlformats.org/officeDocument/2006/relationships/image" Target="../media/image4.jpg"/><Relationship Id="rId9" Type="http://schemas.openxmlformats.org/officeDocument/2006/relationships/image" Target="../media/image18.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4206240" cy="238760"/>
          </a:xfrm>
          <a:prstGeom prst="rect">
            <a:avLst/>
          </a:prstGeom>
        </p:spPr>
        <p:txBody>
          <a:bodyPr vert="horz" wrap="square" lIns="0" tIns="12065" rIns="0" bIns="0" rtlCol="0">
            <a:spAutoFit/>
          </a:bodyPr>
          <a:lstStyle/>
          <a:p>
            <a:pPr marL="12700">
              <a:lnSpc>
                <a:spcPct val="100000"/>
              </a:lnSpc>
              <a:spcBef>
                <a:spcPts val="95"/>
              </a:spcBef>
            </a:pPr>
            <a:r>
              <a:rPr lang="it-IT" sz="1400" b="1" u="heavy" dirty="0">
                <a:solidFill>
                  <a:srgbClr val="020302"/>
                </a:solidFill>
                <a:uFill>
                  <a:solidFill>
                    <a:srgbClr val="020302"/>
                  </a:solidFill>
                </a:uFill>
                <a:latin typeface="Adobe Clean"/>
                <a:cs typeface="Adobe Clean"/>
              </a:rPr>
              <a:t>Obiettivi del livello di servizio: risposta iniziale</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it-IT" sz="2300">
                <a:latin typeface="Adobe Clean" panose="020B0503020404020204" pitchFamily="34" charset="0"/>
              </a:rPr>
              <a:t>PIANI DI SUPPORTO ADOBE</a:t>
            </a:r>
          </a:p>
        </p:txBody>
      </p:sp>
      <p:sp>
        <p:nvSpPr>
          <p:cNvPr id="5" name="object 5"/>
          <p:cNvSpPr txBox="1"/>
          <p:nvPr/>
        </p:nvSpPr>
        <p:spPr>
          <a:xfrm>
            <a:off x="121147" y="635935"/>
            <a:ext cx="5865216" cy="1271758"/>
          </a:xfrm>
          <a:prstGeom prst="rect">
            <a:avLst/>
          </a:prstGeom>
        </p:spPr>
        <p:txBody>
          <a:bodyPr vert="horz" wrap="square" lIns="0" tIns="24130" rIns="0" bIns="0" rtlCol="0" anchor="t">
            <a:spAutoFit/>
          </a:bodyPr>
          <a:lstStyle/>
          <a:p>
            <a:pPr marL="12700" marR="5080">
              <a:lnSpc>
                <a:spcPts val="1200"/>
              </a:lnSpc>
              <a:spcBef>
                <a:spcPts val="240"/>
              </a:spcBef>
            </a:pPr>
            <a:r>
              <a:rPr lang="it-IT" sz="1200" dirty="0">
                <a:solidFill>
                  <a:schemeClr val="bg1"/>
                </a:solidFill>
                <a:latin typeface="Adobe Clean Light" panose="020B0303020404020204" pitchFamily="34" charset="0"/>
              </a:rPr>
              <a:t>Standard | </a:t>
            </a:r>
            <a:r>
              <a:rPr lang="it-IT" sz="1200" b="1" dirty="0">
                <a:solidFill>
                  <a:schemeClr val="bg1"/>
                </a:solidFill>
                <a:latin typeface="Adobe Clean" panose="020B0503020404020204" pitchFamily="34" charset="0"/>
              </a:rPr>
              <a:t>Business</a:t>
            </a:r>
            <a:r>
              <a:rPr lang="it-IT" sz="1200" dirty="0">
                <a:solidFill>
                  <a:schemeClr val="bg1"/>
                </a:solidFill>
                <a:latin typeface="Adobe Clean Light" panose="020B0303020404020204" pitchFamily="34" charset="0"/>
              </a:rPr>
              <a:t> | Enterprise | Elite</a:t>
            </a:r>
          </a:p>
          <a:p>
            <a:pPr marL="12700" marR="5080">
              <a:lnSpc>
                <a:spcPts val="1200"/>
              </a:lnSpc>
              <a:spcBef>
                <a:spcPts val="240"/>
              </a:spcBef>
            </a:pPr>
            <a:r>
              <a:rPr lang="it-IT" sz="900" dirty="0">
                <a:solidFill>
                  <a:schemeClr val="bg1"/>
                </a:solidFill>
                <a:latin typeface="Adobe Clean SemiLight"/>
              </a:rPr>
              <a:t>Adobe offre una gamma completa di risorse tecniche per assistere la tua azienda, incluse nell’abbonamento Adobe Enterprise. Questa offerta è rafforzata con il piano di supporto BUSINESS. Il supporto BUSINESS include l’instradamento prioritario dei casi di supporto per garantire una connessione più rapida alle risorse di supporto più datate sui casi presentati. </a:t>
            </a:r>
            <a:br>
              <a:rPr lang="it-IT" sz="900" dirty="0">
                <a:solidFill>
                  <a:schemeClr val="bg1"/>
                </a:solidFill>
                <a:latin typeface="Adobe Clean SemiLight"/>
              </a:rPr>
            </a:br>
            <a:r>
              <a:rPr lang="it-IT" sz="900" dirty="0">
                <a:solidFill>
                  <a:schemeClr val="bg1"/>
                </a:solidFill>
                <a:latin typeface="Adobe Clean SemiLight"/>
              </a:rPr>
              <a:t>I clienti BUSINESS possono anche contattare i nostri team di supporto tecnico per domande su qualsiasi prodotto tramite telefono o portale web, i team addetti al supporto tecnico, per proteggere la propria azienda nei momenti più critici. I clienti BUSINESS saranno in grado di ricorrere al loro Account Support Lead per la gestione delle escalation dei casi di supporto per ricevere comunicazioni e aggiornamenti regolari per le richieste di supporto più critiche.</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3728415104"/>
              </p:ext>
            </p:extLst>
          </p:nvPr>
        </p:nvGraphicFramePr>
        <p:xfrm>
          <a:off x="127543" y="2074351"/>
          <a:ext cx="7500377" cy="5042528"/>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702258">
                  <a:extLst>
                    <a:ext uri="{9D8B030D-6E8A-4147-A177-3AD203B41FA5}">
                      <a16:colId xmlns:a16="http://schemas.microsoft.com/office/drawing/2014/main" val="20001"/>
                    </a:ext>
                  </a:extLst>
                </a:gridCol>
                <a:gridCol w="1371600">
                  <a:extLst>
                    <a:ext uri="{9D8B030D-6E8A-4147-A177-3AD203B41FA5}">
                      <a16:colId xmlns:a16="http://schemas.microsoft.com/office/drawing/2014/main" val="2563521174"/>
                    </a:ext>
                  </a:extLst>
                </a:gridCol>
                <a:gridCol w="1912920">
                  <a:extLst>
                    <a:ext uri="{9D8B030D-6E8A-4147-A177-3AD203B41FA5}">
                      <a16:colId xmlns:a16="http://schemas.microsoft.com/office/drawing/2014/main" val="20003"/>
                    </a:ext>
                  </a:extLst>
                </a:gridCol>
              </a:tblGrid>
              <a:tr h="264637">
                <a:tc gridSpan="2">
                  <a:txBody>
                    <a:bodyPr/>
                    <a:lstStyle/>
                    <a:p>
                      <a:endParaRPr lang="en-US" sz="1200" spc="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it-IT" sz="1200">
                          <a:solidFill>
                            <a:srgbClr val="404040"/>
                          </a:solidFill>
                          <a:latin typeface="Adobe Clean"/>
                          <a:cs typeface="Adobe Clean"/>
                        </a:rPr>
                        <a:t>Supporto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it-IT" sz="1200">
                          <a:solidFill>
                            <a:srgbClr val="FFFFFF"/>
                          </a:solidFill>
                          <a:latin typeface="Adobe Clean"/>
                          <a:cs typeface="Adobe Clean"/>
                        </a:rPr>
                        <a:t>Supporto Business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264637">
                <a:tc gridSpan="2">
                  <a:txBody>
                    <a:bodyPr/>
                    <a:lstStyle/>
                    <a:p>
                      <a:endParaRPr lang="en-US" sz="1200" spc="0"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2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it-IT" sz="1200" b="1" i="1" dirty="0">
                          <a:solidFill>
                            <a:schemeClr val="bg1"/>
                          </a:solidFill>
                          <a:latin typeface="Adobe Clean" panose="020B0503020404020204" pitchFamily="34" charset="0"/>
                        </a:rPr>
                        <a:t>Supporto a pagamento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4008">
                <a:tc rowSpan="3">
                  <a:txBody>
                    <a:bodyPr/>
                    <a:lstStyle/>
                    <a:p>
                      <a:pPr marL="50800" algn="ctr">
                        <a:lnSpc>
                          <a:spcPct val="100000"/>
                        </a:lnSpc>
                        <a:spcBef>
                          <a:spcPts val="500"/>
                        </a:spcBef>
                      </a:pPr>
                      <a:r>
                        <a:rPr lang="it-IT" sz="1200" b="1" i="0">
                          <a:solidFill>
                            <a:schemeClr val="bg1"/>
                          </a:solidFill>
                          <a:latin typeface="Adobe Clean"/>
                          <a:cs typeface="AdobeClean-Light"/>
                        </a:rPr>
                        <a:t>Esperti assegnati</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it-IT" sz="1100" b="0" i="0">
                          <a:solidFill>
                            <a:srgbClr val="020302"/>
                          </a:solidFill>
                          <a:latin typeface="Adobe Clean Light" panose="020B0303020404020204" pitchFamily="34" charset="0"/>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12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it-IT" sz="12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4008">
                <a:tc vMerge="1">
                  <a:txBody>
                    <a:bodyPr/>
                    <a:lstStyle/>
                    <a:p>
                      <a:pPr marL="50800" algn="l" rtl="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it-IT" sz="1100" b="0" i="0">
                          <a:solidFill>
                            <a:srgbClr val="020302"/>
                          </a:solidFill>
                          <a:latin typeface="Adobe Clean Light" panose="020B0303020404020204" pitchFamily="34" charset="0"/>
                          <a:cs typeface="AdobeClean-Light"/>
                        </a:rPr>
                        <a:t>Named Support Engineer</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sz="120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4187390241"/>
                  </a:ext>
                </a:extLst>
              </a:tr>
              <a:tr h="234008">
                <a:tc vMerge="1">
                  <a:txBody>
                    <a:bodyPr/>
                    <a:lstStyle/>
                    <a:p>
                      <a:pPr marL="50800" algn="l" rtl="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it-IT" sz="1100" b="0" i="0">
                          <a:solidFill>
                            <a:srgbClr val="020302"/>
                          </a:solidFill>
                          <a:latin typeface="Adobe Clean Light" panose="020B0303020404020204" pitchFamily="34" charset="0"/>
                          <a:cs typeface="AdobeClean-Light"/>
                        </a:rPr>
                        <a:t>Technical Account Manager</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DFDFDF"/>
                      </a:solidFill>
                      <a:prstDash val="solid"/>
                      <a:round/>
                      <a:headEnd type="none" w="med" len="med"/>
                      <a:tailEnd type="none" w="med" len="med"/>
                    </a:lnB>
                  </a:tcPr>
                </a:tc>
                <a:tc>
                  <a:txBody>
                    <a:bodyPr/>
                    <a:lstStyle/>
                    <a:p>
                      <a:pPr algn="l" rtl="0">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B w="12700" cap="flat" cmpd="sng" algn="ctr">
                      <a:solidFill>
                        <a:srgbClr val="DFDFDF"/>
                      </a:solidFill>
                      <a:prstDash val="solid"/>
                      <a:round/>
                      <a:headEnd type="none" w="med" len="med"/>
                      <a:tailEnd type="none" w="med" len="med"/>
                    </a:lnB>
                    <a:noFill/>
                  </a:tcPr>
                </a:tc>
                <a:tc>
                  <a:txBody>
                    <a:bodyPr/>
                    <a:lstStyle/>
                    <a:p>
                      <a:pPr algn="l" rtl="0">
                        <a:lnSpc>
                          <a:spcPct val="100000"/>
                        </a:lnSpc>
                        <a:spcBef>
                          <a:spcPts val="470"/>
                        </a:spcBef>
                      </a:pPr>
                      <a:endParaRPr sz="1200">
                        <a:latin typeface="Wingdings"/>
                        <a:cs typeface="Wingdings"/>
                      </a:endParaRPr>
                    </a:p>
                  </a:txBody>
                  <a:tcPr marL="0" marR="0" marT="59690" marB="0" anchor="ctr">
                    <a:lnB w="12700" cap="flat" cmpd="sng" algn="ctr">
                      <a:solidFill>
                        <a:srgbClr val="DFDFD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2525360"/>
                  </a:ext>
                </a:extLst>
              </a:tr>
              <a:tr h="232782">
                <a:tc rowSpan="16">
                  <a:txBody>
                    <a:bodyPr/>
                    <a:lstStyle/>
                    <a:p>
                      <a:pPr marL="50800" algn="ctr">
                        <a:lnSpc>
                          <a:spcPct val="100000"/>
                        </a:lnSpc>
                        <a:spcBef>
                          <a:spcPts val="459"/>
                        </a:spcBef>
                      </a:pPr>
                      <a:r>
                        <a:rPr lang="it-IT" sz="1200" b="1" i="0">
                          <a:solidFill>
                            <a:schemeClr val="bg1"/>
                          </a:solidFill>
                          <a:latin typeface="Adobe Clean" panose="020B0503020404020204" pitchFamily="34" charset="0"/>
                          <a:cs typeface="AdobeClean-Light"/>
                        </a:rPr>
                        <a:t>Servizi di assistenza</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it-IT" sz="1100" b="0" i="0">
                          <a:solidFill>
                            <a:srgbClr val="020302"/>
                          </a:solidFill>
                          <a:latin typeface="Adobe Clean Light" panose="020B0303020404020204" pitchFamily="34" charset="0"/>
                          <a:cs typeface="AdobeClean-Light"/>
                        </a:rPr>
                        <a:t>Supporto di assistenza autonoma 24x7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DFDFDF"/>
                      </a:solidFill>
                      <a:prstDash val="solid"/>
                      <a:round/>
                      <a:headEnd type="none" w="med" len="med"/>
                      <a:tailEnd type="none" w="med" len="med"/>
                    </a:lnT>
                  </a:tcPr>
                </a:tc>
                <a:tc>
                  <a:txBody>
                    <a:bodyPr/>
                    <a:lstStyle/>
                    <a:p>
                      <a:pPr algn="ctr">
                        <a:lnSpc>
                          <a:spcPct val="100000"/>
                        </a:lnSpc>
                        <a:spcBef>
                          <a:spcPts val="459"/>
                        </a:spcBef>
                      </a:pPr>
                      <a:r>
                        <a:rPr lang="it-IT"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DFDFDF"/>
                      </a:solidFill>
                      <a:prstDash val="solid"/>
                      <a:round/>
                      <a:headEnd type="none" w="med" len="med"/>
                      <a:tailEnd type="none" w="med" len="med"/>
                    </a:lnT>
                    <a:noFill/>
                  </a:tcPr>
                </a:tc>
                <a:tc>
                  <a:txBody>
                    <a:bodyPr/>
                    <a:lstStyle/>
                    <a:p>
                      <a:pPr algn="ctr">
                        <a:lnSpc>
                          <a:spcPct val="100000"/>
                        </a:lnSpc>
                        <a:spcBef>
                          <a:spcPts val="459"/>
                        </a:spcBef>
                      </a:pPr>
                      <a:r>
                        <a:rPr lang="it-IT" sz="1200">
                          <a:solidFill>
                            <a:srgbClr val="020302"/>
                          </a:solidFill>
                          <a:latin typeface="Wingdings"/>
                          <a:cs typeface="Wingdings"/>
                        </a:rPr>
                        <a:t></a:t>
                      </a:r>
                    </a:p>
                  </a:txBody>
                  <a:tcPr marL="0" marR="0" marT="58419" marB="0">
                    <a:lnT w="12700" cap="flat" cmpd="sng" algn="ctr">
                      <a:solidFill>
                        <a:srgbClr val="DFDFDF"/>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it-IT" sz="1100" b="0" i="0">
                          <a:solidFill>
                            <a:srgbClr val="020302"/>
                          </a:solidFill>
                          <a:latin typeface="Adobe Clean Light" panose="020B0303020404020204" pitchFamily="34" charset="0"/>
                          <a:cs typeface="AdobeClean-Light"/>
                        </a:rPr>
                        <a:t>Supporto 24x7 via chat/telefono</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lnSpc>
                          <a:spcPct val="100000"/>
                        </a:lnSpc>
                        <a:spcBef>
                          <a:spcPts val="459"/>
                        </a:spcBef>
                      </a:pPr>
                      <a:r>
                        <a:rPr lang="it-IT"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459"/>
                        </a:spcBef>
                      </a:pPr>
                      <a:r>
                        <a:rPr lang="it-IT" sz="1200">
                          <a:solidFill>
                            <a:srgbClr val="020302"/>
                          </a:solidFill>
                          <a:latin typeface="Wingdings"/>
                          <a:cs typeface="Wingdings"/>
                        </a:rPr>
                        <a:t></a:t>
                      </a:r>
                    </a:p>
                  </a:txBody>
                  <a:tcPr marL="0" marR="0" marT="58419"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3278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it-IT" sz="1100" b="0" i="0">
                          <a:latin typeface="Adobe Clean Light" panose="020B0303020404020204" pitchFamily="34" charset="0"/>
                          <a:cs typeface="AdobeClean-Light"/>
                        </a:rPr>
                        <a:t>Presentazioni dei casi sul web </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lnSpc>
                          <a:spcPct val="100000"/>
                        </a:lnSpc>
                        <a:spcBef>
                          <a:spcPts val="459"/>
                        </a:spcBef>
                      </a:pPr>
                      <a:r>
                        <a:rPr lang="it-IT" sz="12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it-IT" sz="1200">
                          <a:solidFill>
                            <a:srgbClr val="020302"/>
                          </a:solidFill>
                          <a:latin typeface="Wingdings"/>
                          <a:cs typeface="Wingdings"/>
                        </a:rPr>
                        <a:t></a:t>
                      </a: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3394">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it-IT" sz="1100" b="0" i="0">
                          <a:solidFill>
                            <a:srgbClr val="020302"/>
                          </a:solidFill>
                          <a:latin typeface="Adobe Clean Light" panose="020B0303020404020204" pitchFamily="34" charset="0"/>
                          <a:cs typeface="AdobeClean-Light"/>
                        </a:rPr>
                        <a:t>Instradamento dei casi prioritari</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it-IT" sz="12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6"/>
                  </a:ext>
                </a:extLst>
              </a:tr>
              <a:tr h="232782">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it-IT" sz="1100" b="0" i="0">
                          <a:latin typeface="Adobe Clean Light" panose="020B0303020404020204" pitchFamily="34" charset="0"/>
                          <a:cs typeface="AdobeClean-Light"/>
                        </a:rPr>
                        <a:t>Prioritizzazione accelerata dei problemi</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it-IT" sz="12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33394">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it-IT" sz="1100" b="0" i="0">
                          <a:latin typeface="Adobe Clean Light" panose="020B0303020404020204" pitchFamily="34" charset="0"/>
                          <a:cs typeface="AdobeClean-Light"/>
                        </a:rPr>
                        <a:t>Gestione delle escalation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lang="en-US" sz="12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it-IT" sz="12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4008">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it-IT" sz="1100" b="0" i="0">
                          <a:latin typeface="Adobe Clean Light" panose="020B0303020404020204" pitchFamily="34" charset="0"/>
                          <a:cs typeface="AdobeClean-Light"/>
                        </a:rPr>
                        <a:t>Monitoraggio proattivo dei casi</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lang="en-US" sz="12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70"/>
                        </a:spcBef>
                      </a:pPr>
                      <a:endParaRPr lang="en-US" sz="12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18080">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lvl="0">
                        <a:lnSpc>
                          <a:spcPct val="100000"/>
                        </a:lnSpc>
                        <a:spcBef>
                          <a:spcPts val="459"/>
                        </a:spcBef>
                        <a:buNone/>
                      </a:pPr>
                      <a:r>
                        <a:rPr lang="it-IT" sz="1100" b="0" i="0" u="none" strike="noStrike" noProof="0">
                          <a:solidFill>
                            <a:srgbClr val="020302"/>
                          </a:solidFill>
                          <a:latin typeface="Adobe Clean Light"/>
                        </a:rPr>
                        <a:t>Opzione di assistenza nell’area geografica</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lang="en-US"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10010"/>
                  </a:ext>
                </a:extLst>
              </a:tr>
              <a:tr h="218693">
                <a:tc vMerge="1">
                  <a:txBody>
                    <a:bodyPr/>
                    <a:lstStyle/>
                    <a:p>
                      <a:pPr marL="48895" algn="l" rtl="0">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it-IT" sz="1100" b="0" i="0">
                          <a:solidFill>
                            <a:srgbClr val="020302"/>
                          </a:solidFill>
                          <a:latin typeface="Adobe Clean Light" panose="020B0303020404020204" pitchFamily="34" charset="0"/>
                          <a:cs typeface="AdobeClean-Light"/>
                        </a:rPr>
                        <a:t>Valutazioni dei servizi</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2981">
                <a:tc vMerge="1">
                  <a:txBody>
                    <a:bodyPr/>
                    <a:lstStyle/>
                    <a:p>
                      <a:pPr marL="49530" algn="l" rtl="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it-IT" sz="1100" b="0" i="0">
                          <a:latin typeface="Adobe Clean Light" panose="020B0303020404020204" pitchFamily="34" charset="0"/>
                          <a:cs typeface="AdobeClean-Light"/>
                        </a:rPr>
                        <a:t>Valutazioni dei casi</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it-IT" sz="1100" b="0" i="0">
                          <a:latin typeface="Adobe Clean Light" panose="020B0303020404020204" pitchFamily="34" charset="0"/>
                          <a:cs typeface="AdobeClean-Light"/>
                        </a:rPr>
                        <a:t>Valutazione delle soluzioni</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it-IT" sz="1100" b="0" i="0">
                          <a:latin typeface="Adobe Clean Light" panose="020B0303020404020204" pitchFamily="34" charset="0"/>
                          <a:cs typeface="AdobeClean-Light"/>
                        </a:rPr>
                        <a:t>Valutazione delle roadmap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it-IT" sz="1100" b="0" i="0">
                          <a:solidFill>
                            <a:srgbClr val="020302"/>
                          </a:solidFill>
                          <a:latin typeface="Adobe Clean Light" panose="020B0303020404020204" pitchFamily="34" charset="0"/>
                          <a:cs typeface="AdobeClean-Light"/>
                        </a:rPr>
                        <a:t>Contatti di supporto designati aggiuntivi </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it-IT" sz="1100" b="0" i="0" dirty="0">
                          <a:latin typeface="Adobe Clean Light" panose="020B0303020404020204" pitchFamily="34" charset="0"/>
                          <a:cs typeface="AdobeClean-Light"/>
                        </a:rPr>
                        <a:t>Pianificazione dell’aggiornamento/migrazione</a:t>
                      </a:r>
                    </a:p>
                  </a:txBody>
                  <a:tcPr marL="0" marR="0" marT="63500" marB="0">
                    <a:lnL w="12700">
                      <a:solidFill>
                        <a:srgbClr val="F0F0F0"/>
                      </a:solidFill>
                      <a:prstDash val="solid"/>
                    </a:lnL>
                    <a:lnR w="12700">
                      <a:solidFill>
                        <a:srgbClr val="F0F0F0"/>
                      </a:solidFill>
                      <a:prstDash val="solid"/>
                    </a:lnR>
                    <a:lnB w="6350" cap="flat" cmpd="sng" algn="ctr">
                      <a:solidFill>
                        <a:srgbClr val="F4F7FC"/>
                      </a:solidFill>
                      <a:prstDash val="solid"/>
                      <a:round/>
                      <a:headEnd type="none" w="med" len="med"/>
                      <a:tailEnd type="none" w="med" len="me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2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22981">
                <a:tc vMerge="1">
                  <a:txBody>
                    <a:bodyPr/>
                    <a:lstStyle/>
                    <a:p>
                      <a:endParaRPr lang="en-US"/>
                    </a:p>
                  </a:txBody>
                  <a:tcPr/>
                </a:tc>
                <a:tc>
                  <a:txBody>
                    <a:bodyPr/>
                    <a:lstStyle/>
                    <a:p>
                      <a:pPr marL="49530">
                        <a:lnSpc>
                          <a:spcPct val="100000"/>
                        </a:lnSpc>
                        <a:spcBef>
                          <a:spcPts val="500"/>
                        </a:spcBef>
                      </a:pPr>
                      <a:r>
                        <a:rPr lang="it-IT" sz="1100" b="0" i="0">
                          <a:latin typeface="Adobe Clean Light" panose="020B0303020404020204" pitchFamily="34" charset="0"/>
                          <a:cs typeface="AdobeClean-Light"/>
                        </a:rPr>
                        <a:t>Preparazione e pianificazione del rilascio</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6752538"/>
                  </a:ext>
                </a:extLst>
              </a:tr>
              <a:tr h="226657">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it-IT" sz="1100" b="0" i="0">
                          <a:latin typeface="Adobe Clean Light" panose="020B0303020404020204" pitchFamily="34" charset="0"/>
                          <a:cs typeface="AdobeClean-Light"/>
                        </a:rPr>
                        <a:t>Sponsor esecutivo</a:t>
                      </a: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12700">
                      <a:solidFill>
                        <a:srgbClr val="F0F0F0"/>
                      </a:solidFill>
                      <a:prstDash val="solid"/>
                    </a:lnB>
                  </a:tcPr>
                </a:tc>
                <a:tc>
                  <a:txBody>
                    <a:bodyPr/>
                    <a:lstStyle/>
                    <a:p>
                      <a:pPr algn="l" rtl="0">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35244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4" y="358817"/>
            <a:ext cx="3309950" cy="200055"/>
          </a:xfrm>
          <a:prstGeom prst="rect">
            <a:avLst/>
          </a:prstGeom>
          <a:noFill/>
        </p:spPr>
        <p:txBody>
          <a:bodyPr wrap="square" rtlCol="0">
            <a:spAutoFit/>
          </a:bodyPr>
          <a:lstStyle/>
          <a:p>
            <a:r>
              <a:rPr lang="it-IT" sz="700" i="1">
                <a:solidFill>
                  <a:schemeClr val="bg1"/>
                </a:solidFill>
                <a:latin typeface="Adobe Clean" panose="020B0503020404020204" pitchFamily="34" charset="0"/>
              </a:rPr>
              <a:t>Adobe Creative Cloud/Adobe Document Cloud (incluso Adobe Sign)</a:t>
            </a:r>
          </a:p>
        </p:txBody>
      </p:sp>
      <p:graphicFrame>
        <p:nvGraphicFramePr>
          <p:cNvPr id="12" name="object 9">
            <a:extLst>
              <a:ext uri="{FF2B5EF4-FFF2-40B4-BE49-F238E27FC236}">
                <a16:creationId xmlns:a16="http://schemas.microsoft.com/office/drawing/2014/main" id="{FD9DFC3A-8CD3-9648-A411-8459D01FF055}"/>
              </a:ext>
            </a:extLst>
          </p:cNvPr>
          <p:cNvGraphicFramePr>
            <a:graphicFrameLocks noGrp="1"/>
          </p:cNvGraphicFramePr>
          <p:nvPr>
            <p:extLst>
              <p:ext uri="{D42A27DB-BD31-4B8C-83A1-F6EECF244321}">
                <p14:modId xmlns:p14="http://schemas.microsoft.com/office/powerpoint/2010/main" val="3248464324"/>
              </p:ext>
            </p:extLst>
          </p:nvPr>
        </p:nvGraphicFramePr>
        <p:xfrm>
          <a:off x="121146" y="7430953"/>
          <a:ext cx="7498851" cy="2398847"/>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1006227">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gridCol w="1066801">
                  <a:extLst>
                    <a:ext uri="{9D8B030D-6E8A-4147-A177-3AD203B41FA5}">
                      <a16:colId xmlns:a16="http://schemas.microsoft.com/office/drawing/2014/main" val="20003"/>
                    </a:ext>
                  </a:extLst>
                </a:gridCol>
                <a:gridCol w="761997">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it-IT" sz="1000" dirty="0">
                          <a:solidFill>
                            <a:srgbClr val="020302"/>
                          </a:solidFill>
                          <a:latin typeface="Adobe Clean"/>
                          <a:cs typeface="Adobe Clean"/>
                        </a:rPr>
                        <a:t>Priorità</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it-IT" sz="900">
                          <a:solidFill>
                            <a:srgbClr val="020302"/>
                          </a:solidFill>
                          <a:latin typeface="Adobe Clean"/>
                          <a:cs typeface="Adobe Clean"/>
                        </a:rPr>
                        <a:t>Supporto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it-IT" sz="900">
                          <a:solidFill>
                            <a:srgbClr val="FFFFFF"/>
                          </a:solidFill>
                          <a:latin typeface="Adobe Clean"/>
                          <a:cs typeface="Adobe Clean"/>
                        </a:rPr>
                        <a:t>Supporto Business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it-IT" sz="900">
                          <a:solidFill>
                            <a:srgbClr val="FFFFFF"/>
                          </a:solidFill>
                          <a:latin typeface="Adobe Clean"/>
                          <a:cs typeface="Adobe Clean"/>
                        </a:rPr>
                        <a:t>Supporto Enterprise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it-IT" sz="900" dirty="0">
                          <a:solidFill>
                            <a:srgbClr val="FFFFFF"/>
                          </a:solidFill>
                          <a:latin typeface="Adobe Clean"/>
                          <a:cs typeface="Adobe Clean"/>
                        </a:rPr>
                        <a:t>Supporto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it-IT" sz="900" b="1" dirty="0">
                          <a:solidFill>
                            <a:srgbClr val="020302"/>
                          </a:solidFill>
                          <a:latin typeface="Adobe Clean"/>
                          <a:cs typeface="Adobe Clean"/>
                        </a:rPr>
                        <a:t>PRIORITÀ 1</a:t>
                      </a:r>
                    </a:p>
                    <a:p>
                      <a:pPr marL="50800" marR="387985">
                        <a:lnSpc>
                          <a:spcPts val="1000"/>
                        </a:lnSpc>
                        <a:spcBef>
                          <a:spcPts val="420"/>
                        </a:spcBef>
                      </a:pPr>
                      <a:r>
                        <a:rPr lang="it-IT" sz="850" b="0" i="0" dirty="0">
                          <a:solidFill>
                            <a:srgbClr val="000000"/>
                          </a:solidFill>
                          <a:latin typeface="Adobe Clean Light" panose="020B0303020404020204" pitchFamily="34" charset="0"/>
                        </a:rPr>
                        <a:t>Le funzioni operative nell’ambiente di produzione del cliente non sono disponibili oppure si verificano problemi significativi di perdita di dati o deterioramento del servizio ed è richiesto un intervento immediato per ripristinare funzionalità e usabilità.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it-IT" sz="900">
                          <a:solidFill>
                            <a:srgbClr val="020302"/>
                          </a:solidFill>
                          <a:latin typeface="AdobeClean-Light"/>
                          <a:cs typeface="AdobeClean-Light"/>
                        </a:rPr>
                        <a:t>24x7/</a:t>
                      </a:r>
                    </a:p>
                    <a:p>
                      <a:pPr marL="0" marR="258445" indent="115570" algn="ctr">
                        <a:lnSpc>
                          <a:spcPct val="100000"/>
                        </a:lnSpc>
                        <a:spcBef>
                          <a:spcPts val="0"/>
                        </a:spcBef>
                      </a:pPr>
                      <a:r>
                        <a:rPr lang="it-IT" sz="900">
                          <a:solidFill>
                            <a:srgbClr val="020302"/>
                          </a:solidFill>
                          <a:latin typeface="AdobeClean-Light"/>
                          <a:cs typeface="AdobeClean-Light"/>
                        </a:rPr>
                        <a:t> 30 minuti</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it-IT" sz="1000" i="0">
                          <a:latin typeface="AdobeClean-Light"/>
                        </a:rPr>
                        <a:t>I clienti che acquistano un piano di supporto per i prodotti e i servizi Adobe applicabili ricevono l’instradamento prioritario dei casi, che consente di trasmetterli rapidamente ai tecnici del supporto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it-IT" sz="900">
                          <a:solidFill>
                            <a:srgbClr val="020302"/>
                          </a:solidFill>
                          <a:highlight>
                            <a:srgbClr val="FFFF00"/>
                          </a:highlight>
                          <a:latin typeface="AdobeClean-Light"/>
                          <a:cs typeface="AdobeClean-Light"/>
                        </a:rPr>
                        <a:t>24x7/           30 minuti</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it-IT" sz="900">
                          <a:solidFill>
                            <a:srgbClr val="020302"/>
                          </a:solidFill>
                          <a:highlight>
                            <a:srgbClr val="FFFF00"/>
                          </a:highlight>
                          <a:latin typeface="AdobeClean-Light"/>
                          <a:cs typeface="AdobeClean-Light"/>
                        </a:rPr>
                        <a:t>24x7/         15 minuti</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it-IT" sz="900" b="1" dirty="0">
                          <a:solidFill>
                            <a:srgbClr val="020302"/>
                          </a:solidFill>
                          <a:latin typeface="Adobe Clean"/>
                          <a:cs typeface="Adobe Clean"/>
                        </a:rPr>
                        <a:t>PRIORITÀ 2</a:t>
                      </a:r>
                    </a:p>
                    <a:p>
                      <a:pPr marL="50165" marR="203200" indent="0" defTabSz="914400" eaLnBrk="1" fontAlgn="auto" latinLnBrk="0" hangingPunct="1">
                        <a:lnSpc>
                          <a:spcPts val="1000"/>
                        </a:lnSpc>
                        <a:spcBef>
                          <a:spcPts val="415"/>
                        </a:spcBef>
                        <a:spcAft>
                          <a:spcPts val="0"/>
                        </a:spcAft>
                        <a:buClrTx/>
                        <a:buSzTx/>
                        <a:buFontTx/>
                        <a:buNone/>
                        <a:tabLst/>
                        <a:defRPr/>
                      </a:pPr>
                      <a:r>
                        <a:rPr lang="it-IT" sz="850" b="0" i="0" dirty="0">
                          <a:solidFill>
                            <a:srgbClr val="000000"/>
                          </a:solidFill>
                          <a:latin typeface="Adobe Clean Light" panose="020B0303020404020204" pitchFamily="34" charset="0"/>
                        </a:rPr>
                        <a:t>Le funzioni operative del cliente hanno subìto notevoli deterioramenti del servizio o potenziale perdita di dati, oppure un problema interessa una funzione importante.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it-IT" sz="900">
                          <a:solidFill>
                            <a:srgbClr val="020302"/>
                          </a:solidFill>
                          <a:latin typeface="AdobeClean-Light"/>
                          <a:cs typeface="AdobeClean-Light"/>
                        </a:rPr>
                        <a:t>      24x7/</a:t>
                      </a:r>
                    </a:p>
                    <a:p>
                      <a:pPr marL="0" marR="325755" indent="-5715" algn="ctr">
                        <a:lnSpc>
                          <a:spcPct val="100000"/>
                        </a:lnSpc>
                        <a:spcBef>
                          <a:spcPts val="0"/>
                        </a:spcBef>
                      </a:pPr>
                      <a:r>
                        <a:rPr lang="it-IT" sz="900">
                          <a:solidFill>
                            <a:srgbClr val="020302"/>
                          </a:solidFill>
                          <a:latin typeface="AdobeClean-Light"/>
                          <a:cs typeface="AdobeClean-Light"/>
                        </a:rPr>
                        <a:t>     1 ora</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it-IT" sz="900" b="1" dirty="0">
                          <a:solidFill>
                            <a:srgbClr val="020302"/>
                          </a:solidFill>
                          <a:latin typeface="Adobe Clean"/>
                          <a:cs typeface="Adobe Clean"/>
                        </a:rPr>
                        <a:t>PRIORITÀ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it-IT" sz="850" b="0" i="0" u="none" strike="noStrike" cap="none" normalizeH="0" baseline="0" noProof="0" dirty="0">
                          <a:ln>
                            <a:noFill/>
                          </a:ln>
                          <a:solidFill>
                            <a:srgbClr val="000000"/>
                          </a:solidFill>
                          <a:uLnTx/>
                          <a:uFillTx/>
                          <a:latin typeface="Adobe Clean Light" panose="020B0303020404020204" pitchFamily="34" charset="0"/>
                          <a:ea typeface="+mn-ea"/>
                          <a:cs typeface="+mn-cs"/>
                        </a:rPr>
                        <a:t>Le funzioni operative del cliente sono interessate da deterioramento lieve del servizio, tuttavia è possibile procedere mediante una soluzione temporanea.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it-IT" sz="900" dirty="0">
                          <a:solidFill>
                            <a:srgbClr val="020302"/>
                          </a:solidFill>
                          <a:latin typeface="AdobeClean-Light"/>
                          <a:cs typeface="AdobeClean-Light"/>
                        </a:rPr>
                        <a:t>Giorni lavorativi/   </a:t>
                      </a:r>
                    </a:p>
                    <a:p>
                      <a:pPr marL="0" marR="184785" indent="-194310" algn="ctr">
                        <a:lnSpc>
                          <a:spcPct val="100000"/>
                        </a:lnSpc>
                        <a:spcBef>
                          <a:spcPts val="0"/>
                        </a:spcBef>
                      </a:pPr>
                      <a:r>
                        <a:rPr lang="it-IT" sz="900" dirty="0">
                          <a:solidFill>
                            <a:srgbClr val="020302"/>
                          </a:solidFill>
                          <a:latin typeface="AdobeClean-Light"/>
                          <a:cs typeface="AdobeClean-Light"/>
                        </a:rPr>
                        <a:t>4 ore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it-IT" sz="900" b="1" dirty="0">
                          <a:solidFill>
                            <a:srgbClr val="020302"/>
                          </a:solidFill>
                          <a:latin typeface="Adobe Clean"/>
                          <a:cs typeface="Adobe Clean"/>
                        </a:rPr>
                        <a:t>PRIORITÀ 4</a:t>
                      </a:r>
                    </a:p>
                    <a:p>
                      <a:pPr marL="48895" marR="0" indent="0" defTabSz="914400" eaLnBrk="1" fontAlgn="auto" latinLnBrk="0" hangingPunct="1">
                        <a:lnSpc>
                          <a:spcPct val="100000"/>
                        </a:lnSpc>
                        <a:spcBef>
                          <a:spcPts val="300"/>
                        </a:spcBef>
                        <a:spcAft>
                          <a:spcPts val="0"/>
                        </a:spcAft>
                        <a:buClrTx/>
                        <a:buSzTx/>
                        <a:buFontTx/>
                        <a:buNone/>
                        <a:tabLst/>
                        <a:defRPr/>
                      </a:pPr>
                      <a:r>
                        <a:rPr lang="it-IT" sz="850" b="0" i="0" dirty="0">
                          <a:solidFill>
                            <a:srgbClr val="000000"/>
                          </a:solidFill>
                          <a:latin typeface="Adobe Clean Light" panose="020B0303020404020204" pitchFamily="34" charset="0"/>
                        </a:rPr>
                        <a:t>Domande generali sulle attuali funzionalità del prodotto o richiesta di miglioramento.</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it-IT" sz="900" dirty="0">
                          <a:solidFill>
                            <a:srgbClr val="020302"/>
                          </a:solidFill>
                          <a:latin typeface="AdobeClean-Light"/>
                          <a:cs typeface="AdobeClean-Light"/>
                        </a:rPr>
                        <a:t>  Giorni lavorativi/   </a:t>
                      </a:r>
                    </a:p>
                    <a:p>
                      <a:pPr marL="0" marR="184785" indent="-194310" algn="ctr">
                        <a:lnSpc>
                          <a:spcPct val="100000"/>
                        </a:lnSpc>
                        <a:spcBef>
                          <a:spcPts val="0"/>
                        </a:spcBef>
                      </a:pPr>
                      <a:r>
                        <a:rPr lang="it-IT" sz="900" dirty="0">
                          <a:solidFill>
                            <a:srgbClr val="020302"/>
                          </a:solidFill>
                          <a:latin typeface="AdobeClean-Light"/>
                          <a:cs typeface="AdobeClean-Light"/>
                        </a:rPr>
                        <a:t>1 giorno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11">
            <a:extLst>
              <a:ext uri="{FF2B5EF4-FFF2-40B4-BE49-F238E27FC236}">
                <a16:creationId xmlns:a16="http://schemas.microsoft.com/office/drawing/2014/main" id="{30EDFB2E-B7BE-864D-B004-884C1838B536}"/>
              </a:ext>
            </a:extLst>
          </p:cNvPr>
          <p:cNvSpPr txBox="1">
            <a:spLocks/>
          </p:cNvSpPr>
          <p:nvPr/>
        </p:nvSpPr>
        <p:spPr>
          <a:xfrm>
            <a:off x="97788" y="9888626"/>
            <a:ext cx="374904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it-IT" dirty="0"/>
              <a:t>©2022 Adobe. All Rights Reserved. Adobe 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1909" y="1607065"/>
            <a:ext cx="2148840" cy="738536"/>
          </a:xfrm>
          <a:prstGeom prst="rect">
            <a:avLst/>
          </a:prstGeom>
        </p:spPr>
        <p:txBody>
          <a:bodyPr vert="horz" wrap="square" lIns="0" tIns="35560" rIns="0" bIns="0" rtlCol="0">
            <a:spAutoFit/>
          </a:bodyPr>
          <a:lstStyle/>
          <a:p>
            <a:pPr marL="12700" marR="5080">
              <a:lnSpc>
                <a:spcPts val="1400"/>
              </a:lnSpc>
              <a:spcBef>
                <a:spcPts val="60"/>
              </a:spcBef>
            </a:pPr>
            <a:r>
              <a:rPr lang="it-IT" sz="1000">
                <a:latin typeface="Adobe Clean Light" panose="020B0303020404020204" pitchFamily="34" charset="0"/>
              </a:rPr>
              <a:t>Un Account Support Lead assegnato per monitorare i progressi del caso e fungere da punto di escalation e advocate interno nel supporto Adobe.</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792529" y="1318056"/>
            <a:ext cx="1726164" cy="184666"/>
          </a:xfrm>
          <a:prstGeom prst="rect">
            <a:avLst/>
          </a:prstGeom>
        </p:spPr>
        <p:txBody>
          <a:bodyPr wrap="square" lIns="0" tIns="0" rIns="0" bIns="0">
            <a:spAutoFit/>
          </a:bodyPr>
          <a:lstStyle/>
          <a:p>
            <a:pPr>
              <a:spcBef>
                <a:spcPts val="600"/>
              </a:spcBef>
              <a:spcAft>
                <a:spcPts val="600"/>
              </a:spcAft>
            </a:pPr>
            <a:r>
              <a:rPr lang="it-IT" sz="1200" b="1">
                <a:solidFill>
                  <a:srgbClr val="020302"/>
                </a:solidFill>
                <a:latin typeface="Adobe Clean" panose="020B0503020404020204" pitchFamily="34" charset="0"/>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30063" y="5732304"/>
            <a:ext cx="292608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2" y="5432541"/>
            <a:ext cx="3108960" cy="307777"/>
          </a:xfrm>
          <a:prstGeom prst="rect">
            <a:avLst/>
          </a:prstGeom>
        </p:spPr>
        <p:txBody>
          <a:bodyPr wrap="none">
            <a:spAutoFit/>
          </a:bodyPr>
          <a:lstStyle/>
          <a:p>
            <a:pPr marL="12700">
              <a:lnSpc>
                <a:spcPct val="100000"/>
              </a:lnSpc>
              <a:spcBef>
                <a:spcPts val="280"/>
              </a:spcBef>
            </a:pPr>
            <a:r>
              <a:rPr lang="it-IT" sz="1400" b="1">
                <a:solidFill>
                  <a:srgbClr val="020302"/>
                </a:solidFill>
                <a:latin typeface="Adobe Clean"/>
                <a:cs typeface="Adobe Clean"/>
              </a:rPr>
              <a:t>Caratteristiche del supporto Standard</a:t>
            </a:r>
          </a:p>
        </p:txBody>
      </p:sp>
      <p:sp>
        <p:nvSpPr>
          <p:cNvPr id="87" name="object 26">
            <a:extLst>
              <a:ext uri="{FF2B5EF4-FFF2-40B4-BE49-F238E27FC236}">
                <a16:creationId xmlns:a16="http://schemas.microsoft.com/office/drawing/2014/main" id="{ED3EAB14-8A43-9244-93BB-BE321FE4250C}"/>
              </a:ext>
            </a:extLst>
          </p:cNvPr>
          <p:cNvSpPr/>
          <p:nvPr/>
        </p:nvSpPr>
        <p:spPr>
          <a:xfrm>
            <a:off x="401995" y="736965"/>
            <a:ext cx="29260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318713" y="429188"/>
            <a:ext cx="3108960" cy="307777"/>
          </a:xfrm>
          <a:prstGeom prst="rect">
            <a:avLst/>
          </a:prstGeom>
        </p:spPr>
        <p:txBody>
          <a:bodyPr wrap="square">
            <a:spAutoFit/>
          </a:bodyPr>
          <a:lstStyle/>
          <a:p>
            <a:pPr marL="12700">
              <a:lnSpc>
                <a:spcPct val="100000"/>
              </a:lnSpc>
              <a:spcBef>
                <a:spcPts val="280"/>
              </a:spcBef>
            </a:pPr>
            <a:r>
              <a:rPr lang="it-IT" sz="1400" b="1" dirty="0">
                <a:solidFill>
                  <a:srgbClr val="020302"/>
                </a:solidFill>
                <a:latin typeface="Adobe Clean"/>
                <a:cs typeface="Adobe Clean"/>
              </a:rPr>
              <a:t>Caratteristiche del supporto Business</a:t>
            </a:r>
          </a:p>
        </p:txBody>
      </p:sp>
      <p:sp>
        <p:nvSpPr>
          <p:cNvPr id="94" name="object 39">
            <a:extLst>
              <a:ext uri="{FF2B5EF4-FFF2-40B4-BE49-F238E27FC236}">
                <a16:creationId xmlns:a16="http://schemas.microsoft.com/office/drawing/2014/main" id="{56FA5DB6-2107-7245-9FC4-96BFB9E344C1}"/>
              </a:ext>
            </a:extLst>
          </p:cNvPr>
          <p:cNvSpPr txBox="1"/>
          <p:nvPr/>
        </p:nvSpPr>
        <p:spPr>
          <a:xfrm>
            <a:off x="2793313" y="1600200"/>
            <a:ext cx="2148840" cy="497572"/>
          </a:xfrm>
          <a:prstGeom prst="rect">
            <a:avLst/>
          </a:prstGeom>
        </p:spPr>
        <p:txBody>
          <a:bodyPr vert="horz" wrap="square" lIns="0" tIns="35560" rIns="0" bIns="0" rtlCol="0">
            <a:spAutoFit/>
          </a:bodyPr>
          <a:lstStyle/>
          <a:p>
            <a:pPr marL="12700" marR="5080">
              <a:spcBef>
                <a:spcPts val="60"/>
              </a:spcBef>
            </a:pPr>
            <a:r>
              <a:rPr lang="it-IT" sz="1000" dirty="0">
                <a:latin typeface="Adobe Clean Light" panose="020B0303020404020204" pitchFamily="34" charset="0"/>
                <a:cs typeface="AdobeClean-Light"/>
              </a:rPr>
              <a:t>Possibilità di ricevere un instradamento prioritario per garantire una connessione più rapida alle risorse di supporto più datate sui casi presentati. </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18164" y="1219200"/>
            <a:ext cx="1976242" cy="365760"/>
          </a:xfrm>
          <a:prstGeom prst="rect">
            <a:avLst/>
          </a:prstGeom>
        </p:spPr>
        <p:txBody>
          <a:bodyPr wrap="square" lIns="0" tIns="0" rIns="0" bIns="0">
            <a:spAutoFit/>
          </a:bodyPr>
          <a:lstStyle/>
          <a:p>
            <a:pPr>
              <a:spcBef>
                <a:spcPts val="600"/>
              </a:spcBef>
              <a:spcAft>
                <a:spcPts val="600"/>
              </a:spcAft>
            </a:pPr>
            <a:r>
              <a:rPr lang="it-IT" sz="1200" b="1" dirty="0">
                <a:solidFill>
                  <a:srgbClr val="020302"/>
                </a:solidFill>
                <a:latin typeface="Adobe Clean" panose="020B0503020404020204" pitchFamily="34" charset="0"/>
              </a:rPr>
              <a:t>Instradamento dei casi prioritari</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46216" y="1600200"/>
            <a:ext cx="2148840" cy="651460"/>
          </a:xfrm>
          <a:prstGeom prst="rect">
            <a:avLst/>
          </a:prstGeom>
        </p:spPr>
        <p:txBody>
          <a:bodyPr vert="horz" wrap="square" lIns="0" tIns="35560" rIns="0" bIns="0" rtlCol="0">
            <a:spAutoFit/>
          </a:bodyPr>
          <a:lstStyle/>
          <a:p>
            <a:pPr marL="12700">
              <a:lnSpc>
                <a:spcPct val="100000"/>
              </a:lnSpc>
              <a:spcBef>
                <a:spcPts val="60"/>
              </a:spcBef>
            </a:pPr>
            <a:r>
              <a:rPr lang="it-IT" sz="1000" dirty="0">
                <a:latin typeface="Adobe Clean Light" panose="020B0303020404020204" pitchFamily="34" charset="0"/>
              </a:rPr>
              <a:t>Un contatto Adobe dedicato che può fornire assistenza e aggiornamenti regolari in merito ai casi che richiedono escalation, e assicurarsi che venga data priorità alle richieste di supporto aperte più critiche.</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01129" y="1219200"/>
            <a:ext cx="1608472" cy="365760"/>
          </a:xfrm>
          <a:prstGeom prst="rect">
            <a:avLst/>
          </a:prstGeom>
        </p:spPr>
        <p:txBody>
          <a:bodyPr wrap="square" lIns="0" tIns="0" rIns="0" bIns="0">
            <a:spAutoFit/>
          </a:bodyPr>
          <a:lstStyle/>
          <a:p>
            <a:pPr>
              <a:spcBef>
                <a:spcPts val="600"/>
              </a:spcBef>
              <a:spcAft>
                <a:spcPts val="600"/>
              </a:spcAft>
            </a:pPr>
            <a:r>
              <a:rPr lang="it-IT" sz="1200" b="1" dirty="0">
                <a:solidFill>
                  <a:srgbClr val="020302"/>
                </a:solidFill>
                <a:latin typeface="Adobe Clean" panose="020B0503020404020204" pitchFamily="34" charset="0"/>
              </a:rPr>
              <a:t>Gestione delle escalation</a:t>
            </a:r>
          </a:p>
        </p:txBody>
      </p:sp>
      <p:sp>
        <p:nvSpPr>
          <p:cNvPr id="6" name="TextBox 5">
            <a:extLst>
              <a:ext uri="{FF2B5EF4-FFF2-40B4-BE49-F238E27FC236}">
                <a16:creationId xmlns:a16="http://schemas.microsoft.com/office/drawing/2014/main" id="{3A360C4F-3C10-B641-8B6D-C8AF4943F81E}"/>
              </a:ext>
            </a:extLst>
          </p:cNvPr>
          <p:cNvSpPr txBox="1"/>
          <p:nvPr/>
        </p:nvSpPr>
        <p:spPr>
          <a:xfrm>
            <a:off x="3183539" y="3352800"/>
            <a:ext cx="2162677" cy="457200"/>
          </a:xfrm>
          <a:prstGeom prst="rect">
            <a:avLst/>
          </a:prstGeom>
          <a:noFill/>
        </p:spPr>
        <p:txBody>
          <a:bodyPr wrap="square" rtlCol="0">
            <a:spAutoFit/>
          </a:bodyPr>
          <a:lstStyle/>
          <a:p>
            <a:r>
              <a:rPr lang="it-IT" sz="1200" b="1" dirty="0">
                <a:latin typeface="Adobe Clean" panose="020B0503020404020204" pitchFamily="34" charset="0"/>
              </a:rPr>
              <a:t>Prioritizzazione accelerata dei problemi</a:t>
            </a:r>
          </a:p>
        </p:txBody>
      </p:sp>
      <p:sp>
        <p:nvSpPr>
          <p:cNvPr id="86" name="object 39">
            <a:extLst>
              <a:ext uri="{FF2B5EF4-FFF2-40B4-BE49-F238E27FC236}">
                <a16:creationId xmlns:a16="http://schemas.microsoft.com/office/drawing/2014/main" id="{3003AB67-9A7C-614D-8006-83CEA36B6A65}"/>
              </a:ext>
            </a:extLst>
          </p:cNvPr>
          <p:cNvSpPr txBox="1"/>
          <p:nvPr/>
        </p:nvSpPr>
        <p:spPr>
          <a:xfrm>
            <a:off x="2850511" y="3810000"/>
            <a:ext cx="2148840" cy="497572"/>
          </a:xfrm>
          <a:prstGeom prst="rect">
            <a:avLst/>
          </a:prstGeom>
        </p:spPr>
        <p:txBody>
          <a:bodyPr vert="horz" wrap="square" lIns="0" tIns="35560" rIns="0" bIns="0" rtlCol="0">
            <a:spAutoFit/>
          </a:bodyPr>
          <a:lstStyle/>
          <a:p>
            <a:pPr lvl="0">
              <a:spcBef>
                <a:spcPts val="60"/>
              </a:spcBef>
              <a:defRPr/>
            </a:pPr>
            <a:r>
              <a:rPr lang="it-IT" sz="1000" dirty="0">
                <a:latin typeface="Adobe Clean Light" panose="020B0303020404020204" pitchFamily="34" charset="0"/>
                <a:cs typeface="Adobe Clean Light"/>
              </a:rPr>
              <a:t>Possibilità di ricevere una maggiore priorità sul lavoro dei casi di supporto attraverso un coinvolgimento facilitato con il personale tecnico.</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33255" y="15197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3" name="object 38">
            <a:extLst>
              <a:ext uri="{FF2B5EF4-FFF2-40B4-BE49-F238E27FC236}">
                <a16:creationId xmlns:a16="http://schemas.microsoft.com/office/drawing/2014/main" id="{BEBE4631-BCA4-DC4F-9CD3-21AEE25FC99A}"/>
              </a:ext>
            </a:extLst>
          </p:cNvPr>
          <p:cNvSpPr/>
          <p:nvPr/>
        </p:nvSpPr>
        <p:spPr>
          <a:xfrm rot="5400000" flipH="1">
            <a:off x="3863232" y="518922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5" name="Rectangle 44">
            <a:extLst>
              <a:ext uri="{FF2B5EF4-FFF2-40B4-BE49-F238E27FC236}">
                <a16:creationId xmlns:a16="http://schemas.microsoft.com/office/drawing/2014/main" id="{01E87837-5EB4-B843-BD72-4B2D6080F2ED}"/>
              </a:ext>
            </a:extLst>
          </p:cNvPr>
          <p:cNvSpPr>
            <a:spLocks/>
          </p:cNvSpPr>
          <p:nvPr/>
        </p:nvSpPr>
        <p:spPr>
          <a:xfrm>
            <a:off x="869248" y="6535770"/>
            <a:ext cx="1645920" cy="184666"/>
          </a:xfrm>
          <a:prstGeom prst="rect">
            <a:avLst/>
          </a:prstGeom>
        </p:spPr>
        <p:txBody>
          <a:bodyPr wrap="square" lIns="0" tIns="0" rIns="0" bIns="0">
            <a:spAutoFit/>
          </a:bodyPr>
          <a:lstStyle/>
          <a:p>
            <a:pPr>
              <a:spcBef>
                <a:spcPts val="600"/>
              </a:spcBef>
              <a:spcAft>
                <a:spcPts val="600"/>
              </a:spcAft>
            </a:pPr>
            <a:r>
              <a:rPr lang="it-IT" sz="1200" b="1" dirty="0">
                <a:latin typeface="Adobe Clean" panose="020B0503020404020204" pitchFamily="34" charset="0"/>
                <a:ea typeface="Open Sans" pitchFamily="34" charset="0"/>
                <a:cs typeface="Open Sans" pitchFamily="34" charset="0"/>
              </a:rPr>
              <a:t>Forum della community</a:t>
            </a:r>
          </a:p>
        </p:txBody>
      </p:sp>
      <p:sp>
        <p:nvSpPr>
          <p:cNvPr id="46" name="object 39">
            <a:extLst>
              <a:ext uri="{FF2B5EF4-FFF2-40B4-BE49-F238E27FC236}">
                <a16:creationId xmlns:a16="http://schemas.microsoft.com/office/drawing/2014/main" id="{407F59CA-FC0A-8543-BF2A-BE6D7F554057}"/>
              </a:ext>
            </a:extLst>
          </p:cNvPr>
          <p:cNvSpPr txBox="1"/>
          <p:nvPr/>
        </p:nvSpPr>
        <p:spPr>
          <a:xfrm>
            <a:off x="441718" y="6777939"/>
            <a:ext cx="2148840" cy="959237"/>
          </a:xfrm>
          <a:prstGeom prst="rect">
            <a:avLst/>
          </a:prstGeom>
        </p:spPr>
        <p:txBody>
          <a:bodyPr vert="horz" wrap="square" lIns="0" tIns="35560" rIns="0" bIns="0" rtlCol="0">
            <a:spAutoFit/>
          </a:bodyPr>
          <a:lstStyle/>
          <a:p>
            <a:r>
              <a:rPr lang="it-IT" sz="1000">
                <a:solidFill>
                  <a:srgbClr val="000000"/>
                </a:solidFill>
                <a:latin typeface="Adobe Clean Light" panose="020B0303020404020204" pitchFamily="34" charset="0"/>
              </a:rPr>
              <a:t>Accesso online continuo a un database in continua crescita di soluzioni tecniche, documentazione del prodotto, risposte alle domande più frequenti e altro ancora. Possibilità di relazionarsi con altri clienti della Community Adobe per condividere best practice ed esperienze.</a:t>
            </a:r>
          </a:p>
        </p:txBody>
      </p:sp>
      <p:sp>
        <p:nvSpPr>
          <p:cNvPr id="47" name="Rectangle 46">
            <a:extLst>
              <a:ext uri="{FF2B5EF4-FFF2-40B4-BE49-F238E27FC236}">
                <a16:creationId xmlns:a16="http://schemas.microsoft.com/office/drawing/2014/main" id="{5376A096-B710-404A-B60D-9EE95FED4BF0}"/>
              </a:ext>
            </a:extLst>
          </p:cNvPr>
          <p:cNvSpPr>
            <a:spLocks/>
          </p:cNvSpPr>
          <p:nvPr/>
        </p:nvSpPr>
        <p:spPr>
          <a:xfrm>
            <a:off x="3375963" y="6400800"/>
            <a:ext cx="1703337" cy="369332"/>
          </a:xfrm>
          <a:prstGeom prst="rect">
            <a:avLst/>
          </a:prstGeom>
        </p:spPr>
        <p:txBody>
          <a:bodyPr wrap="square" lIns="0" tIns="0" rIns="0" bIns="0">
            <a:spAutoFit/>
          </a:bodyPr>
          <a:lstStyle/>
          <a:p>
            <a:pPr>
              <a:spcBef>
                <a:spcPts val="600"/>
              </a:spcBef>
              <a:spcAft>
                <a:spcPts val="600"/>
              </a:spcAft>
            </a:pPr>
            <a:r>
              <a:rPr lang="it-IT" sz="1200" b="1" dirty="0">
                <a:latin typeface="Adobe Clean" panose="020B0503020404020204" pitchFamily="34" charset="0"/>
                <a:ea typeface="Open Sans" pitchFamily="34" charset="0"/>
                <a:cs typeface="Open Sans" pitchFamily="34" charset="0"/>
              </a:rPr>
              <a:t>Portale di </a:t>
            </a:r>
            <a:br>
              <a:rPr lang="it-IT" sz="1200" b="1" dirty="0">
                <a:latin typeface="Adobe Clean" panose="020B0503020404020204" pitchFamily="34" charset="0"/>
                <a:ea typeface="Open Sans" pitchFamily="34" charset="0"/>
                <a:cs typeface="Open Sans" pitchFamily="34" charset="0"/>
              </a:rPr>
            </a:br>
            <a:r>
              <a:rPr lang="it-IT" sz="1200" b="1" dirty="0">
                <a:latin typeface="Adobe Clean" panose="020B0503020404020204" pitchFamily="34" charset="0"/>
                <a:ea typeface="Open Sans" pitchFamily="34" charset="0"/>
                <a:cs typeface="Open Sans" pitchFamily="34" charset="0"/>
              </a:rPr>
              <a:t>assistenza autonoma</a:t>
            </a:r>
          </a:p>
        </p:txBody>
      </p:sp>
      <p:sp>
        <p:nvSpPr>
          <p:cNvPr id="48" name="object 39">
            <a:extLst>
              <a:ext uri="{FF2B5EF4-FFF2-40B4-BE49-F238E27FC236}">
                <a16:creationId xmlns:a16="http://schemas.microsoft.com/office/drawing/2014/main" id="{F10CB5FB-EB8C-104E-BCDA-6A33E111FFBC}"/>
              </a:ext>
            </a:extLst>
          </p:cNvPr>
          <p:cNvSpPr txBox="1"/>
          <p:nvPr/>
        </p:nvSpPr>
        <p:spPr>
          <a:xfrm>
            <a:off x="2930461" y="6767810"/>
            <a:ext cx="2148840" cy="805349"/>
          </a:xfrm>
          <a:prstGeom prst="rect">
            <a:avLst/>
          </a:prstGeom>
        </p:spPr>
        <p:txBody>
          <a:bodyPr vert="horz" wrap="square" lIns="0" tIns="35560" rIns="0" bIns="0" rtlCol="0">
            <a:spAutoFit/>
          </a:bodyPr>
          <a:lstStyle/>
          <a:p>
            <a:r>
              <a:rPr lang="it-IT" sz="1000">
                <a:solidFill>
                  <a:srgbClr val="000000"/>
                </a:solidFill>
                <a:latin typeface="Adobe Clean Light" panose="020B0303020404020204" pitchFamily="34" charset="0"/>
              </a:rPr>
              <a:t>Accesso on-demand al portale di assistenza autonoma per esaminare lo stato dei casi e sfogliare altre risorse, come la knowledge base, notizie e avvisi, suggerimenti e altro ancora.</a:t>
            </a:r>
          </a:p>
        </p:txBody>
      </p:sp>
      <p:sp>
        <p:nvSpPr>
          <p:cNvPr id="49" name="object 46">
            <a:extLst>
              <a:ext uri="{FF2B5EF4-FFF2-40B4-BE49-F238E27FC236}">
                <a16:creationId xmlns:a16="http://schemas.microsoft.com/office/drawing/2014/main" id="{4B992E10-194A-084C-B2D5-1BE41C6F6CD6}"/>
              </a:ext>
            </a:extLst>
          </p:cNvPr>
          <p:cNvSpPr txBox="1"/>
          <p:nvPr/>
        </p:nvSpPr>
        <p:spPr>
          <a:xfrm>
            <a:off x="5419204" y="6743263"/>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it-IT" sz="1000">
                <a:solidFill>
                  <a:srgbClr val="020302"/>
                </a:solidFill>
                <a:latin typeface="AdobeClean-Light"/>
                <a:cs typeface="AdobeClean-Light"/>
              </a:rPr>
              <a:t>Gli utenti autorizzati (Admin) possono avviare una sessione di chat con l’assistenza Adobe per ottenere risposte e aiuto con l’invio del caso.</a:t>
            </a:r>
          </a:p>
          <a:p>
            <a:pPr marL="33020" marR="159385">
              <a:lnSpc>
                <a:spcPct val="100000"/>
              </a:lnSpc>
              <a:spcBef>
                <a:spcPts val="100"/>
              </a:spcBef>
              <a:tabLst>
                <a:tab pos="1786889" algn="l"/>
              </a:tabLst>
            </a:pPr>
            <a:r>
              <a:rPr lang="it-IT" sz="1000" i="1">
                <a:solidFill>
                  <a:srgbClr val="7A7A7A"/>
                </a:solidFill>
                <a:latin typeface="AdobeClean-LightIt"/>
                <a:cs typeface="AdobeClean-LightIt"/>
              </a:rPr>
              <a:t>Soggetto agli orari locali</a:t>
            </a:r>
          </a:p>
        </p:txBody>
      </p:sp>
      <p:sp>
        <p:nvSpPr>
          <p:cNvPr id="50" name="Rectangle 49">
            <a:extLst>
              <a:ext uri="{FF2B5EF4-FFF2-40B4-BE49-F238E27FC236}">
                <a16:creationId xmlns:a16="http://schemas.microsoft.com/office/drawing/2014/main" id="{13CF8017-46AE-C04F-8415-29133BE5B7BF}"/>
              </a:ext>
            </a:extLst>
          </p:cNvPr>
          <p:cNvSpPr>
            <a:spLocks/>
          </p:cNvSpPr>
          <p:nvPr/>
        </p:nvSpPr>
        <p:spPr>
          <a:xfrm>
            <a:off x="5940223" y="6444734"/>
            <a:ext cx="841577" cy="184666"/>
          </a:xfrm>
          <a:prstGeom prst="rect">
            <a:avLst/>
          </a:prstGeom>
        </p:spPr>
        <p:txBody>
          <a:bodyPr wrap="none" lIns="0" tIns="0" rIns="0" bIns="0">
            <a:spAutoFit/>
          </a:bodyPr>
          <a:lstStyle/>
          <a:p>
            <a:pPr>
              <a:spcBef>
                <a:spcPts val="600"/>
              </a:spcBef>
              <a:spcAft>
                <a:spcPts val="600"/>
              </a:spcAft>
            </a:pPr>
            <a:r>
              <a:rPr lang="it-IT" sz="1200" b="1" dirty="0">
                <a:latin typeface="Adobe Clean" panose="020B0503020404020204" pitchFamily="34" charset="0"/>
                <a:ea typeface="Open Sans" pitchFamily="34" charset="0"/>
                <a:cs typeface="Open Sans" pitchFamily="34" charset="0"/>
              </a:rPr>
              <a:t>Supporto chat</a:t>
            </a:r>
          </a:p>
        </p:txBody>
      </p:sp>
      <p:sp>
        <p:nvSpPr>
          <p:cNvPr id="51" name="Rectangle 50">
            <a:extLst>
              <a:ext uri="{FF2B5EF4-FFF2-40B4-BE49-F238E27FC236}">
                <a16:creationId xmlns:a16="http://schemas.microsoft.com/office/drawing/2014/main" id="{F7EA7F82-FD5A-1440-96EE-C08915F16D9E}"/>
              </a:ext>
            </a:extLst>
          </p:cNvPr>
          <p:cNvSpPr>
            <a:spLocks/>
          </p:cNvSpPr>
          <p:nvPr/>
        </p:nvSpPr>
        <p:spPr>
          <a:xfrm>
            <a:off x="2253559" y="8275043"/>
            <a:ext cx="963405" cy="184666"/>
          </a:xfrm>
          <a:prstGeom prst="rect">
            <a:avLst/>
          </a:prstGeom>
        </p:spPr>
        <p:txBody>
          <a:bodyPr wrap="none" lIns="0" tIns="0" rIns="0" bIns="0">
            <a:spAutoFit/>
          </a:bodyPr>
          <a:lstStyle/>
          <a:p>
            <a:pPr>
              <a:spcBef>
                <a:spcPts val="600"/>
              </a:spcBef>
              <a:spcAft>
                <a:spcPts val="600"/>
              </a:spcAft>
            </a:pPr>
            <a:r>
              <a:rPr lang="it-IT" sz="1200" b="1">
                <a:latin typeface="Adobe Clean" panose="020B0503020404020204" pitchFamily="34" charset="0"/>
                <a:ea typeface="Open Sans" pitchFamily="34" charset="0"/>
                <a:cs typeface="Open Sans" pitchFamily="34" charset="0"/>
              </a:rPr>
              <a:t>Supporto telefonico</a:t>
            </a:r>
          </a:p>
        </p:txBody>
      </p:sp>
      <p:sp>
        <p:nvSpPr>
          <p:cNvPr id="53" name="object 39">
            <a:extLst>
              <a:ext uri="{FF2B5EF4-FFF2-40B4-BE49-F238E27FC236}">
                <a16:creationId xmlns:a16="http://schemas.microsoft.com/office/drawing/2014/main" id="{AECDB25D-EF0F-3345-81AB-77397D56CA87}"/>
              </a:ext>
            </a:extLst>
          </p:cNvPr>
          <p:cNvSpPr txBox="1"/>
          <p:nvPr/>
        </p:nvSpPr>
        <p:spPr>
          <a:xfrm>
            <a:off x="1930373" y="8569418"/>
            <a:ext cx="1955827" cy="651460"/>
          </a:xfrm>
          <a:prstGeom prst="rect">
            <a:avLst/>
          </a:prstGeom>
        </p:spPr>
        <p:txBody>
          <a:bodyPr vert="horz" wrap="square" lIns="0" tIns="35560" rIns="0" bIns="0" rtlCol="0">
            <a:spAutoFit/>
          </a:bodyPr>
          <a:lstStyle/>
          <a:p>
            <a:r>
              <a:rPr lang="it-IT" sz="1000">
                <a:solidFill>
                  <a:srgbClr val="020302"/>
                </a:solidFill>
                <a:latin typeface="AdobeClean-Light"/>
              </a:rPr>
              <a:t>Gli utenti autorizzati (Admin) </a:t>
            </a:r>
            <a:r>
              <a:rPr lang="it-IT" sz="1000">
                <a:latin typeface="Adobe Clean Light"/>
              </a:rPr>
              <a:t>possono contattare il supporto Adobe tramite telefono </a:t>
            </a:r>
            <a:r>
              <a:rPr lang="it-IT" sz="1000">
                <a:solidFill>
                  <a:srgbClr val="020302"/>
                </a:solidFill>
                <a:latin typeface="AdobeClean-Light"/>
                <a:cs typeface="AdobeClean-Light"/>
              </a:rPr>
              <a:t>per ottenere risposte e aiuto con l’invio del caso.</a:t>
            </a:r>
          </a:p>
          <a:p>
            <a:r>
              <a:rPr lang="it-IT" sz="1000" i="1">
                <a:solidFill>
                  <a:srgbClr val="7A7A7A"/>
                </a:solidFill>
                <a:latin typeface="Adobe Clean Light" panose="020B0303020404020204" pitchFamily="34" charset="0"/>
                <a:cs typeface="AdobeClean-LightIt"/>
              </a:rPr>
              <a:t>Soggetto agli orari locali</a:t>
            </a:r>
          </a:p>
        </p:txBody>
      </p:sp>
      <p:sp>
        <p:nvSpPr>
          <p:cNvPr id="54" name="Rectangle 53">
            <a:extLst>
              <a:ext uri="{FF2B5EF4-FFF2-40B4-BE49-F238E27FC236}">
                <a16:creationId xmlns:a16="http://schemas.microsoft.com/office/drawing/2014/main" id="{147A0CC5-9478-2A4C-8E36-9690D8413CAC}"/>
              </a:ext>
            </a:extLst>
          </p:cNvPr>
          <p:cNvSpPr>
            <a:spLocks/>
          </p:cNvSpPr>
          <p:nvPr/>
        </p:nvSpPr>
        <p:spPr>
          <a:xfrm>
            <a:off x="4704154" y="8153400"/>
            <a:ext cx="1089016" cy="369332"/>
          </a:xfrm>
          <a:prstGeom prst="rect">
            <a:avLst/>
          </a:prstGeom>
        </p:spPr>
        <p:txBody>
          <a:bodyPr wrap="none" lIns="0" tIns="0" rIns="0" bIns="0">
            <a:spAutoFit/>
          </a:bodyPr>
          <a:lstStyle/>
          <a:p>
            <a:pPr>
              <a:spcBef>
                <a:spcPts val="600"/>
              </a:spcBef>
              <a:spcAft>
                <a:spcPts val="600"/>
              </a:spcAft>
            </a:pPr>
            <a:r>
              <a:rPr lang="it-IT" sz="1200" b="1" dirty="0">
                <a:latin typeface="Adobe Clean" panose="020B0503020404020204" pitchFamily="34" charset="0"/>
                <a:ea typeface="Open Sans" pitchFamily="34" charset="0"/>
                <a:cs typeface="Open Sans" pitchFamily="34" charset="0"/>
              </a:rPr>
              <a:t>Presentazione </a:t>
            </a:r>
            <a:br>
              <a:rPr lang="it-IT" sz="1200" b="1" dirty="0">
                <a:latin typeface="Adobe Clean" panose="020B0503020404020204" pitchFamily="34" charset="0"/>
                <a:ea typeface="Open Sans" pitchFamily="34" charset="0"/>
                <a:cs typeface="Open Sans" pitchFamily="34" charset="0"/>
              </a:rPr>
            </a:br>
            <a:r>
              <a:rPr lang="it-IT" sz="1200" b="1" dirty="0">
                <a:latin typeface="Adobe Clean" panose="020B0503020404020204" pitchFamily="34" charset="0"/>
                <a:ea typeface="Open Sans" pitchFamily="34" charset="0"/>
                <a:cs typeface="Open Sans" pitchFamily="34" charset="0"/>
              </a:rPr>
              <a:t>del caso sul web</a:t>
            </a:r>
          </a:p>
        </p:txBody>
      </p:sp>
      <p:sp>
        <p:nvSpPr>
          <p:cNvPr id="55" name="Rectangle 54">
            <a:extLst>
              <a:ext uri="{FF2B5EF4-FFF2-40B4-BE49-F238E27FC236}">
                <a16:creationId xmlns:a16="http://schemas.microsoft.com/office/drawing/2014/main" id="{459945CA-3AB6-CA4B-ABBC-E376700A84AF}"/>
              </a:ext>
            </a:extLst>
          </p:cNvPr>
          <p:cNvSpPr/>
          <p:nvPr/>
        </p:nvSpPr>
        <p:spPr>
          <a:xfrm>
            <a:off x="4206460" y="8522198"/>
            <a:ext cx="2270539" cy="861774"/>
          </a:xfrm>
          <a:prstGeom prst="rect">
            <a:avLst/>
          </a:prstGeom>
        </p:spPr>
        <p:txBody>
          <a:bodyPr wrap="square" lIns="91440" tIns="45720" rIns="91440" bIns="45720" anchor="t">
            <a:spAutoFit/>
          </a:bodyPr>
          <a:lstStyle/>
          <a:p>
            <a:r>
              <a:rPr lang="it-IT" sz="1000" dirty="0">
                <a:solidFill>
                  <a:srgbClr val="020302"/>
                </a:solidFill>
                <a:latin typeface="AdobeClean-Light"/>
              </a:rPr>
              <a:t>Gli utenti autorizzati (Admin) </a:t>
            </a:r>
            <a:r>
              <a:rPr lang="it-IT" sz="1000" dirty="0">
                <a:latin typeface="Adobe Clean Light"/>
              </a:rPr>
              <a:t>possono presentare un numero illimitato di casi web in qualsiasi momento per problemi di supporto da sottoporre all’esame del nostro team di supporto tecnico.</a:t>
            </a:r>
          </a:p>
        </p:txBody>
      </p:sp>
      <p:pic>
        <p:nvPicPr>
          <p:cNvPr id="57" name="Picture 56">
            <a:extLst>
              <a:ext uri="{FF2B5EF4-FFF2-40B4-BE49-F238E27FC236}">
                <a16:creationId xmlns:a16="http://schemas.microsoft.com/office/drawing/2014/main" id="{56518687-A902-4544-8A13-C1A466DD738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60614" y="8216462"/>
            <a:ext cx="365760" cy="365760"/>
          </a:xfrm>
          <a:prstGeom prst="rect">
            <a:avLst/>
          </a:prstGeom>
        </p:spPr>
      </p:pic>
      <p:pic>
        <p:nvPicPr>
          <p:cNvPr id="59" name="Picture 58">
            <a:extLst>
              <a:ext uri="{FF2B5EF4-FFF2-40B4-BE49-F238E27FC236}">
                <a16:creationId xmlns:a16="http://schemas.microsoft.com/office/drawing/2014/main" id="{2C382B21-69F4-C346-8314-F2A905BDE04D}"/>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66620" y="8152943"/>
            <a:ext cx="365760" cy="365760"/>
          </a:xfrm>
          <a:prstGeom prst="rect">
            <a:avLst/>
          </a:prstGeom>
        </p:spPr>
      </p:pic>
      <p:pic>
        <p:nvPicPr>
          <p:cNvPr id="60" name="Picture 59">
            <a:extLst>
              <a:ext uri="{FF2B5EF4-FFF2-40B4-BE49-F238E27FC236}">
                <a16:creationId xmlns:a16="http://schemas.microsoft.com/office/drawing/2014/main" id="{375C5FC6-7C9E-E742-A3F2-1DC5039780E3}"/>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9424" y="6371978"/>
            <a:ext cx="365760" cy="365760"/>
          </a:xfrm>
          <a:prstGeom prst="rect">
            <a:avLst/>
          </a:prstGeom>
        </p:spPr>
      </p:pic>
      <p:pic>
        <p:nvPicPr>
          <p:cNvPr id="61" name="Picture 60">
            <a:extLst>
              <a:ext uri="{FF2B5EF4-FFF2-40B4-BE49-F238E27FC236}">
                <a16:creationId xmlns:a16="http://schemas.microsoft.com/office/drawing/2014/main" id="{DF56F057-839B-AD41-94B9-BD93E93694CA}"/>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38430" y="6427947"/>
            <a:ext cx="365760" cy="365760"/>
          </a:xfrm>
          <a:prstGeom prst="rect">
            <a:avLst/>
          </a:prstGeom>
        </p:spPr>
      </p:pic>
      <p:pic>
        <p:nvPicPr>
          <p:cNvPr id="63" name="Picture 62">
            <a:extLst>
              <a:ext uri="{FF2B5EF4-FFF2-40B4-BE49-F238E27FC236}">
                <a16:creationId xmlns:a16="http://schemas.microsoft.com/office/drawing/2014/main" id="{858A730E-D49C-FA45-9E5A-12A648BAB81D}"/>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26191" y="6427947"/>
            <a:ext cx="365760" cy="365760"/>
          </a:xfrm>
          <a:prstGeom prst="rect">
            <a:avLst/>
          </a:prstGeom>
        </p:spPr>
      </p:pic>
      <p:pic>
        <p:nvPicPr>
          <p:cNvPr id="67" name="Picture 66">
            <a:extLst>
              <a:ext uri="{FF2B5EF4-FFF2-40B4-BE49-F238E27FC236}">
                <a16:creationId xmlns:a16="http://schemas.microsoft.com/office/drawing/2014/main" id="{5C1EA0ED-472A-C94B-A3C5-BB19ED19BF1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63790" y="1182392"/>
            <a:ext cx="365760" cy="365760"/>
          </a:xfrm>
          <a:prstGeom prst="rect">
            <a:avLst/>
          </a:prstGeom>
          <a:ln>
            <a:noFill/>
          </a:ln>
        </p:spPr>
      </p:pic>
      <p:pic>
        <p:nvPicPr>
          <p:cNvPr id="68" name="Picture 67">
            <a:extLst>
              <a:ext uri="{FF2B5EF4-FFF2-40B4-BE49-F238E27FC236}">
                <a16:creationId xmlns:a16="http://schemas.microsoft.com/office/drawing/2014/main" id="{BB620EF8-4FD2-FE40-947D-76A0A08C9DE4}"/>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790541" y="1214068"/>
            <a:ext cx="365760" cy="365760"/>
          </a:xfrm>
          <a:prstGeom prst="rect">
            <a:avLst/>
          </a:prstGeom>
          <a:ln>
            <a:noFill/>
          </a:ln>
        </p:spPr>
      </p:pic>
      <p:pic>
        <p:nvPicPr>
          <p:cNvPr id="70" name="Picture 69">
            <a:extLst>
              <a:ext uri="{FF2B5EF4-FFF2-40B4-BE49-F238E27FC236}">
                <a16:creationId xmlns:a16="http://schemas.microsoft.com/office/drawing/2014/main" id="{F9B7F835-3BCB-4043-9C74-877C70A35C9F}"/>
              </a:ext>
              <a:ext uri="{C183D7F6-B498-43B3-948B-1728B52AA6E4}">
                <adec:decorative xmlns:adec="http://schemas.microsoft.com/office/drawing/2017/decorative" val="1"/>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50511" y="3429000"/>
            <a:ext cx="365760" cy="365760"/>
          </a:xfrm>
          <a:prstGeom prst="rect">
            <a:avLst/>
          </a:prstGeom>
          <a:ln>
            <a:noFill/>
          </a:ln>
        </p:spPr>
      </p:pic>
      <p:pic>
        <p:nvPicPr>
          <p:cNvPr id="73" name="Picture 72">
            <a:extLst>
              <a:ext uri="{FF2B5EF4-FFF2-40B4-BE49-F238E27FC236}">
                <a16:creationId xmlns:a16="http://schemas.microsoft.com/office/drawing/2014/main" id="{88681EA4-5E47-8149-AA5B-D1A040A10942}"/>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364906" y="1214068"/>
            <a:ext cx="365760" cy="365760"/>
          </a:xfrm>
          <a:prstGeom prst="rect">
            <a:avLst/>
          </a:prstGeom>
        </p:spPr>
      </p:pic>
      <p:sp>
        <p:nvSpPr>
          <p:cNvPr id="56" name="object 11">
            <a:extLst>
              <a:ext uri="{FF2B5EF4-FFF2-40B4-BE49-F238E27FC236}">
                <a16:creationId xmlns:a16="http://schemas.microsoft.com/office/drawing/2014/main" id="{BED97B6A-F822-1148-9BC9-28714CACD837}"/>
              </a:ext>
            </a:extLst>
          </p:cNvPr>
          <p:cNvSpPr txBox="1">
            <a:spLocks/>
          </p:cNvSpPr>
          <p:nvPr/>
        </p:nvSpPr>
        <p:spPr>
          <a:xfrm>
            <a:off x="97788" y="9888626"/>
            <a:ext cx="31089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it-IT" dirty="0"/>
              <a:t>©2022 Adobe. All Rights Reserved. Adobe 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it-IT"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it-IT"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it-IT" sz="1400" b="1">
                <a:solidFill>
                  <a:srgbClr val="020302"/>
                </a:solidFill>
                <a:latin typeface="Adobe Clean"/>
                <a:cs typeface="Adobe Clean"/>
              </a:rPr>
              <a:t>Risorse</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it-IT" sz="800" dirty="0">
                <a:solidFill>
                  <a:srgbClr val="777879"/>
                </a:solidFill>
                <a:latin typeface="Adobe Clean"/>
                <a:cs typeface="Adobe Clean"/>
              </a:rPr>
              <a:t>Adobe</a:t>
            </a:r>
          </a:p>
          <a:p>
            <a:pPr marL="12700">
              <a:lnSpc>
                <a:spcPts val="915"/>
              </a:lnSpc>
            </a:pPr>
            <a:r>
              <a:rPr lang="it-IT" sz="800" dirty="0">
                <a:solidFill>
                  <a:srgbClr val="777879"/>
                </a:solidFill>
                <a:latin typeface="Adobe Clean"/>
                <a:cs typeface="Adobe Clean"/>
              </a:rPr>
              <a:t>345 Park Avenue</a:t>
            </a:r>
          </a:p>
          <a:p>
            <a:pPr marL="12700">
              <a:lnSpc>
                <a:spcPts val="944"/>
              </a:lnSpc>
            </a:pPr>
            <a:r>
              <a:rPr lang="it-IT" sz="800" dirty="0">
                <a:solidFill>
                  <a:srgbClr val="777879"/>
                </a:solidFill>
                <a:latin typeface="Adobe Clean"/>
                <a:cs typeface="Adobe Clean"/>
              </a:rPr>
              <a:t>San Jose, CA 95110-2704</a:t>
            </a:r>
          </a:p>
          <a:p>
            <a:pPr marL="12700">
              <a:lnSpc>
                <a:spcPct val="100000"/>
              </a:lnSpc>
              <a:spcBef>
                <a:spcPts val="45"/>
              </a:spcBef>
            </a:pPr>
            <a:r>
              <a:rPr lang="it-IT" sz="800" dirty="0">
                <a:solidFill>
                  <a:srgbClr val="777879"/>
                </a:solidFill>
                <a:latin typeface="Adobe Clean"/>
                <a:cs typeface="Adobe Clean"/>
              </a:rPr>
              <a:t>USA</a:t>
            </a:r>
          </a:p>
          <a:p>
            <a:pPr marL="12700">
              <a:lnSpc>
                <a:spcPct val="100000"/>
              </a:lnSpc>
              <a:spcBef>
                <a:spcPts val="265"/>
              </a:spcBef>
            </a:pPr>
            <a:r>
              <a:rPr lang="it-IT"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it-IT" sz="1100" i="1" dirty="0">
                <a:solidFill>
                  <a:srgbClr val="777879"/>
                </a:solidFill>
                <a:latin typeface="AdobeClean-LightIt"/>
                <a:cs typeface="AdobeClean-LightIt"/>
              </a:rPr>
              <a:t>Per saperne di più sulle opzioni di Supporto Adobe e capire quale sia il livello più adatto alle tue esigenze, contatta il tuo Named Account Manager (NAM) o Customer Success Manager (CSM).</a:t>
            </a:r>
          </a:p>
          <a:p>
            <a:pPr marL="34290">
              <a:lnSpc>
                <a:spcPct val="100000"/>
              </a:lnSpc>
              <a:spcBef>
                <a:spcPts val="795"/>
              </a:spcBef>
            </a:pPr>
            <a:r>
              <a:rPr lang="it-IT" sz="800" dirty="0">
                <a:solidFill>
                  <a:srgbClr val="6D6D6D"/>
                </a:solidFill>
                <a:latin typeface="Adobe Clean"/>
                <a:cs typeface="Adobe Clean"/>
              </a:rPr>
              <a:t>©2022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it-IT" sz="1400" b="1">
                <a:solidFill>
                  <a:srgbClr val="020302"/>
                </a:solidFill>
                <a:latin typeface="Adobe Clean"/>
                <a:cs typeface="Adobe Clean"/>
              </a:rPr>
              <a:t>Orario operativo per area geografica e lingue</a:t>
            </a:r>
          </a:p>
          <a:p>
            <a:pPr lvl="0">
              <a:spcBef>
                <a:spcPts val="915"/>
              </a:spcBef>
            </a:pPr>
            <a:r>
              <a:rPr lang="it-IT" sz="1000">
                <a:solidFill>
                  <a:srgbClr val="1F1F1F"/>
                </a:solidFill>
                <a:latin typeface="AdobeClean-Light"/>
              </a:rPr>
              <a:t>Gli orari operativi di Adobe dipendono dall’area geografica di fatturazione del cliente.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670104941"/>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it-IT" sz="1100">
                          <a:solidFill>
                            <a:schemeClr val="tx1"/>
                          </a:solidFill>
                          <a:latin typeface="Adobe Clean" panose="020B0503020404020204" pitchFamily="34" charset="0"/>
                        </a:rPr>
                        <a:t>Americhe </a:t>
                      </a:r>
                      <a:r>
                        <a:rPr lang="it-IT"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Europa, Medio Oriente e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Asia-Pacifico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Giappone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it-IT"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it-IT" sz="1100" baseline="30000">
                          <a:solidFill>
                            <a:schemeClr val="tx1"/>
                          </a:solidFill>
                          <a:latin typeface="Adobe Clean" panose="020B0503020404020204" pitchFamily="34" charset="0"/>
                        </a:rPr>
                        <a:t>1</a:t>
                      </a:r>
                      <a:r>
                        <a:rPr lang="it-IT" sz="1100">
                          <a:solidFill>
                            <a:schemeClr val="tx1"/>
                          </a:solidFill>
                          <a:latin typeface="Adobe Clean" panose="020B0503020404020204" pitchFamily="34" charset="0"/>
                        </a:rPr>
                        <a:t>Americhe Supporto linguistico disponibile solo in inglese.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00326" y="8528519"/>
            <a:ext cx="891985" cy="385445"/>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Eccellenza tecnica</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Supporto rapido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68275" y="8543943"/>
            <a:ext cx="822229" cy="385445"/>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Consulenza strategica</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776EB197-58B6-794D-94F8-90888006EC22}"/>
              </a:ext>
            </a:extLst>
          </p:cNvPr>
          <p:cNvGraphicFramePr>
            <a:graphicFrameLocks noGrp="1"/>
          </p:cNvGraphicFramePr>
          <p:nvPr>
            <p:extLst>
              <p:ext uri="{D42A27DB-BD31-4B8C-83A1-F6EECF244321}">
                <p14:modId xmlns:p14="http://schemas.microsoft.com/office/powerpoint/2010/main" val="1483737908"/>
              </p:ext>
            </p:extLst>
          </p:nvPr>
        </p:nvGraphicFramePr>
        <p:xfrm>
          <a:off x="194237" y="1272353"/>
          <a:ext cx="7368291" cy="2626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57150">
                        <a:buNone/>
                      </a:pPr>
                      <a:r>
                        <a:rPr lang="it-IT" sz="1200" b="0" strike="noStrike">
                          <a:solidFill>
                            <a:srgbClr val="5F5F5F"/>
                          </a:solidFill>
                          <a:latin typeface="Adobe Clean"/>
                          <a:ea typeface="+mn-ea"/>
                          <a:cs typeface="+mn-cs"/>
                          <a:hlinkClick r:id="rId13"/>
                        </a:rPr>
                        <a:t>Informazioni e supporto Enterprise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it-IT" sz="1000" b="0" strike="noStrike">
                          <a:solidFill>
                            <a:schemeClr val="tx1"/>
                          </a:solidFill>
                          <a:latin typeface="Adobe Clean Light"/>
                          <a:ea typeface="+mn-ea"/>
                          <a:cs typeface="+mn-cs"/>
                        </a:rPr>
                        <a:t>Informazioni e supporto Enterprise è un luogo dove i clienti Adobe possono trovare tutorial di assistenza autonoma, documentazione dei prodotti, formazione con istruttore, community e supporto per alcuni prodotti Adobe Creative Cloud e Document.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strike="noStrike">
                          <a:solidFill>
                            <a:srgbClr val="5F5F5F"/>
                          </a:solidFill>
                          <a:latin typeface="Adobe Clean" panose="020B0503020404020204" pitchFamily="34" charset="0"/>
                          <a:ea typeface="+mn-ea"/>
                          <a:cs typeface="+mn-cs"/>
                          <a:hlinkClick r:id="rId14">
                            <a:extLst>
                              <a:ext uri="{A12FA001-AC4F-418D-AE19-62706E023703}">
                                <ahyp:hlinkClr xmlns:ahyp="http://schemas.microsoft.com/office/drawing/2018/hyperlinkcolor" val="tx"/>
                              </a:ext>
                            </a:extLst>
                          </a:hlinkClick>
                        </a:rPr>
                        <a:t>Community di supporto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strike="noStrike">
                          <a:solidFill>
                            <a:schemeClr val="tx1"/>
                          </a:solidFill>
                          <a:latin typeface="Adobe Clean Light" panose="020B0303020404020204" pitchFamily="34" charset="0"/>
                          <a:ea typeface="+mn-ea"/>
                          <a:cs typeface="+mn-cs"/>
                        </a:rPr>
                        <a:t>La Community di supporto Adobe è il luogo in cui porre domande, trovare risposte, imparare dagli esperti e condividere le proprie conoscenze.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a:solidFill>
                            <a:srgbClr val="5F5F5F"/>
                          </a:solidFill>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Problemi di produzione e interruzioni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a:solidFill>
                            <a:schemeClr val="tx1"/>
                          </a:solidFill>
                          <a:latin typeface="Adobe Clean Light" panose="020B0303020404020204" pitchFamily="34" charset="0"/>
                          <a:ea typeface="+mn-ea"/>
                          <a:cs typeface="+mn-cs"/>
                        </a:rPr>
                        <a:t>Status.adobe.com trasmette informazioni sullo stato di tutti i prodotti e i servizi Adobe implementati in ambienti multi-tenant. Puoi scegliere se ricevere notifiche e-mail ogni volta che Adobe segnala, aggiorna o risolve un problema relativo a un prodotto. Vengono segnalate ad esempio le interruzioni per manutenzione programmata o problemi relativi ai servizi con diversi livelli di gravità.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a:solidFill>
                            <a:srgbClr val="5F5F5F"/>
                          </a:solidFill>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Termini e condizioni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it-IT" sz="1000">
                          <a:solidFill>
                            <a:schemeClr val="tx1"/>
                          </a:solidFill>
                          <a:latin typeface="Adobe Clean Light" panose="020B0303020404020204" pitchFamily="34" charset="0"/>
                          <a:ea typeface="+mn-ea"/>
                          <a:cs typeface="+mn-cs"/>
                        </a:rPr>
                        <a:t>Termini e condizioni che descrivono i servizi di supporto disponibili.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2" name="object 26">
            <a:extLst>
              <a:ext uri="{FF2B5EF4-FFF2-40B4-BE49-F238E27FC236}">
                <a16:creationId xmlns:a16="http://schemas.microsoft.com/office/drawing/2014/main" id="{DD730664-994E-4A4A-9E5F-6FA0DCE7A544}"/>
              </a:ext>
            </a:extLst>
          </p:cNvPr>
          <p:cNvSpPr/>
          <p:nvPr/>
        </p:nvSpPr>
        <p:spPr>
          <a:xfrm flipV="1">
            <a:off x="197403" y="859202"/>
            <a:ext cx="59436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2.xml><?xml version="1.0" encoding="utf-8"?>
<ds:datastoreItem xmlns:ds="http://schemas.openxmlformats.org/officeDocument/2006/customXml" ds:itemID="{34D96EB5-5D0B-4E9E-8068-E6D7C7013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0FC3CAF-E6F1-40E3-87D4-6B781C97D6B4}">
  <ds:schemaRefs>
    <ds:schemaRef ds:uri="01e63850-2818-4a9f-a0cd-2d4201ad5cd5"/>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281057cd-4f7e-4aa3-94a7-05201549cd15"/>
  </ds:schemaRefs>
</ds:datastoreItem>
</file>

<file path=docProps/app.xml><?xml version="1.0" encoding="utf-8"?>
<Properties xmlns="http://schemas.openxmlformats.org/officeDocument/2006/extended-properties" xmlns:vt="http://schemas.openxmlformats.org/officeDocument/2006/docPropsVTypes">
  <Template/>
  <TotalTime>35591</TotalTime>
  <Words>1049</Words>
  <Application>Microsoft Office PowerPoint</Application>
  <PresentationFormat>Custom</PresentationFormat>
  <Paragraphs>122</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PIANI DI SUPPORTO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Hanh Hoang</cp:lastModifiedBy>
  <cp:revision>157</cp:revision>
  <dcterms:created xsi:type="dcterms:W3CDTF">2020-11-03T06:32:09Z</dcterms:created>
  <dcterms:modified xsi:type="dcterms:W3CDTF">2022-03-25T09:26:26Z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