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67" r:id="rId5"/>
    <p:sldId id="259"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95D0-0A44-9528-1BEA-48A789637FFE}" v="16" dt="2022-03-04T01:01:28.772"/>
    <p1510:client id="{6BD15537-A10F-677D-2005-CC2304369B8B}" v="2" dt="2022-02-09T19:17:48.735"/>
    <p1510:client id="{9DBA0F9D-2089-8E5D-3226-C91786127D1D}" v="70" dt="2022-02-10T15:55:44.875"/>
    <p1510:client id="{D0512FCB-B045-1245-8DF3-C54E99082CA0}" v="6" dt="2022-01-26T18:22:28.552"/>
    <p1510:client id="{D69136EB-5A5F-EE49-A108-44971954154D}" v="3" dt="2022-01-27T18:16:17.2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39" autoAdjust="0"/>
    <p:restoredTop sz="94626"/>
  </p:normalViewPr>
  <p:slideViewPr>
    <p:cSldViewPr snapToGrid="0">
      <p:cViewPr>
        <p:scale>
          <a:sx n="70" d="100"/>
          <a:sy n="70" d="100"/>
        </p:scale>
        <p:origin x="3252"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S::zalesky@adobe.com::9c0b24b4-6ad7-45a7-a9a0-5ba404afed22" providerId="AD" clId="Web-{9DBA0F9D-2089-8E5D-3226-C91786127D1D}"/>
    <pc:docChg chg="mod modSld">
      <pc:chgData name="Jaclyn Zalesky" userId="S::zalesky@adobe.com::9c0b24b4-6ad7-45a7-a9a0-5ba404afed22" providerId="AD" clId="Web-{9DBA0F9D-2089-8E5D-3226-C91786127D1D}" dt="2022-02-10T15:55:38.656" v="67"/>
      <pc:docMkLst>
        <pc:docMk/>
      </pc:docMkLst>
      <pc:sldChg chg="modSp modCm">
        <pc:chgData name="Jaclyn Zalesky" userId="S::zalesky@adobe.com::9c0b24b4-6ad7-45a7-a9a0-5ba404afed22" providerId="AD" clId="Web-{9DBA0F9D-2089-8E5D-3226-C91786127D1D}" dt="2022-02-10T15:55:38.656" v="67"/>
        <pc:sldMkLst>
          <pc:docMk/>
          <pc:sldMk cId="1050037809" sldId="261"/>
        </pc:sldMkLst>
        <pc:graphicFrameChg chg="mod modGraphic">
          <ac:chgData name="Jaclyn Zalesky" userId="S::zalesky@adobe.com::9c0b24b4-6ad7-45a7-a9a0-5ba404afed22" providerId="AD" clId="Web-{9DBA0F9D-2089-8E5D-3226-C91786127D1D}" dt="2022-02-10T15:55:38.656" v="67"/>
          <ac:graphicFrameMkLst>
            <pc:docMk/>
            <pc:sldMk cId="1050037809" sldId="261"/>
            <ac:graphicFrameMk id="111" creationId="{D8653CEC-4213-DE40-9BAF-D1E3318FF89C}"/>
          </ac:graphicFrameMkLst>
        </pc:graphicFrameChg>
      </pc:sldChg>
    </pc:docChg>
  </pc:docChgLst>
  <pc:docChgLst>
    <pc:chgData name="David Baker" userId="S::davbaker@adobe.com::da2b0875-9916-4d44-89d9-e651631ef4de" providerId="AD" clId="Web-{6BD15537-A10F-677D-2005-CC2304369B8B}"/>
    <pc:docChg chg="mod">
      <pc:chgData name="David Baker" userId="S::davbaker@adobe.com::da2b0875-9916-4d44-89d9-e651631ef4de" providerId="AD" clId="Web-{6BD15537-A10F-677D-2005-CC2304369B8B}" dt="2022-02-09T19:17:48.735" v="1"/>
      <pc:docMkLst>
        <pc:docMk/>
      </pc:docMkLst>
      <pc:sldChg chg="addCm">
        <pc:chgData name="David Baker" userId="S::davbaker@adobe.com::da2b0875-9916-4d44-89d9-e651631ef4de" providerId="AD" clId="Web-{6BD15537-A10F-677D-2005-CC2304369B8B}" dt="2022-02-09T19:17:48.735" v="1"/>
        <pc:sldMkLst>
          <pc:docMk/>
          <pc:sldMk cId="1050037809" sldId="261"/>
        </pc:sldMkLst>
      </pc:sldChg>
    </pc:docChg>
  </pc:docChgLst>
  <pc:docChgLst>
    <pc:chgData name="Jaclyn Zalesky" userId="9c0b24b4-6ad7-45a7-a9a0-5ba404afed22" providerId="ADAL" clId="{D0512FCB-B045-1245-8DF3-C54E99082CA0}"/>
    <pc:docChg chg="undo custSel modSld">
      <pc:chgData name="Jaclyn Zalesky" userId="9c0b24b4-6ad7-45a7-a9a0-5ba404afed22" providerId="ADAL" clId="{D0512FCB-B045-1245-8DF3-C54E99082CA0}" dt="2022-01-26T19:11:35.786" v="5" actId="1076"/>
      <pc:docMkLst>
        <pc:docMk/>
      </pc:docMkLst>
      <pc:sldChg chg="modSp mod">
        <pc:chgData name="Jaclyn Zalesky" userId="9c0b24b4-6ad7-45a7-a9a0-5ba404afed22" providerId="ADAL" clId="{D0512FCB-B045-1245-8DF3-C54E99082CA0}" dt="2022-01-26T19:11:35.786" v="5" actId="1076"/>
        <pc:sldMkLst>
          <pc:docMk/>
          <pc:sldMk cId="5960377" sldId="259"/>
        </pc:sldMkLst>
        <pc:spChg chg="mod">
          <ac:chgData name="Jaclyn Zalesky" userId="9c0b24b4-6ad7-45a7-a9a0-5ba404afed22" providerId="ADAL" clId="{D0512FCB-B045-1245-8DF3-C54E99082CA0}" dt="2022-01-26T19:11:15.447" v="3" actId="14100"/>
          <ac:spMkLst>
            <pc:docMk/>
            <pc:sldMk cId="5960377" sldId="259"/>
            <ac:spMk id="50" creationId="{96F6C916-70C7-F646-9255-620156B1938E}"/>
          </ac:spMkLst>
        </pc:spChg>
        <pc:spChg chg="mod">
          <ac:chgData name="Jaclyn Zalesky" userId="9c0b24b4-6ad7-45a7-a9a0-5ba404afed22" providerId="ADAL" clId="{D0512FCB-B045-1245-8DF3-C54E99082CA0}" dt="2022-01-26T18:40:27.796" v="0" actId="1076"/>
          <ac:spMkLst>
            <pc:docMk/>
            <pc:sldMk cId="5960377" sldId="259"/>
            <ac:spMk id="76" creationId="{4FC3D018-1158-A849-B6C1-E429A1F8B354}"/>
          </ac:spMkLst>
        </pc:spChg>
        <pc:spChg chg="mod">
          <ac:chgData name="Jaclyn Zalesky" userId="9c0b24b4-6ad7-45a7-a9a0-5ba404afed22" providerId="ADAL" clId="{D0512FCB-B045-1245-8DF3-C54E99082CA0}" dt="2022-01-26T19:11:35.786" v="5" actId="1076"/>
          <ac:spMkLst>
            <pc:docMk/>
            <pc:sldMk cId="5960377" sldId="259"/>
            <ac:spMk id="78" creationId="{9CCA5960-8B3A-4A49-BAD4-2D24B8AA00D8}"/>
          </ac:spMkLst>
        </pc:spChg>
        <pc:spChg chg="mod">
          <ac:chgData name="Jaclyn Zalesky" userId="9c0b24b4-6ad7-45a7-a9a0-5ba404afed22" providerId="ADAL" clId="{D0512FCB-B045-1245-8DF3-C54E99082CA0}" dt="2022-01-26T19:11:35.786" v="5" actId="1076"/>
          <ac:spMkLst>
            <pc:docMk/>
            <pc:sldMk cId="5960377" sldId="259"/>
            <ac:spMk id="79" creationId="{0AE93525-7B13-D34F-A0A5-6F084F732C57}"/>
          </ac:spMkLst>
        </pc:spChg>
        <pc:spChg chg="mod">
          <ac:chgData name="Jaclyn Zalesky" userId="9c0b24b4-6ad7-45a7-a9a0-5ba404afed22" providerId="ADAL" clId="{D0512FCB-B045-1245-8DF3-C54E99082CA0}" dt="2022-01-26T19:11:10.790" v="2" actId="14100"/>
          <ac:spMkLst>
            <pc:docMk/>
            <pc:sldMk cId="5960377" sldId="259"/>
            <ac:spMk id="121" creationId="{3419AAD6-8F78-6A4E-92B4-499B303969C2}"/>
          </ac:spMkLst>
        </pc:spChg>
        <pc:picChg chg="mod">
          <ac:chgData name="Jaclyn Zalesky" userId="9c0b24b4-6ad7-45a7-a9a0-5ba404afed22" providerId="ADAL" clId="{D0512FCB-B045-1245-8DF3-C54E99082CA0}" dt="2022-01-26T19:11:35.786" v="5" actId="1076"/>
          <ac:picMkLst>
            <pc:docMk/>
            <pc:sldMk cId="5960377" sldId="259"/>
            <ac:picMk id="99" creationId="{94BF0EA8-0582-E444-B2EF-D9812C7E2C98}"/>
          </ac:picMkLst>
        </pc:picChg>
      </pc:sldChg>
    </pc:docChg>
  </pc:docChgLst>
  <pc:docChgLst>
    <pc:chgData name="Jaclyn Zalesky" userId="9c0b24b4-6ad7-45a7-a9a0-5ba404afed22" providerId="ADAL" clId="{D69136EB-5A5F-EE49-A108-44971954154D}"/>
    <pc:docChg chg="custSel modSld">
      <pc:chgData name="Jaclyn Zalesky" userId="9c0b24b4-6ad7-45a7-a9a0-5ba404afed22" providerId="ADAL" clId="{D69136EB-5A5F-EE49-A108-44971954154D}" dt="2022-01-27T18:16:17.258" v="26"/>
      <pc:docMkLst>
        <pc:docMk/>
      </pc:docMkLst>
      <pc:sldChg chg="addSp delSp modSp mod">
        <pc:chgData name="Jaclyn Zalesky" userId="9c0b24b4-6ad7-45a7-a9a0-5ba404afed22" providerId="ADAL" clId="{D69136EB-5A5F-EE49-A108-44971954154D}" dt="2022-01-27T18:16:17.258" v="26"/>
        <pc:sldMkLst>
          <pc:docMk/>
          <pc:sldMk cId="5960377" sldId="259"/>
        </pc:sldMkLst>
        <pc:spChg chg="add del mod">
          <ac:chgData name="Jaclyn Zalesky" userId="9c0b24b4-6ad7-45a7-a9a0-5ba404afed22" providerId="ADAL" clId="{D69136EB-5A5F-EE49-A108-44971954154D}" dt="2022-01-27T18:16:17.258" v="26"/>
          <ac:spMkLst>
            <pc:docMk/>
            <pc:sldMk cId="5960377" sldId="259"/>
            <ac:spMk id="2" creationId="{7BF1B471-FD25-CA4A-A815-C327DF7AC608}"/>
          </ac:spMkLst>
        </pc:spChg>
        <pc:spChg chg="mod">
          <ac:chgData name="Jaclyn Zalesky" userId="9c0b24b4-6ad7-45a7-a9a0-5ba404afed22" providerId="ADAL" clId="{D69136EB-5A5F-EE49-A108-44971954154D}" dt="2022-01-27T18:02:42.431" v="21" actId="1076"/>
          <ac:spMkLst>
            <pc:docMk/>
            <pc:sldMk cId="5960377" sldId="259"/>
            <ac:spMk id="50" creationId="{96F6C916-70C7-F646-9255-620156B1938E}"/>
          </ac:spMkLst>
        </pc:spChg>
        <pc:spChg chg="mod">
          <ac:chgData name="Jaclyn Zalesky" userId="9c0b24b4-6ad7-45a7-a9a0-5ba404afed22" providerId="ADAL" clId="{D69136EB-5A5F-EE49-A108-44971954154D}" dt="2022-01-27T18:01:17.596" v="8" actId="1076"/>
          <ac:spMkLst>
            <pc:docMk/>
            <pc:sldMk cId="5960377" sldId="259"/>
            <ac:spMk id="61" creationId="{617B1137-C66B-C040-8DDC-65022470FBF2}"/>
          </ac:spMkLst>
        </pc:spChg>
        <pc:spChg chg="mod">
          <ac:chgData name="Jaclyn Zalesky" userId="9c0b24b4-6ad7-45a7-a9a0-5ba404afed22" providerId="ADAL" clId="{D69136EB-5A5F-EE49-A108-44971954154D}" dt="2022-01-27T18:00:34.921" v="5" actId="1076"/>
          <ac:spMkLst>
            <pc:docMk/>
            <pc:sldMk cId="5960377" sldId="259"/>
            <ac:spMk id="66" creationId="{FFC37365-14D1-2C4B-97CC-3896ADF5B05F}"/>
          </ac:spMkLst>
        </pc:spChg>
        <pc:spChg chg="add mod">
          <ac:chgData name="Jaclyn Zalesky" userId="9c0b24b4-6ad7-45a7-a9a0-5ba404afed22" providerId="ADAL" clId="{D69136EB-5A5F-EE49-A108-44971954154D}" dt="2022-01-27T18:16:05.708" v="24"/>
          <ac:spMkLst>
            <pc:docMk/>
            <pc:sldMk cId="5960377" sldId="259"/>
            <ac:spMk id="74" creationId="{8CF77401-FD6D-8C4A-AE13-826F9AA0E0C6}"/>
          </ac:spMkLst>
        </pc:spChg>
        <pc:spChg chg="del">
          <ac:chgData name="Jaclyn Zalesky" userId="9c0b24b4-6ad7-45a7-a9a0-5ba404afed22" providerId="ADAL" clId="{D69136EB-5A5F-EE49-A108-44971954154D}" dt="2022-01-27T18:16:04.895" v="23" actId="478"/>
          <ac:spMkLst>
            <pc:docMk/>
            <pc:sldMk cId="5960377" sldId="259"/>
            <ac:spMk id="113" creationId="{2860E159-CE71-E147-9ED2-5C004530291D}"/>
          </ac:spMkLst>
        </pc:spChg>
        <pc:spChg chg="mod">
          <ac:chgData name="Jaclyn Zalesky" userId="9c0b24b4-6ad7-45a7-a9a0-5ba404afed22" providerId="ADAL" clId="{D69136EB-5A5F-EE49-A108-44971954154D}" dt="2022-01-27T18:01:13.571" v="7" actId="1076"/>
          <ac:spMkLst>
            <pc:docMk/>
            <pc:sldMk cId="5960377" sldId="259"/>
            <ac:spMk id="119" creationId="{F212414A-B558-6049-A316-B7EFC3678B28}"/>
          </ac:spMkLst>
        </pc:spChg>
        <pc:spChg chg="mod">
          <ac:chgData name="Jaclyn Zalesky" userId="9c0b24b4-6ad7-45a7-a9a0-5ba404afed22" providerId="ADAL" clId="{D69136EB-5A5F-EE49-A108-44971954154D}" dt="2022-01-27T18:00:17.525" v="4" actId="1076"/>
          <ac:spMkLst>
            <pc:docMk/>
            <pc:sldMk cId="5960377" sldId="259"/>
            <ac:spMk id="127" creationId="{4EF527CD-128E-B44B-A01C-7B9489E006FB}"/>
          </ac:spMkLst>
        </pc:spChg>
        <pc:picChg chg="mod">
          <ac:chgData name="Jaclyn Zalesky" userId="9c0b24b4-6ad7-45a7-a9a0-5ba404afed22" providerId="ADAL" clId="{D69136EB-5A5F-EE49-A108-44971954154D}" dt="2022-01-27T18:00:34.921" v="5" actId="1076"/>
          <ac:picMkLst>
            <pc:docMk/>
            <pc:sldMk cId="5960377" sldId="259"/>
            <ac:picMk id="104" creationId="{D1DFB071-3C1C-0147-9D37-E77FD381A239}"/>
          </ac:picMkLst>
        </pc:picChg>
        <pc:picChg chg="mod">
          <ac:chgData name="Jaclyn Zalesky" userId="9c0b24b4-6ad7-45a7-a9a0-5ba404afed22" providerId="ADAL" clId="{D69136EB-5A5F-EE49-A108-44971954154D}" dt="2022-01-27T18:00:17.525" v="4" actId="1076"/>
          <ac:picMkLst>
            <pc:docMk/>
            <pc:sldMk cId="5960377" sldId="259"/>
            <ac:picMk id="130" creationId="{B9A2CF88-1D6E-294A-ACD8-5518804B44A1}"/>
          </ac:picMkLst>
        </pc:picChg>
      </pc:sldChg>
      <pc:sldChg chg="modSp mod">
        <pc:chgData name="Jaclyn Zalesky" userId="9c0b24b4-6ad7-45a7-a9a0-5ba404afed22" providerId="ADAL" clId="{D69136EB-5A5F-EE49-A108-44971954154D}" dt="2022-01-27T17:59:35.111" v="0" actId="20577"/>
        <pc:sldMkLst>
          <pc:docMk/>
          <pc:sldMk cId="1050037809" sldId="261"/>
        </pc:sldMkLst>
        <pc:spChg chg="mod">
          <ac:chgData name="Jaclyn Zalesky" userId="9c0b24b4-6ad7-45a7-a9a0-5ba404afed22" providerId="ADAL" clId="{D69136EB-5A5F-EE49-A108-44971954154D}" dt="2022-01-27T17:59:35.111" v="0" actId="20577"/>
          <ac:spMkLst>
            <pc:docMk/>
            <pc:sldMk cId="1050037809" sldId="261"/>
            <ac:spMk id="56" creationId="{00000000-0000-0000-0000-000000000000}"/>
          </ac:spMkLst>
        </pc:spChg>
      </pc:sldChg>
      <pc:sldChg chg="modSp mod">
        <pc:chgData name="Jaclyn Zalesky" userId="9c0b24b4-6ad7-45a7-a9a0-5ba404afed22" providerId="ADAL" clId="{D69136EB-5A5F-EE49-A108-44971954154D}" dt="2022-01-27T18:15:55.561" v="22" actId="1076"/>
        <pc:sldMkLst>
          <pc:docMk/>
          <pc:sldMk cId="2161849182" sldId="267"/>
        </pc:sldMkLst>
        <pc:spChg chg="mod">
          <ac:chgData name="Jaclyn Zalesky" userId="9c0b24b4-6ad7-45a7-a9a0-5ba404afed22" providerId="ADAL" clId="{D69136EB-5A5F-EE49-A108-44971954154D}" dt="2022-01-27T18:15:55.561" v="22" actId="1076"/>
          <ac:spMkLst>
            <pc:docMk/>
            <pc:sldMk cId="2161849182" sldId="267"/>
            <ac:spMk id="11" creationId="{00000000-0000-0000-0000-000000000000}"/>
          </ac:spMkLst>
        </pc:spChg>
        <pc:spChg chg="mod">
          <ac:chgData name="Jaclyn Zalesky" userId="9c0b24b4-6ad7-45a7-a9a0-5ba404afed22" providerId="ADAL" clId="{D69136EB-5A5F-EE49-A108-44971954154D}" dt="2022-01-27T18:02:09.227" v="20" actId="20577"/>
          <ac:spMkLst>
            <pc:docMk/>
            <pc:sldMk cId="2161849182" sldId="267"/>
            <ac:spMk id="12" creationId="{B5B9BF51-8921-A94B-954A-82B5B5874814}"/>
          </ac:spMkLst>
        </pc:spChg>
      </pc:sldChg>
    </pc:docChg>
  </pc:docChgLst>
  <pc:docChgLst>
    <pc:chgData name="Jaclyn Zalesky" userId="S::zalesky@adobe.com::9c0b24b4-6ad7-45a7-a9a0-5ba404afed22" providerId="AD" clId="Web-{029B95D0-0A44-9528-1BEA-48A789637FFE}"/>
    <pc:docChg chg="modSld">
      <pc:chgData name="Jaclyn Zalesky" userId="S::zalesky@adobe.com::9c0b24b4-6ad7-45a7-a9a0-5ba404afed22" providerId="AD" clId="Web-{029B95D0-0A44-9528-1BEA-48A789637FFE}" dt="2022-03-04T01:01:28.772" v="7" actId="20577"/>
      <pc:docMkLst>
        <pc:docMk/>
      </pc:docMkLst>
      <pc:sldChg chg="modSp">
        <pc:chgData name="Jaclyn Zalesky" userId="S::zalesky@adobe.com::9c0b24b4-6ad7-45a7-a9a0-5ba404afed22" providerId="AD" clId="Web-{029B95D0-0A44-9528-1BEA-48A789637FFE}" dt="2022-03-04T01:01:28.772" v="7" actId="20577"/>
        <pc:sldMkLst>
          <pc:docMk/>
          <pc:sldMk cId="5960377" sldId="259"/>
        </pc:sldMkLst>
        <pc:spChg chg="mod">
          <ac:chgData name="Jaclyn Zalesky" userId="S::zalesky@adobe.com::9c0b24b4-6ad7-45a7-a9a0-5ba404afed22" providerId="AD" clId="Web-{029B95D0-0A44-9528-1BEA-48A789637FFE}" dt="2022-03-04T01:01:28.772" v="7" actId="20577"/>
          <ac:spMkLst>
            <pc:docMk/>
            <pc:sldMk cId="5960377" sldId="259"/>
            <ac:spMk id="48" creationId="{5D509D19-B7E8-854C-A645-DFEABAF81FC2}"/>
          </ac:spMkLst>
        </pc:spChg>
      </pc:sldChg>
      <pc:sldChg chg="modSp">
        <pc:chgData name="Jaclyn Zalesky" userId="S::zalesky@adobe.com::9c0b24b4-6ad7-45a7-a9a0-5ba404afed22" providerId="AD" clId="Web-{029B95D0-0A44-9528-1BEA-48A789637FFE}" dt="2022-03-04T01:00:37.427" v="1"/>
        <pc:sldMkLst>
          <pc:docMk/>
          <pc:sldMk cId="2161849182" sldId="267"/>
        </pc:sldMkLst>
        <pc:graphicFrameChg chg="mod modGraphic">
          <ac:chgData name="Jaclyn Zalesky" userId="S::zalesky@adobe.com::9c0b24b4-6ad7-45a7-a9a0-5ba404afed22" providerId="AD" clId="Web-{029B95D0-0A44-9528-1BEA-48A789637FFE}" dt="2022-03-04T01:00:37.427" v="1"/>
          <ac:graphicFrameMkLst>
            <pc:docMk/>
            <pc:sldMk cId="2161849182" sldId="267"/>
            <ac:graphicFrameMk id="13" creationId="{63DBC3ED-EEDC-974A-82A2-F5182CF1254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3/25/2022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community.adobe.com/" TargetMode="External"/><Relationship Id="rId13" Type="http://schemas.openxmlformats.org/officeDocument/2006/relationships/image" Target="../media/image22.png"/><Relationship Id="rId3" Type="http://schemas.openxmlformats.org/officeDocument/2006/relationships/hyperlink" Target="http://www.adobe.com/" TargetMode="External"/><Relationship Id="rId7" Type="http://schemas.openxmlformats.org/officeDocument/2006/relationships/hyperlink" Target="https://helpx.adobe.com/it/enterprise.html" TargetMode="External"/><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image" Target="../media/image25.svg"/><Relationship Id="rId1" Type="http://schemas.openxmlformats.org/officeDocument/2006/relationships/slideLayout" Target="../slideLayouts/slideLayout5.xml"/><Relationship Id="rId6" Type="http://schemas.openxmlformats.org/officeDocument/2006/relationships/image" Target="../media/image19.jpg"/><Relationship Id="rId11" Type="http://schemas.openxmlformats.org/officeDocument/2006/relationships/image" Target="../media/image20.png"/><Relationship Id="rId5" Type="http://schemas.openxmlformats.org/officeDocument/2006/relationships/image" Target="../media/image18.png"/><Relationship Id="rId15" Type="http://schemas.openxmlformats.org/officeDocument/2006/relationships/image" Target="../media/image24.png"/><Relationship Id="rId10" Type="http://schemas.openxmlformats.org/officeDocument/2006/relationships/hyperlink" Target="https://helpx.adobe.com/it/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it-IT" sz="2300">
                <a:latin typeface="Adobe Clean" panose="020B0503020404020204" pitchFamily="34" charset="0"/>
              </a:rPr>
              <a:t>PIANI DI SUPPORTO ADOBE</a:t>
            </a:r>
          </a:p>
        </p:txBody>
      </p:sp>
      <p:sp>
        <p:nvSpPr>
          <p:cNvPr id="4" name="object 4"/>
          <p:cNvSpPr txBox="1"/>
          <p:nvPr/>
        </p:nvSpPr>
        <p:spPr>
          <a:xfrm>
            <a:off x="121146" y="7128235"/>
            <a:ext cx="4206240" cy="228268"/>
          </a:xfrm>
          <a:prstGeom prst="rect">
            <a:avLst/>
          </a:prstGeom>
        </p:spPr>
        <p:txBody>
          <a:bodyPr vert="horz" wrap="square" lIns="0" tIns="12700" rIns="0" bIns="0" rtlCol="0">
            <a:spAutoFit/>
          </a:bodyPr>
          <a:lstStyle/>
          <a:p>
            <a:pPr marL="12700">
              <a:lnSpc>
                <a:spcPct val="100000"/>
              </a:lnSpc>
              <a:spcBef>
                <a:spcPts val="100"/>
              </a:spcBef>
            </a:pPr>
            <a:r>
              <a:rPr lang="it-IT" sz="1400" b="1" u="sng" dirty="0">
                <a:solidFill>
                  <a:srgbClr val="020302"/>
                </a:solidFill>
                <a:uFill>
                  <a:solidFill>
                    <a:srgbClr val="020302"/>
                  </a:solidFill>
                </a:uFill>
                <a:latin typeface="Adobe Clean"/>
                <a:cs typeface="Adobe Clean"/>
              </a:rPr>
              <a:t>Obiettivi del livello di servizio: risposta iniziale</a:t>
            </a:r>
          </a:p>
        </p:txBody>
      </p:sp>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121146" y="9839613"/>
            <a:ext cx="2560320" cy="133370"/>
          </a:xfrm>
          <a:prstGeom prst="rect">
            <a:avLst/>
          </a:prstGeom>
        </p:spPr>
        <p:txBody>
          <a:bodyPr vert="horz" wrap="square" lIns="0" tIns="10160" rIns="0" bIns="0" rtlCol="0">
            <a:spAutoFit/>
          </a:bodyPr>
          <a:lstStyle/>
          <a:p>
            <a:pPr marL="12700">
              <a:lnSpc>
                <a:spcPct val="100000"/>
              </a:lnSpc>
              <a:spcBef>
                <a:spcPts val="80"/>
              </a:spcBef>
            </a:pPr>
            <a:r>
              <a:rPr lang="it-IT" dirty="0"/>
              <a:t>©2022 Adobe. All Rights Reserved. 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3206102" cy="200055"/>
          </a:xfrm>
          <a:prstGeom prst="rect">
            <a:avLst/>
          </a:prstGeom>
          <a:noFill/>
        </p:spPr>
        <p:txBody>
          <a:bodyPr wrap="square" rtlCol="0">
            <a:spAutoFit/>
          </a:bodyPr>
          <a:lstStyle/>
          <a:p>
            <a:r>
              <a:rPr lang="it-IT" sz="700" i="1">
                <a:solidFill>
                  <a:schemeClr val="bg1"/>
                </a:solidFill>
                <a:latin typeface="Adobe Clean" panose="020B0503020404020204" pitchFamily="34" charset="0"/>
              </a:rPr>
              <a:t>Adobe Creative Cloud/Adobe Document Cloud (incluso Adobe Sign)</a:t>
            </a:r>
          </a:p>
        </p:txBody>
      </p:sp>
      <p:sp>
        <p:nvSpPr>
          <p:cNvPr id="12" name="object 5">
            <a:extLst>
              <a:ext uri="{FF2B5EF4-FFF2-40B4-BE49-F238E27FC236}">
                <a16:creationId xmlns:a16="http://schemas.microsoft.com/office/drawing/2014/main" id="{B5B9BF51-8921-A94B-954A-82B5B5874814}"/>
              </a:ext>
            </a:extLst>
          </p:cNvPr>
          <p:cNvSpPr txBox="1"/>
          <p:nvPr/>
        </p:nvSpPr>
        <p:spPr>
          <a:xfrm>
            <a:off x="122478" y="593716"/>
            <a:ext cx="5903841" cy="1409360"/>
          </a:xfrm>
          <a:prstGeom prst="rect">
            <a:avLst/>
          </a:prstGeom>
        </p:spPr>
        <p:txBody>
          <a:bodyPr vert="horz" wrap="square" lIns="0" tIns="24130" rIns="0" bIns="0" rtlCol="0" anchor="t">
            <a:spAutoFit/>
          </a:bodyPr>
          <a:lstStyle/>
          <a:p>
            <a:pPr marL="12700" marR="5080">
              <a:lnSpc>
                <a:spcPts val="1200"/>
              </a:lnSpc>
              <a:spcBef>
                <a:spcPts val="240"/>
              </a:spcBef>
            </a:pPr>
            <a:r>
              <a:rPr lang="it-IT" sz="1200" dirty="0">
                <a:solidFill>
                  <a:schemeClr val="bg1"/>
                </a:solidFill>
                <a:latin typeface="Adobe Clean Light"/>
              </a:rPr>
              <a:t>Standard | Business |</a:t>
            </a:r>
            <a:r>
              <a:rPr lang="it-IT" sz="1200" b="1" dirty="0">
                <a:solidFill>
                  <a:schemeClr val="bg1"/>
                </a:solidFill>
                <a:latin typeface="Adobe Clean Light"/>
              </a:rPr>
              <a:t> </a:t>
            </a:r>
            <a:r>
              <a:rPr lang="it-IT" sz="1200" b="1" dirty="0">
                <a:solidFill>
                  <a:schemeClr val="bg1"/>
                </a:solidFill>
              </a:rPr>
              <a:t>Enterprise</a:t>
            </a:r>
            <a:r>
              <a:rPr lang="it-IT" sz="1200" b="1" dirty="0">
                <a:solidFill>
                  <a:schemeClr val="bg1"/>
                </a:solidFill>
                <a:latin typeface="Adobe Clean Light"/>
              </a:rPr>
              <a:t> </a:t>
            </a:r>
            <a:r>
              <a:rPr lang="it-IT" sz="1200" dirty="0">
                <a:solidFill>
                  <a:schemeClr val="bg1"/>
                </a:solidFill>
                <a:latin typeface="Adobe Clean Light"/>
              </a:rPr>
              <a:t>| Elite</a:t>
            </a:r>
            <a:br>
              <a:rPr lang="it-IT" sz="900" dirty="0">
                <a:latin typeface="Adobe Clean Light" panose="020B0303020404020204" pitchFamily="34" charset="0"/>
              </a:rPr>
            </a:br>
            <a:r>
              <a:rPr lang="it-IT" sz="1000" dirty="0">
                <a:solidFill>
                  <a:schemeClr val="bg1"/>
                </a:solidFill>
                <a:latin typeface="Adobe Clean SemiLight"/>
              </a:rPr>
              <a:t>Adobe offre una gamma completa di risorse tecniche per assistere la tua azienda, incluse nell’abbonamento Adobe Enterprise. Questa offerta è rafforzata con il piano di supporto ENTERPRISE. I clienti ENTERPRISE beneficeranno del nostro servizio Named Support Engineer, in cui un contatto tecnico designato nel team di supporto Adobe con una profonda esperienza nella soluzione scelta dai clienti lavorerà in collaborazione con questi ultimi e i loro team tecnici per garantire la risoluzione tempestiva di tutte le richieste di supporto. Inoltre, può assistere nel coordinare l’erogazione di ulteriori benefici ENTERPRISE, riducendo al minimo il disagio nei momenti più critici.  I clienti del piano di supporto ENTERPRISE possono inoltre usufruire di documentazione tecnica dettagliata e note sulla versione sempre aggiornate.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4097888955"/>
              </p:ext>
            </p:extLst>
          </p:nvPr>
        </p:nvGraphicFramePr>
        <p:xfrm>
          <a:off x="136774" y="2144486"/>
          <a:ext cx="7498851" cy="4943471"/>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621181">
                  <a:extLst>
                    <a:ext uri="{9D8B030D-6E8A-4147-A177-3AD203B41FA5}">
                      <a16:colId xmlns:a16="http://schemas.microsoft.com/office/drawing/2014/main" val="20001"/>
                    </a:ext>
                  </a:extLst>
                </a:gridCol>
                <a:gridCol w="1423852">
                  <a:extLst>
                    <a:ext uri="{9D8B030D-6E8A-4147-A177-3AD203B41FA5}">
                      <a16:colId xmlns:a16="http://schemas.microsoft.com/office/drawing/2014/main" val="2563521174"/>
                    </a:ext>
                  </a:extLst>
                </a:gridCol>
                <a:gridCol w="1940219">
                  <a:extLst>
                    <a:ext uri="{9D8B030D-6E8A-4147-A177-3AD203B41FA5}">
                      <a16:colId xmlns:a16="http://schemas.microsoft.com/office/drawing/2014/main" val="20003"/>
                    </a:ext>
                  </a:extLst>
                </a:gridCol>
              </a:tblGrid>
              <a:tr h="280044">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it-IT" sz="1200">
                          <a:solidFill>
                            <a:srgbClr val="404040"/>
                          </a:solidFill>
                          <a:latin typeface="Adobe Clean"/>
                          <a:cs typeface="Adobe Clean"/>
                        </a:rPr>
                        <a:t>Supporto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it-IT" sz="1200">
                          <a:solidFill>
                            <a:srgbClr val="FFFFFF"/>
                          </a:solidFill>
                          <a:latin typeface="Adobe Clean"/>
                          <a:cs typeface="Adobe Clean"/>
                        </a:rPr>
                        <a:t>Supporto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80044">
                <a:tc gridSpan="2">
                  <a:txBody>
                    <a:bodyPr/>
                    <a:lstStyle/>
                    <a:p>
                      <a:endParaRPr lang="en-US" sz="1400"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2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it-IT" sz="1200" b="1" i="1">
                          <a:solidFill>
                            <a:schemeClr val="bg1"/>
                          </a:solidFill>
                          <a:latin typeface="Adobe Clean" panose="020B0503020404020204" pitchFamily="34" charset="0"/>
                        </a:rPr>
                        <a:t>Supporto a pagamento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7699">
                <a:tc rowSpan="3">
                  <a:txBody>
                    <a:bodyPr/>
                    <a:lstStyle/>
                    <a:p>
                      <a:pPr marL="50800" algn="ctr">
                        <a:lnSpc>
                          <a:spcPct val="100000"/>
                        </a:lnSpc>
                        <a:spcBef>
                          <a:spcPts val="500"/>
                        </a:spcBef>
                      </a:pPr>
                      <a:r>
                        <a:rPr lang="it-IT" sz="1200" b="1" i="0">
                          <a:solidFill>
                            <a:schemeClr val="bg1"/>
                          </a:solidFill>
                          <a:latin typeface="Adobe Clean" panose="020B0503020404020204" pitchFamily="34" charset="0"/>
                          <a:cs typeface="AdobeClean-Light"/>
                        </a:rPr>
                        <a:t>Esperti assegnati</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it-IT" sz="11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spc="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it-IT" sz="1100">
                          <a:solidFill>
                            <a:srgbClr val="020302"/>
                          </a:solidFill>
                          <a:latin typeface="AdobeClean-Light"/>
                          <a:cs typeface="AdobeClean-Light"/>
                        </a:rPr>
                        <a:t>Named Support Engineer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it-IT" sz="900">
                          <a:solidFill>
                            <a:srgbClr val="020302"/>
                          </a:solidFill>
                          <a:latin typeface="Wingdings"/>
                          <a:cs typeface="Wingdings"/>
                        </a:rPr>
                        <a:t></a:t>
                      </a:r>
                    </a:p>
                  </a:txBody>
                  <a:tcPr marL="0" marR="0" marT="59055" marB="0">
                    <a:solidFill>
                      <a:schemeClr val="bg1">
                        <a:lumMod val="95000"/>
                      </a:schemeClr>
                    </a:solidFill>
                  </a:tcPr>
                </a:tc>
                <a:extLst>
                  <a:ext uri="{0D108BD9-81ED-4DB2-BD59-A6C34878D82A}">
                    <a16:rowId xmlns:a16="http://schemas.microsoft.com/office/drawing/2014/main" val="10003"/>
                  </a:ext>
                </a:extLst>
              </a:tr>
              <a:tr h="212367">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it-IT" sz="11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Times New Roman"/>
                        <a:cs typeface="Times New Roman"/>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533">
                <a:tc rowSpan="16">
                  <a:txBody>
                    <a:bodyPr/>
                    <a:lstStyle/>
                    <a:p>
                      <a:pPr marL="50800" algn="ctr">
                        <a:lnSpc>
                          <a:spcPct val="100000"/>
                        </a:lnSpc>
                        <a:spcBef>
                          <a:spcPts val="459"/>
                        </a:spcBef>
                      </a:pPr>
                      <a:r>
                        <a:rPr lang="it-IT" sz="1200" b="1" i="0" dirty="0">
                          <a:solidFill>
                            <a:schemeClr val="bg1"/>
                          </a:solidFill>
                          <a:latin typeface="Adobe Clean" panose="020B0503020404020204" pitchFamily="34" charset="0"/>
                          <a:cs typeface="AdobeClean-Light"/>
                        </a:rPr>
                        <a:t>Servizi di assistenza</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it-IT" sz="1100">
                          <a:solidFill>
                            <a:srgbClr val="020302"/>
                          </a:solidFill>
                          <a:latin typeface="AdobeClean-Light"/>
                          <a:cs typeface="AdobeClean-Light"/>
                        </a:rPr>
                        <a:t>Supporto di assistenza autonoma 24x7 </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459"/>
                        </a:spcBef>
                      </a:pPr>
                      <a:r>
                        <a:rPr lang="it-IT"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kumimoji="0" lang="it-IT" sz="900" b="0" i="0" u="none" strike="noStrike" cap="none" normalizeH="0" baseline="0" noProof="0">
                          <a:ln>
                            <a:noFill/>
                          </a:ln>
                          <a:solidFill>
                            <a:srgbClr val="020302"/>
                          </a:solidFill>
                          <a:uLnTx/>
                          <a:uFillTx/>
                          <a:latin typeface="Wingdings"/>
                          <a:ea typeface="+mn-ea"/>
                          <a:cs typeface="Wingdings"/>
                        </a:rPr>
                        <a:t></a:t>
                      </a:r>
                    </a:p>
                  </a:txBody>
                  <a:tcPr marL="0" marR="0" marT="58419"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it-IT" sz="1100" b="0" i="0">
                          <a:solidFill>
                            <a:srgbClr val="020302"/>
                          </a:solidFill>
                          <a:latin typeface="Adobe Clean Light" panose="020B0303020404020204" pitchFamily="34" charset="0"/>
                          <a:cs typeface="AdobeClean-Light"/>
                        </a:rPr>
                        <a:t>Supporto 24x7 via chat/telefono</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it-IT"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it-IT"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it-IT" sz="1100">
                          <a:latin typeface="AdobeClean-Light"/>
                          <a:cs typeface="AdobeClean-Light"/>
                        </a:rPr>
                        <a:t>Presentazioni dei casi sul web </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it-IT"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it-IT"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it-IT" sz="1100">
                          <a:solidFill>
                            <a:srgbClr val="020302"/>
                          </a:solidFill>
                          <a:latin typeface="AdobeClean-Light"/>
                          <a:cs typeface="AdobeClean-Light"/>
                        </a:rPr>
                        <a:t>Instradamento dei casi prioritari</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it-IT"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8"/>
                  </a:ext>
                </a:extLst>
              </a:tr>
              <a:tr h="206533">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it-IT" sz="1100">
                          <a:latin typeface="AdobeClean-Light"/>
                          <a:cs typeface="AdobeClean-Light"/>
                        </a:rPr>
                        <a:t>Prioritizzazione accelerata dei problemi</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5"/>
                        </a:spcBef>
                        <a:spcAft>
                          <a:spcPts val="0"/>
                        </a:spcAft>
                        <a:buClrTx/>
                        <a:buSzTx/>
                        <a:buFontTx/>
                        <a:buNone/>
                        <a:tabLst/>
                        <a:defRPr/>
                      </a:pPr>
                      <a:r>
                        <a:rPr lang="it-IT" sz="900">
                          <a:solidFill>
                            <a:srgbClr val="020302"/>
                          </a:solidFill>
                          <a:latin typeface="Wingdings"/>
                          <a:cs typeface="Wingdings"/>
                        </a:rPr>
                        <a:t></a:t>
                      </a:r>
                    </a:p>
                  </a:txBody>
                  <a:tcPr marL="0" marR="0" marT="57785" marB="0">
                    <a:solidFill>
                      <a:schemeClr val="bg1">
                        <a:lumMod val="95000"/>
                      </a:schemeClr>
                    </a:solidFill>
                  </a:tcPr>
                </a:tc>
                <a:extLst>
                  <a:ext uri="{0D108BD9-81ED-4DB2-BD59-A6C34878D82A}">
                    <a16:rowId xmlns:a16="http://schemas.microsoft.com/office/drawing/2014/main" val="10009"/>
                  </a:ext>
                </a:extLst>
              </a:tr>
              <a:tr h="206533">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it-IT" sz="1100">
                          <a:latin typeface="AdobeClean-Light"/>
                          <a:cs typeface="AdobeClean-Light"/>
                        </a:rPr>
                        <a:t>Gestione delle escalation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it-IT"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10"/>
                  </a:ext>
                </a:extLst>
              </a:tr>
              <a:tr h="206533">
                <a:tc vMerge="1">
                  <a:txBody>
                    <a:bodyPr/>
                    <a:lstStyle/>
                    <a:p>
                      <a:endParaRPr lang="en-US"/>
                    </a:p>
                  </a:txBody>
                  <a:tcPr/>
                </a:tc>
                <a:tc>
                  <a:txBody>
                    <a:bodyPr/>
                    <a:lstStyle/>
                    <a:p>
                      <a:pPr marL="50800">
                        <a:lnSpc>
                          <a:spcPct val="100000"/>
                        </a:lnSpc>
                        <a:spcBef>
                          <a:spcPts val="450"/>
                        </a:spcBef>
                      </a:pPr>
                      <a:r>
                        <a:rPr lang="it-IT" sz="1100">
                          <a:latin typeface="AdobeClean-Light"/>
                          <a:cs typeface="AdobeClean-Light"/>
                        </a:rPr>
                        <a:t>Monitoraggio proattivo dei casi</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it-IT"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225399098"/>
                  </a:ext>
                </a:extLst>
              </a:tr>
              <a:tr h="207699">
                <a:tc vMerge="1">
                  <a:txBody>
                    <a:bodyPr/>
                    <a:lstStyle/>
                    <a:p>
                      <a:pPr marL="48895" algn="l" rtl="0">
                        <a:lnSpc>
                          <a:spcPct val="100000"/>
                        </a:lnSpc>
                        <a:spcBef>
                          <a:spcPts val="459"/>
                        </a:spcBef>
                      </a:pPr>
                      <a:endParaRPr sz="900" dirty="0">
                        <a:latin typeface="AdobeClean-Light"/>
                        <a:cs typeface="AdobeClean-Light"/>
                      </a:endParaRPr>
                    </a:p>
                  </a:txBody>
                  <a:tcPr marL="0" marR="0" marT="58419" marB="0"/>
                </a:tc>
                <a:tc>
                  <a:txBody>
                    <a:bodyPr/>
                    <a:lstStyle/>
                    <a:p>
                      <a:pPr marL="48895" lvl="0">
                        <a:lnSpc>
                          <a:spcPct val="100000"/>
                        </a:lnSpc>
                        <a:spcBef>
                          <a:spcPts val="459"/>
                        </a:spcBef>
                        <a:buNone/>
                      </a:pPr>
                      <a:r>
                        <a:rPr lang="it-IT" sz="1100" b="0" i="0" u="none" strike="noStrike" noProof="0">
                          <a:solidFill>
                            <a:srgbClr val="020302"/>
                          </a:solidFill>
                          <a:latin typeface="Adobe Clean Light"/>
                        </a:rPr>
                        <a:t>Opzione di assistenza nell’area geografica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it-IT" sz="900">
                          <a:solidFill>
                            <a:srgbClr val="020302"/>
                          </a:solidFill>
                          <a:latin typeface="Wingdings"/>
                          <a:cs typeface="Wingdings"/>
                        </a:rPr>
                        <a:t></a:t>
                      </a:r>
                    </a:p>
                  </a:txBody>
                  <a:tcPr marL="0" marR="0" marT="57150" marB="0">
                    <a:solidFill>
                      <a:schemeClr val="bg1">
                        <a:lumMod val="95000"/>
                      </a:schemeClr>
                    </a:solidFill>
                  </a:tcPr>
                </a:tc>
                <a:extLst>
                  <a:ext uri="{0D108BD9-81ED-4DB2-BD59-A6C34878D82A}">
                    <a16:rowId xmlns:a16="http://schemas.microsoft.com/office/drawing/2014/main" val="4193451537"/>
                  </a:ext>
                </a:extLst>
              </a:tr>
              <a:tr h="208283">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it-IT" sz="1100">
                          <a:solidFill>
                            <a:srgbClr val="020302"/>
                          </a:solidFill>
                          <a:latin typeface="AdobeClean-Light"/>
                          <a:cs typeface="AdobeClean-Light"/>
                        </a:rPr>
                        <a:t>Valutazioni dei servizi</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it-IT" sz="900">
                          <a:solidFill>
                            <a:srgbClr val="020302"/>
                          </a:solidFill>
                          <a:latin typeface="AdobeClean-Light"/>
                          <a:cs typeface="AdobeClean-Light"/>
                        </a:rPr>
                        <a:t>2/anno</a:t>
                      </a:r>
                    </a:p>
                  </a:txBody>
                  <a:tcPr marL="0" marR="0" marT="57150" marB="0">
                    <a:solidFill>
                      <a:schemeClr val="bg1">
                        <a:lumMod val="95000"/>
                      </a:schemeClr>
                    </a:solidFill>
                  </a:tcPr>
                </a:tc>
                <a:extLst>
                  <a:ext uri="{0D108BD9-81ED-4DB2-BD59-A6C34878D82A}">
                    <a16:rowId xmlns:a16="http://schemas.microsoft.com/office/drawing/2014/main" val="10011"/>
                  </a:ext>
                </a:extLst>
              </a:tr>
              <a:tr h="212367">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it-IT" sz="1100">
                          <a:latin typeface="AdobeClean-Light"/>
                          <a:cs typeface="AdobeClean-Light"/>
                        </a:rPr>
                        <a:t>Valutazioni dei casi</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it-IT" sz="900">
                          <a:latin typeface="AdobeClean-Light"/>
                          <a:cs typeface="AdobeClean-Light"/>
                        </a:rPr>
                        <a:t>1/mese</a:t>
                      </a:r>
                    </a:p>
                  </a:txBody>
                  <a:tcPr marL="0" marR="0" marT="57150" marB="0">
                    <a:solidFill>
                      <a:schemeClr val="bg1">
                        <a:lumMod val="95000"/>
                      </a:schemeClr>
                    </a:solidFill>
                  </a:tcPr>
                </a:tc>
                <a:extLst>
                  <a:ext uri="{0D108BD9-81ED-4DB2-BD59-A6C34878D82A}">
                    <a16:rowId xmlns:a16="http://schemas.microsoft.com/office/drawing/2014/main" val="10012"/>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it-IT" sz="1100">
                          <a:latin typeface="AdobeClean-Light"/>
                          <a:cs typeface="AdobeClean-Light"/>
                        </a:rPr>
                        <a:t>Valutazione delle soluzioni</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50"/>
                        </a:spcBef>
                      </a:pP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3"/>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it-IT" sz="1100">
                          <a:latin typeface="AdobeClean-Light"/>
                          <a:cs typeface="AdobeClean-Light"/>
                        </a:rPr>
                        <a:t>Valutazione delle roadmap </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B w="3175"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Times New Roman"/>
                        <a:cs typeface="Times New Roman"/>
                      </a:endParaRPr>
                    </a:p>
                  </a:txBody>
                  <a:tcPr marL="0" marR="0" marT="0" marB="0">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it-IT" sz="1100">
                          <a:solidFill>
                            <a:srgbClr val="020302"/>
                          </a:solidFill>
                          <a:latin typeface="AdobeClean-Light"/>
                          <a:cs typeface="AdobeClean-Light"/>
                        </a:rPr>
                        <a:t>Contatti di supporto designati aggiuntivi</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it-IT" sz="1100">
                          <a:latin typeface="AdobeClean-Light"/>
                          <a:cs typeface="AdobeClean-Light"/>
                        </a:rPr>
                        <a:t>Pianificazione dell’aggiornamento/migrazione</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3213487"/>
                  </a:ext>
                </a:extLst>
              </a:tr>
              <a:tr h="212367">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it-IT" sz="1100" b="0" i="0">
                          <a:latin typeface="Adobe Clean Light" panose="020B0303020404020204" pitchFamily="34" charset="0"/>
                          <a:cs typeface="AdobeClean-Light"/>
                        </a:rPr>
                        <a:t>Preparazione e pianificazione del rilascio</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6776932"/>
                  </a:ext>
                </a:extLst>
              </a:tr>
              <a:tr h="215868">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a:lnSpc>
                          <a:spcPct val="100000"/>
                        </a:lnSpc>
                        <a:spcBef>
                          <a:spcPts val="530"/>
                        </a:spcBef>
                      </a:pPr>
                      <a:r>
                        <a:rPr lang="it-IT" sz="1100">
                          <a:latin typeface="AdobeClean-Light"/>
                          <a:cs typeface="AdobeClean-Light"/>
                        </a:rPr>
                        <a:t>Sponsor esecutivo</a:t>
                      </a:r>
                    </a:p>
                  </a:txBody>
                  <a:tcPr marL="0" marR="0" marT="6731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rtl="0">
                        <a:lnSpc>
                          <a:spcPct val="100000"/>
                        </a:lnSpc>
                      </a:pPr>
                      <a:endParaRPr sz="12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1810306"/>
                  </a:ext>
                </a:extLst>
              </a:tr>
            </a:tbl>
          </a:graphicData>
        </a:graphic>
      </p:graphicFrame>
      <p:graphicFrame>
        <p:nvGraphicFramePr>
          <p:cNvPr id="15" name="object 9">
            <a:extLst>
              <a:ext uri="{FF2B5EF4-FFF2-40B4-BE49-F238E27FC236}">
                <a16:creationId xmlns:a16="http://schemas.microsoft.com/office/drawing/2014/main" id="{E893A5EF-597A-B54A-9365-078BFDCFE921}"/>
              </a:ext>
            </a:extLst>
          </p:cNvPr>
          <p:cNvGraphicFramePr>
            <a:graphicFrameLocks noGrp="1"/>
          </p:cNvGraphicFramePr>
          <p:nvPr>
            <p:extLst>
              <p:ext uri="{D42A27DB-BD31-4B8C-83A1-F6EECF244321}">
                <p14:modId xmlns:p14="http://schemas.microsoft.com/office/powerpoint/2010/main" val="3984197015"/>
              </p:ext>
            </p:extLst>
          </p:nvPr>
        </p:nvGraphicFramePr>
        <p:xfrm>
          <a:off x="121146" y="7393601"/>
          <a:ext cx="7498851" cy="2412229"/>
        </p:xfrm>
        <a:graphic>
          <a:graphicData uri="http://schemas.openxmlformats.org/drawingml/2006/table">
            <a:tbl>
              <a:tblPr firstRow="1" bandRow="1">
                <a:tableStyleId>{2D5ABB26-0587-4C30-8999-92F81FD0307C}</a:tableStyleId>
              </a:tblPr>
              <a:tblGrid>
                <a:gridCol w="3749427">
                  <a:extLst>
                    <a:ext uri="{9D8B030D-6E8A-4147-A177-3AD203B41FA5}">
                      <a16:colId xmlns:a16="http://schemas.microsoft.com/office/drawing/2014/main" val="20000"/>
                    </a:ext>
                  </a:extLst>
                </a:gridCol>
                <a:gridCol w="940418">
                  <a:extLst>
                    <a:ext uri="{9D8B030D-6E8A-4147-A177-3AD203B41FA5}">
                      <a16:colId xmlns:a16="http://schemas.microsoft.com/office/drawing/2014/main" val="20001"/>
                    </a:ext>
                  </a:extLst>
                </a:gridCol>
                <a:gridCol w="980208">
                  <a:extLst>
                    <a:ext uri="{9D8B030D-6E8A-4147-A177-3AD203B41FA5}">
                      <a16:colId xmlns:a16="http://schemas.microsoft.com/office/drawing/2014/main" val="20002"/>
                    </a:ext>
                  </a:extLst>
                </a:gridCol>
                <a:gridCol w="1053738">
                  <a:extLst>
                    <a:ext uri="{9D8B030D-6E8A-4147-A177-3AD203B41FA5}">
                      <a16:colId xmlns:a16="http://schemas.microsoft.com/office/drawing/2014/main" val="20003"/>
                    </a:ext>
                  </a:extLst>
                </a:gridCol>
                <a:gridCol w="775060">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it-IT" sz="1000" dirty="0">
                          <a:solidFill>
                            <a:srgbClr val="020302"/>
                          </a:solidFill>
                          <a:latin typeface="Adobe Clean"/>
                          <a:cs typeface="Adobe Clean"/>
                        </a:rPr>
                        <a:t>Priorità</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it-IT" sz="900">
                          <a:solidFill>
                            <a:srgbClr val="020302"/>
                          </a:solidFill>
                          <a:latin typeface="Adobe Clean"/>
                          <a:cs typeface="Adobe Clean"/>
                        </a:rPr>
                        <a:t>Supporto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it-IT" sz="900">
                          <a:solidFill>
                            <a:srgbClr val="FFFFFF"/>
                          </a:solidFill>
                          <a:latin typeface="Adobe Clean"/>
                          <a:cs typeface="Adobe Clean"/>
                        </a:rPr>
                        <a:t>Supporto Business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it-IT" sz="900" dirty="0">
                          <a:solidFill>
                            <a:srgbClr val="FFFFFF"/>
                          </a:solidFill>
                          <a:latin typeface="Adobe Clean"/>
                          <a:cs typeface="Adobe Clean"/>
                        </a:rPr>
                        <a:t>Supporto Enterprise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it-IT" sz="900">
                          <a:solidFill>
                            <a:srgbClr val="FFFFFF"/>
                          </a:solidFill>
                          <a:latin typeface="Adobe Clean"/>
                          <a:cs typeface="Adobe Clean"/>
                        </a:rPr>
                        <a:t>Supporto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it-IT" sz="850" b="1" dirty="0">
                          <a:solidFill>
                            <a:srgbClr val="020302"/>
                          </a:solidFill>
                          <a:latin typeface="Adobe Clean"/>
                          <a:cs typeface="Adobe Clean"/>
                        </a:rPr>
                        <a:t>PRIORITÀ 1</a:t>
                      </a:r>
                    </a:p>
                    <a:p>
                      <a:pPr marL="50800" marR="387985">
                        <a:lnSpc>
                          <a:spcPts val="1000"/>
                        </a:lnSpc>
                        <a:spcBef>
                          <a:spcPts val="420"/>
                        </a:spcBef>
                      </a:pPr>
                      <a:r>
                        <a:rPr lang="it-IT" sz="850" b="0" i="0" dirty="0">
                          <a:solidFill>
                            <a:srgbClr val="000000"/>
                          </a:solidFill>
                          <a:latin typeface="Adobe Clean Light" panose="020B0303020404020204" pitchFamily="34" charset="0"/>
                        </a:rPr>
                        <a:t>Le funzioni operative nell’ambiente di produzione del cliente non sono disponibili oppure si verificano problemi significativi di perdita di dati o deterioramento del servizio ed è richiesto un intervento immediato per ripristinare funzionalità e usabilità.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it-IT" sz="850" dirty="0">
                          <a:solidFill>
                            <a:srgbClr val="020302"/>
                          </a:solidFill>
                          <a:latin typeface="AdobeClean-Light"/>
                          <a:cs typeface="AdobeClean-Light"/>
                        </a:rPr>
                        <a:t>24x7/</a:t>
                      </a:r>
                    </a:p>
                    <a:p>
                      <a:pPr marL="0" marR="258445" indent="115570" algn="ctr">
                        <a:lnSpc>
                          <a:spcPct val="100000"/>
                        </a:lnSpc>
                        <a:spcBef>
                          <a:spcPts val="0"/>
                        </a:spcBef>
                      </a:pPr>
                      <a:r>
                        <a:rPr lang="it-IT" sz="850" dirty="0">
                          <a:solidFill>
                            <a:srgbClr val="020302"/>
                          </a:solidFill>
                          <a:latin typeface="AdobeClean-Light"/>
                          <a:cs typeface="AdobeClean-Light"/>
                        </a:rPr>
                        <a:t> 30 minuti</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it-IT" sz="900" i="0" dirty="0">
                          <a:latin typeface="AdobeClean-Light"/>
                        </a:rPr>
                        <a:t>I clienti che acquistano un piano di supporto per i prodotti e i servizi Adobe applicabili ricevono l’instradamento prioritario dei casi, che consente di trasmetterli rapidamente ai tecnici del supporto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it-IT" sz="900">
                          <a:solidFill>
                            <a:srgbClr val="020302"/>
                          </a:solidFill>
                          <a:highlight>
                            <a:srgbClr val="FFFF00"/>
                          </a:highlight>
                          <a:latin typeface="AdobeClean-Light"/>
                          <a:cs typeface="AdobeClean-Light"/>
                        </a:rPr>
                        <a:t>24x7/           30 minuti</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it-IT" sz="900">
                          <a:solidFill>
                            <a:srgbClr val="020302"/>
                          </a:solidFill>
                          <a:highlight>
                            <a:srgbClr val="FFFF00"/>
                          </a:highlight>
                          <a:latin typeface="AdobeClean-Light"/>
                          <a:cs typeface="AdobeClean-Light"/>
                        </a:rPr>
                        <a:t>24x7/         15 minuti</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it-IT" sz="850" b="1" dirty="0">
                          <a:solidFill>
                            <a:srgbClr val="020302"/>
                          </a:solidFill>
                          <a:latin typeface="Adobe Clean"/>
                          <a:cs typeface="Adobe Clean"/>
                        </a:rPr>
                        <a:t>PRIORITÀ 2</a:t>
                      </a:r>
                    </a:p>
                    <a:p>
                      <a:pPr marL="50165" marR="203200" indent="0" defTabSz="914400" eaLnBrk="1" fontAlgn="auto" latinLnBrk="0" hangingPunct="1">
                        <a:lnSpc>
                          <a:spcPts val="1000"/>
                        </a:lnSpc>
                        <a:spcBef>
                          <a:spcPts val="415"/>
                        </a:spcBef>
                        <a:spcAft>
                          <a:spcPts val="0"/>
                        </a:spcAft>
                        <a:buClrTx/>
                        <a:buSzTx/>
                        <a:buFontTx/>
                        <a:buNone/>
                        <a:tabLst/>
                        <a:defRPr/>
                      </a:pPr>
                      <a:r>
                        <a:rPr lang="it-IT" sz="850" b="0" i="0" dirty="0">
                          <a:solidFill>
                            <a:srgbClr val="000000"/>
                          </a:solidFill>
                          <a:latin typeface="Adobe Clean Light" panose="020B0303020404020204" pitchFamily="34" charset="0"/>
                        </a:rPr>
                        <a:t>Le funzioni operative del cliente hanno subìto notevoli deterioramenti del servizio o potenziale perdita di dati, oppure un problema interessa una funzione importante.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it-IT" sz="850" dirty="0">
                          <a:solidFill>
                            <a:srgbClr val="020302"/>
                          </a:solidFill>
                          <a:latin typeface="AdobeClean-Light"/>
                          <a:cs typeface="AdobeClean-Light"/>
                        </a:rPr>
                        <a:t>      24x7/</a:t>
                      </a:r>
                    </a:p>
                    <a:p>
                      <a:pPr marL="0" marR="325755" indent="-5715" algn="ctr">
                        <a:lnSpc>
                          <a:spcPct val="100000"/>
                        </a:lnSpc>
                        <a:spcBef>
                          <a:spcPts val="0"/>
                        </a:spcBef>
                      </a:pPr>
                      <a:r>
                        <a:rPr lang="it-IT" sz="850" dirty="0">
                          <a:solidFill>
                            <a:srgbClr val="020302"/>
                          </a:solidFill>
                          <a:latin typeface="AdobeClean-Light"/>
                          <a:cs typeface="AdobeClean-Light"/>
                        </a:rPr>
                        <a:t>     1 ora</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it-IT" sz="850" b="1" dirty="0">
                          <a:solidFill>
                            <a:srgbClr val="020302"/>
                          </a:solidFill>
                          <a:latin typeface="Adobe Clean"/>
                          <a:cs typeface="Adobe Clean"/>
                        </a:rPr>
                        <a:t>PRIORITÀ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it-IT" sz="850" b="0" i="0" u="none" strike="noStrike" cap="none" normalizeH="0" baseline="0" noProof="0" dirty="0">
                          <a:ln>
                            <a:noFill/>
                          </a:ln>
                          <a:solidFill>
                            <a:srgbClr val="000000"/>
                          </a:solidFill>
                          <a:uLnTx/>
                          <a:uFillTx/>
                          <a:latin typeface="Adobe Clean Light" panose="020B0303020404020204" pitchFamily="34" charset="0"/>
                          <a:ea typeface="+mn-ea"/>
                          <a:cs typeface="+mn-cs"/>
                        </a:rPr>
                        <a:t>Le funzioni operative del cliente sono interessate da deterioramento lieve del servizio, tuttavia è possibile procedere mediante una soluzione temporanea.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14300" marR="184785" indent="0" algn="ctr">
                        <a:lnSpc>
                          <a:spcPct val="100000"/>
                        </a:lnSpc>
                        <a:spcBef>
                          <a:spcPts val="0"/>
                        </a:spcBef>
                        <a:tabLst>
                          <a:tab pos="911225" algn="l"/>
                        </a:tabLst>
                      </a:pPr>
                      <a:r>
                        <a:rPr lang="it-IT" sz="850" dirty="0">
                          <a:solidFill>
                            <a:srgbClr val="020302"/>
                          </a:solidFill>
                          <a:latin typeface="AdobeClean-Light"/>
                          <a:cs typeface="AdobeClean-Light"/>
                        </a:rPr>
                        <a:t>Giorni lavorativi/   </a:t>
                      </a:r>
                    </a:p>
                    <a:p>
                      <a:pPr marL="114300" marR="184785" indent="0" algn="ctr">
                        <a:lnSpc>
                          <a:spcPct val="100000"/>
                        </a:lnSpc>
                        <a:spcBef>
                          <a:spcPts val="0"/>
                        </a:spcBef>
                      </a:pPr>
                      <a:r>
                        <a:rPr lang="it-IT" sz="850" dirty="0">
                          <a:solidFill>
                            <a:srgbClr val="020302"/>
                          </a:solidFill>
                          <a:latin typeface="AdobeClean-Light"/>
                          <a:cs typeface="AdobeClean-Light"/>
                        </a:rPr>
                        <a:t>4 ore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it-IT" sz="850" b="1" dirty="0">
                          <a:solidFill>
                            <a:srgbClr val="020302"/>
                          </a:solidFill>
                          <a:latin typeface="Adobe Clean"/>
                          <a:cs typeface="Adobe Clean"/>
                        </a:rPr>
                        <a:t>PRIORITÀ 4</a:t>
                      </a:r>
                    </a:p>
                    <a:p>
                      <a:pPr marL="48895" marR="0" indent="0" defTabSz="914400" eaLnBrk="1" fontAlgn="auto" latinLnBrk="0" hangingPunct="1">
                        <a:lnSpc>
                          <a:spcPct val="100000"/>
                        </a:lnSpc>
                        <a:spcBef>
                          <a:spcPts val="300"/>
                        </a:spcBef>
                        <a:spcAft>
                          <a:spcPts val="0"/>
                        </a:spcAft>
                        <a:buClrTx/>
                        <a:buSzTx/>
                        <a:buFontTx/>
                        <a:buNone/>
                        <a:tabLst/>
                        <a:defRPr/>
                      </a:pPr>
                      <a:r>
                        <a:rPr lang="it-IT" sz="850" b="0" i="0" dirty="0">
                          <a:solidFill>
                            <a:srgbClr val="000000"/>
                          </a:solidFill>
                          <a:latin typeface="Adobe Clean Light" panose="020B0303020404020204" pitchFamily="34" charset="0"/>
                        </a:rPr>
                        <a:t>Domande generali sulle attuali funzionalità del prodotto o richiesta di miglioramento.</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0" algn="ctr">
                        <a:lnSpc>
                          <a:spcPct val="100000"/>
                        </a:lnSpc>
                        <a:spcBef>
                          <a:spcPts val="0"/>
                        </a:spcBef>
                        <a:tabLst>
                          <a:tab pos="911225" algn="l"/>
                        </a:tabLst>
                      </a:pPr>
                      <a:r>
                        <a:rPr lang="it-IT" sz="850" dirty="0">
                          <a:solidFill>
                            <a:srgbClr val="020302"/>
                          </a:solidFill>
                          <a:latin typeface="AdobeClean-Light"/>
                          <a:cs typeface="AdobeClean-Light"/>
                        </a:rPr>
                        <a:t>  Giorni lavorativi/   </a:t>
                      </a:r>
                    </a:p>
                    <a:p>
                      <a:pPr marL="0" marR="184785" indent="0" algn="ctr">
                        <a:lnSpc>
                          <a:spcPct val="100000"/>
                        </a:lnSpc>
                        <a:spcBef>
                          <a:spcPts val="0"/>
                        </a:spcBef>
                      </a:pPr>
                      <a:r>
                        <a:rPr lang="it-IT" sz="850" dirty="0">
                          <a:solidFill>
                            <a:srgbClr val="020302"/>
                          </a:solidFill>
                          <a:latin typeface="AdobeClean-Light"/>
                          <a:cs typeface="AdobeClean-Light"/>
                        </a:rPr>
                        <a:t>1 giorno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115" name="Rectangle 114">
            <a:extLst>
              <a:ext uri="{FF2B5EF4-FFF2-40B4-BE49-F238E27FC236}">
                <a16:creationId xmlns:a16="http://schemas.microsoft.com/office/drawing/2014/main" id="{2BDA6231-3DD1-8A43-B0D1-0426CE38EFB1}"/>
              </a:ext>
            </a:extLst>
          </p:cNvPr>
          <p:cNvSpPr/>
          <p:nvPr/>
        </p:nvSpPr>
        <p:spPr>
          <a:xfrm>
            <a:off x="406512" y="437523"/>
            <a:ext cx="3108960" cy="307777"/>
          </a:xfrm>
          <a:prstGeom prst="rect">
            <a:avLst/>
          </a:prstGeom>
        </p:spPr>
        <p:txBody>
          <a:bodyPr wrap="none" lIns="0">
            <a:spAutoFit/>
          </a:bodyPr>
          <a:lstStyle/>
          <a:p>
            <a:pPr>
              <a:lnSpc>
                <a:spcPct val="100000"/>
              </a:lnSpc>
              <a:spcBef>
                <a:spcPts val="280"/>
              </a:spcBef>
            </a:pPr>
            <a:r>
              <a:rPr lang="it-IT" sz="1400" b="1" dirty="0">
                <a:solidFill>
                  <a:srgbClr val="020302"/>
                </a:solidFill>
                <a:latin typeface="Adobe Clean"/>
                <a:cs typeface="Adobe Clean"/>
              </a:rPr>
              <a:t>Caratteristiche del supporto Enterprise</a:t>
            </a:r>
          </a:p>
        </p:txBody>
      </p:sp>
      <p:sp>
        <p:nvSpPr>
          <p:cNvPr id="120" name="object 62">
            <a:extLst>
              <a:ext uri="{FF2B5EF4-FFF2-40B4-BE49-F238E27FC236}">
                <a16:creationId xmlns:a16="http://schemas.microsoft.com/office/drawing/2014/main" id="{1DE9F4C6-6FBC-7048-980D-2E4B9151D17A}"/>
              </a:ext>
            </a:extLst>
          </p:cNvPr>
          <p:cNvSpPr txBox="1"/>
          <p:nvPr/>
        </p:nvSpPr>
        <p:spPr>
          <a:xfrm>
            <a:off x="1614647" y="4316581"/>
            <a:ext cx="1920240"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Valutazioni dei servizi</a:t>
            </a:r>
          </a:p>
        </p:txBody>
      </p:sp>
      <p:sp>
        <p:nvSpPr>
          <p:cNvPr id="121" name="object 63">
            <a:extLst>
              <a:ext uri="{FF2B5EF4-FFF2-40B4-BE49-F238E27FC236}">
                <a16:creationId xmlns:a16="http://schemas.microsoft.com/office/drawing/2014/main" id="{3419AAD6-8F78-6A4E-92B4-499B303969C2}"/>
              </a:ext>
            </a:extLst>
          </p:cNvPr>
          <p:cNvSpPr txBox="1"/>
          <p:nvPr/>
        </p:nvSpPr>
        <p:spPr>
          <a:xfrm>
            <a:off x="1173768" y="4623962"/>
            <a:ext cx="2377440" cy="782265"/>
          </a:xfrm>
          <a:prstGeom prst="rect">
            <a:avLst/>
          </a:prstGeom>
        </p:spPr>
        <p:txBody>
          <a:bodyPr vert="horz" wrap="square" lIns="0" tIns="12700" rIns="0" bIns="0" rtlCol="0">
            <a:spAutoFit/>
          </a:bodyPr>
          <a:lstStyle/>
          <a:p>
            <a:pPr marL="12700">
              <a:lnSpc>
                <a:spcPct val="100000"/>
              </a:lnSpc>
              <a:spcBef>
                <a:spcPts val="100"/>
              </a:spcBef>
            </a:pPr>
            <a:r>
              <a:rPr lang="it-IT" sz="1000" dirty="0">
                <a:latin typeface="Adobe Clean Light" panose="020B0303020404020204" pitchFamily="34" charset="0"/>
              </a:rPr>
              <a:t>Valutazione semestrale completa dei servizi erogati dal programma Enterprise, dei vantaggi che offrono e delle prestazioni del supporto. Può essere combinata con altre valutazioni aziendali strategiche organizzate con Adobe.</a:t>
            </a:r>
          </a:p>
        </p:txBody>
      </p:sp>
      <p:sp>
        <p:nvSpPr>
          <p:cNvPr id="61" name="object 62">
            <a:extLst>
              <a:ext uri="{FF2B5EF4-FFF2-40B4-BE49-F238E27FC236}">
                <a16:creationId xmlns:a16="http://schemas.microsoft.com/office/drawing/2014/main" id="{617B1137-C66B-C040-8DDC-65022470FBF2}"/>
              </a:ext>
            </a:extLst>
          </p:cNvPr>
          <p:cNvSpPr txBox="1"/>
          <p:nvPr/>
        </p:nvSpPr>
        <p:spPr>
          <a:xfrm>
            <a:off x="5784381" y="2661727"/>
            <a:ext cx="1463040" cy="197490"/>
          </a:xfrm>
          <a:prstGeom prst="rect">
            <a:avLst/>
          </a:prstGeom>
        </p:spPr>
        <p:txBody>
          <a:bodyPr vert="horz" wrap="square" lIns="0" tIns="12700" rIns="0" bIns="0" rtlCol="0">
            <a:spAutoFit/>
          </a:bodyPr>
          <a:lstStyle/>
          <a:p>
            <a:pPr marL="12700">
              <a:lnSpc>
                <a:spcPct val="100000"/>
              </a:lnSpc>
              <a:spcBef>
                <a:spcPts val="100"/>
              </a:spcBef>
            </a:pPr>
            <a:r>
              <a:rPr lang="it-IT" sz="1200" b="1" dirty="0">
                <a:solidFill>
                  <a:srgbClr val="020302"/>
                </a:solidFill>
                <a:latin typeface="Adobe Clean"/>
                <a:cs typeface="Adobe Clean"/>
              </a:rPr>
              <a:t>Valutazioni dei casi</a:t>
            </a:r>
          </a:p>
        </p:txBody>
      </p:sp>
      <p:sp>
        <p:nvSpPr>
          <p:cNvPr id="66" name="object 63">
            <a:extLst>
              <a:ext uri="{FF2B5EF4-FFF2-40B4-BE49-F238E27FC236}">
                <a16:creationId xmlns:a16="http://schemas.microsoft.com/office/drawing/2014/main" id="{FFC37365-14D1-2C4B-97CC-3896ADF5B05F}"/>
              </a:ext>
            </a:extLst>
          </p:cNvPr>
          <p:cNvSpPr txBox="1"/>
          <p:nvPr/>
        </p:nvSpPr>
        <p:spPr>
          <a:xfrm>
            <a:off x="5356260" y="3020028"/>
            <a:ext cx="2231236" cy="936154"/>
          </a:xfrm>
          <a:prstGeom prst="rect">
            <a:avLst/>
          </a:prstGeom>
        </p:spPr>
        <p:txBody>
          <a:bodyPr vert="horz" wrap="square" lIns="0" tIns="12700" rIns="0" bIns="0" rtlCol="0">
            <a:spAutoFit/>
          </a:bodyPr>
          <a:lstStyle/>
          <a:p>
            <a:pPr marL="12700">
              <a:lnSpc>
                <a:spcPct val="100000"/>
              </a:lnSpc>
              <a:spcBef>
                <a:spcPts val="100"/>
              </a:spcBef>
            </a:pPr>
            <a:r>
              <a:rPr lang="it-IT" sz="1000" dirty="0">
                <a:latin typeface="Adobe Clean Light" panose="020B0303020404020204" pitchFamily="34" charset="0"/>
              </a:rPr>
              <a:t>Valutazioni periodiche programmate delle richieste di supporto aperte, per garantirne l’allineamento in termini di descrizione dei casi, impatto sul business, stato, priorità e accordi sulle azioni successive necessarie a garantire una risoluzione tempestiva</a:t>
            </a:r>
            <a:r>
              <a:rPr lang="it-IT" sz="1000" dirty="0">
                <a:solidFill>
                  <a:srgbClr val="4B4B4B"/>
                </a:solidFill>
                <a:latin typeface="Adobe Clean Light" panose="020B0303020404020204" pitchFamily="34" charset="0"/>
              </a:rPr>
              <a:t>.</a:t>
            </a: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259174" y="-1343113"/>
            <a:ext cx="5277287" cy="8526783"/>
            <a:chOff x="-204157" y="491902"/>
            <a:chExt cx="3844040" cy="7600950"/>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04157" y="491902"/>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46" name="object 26">
            <a:extLst>
              <a:ext uri="{FF2B5EF4-FFF2-40B4-BE49-F238E27FC236}">
                <a16:creationId xmlns:a16="http://schemas.microsoft.com/office/drawing/2014/main" id="{5C89643D-6C7D-B34B-8777-9CF3E0F19953}"/>
              </a:ext>
            </a:extLst>
          </p:cNvPr>
          <p:cNvSpPr/>
          <p:nvPr/>
        </p:nvSpPr>
        <p:spPr>
          <a:xfrm>
            <a:off x="449714" y="6221752"/>
            <a:ext cx="288036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59" name="Rectangle 58">
            <a:extLst>
              <a:ext uri="{FF2B5EF4-FFF2-40B4-BE49-F238E27FC236}">
                <a16:creationId xmlns:a16="http://schemas.microsoft.com/office/drawing/2014/main" id="{E3FAD3E8-EA8B-5949-BE22-6CC7E7AFCB68}"/>
              </a:ext>
            </a:extLst>
          </p:cNvPr>
          <p:cNvSpPr/>
          <p:nvPr/>
        </p:nvSpPr>
        <p:spPr>
          <a:xfrm>
            <a:off x="338362" y="5907208"/>
            <a:ext cx="3108960" cy="307777"/>
          </a:xfrm>
          <a:prstGeom prst="rect">
            <a:avLst/>
          </a:prstGeom>
        </p:spPr>
        <p:txBody>
          <a:bodyPr wrap="none">
            <a:spAutoFit/>
          </a:bodyPr>
          <a:lstStyle/>
          <a:p>
            <a:pPr marL="12700">
              <a:lnSpc>
                <a:spcPct val="100000"/>
              </a:lnSpc>
              <a:spcBef>
                <a:spcPts val="280"/>
              </a:spcBef>
            </a:pPr>
            <a:r>
              <a:rPr lang="it-IT" sz="1400" b="1">
                <a:solidFill>
                  <a:srgbClr val="020302"/>
                </a:solidFill>
                <a:latin typeface="Adobe Clean"/>
                <a:cs typeface="Adobe Clean"/>
              </a:rPr>
              <a:t>Caratteristiche del supporto Standard</a:t>
            </a:r>
          </a:p>
        </p:txBody>
      </p:sp>
      <p:sp>
        <p:nvSpPr>
          <p:cNvPr id="105" name="object 36">
            <a:extLst>
              <a:ext uri="{FF2B5EF4-FFF2-40B4-BE49-F238E27FC236}">
                <a16:creationId xmlns:a16="http://schemas.microsoft.com/office/drawing/2014/main" id="{504AB8CD-8914-9945-9644-A43BF8B82585}"/>
              </a:ext>
            </a:extLst>
          </p:cNvPr>
          <p:cNvSpPr/>
          <p:nvPr/>
        </p:nvSpPr>
        <p:spPr>
          <a:xfrm>
            <a:off x="2406736" y="642436"/>
            <a:ext cx="355091" cy="355091"/>
          </a:xfrm>
          <a:prstGeom prst="rect">
            <a:avLst/>
          </a:prstGeom>
          <a:blipFill>
            <a:blip r:embed="rId4" cstate="print"/>
            <a:stretch>
              <a:fillRect/>
            </a:stretch>
          </a:blipFill>
        </p:spPr>
        <p:txBody>
          <a:bodyPr wrap="square" lIns="0" tIns="0" rIns="0" bIns="0" rtlCol="0"/>
          <a:lstStyle/>
          <a:p>
            <a:endParaRPr/>
          </a:p>
        </p:txBody>
      </p:sp>
      <p:sp>
        <p:nvSpPr>
          <p:cNvPr id="125" name="object 38">
            <a:extLst>
              <a:ext uri="{FF2B5EF4-FFF2-40B4-BE49-F238E27FC236}">
                <a16:creationId xmlns:a16="http://schemas.microsoft.com/office/drawing/2014/main" id="{C501E2BC-92C4-FD4E-811F-B5051FA615A4}"/>
              </a:ext>
            </a:extLst>
          </p:cNvPr>
          <p:cNvSpPr/>
          <p:nvPr/>
        </p:nvSpPr>
        <p:spPr>
          <a:xfrm rot="5400000" flipH="1">
            <a:off x="3826797" y="-4274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7" name="object 38">
            <a:extLst>
              <a:ext uri="{FF2B5EF4-FFF2-40B4-BE49-F238E27FC236}">
                <a16:creationId xmlns:a16="http://schemas.microsoft.com/office/drawing/2014/main" id="{64E7DF0F-05A8-104A-B8C8-328349295124}"/>
              </a:ext>
            </a:extLst>
          </p:cNvPr>
          <p:cNvSpPr/>
          <p:nvPr/>
        </p:nvSpPr>
        <p:spPr>
          <a:xfrm rot="5400000" flipH="1">
            <a:off x="3874957" y="1245372"/>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8" name="object 62">
            <a:extLst>
              <a:ext uri="{FF2B5EF4-FFF2-40B4-BE49-F238E27FC236}">
                <a16:creationId xmlns:a16="http://schemas.microsoft.com/office/drawing/2014/main" id="{5D509D19-B7E8-854C-A645-DFEABAF81FC2}"/>
              </a:ext>
            </a:extLst>
          </p:cNvPr>
          <p:cNvSpPr txBox="1"/>
          <p:nvPr/>
        </p:nvSpPr>
        <p:spPr>
          <a:xfrm>
            <a:off x="4475199" y="4248145"/>
            <a:ext cx="2377440" cy="382156"/>
          </a:xfrm>
          <a:prstGeom prst="rect">
            <a:avLst/>
          </a:prstGeom>
        </p:spPr>
        <p:txBody>
          <a:bodyPr vert="horz" wrap="square" lIns="0" tIns="12700" rIns="0" bIns="0" rtlCol="0" anchor="t">
            <a:spAutoFit/>
          </a:bodyPr>
          <a:lstStyle/>
          <a:p>
            <a:pPr marL="12700">
              <a:lnSpc>
                <a:spcPct val="100000"/>
              </a:lnSpc>
              <a:spcBef>
                <a:spcPts val="100"/>
              </a:spcBef>
            </a:pPr>
            <a:r>
              <a:rPr lang="it-IT" sz="1200" b="1" dirty="0">
                <a:solidFill>
                  <a:srgbClr val="020302"/>
                </a:solidFill>
                <a:latin typeface="Adobe Clean"/>
                <a:cs typeface="Adobe Clean"/>
              </a:rPr>
              <a:t>Opzione di assistenza nell’area geografica</a:t>
            </a:r>
          </a:p>
        </p:txBody>
      </p:sp>
      <p:sp>
        <p:nvSpPr>
          <p:cNvPr id="50" name="object 63">
            <a:extLst>
              <a:ext uri="{FF2B5EF4-FFF2-40B4-BE49-F238E27FC236}">
                <a16:creationId xmlns:a16="http://schemas.microsoft.com/office/drawing/2014/main" id="{96F6C916-70C7-F646-9255-620156B1938E}"/>
              </a:ext>
            </a:extLst>
          </p:cNvPr>
          <p:cNvSpPr txBox="1"/>
          <p:nvPr/>
        </p:nvSpPr>
        <p:spPr>
          <a:xfrm>
            <a:off x="4083049" y="4674029"/>
            <a:ext cx="2377440" cy="628377"/>
          </a:xfrm>
          <a:prstGeom prst="rect">
            <a:avLst/>
          </a:prstGeom>
        </p:spPr>
        <p:txBody>
          <a:bodyPr vert="horz" wrap="square" lIns="0" tIns="12700" rIns="0" bIns="0" rtlCol="0">
            <a:spAutoFit/>
          </a:bodyPr>
          <a:lstStyle/>
          <a:p>
            <a:pPr marL="12700">
              <a:lnSpc>
                <a:spcPct val="100000"/>
              </a:lnSpc>
              <a:spcBef>
                <a:spcPts val="100"/>
              </a:spcBef>
            </a:pPr>
            <a:r>
              <a:rPr lang="it-IT" sz="1000" dirty="0">
                <a:latin typeface="Adobe Clean Light" panose="020B0303020404020204" pitchFamily="34" charset="0"/>
              </a:rPr>
              <a:t>Possibilità di ricevere supporto dai membri del team di supporto Adobe situati nella propria area geografica globale. Questo può includere un supporto nel paese e/o in lingua. </a:t>
            </a:r>
          </a:p>
        </p:txBody>
      </p:sp>
      <p:sp>
        <p:nvSpPr>
          <p:cNvPr id="51" name="object 38">
            <a:extLst>
              <a:ext uri="{FF2B5EF4-FFF2-40B4-BE49-F238E27FC236}">
                <a16:creationId xmlns:a16="http://schemas.microsoft.com/office/drawing/2014/main" id="{21019CAF-6CD9-2F4F-82BC-AA60A514704E}"/>
              </a:ext>
            </a:extLst>
          </p:cNvPr>
          <p:cNvSpPr/>
          <p:nvPr/>
        </p:nvSpPr>
        <p:spPr>
          <a:xfrm rot="5400000" flipH="1">
            <a:off x="3826796" y="5392496"/>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52" name="Rectangle 51">
            <a:extLst>
              <a:ext uri="{FF2B5EF4-FFF2-40B4-BE49-F238E27FC236}">
                <a16:creationId xmlns:a16="http://schemas.microsoft.com/office/drawing/2014/main" id="{5C42361C-87C2-0A43-9CAF-A87B3BEFD73C}"/>
              </a:ext>
            </a:extLst>
          </p:cNvPr>
          <p:cNvSpPr>
            <a:spLocks/>
          </p:cNvSpPr>
          <p:nvPr/>
        </p:nvSpPr>
        <p:spPr>
          <a:xfrm>
            <a:off x="832812" y="6586426"/>
            <a:ext cx="1645920" cy="184666"/>
          </a:xfrm>
          <a:prstGeom prst="rect">
            <a:avLst/>
          </a:prstGeom>
        </p:spPr>
        <p:txBody>
          <a:bodyPr wrap="square" lIns="0" tIns="0" rIns="0" bIns="0">
            <a:spAutoFit/>
          </a:bodyPr>
          <a:lstStyle/>
          <a:p>
            <a:pPr>
              <a:spcBef>
                <a:spcPts val="600"/>
              </a:spcBef>
              <a:spcAft>
                <a:spcPts val="600"/>
              </a:spcAft>
            </a:pPr>
            <a:r>
              <a:rPr lang="it-IT" sz="1200" b="1" dirty="0">
                <a:latin typeface="Adobe Clean" panose="020B0503020404020204" pitchFamily="34" charset="0"/>
                <a:ea typeface="Open Sans" pitchFamily="34" charset="0"/>
                <a:cs typeface="Open Sans" pitchFamily="34" charset="0"/>
              </a:rPr>
              <a:t>Forum della community</a:t>
            </a:r>
          </a:p>
        </p:txBody>
      </p:sp>
      <p:sp>
        <p:nvSpPr>
          <p:cNvPr id="53" name="object 39">
            <a:extLst>
              <a:ext uri="{FF2B5EF4-FFF2-40B4-BE49-F238E27FC236}">
                <a16:creationId xmlns:a16="http://schemas.microsoft.com/office/drawing/2014/main" id="{3144B5F2-F1B8-5143-97B5-3528FB2103FF}"/>
              </a:ext>
            </a:extLst>
          </p:cNvPr>
          <p:cNvSpPr txBox="1"/>
          <p:nvPr/>
        </p:nvSpPr>
        <p:spPr>
          <a:xfrm>
            <a:off x="405282" y="6920036"/>
            <a:ext cx="2148840" cy="959237"/>
          </a:xfrm>
          <a:prstGeom prst="rect">
            <a:avLst/>
          </a:prstGeom>
        </p:spPr>
        <p:txBody>
          <a:bodyPr vert="horz" wrap="square" lIns="0" tIns="35560" rIns="0" bIns="0" rtlCol="0">
            <a:spAutoFit/>
          </a:bodyPr>
          <a:lstStyle/>
          <a:p>
            <a:r>
              <a:rPr lang="it-IT" sz="1000" dirty="0">
                <a:solidFill>
                  <a:srgbClr val="000000"/>
                </a:solidFill>
                <a:latin typeface="Adobe Clean Light" panose="020B0303020404020204" pitchFamily="34" charset="0"/>
              </a:rPr>
              <a:t>Accesso online continuo a un database in continua crescita di soluzioni tecniche, documentazione del prodotto, risposte alle domande più frequenti e altro ancora. Possibilità di relazionarsi con altri clienti della Community Adobe per condividere best practice ed esperienze.</a:t>
            </a:r>
          </a:p>
        </p:txBody>
      </p:sp>
      <p:sp>
        <p:nvSpPr>
          <p:cNvPr id="54" name="Rectangle 53">
            <a:extLst>
              <a:ext uri="{FF2B5EF4-FFF2-40B4-BE49-F238E27FC236}">
                <a16:creationId xmlns:a16="http://schemas.microsoft.com/office/drawing/2014/main" id="{B5E5EF50-B9D6-4144-9D61-B7BAB54C56FA}"/>
              </a:ext>
            </a:extLst>
          </p:cNvPr>
          <p:cNvSpPr>
            <a:spLocks/>
          </p:cNvSpPr>
          <p:nvPr/>
        </p:nvSpPr>
        <p:spPr>
          <a:xfrm>
            <a:off x="3339528" y="6480268"/>
            <a:ext cx="1403782" cy="369332"/>
          </a:xfrm>
          <a:prstGeom prst="rect">
            <a:avLst/>
          </a:prstGeom>
        </p:spPr>
        <p:txBody>
          <a:bodyPr wrap="none" lIns="0" tIns="0" rIns="0" bIns="0">
            <a:spAutoFit/>
          </a:bodyPr>
          <a:lstStyle/>
          <a:p>
            <a:pPr>
              <a:spcBef>
                <a:spcPts val="600"/>
              </a:spcBef>
              <a:spcAft>
                <a:spcPts val="600"/>
              </a:spcAft>
            </a:pPr>
            <a:r>
              <a:rPr lang="it-IT" sz="1200" b="1" dirty="0">
                <a:latin typeface="Adobe Clean" panose="020B0503020404020204" pitchFamily="34" charset="0"/>
                <a:ea typeface="Open Sans" pitchFamily="34" charset="0"/>
                <a:cs typeface="Open Sans" pitchFamily="34" charset="0"/>
              </a:rPr>
              <a:t>Portale di </a:t>
            </a:r>
            <a:br>
              <a:rPr lang="it-IT" sz="1200" b="1" dirty="0">
                <a:latin typeface="Adobe Clean" panose="020B0503020404020204" pitchFamily="34" charset="0"/>
                <a:ea typeface="Open Sans" pitchFamily="34" charset="0"/>
                <a:cs typeface="Open Sans" pitchFamily="34" charset="0"/>
              </a:rPr>
            </a:br>
            <a:r>
              <a:rPr lang="it-IT" sz="1200" b="1" dirty="0">
                <a:latin typeface="Adobe Clean" panose="020B0503020404020204" pitchFamily="34" charset="0"/>
                <a:ea typeface="Open Sans" pitchFamily="34" charset="0"/>
                <a:cs typeface="Open Sans" pitchFamily="34" charset="0"/>
              </a:rPr>
              <a:t>assistenza autonoma</a:t>
            </a:r>
          </a:p>
        </p:txBody>
      </p:sp>
      <p:sp>
        <p:nvSpPr>
          <p:cNvPr id="55" name="object 39">
            <a:extLst>
              <a:ext uri="{FF2B5EF4-FFF2-40B4-BE49-F238E27FC236}">
                <a16:creationId xmlns:a16="http://schemas.microsoft.com/office/drawing/2014/main" id="{8730254D-F879-524D-9BAE-40CBA951629A}"/>
              </a:ext>
            </a:extLst>
          </p:cNvPr>
          <p:cNvSpPr txBox="1"/>
          <p:nvPr/>
        </p:nvSpPr>
        <p:spPr>
          <a:xfrm>
            <a:off x="2894025" y="6909907"/>
            <a:ext cx="2148840" cy="805349"/>
          </a:xfrm>
          <a:prstGeom prst="rect">
            <a:avLst/>
          </a:prstGeom>
        </p:spPr>
        <p:txBody>
          <a:bodyPr vert="horz" wrap="square" lIns="0" tIns="35560" rIns="0" bIns="0" rtlCol="0">
            <a:spAutoFit/>
          </a:bodyPr>
          <a:lstStyle/>
          <a:p>
            <a:r>
              <a:rPr lang="it-IT" sz="1000">
                <a:solidFill>
                  <a:srgbClr val="000000"/>
                </a:solidFill>
                <a:latin typeface="Adobe Clean Light" panose="020B0303020404020204" pitchFamily="34" charset="0"/>
              </a:rPr>
              <a:t>Accesso on-demand al portale di assistenza autonoma per esaminare lo stato dei casi e sfogliare altre risorse, come la knowledge base, notizie e avvisi, suggerimenti e altro ancora.</a:t>
            </a:r>
          </a:p>
        </p:txBody>
      </p:sp>
      <p:sp>
        <p:nvSpPr>
          <p:cNvPr id="56" name="object 46">
            <a:extLst>
              <a:ext uri="{FF2B5EF4-FFF2-40B4-BE49-F238E27FC236}">
                <a16:creationId xmlns:a16="http://schemas.microsoft.com/office/drawing/2014/main" id="{A8666A9F-BC8F-A641-B03A-E4CFF38223C2}"/>
              </a:ext>
            </a:extLst>
          </p:cNvPr>
          <p:cNvSpPr txBox="1"/>
          <p:nvPr/>
        </p:nvSpPr>
        <p:spPr>
          <a:xfrm>
            <a:off x="5382768" y="6885360"/>
            <a:ext cx="2148840"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it-IT" sz="1000">
                <a:solidFill>
                  <a:srgbClr val="020302"/>
                </a:solidFill>
                <a:latin typeface="AdobeClean-Light"/>
                <a:cs typeface="AdobeClean-Light"/>
              </a:rPr>
              <a:t>Gli utenti autorizzati (Admin) possono avviare una sessione di chat con l’assistenza Adobe per ottenere risposte e aiuto con l’invio del caso.</a:t>
            </a:r>
          </a:p>
          <a:p>
            <a:pPr marL="33020" marR="159385">
              <a:lnSpc>
                <a:spcPct val="100000"/>
              </a:lnSpc>
              <a:spcBef>
                <a:spcPts val="100"/>
              </a:spcBef>
              <a:tabLst>
                <a:tab pos="1786889" algn="l"/>
              </a:tabLst>
            </a:pPr>
            <a:r>
              <a:rPr lang="it-IT" sz="1000" i="1">
                <a:solidFill>
                  <a:srgbClr val="7A7A7A"/>
                </a:solidFill>
                <a:latin typeface="AdobeClean-LightIt"/>
                <a:cs typeface="AdobeClean-LightIt"/>
              </a:rPr>
              <a:t>Soggetto agli orari locali</a:t>
            </a:r>
          </a:p>
        </p:txBody>
      </p:sp>
      <p:sp>
        <p:nvSpPr>
          <p:cNvPr id="57" name="Rectangle 56">
            <a:extLst>
              <a:ext uri="{FF2B5EF4-FFF2-40B4-BE49-F238E27FC236}">
                <a16:creationId xmlns:a16="http://schemas.microsoft.com/office/drawing/2014/main" id="{E248428D-2D76-7C4F-A339-0FCD75DE1915}"/>
              </a:ext>
            </a:extLst>
          </p:cNvPr>
          <p:cNvSpPr>
            <a:spLocks/>
          </p:cNvSpPr>
          <p:nvPr/>
        </p:nvSpPr>
        <p:spPr>
          <a:xfrm>
            <a:off x="5897720" y="6520288"/>
            <a:ext cx="841577" cy="184666"/>
          </a:xfrm>
          <a:prstGeom prst="rect">
            <a:avLst/>
          </a:prstGeom>
        </p:spPr>
        <p:txBody>
          <a:bodyPr wrap="none" lIns="0" tIns="0" rIns="0" bIns="0">
            <a:spAutoFit/>
          </a:bodyPr>
          <a:lstStyle/>
          <a:p>
            <a:pPr>
              <a:spcBef>
                <a:spcPts val="600"/>
              </a:spcBef>
              <a:spcAft>
                <a:spcPts val="600"/>
              </a:spcAft>
            </a:pPr>
            <a:r>
              <a:rPr lang="it-IT" sz="1200" b="1" dirty="0">
                <a:latin typeface="Adobe Clean" panose="020B0503020404020204" pitchFamily="34" charset="0"/>
                <a:ea typeface="Open Sans" pitchFamily="34" charset="0"/>
                <a:cs typeface="Open Sans" pitchFamily="34" charset="0"/>
              </a:rPr>
              <a:t>Supporto chat</a:t>
            </a:r>
          </a:p>
        </p:txBody>
      </p:sp>
      <p:sp>
        <p:nvSpPr>
          <p:cNvPr id="58" name="Rectangle 57">
            <a:extLst>
              <a:ext uri="{FF2B5EF4-FFF2-40B4-BE49-F238E27FC236}">
                <a16:creationId xmlns:a16="http://schemas.microsoft.com/office/drawing/2014/main" id="{4F85907C-6089-F446-B6DF-E3392F01BCF5}"/>
              </a:ext>
            </a:extLst>
          </p:cNvPr>
          <p:cNvSpPr>
            <a:spLocks/>
          </p:cNvSpPr>
          <p:nvPr/>
        </p:nvSpPr>
        <p:spPr>
          <a:xfrm>
            <a:off x="2217123" y="8586959"/>
            <a:ext cx="963405" cy="184666"/>
          </a:xfrm>
          <a:prstGeom prst="rect">
            <a:avLst/>
          </a:prstGeom>
        </p:spPr>
        <p:txBody>
          <a:bodyPr wrap="none" lIns="0" tIns="0" rIns="0" bIns="0">
            <a:spAutoFit/>
          </a:bodyPr>
          <a:lstStyle/>
          <a:p>
            <a:pPr>
              <a:spcBef>
                <a:spcPts val="600"/>
              </a:spcBef>
              <a:spcAft>
                <a:spcPts val="600"/>
              </a:spcAft>
            </a:pPr>
            <a:r>
              <a:rPr lang="it-IT" sz="1200" b="1">
                <a:latin typeface="Adobe Clean" panose="020B0503020404020204" pitchFamily="34" charset="0"/>
                <a:ea typeface="Open Sans" pitchFamily="34" charset="0"/>
                <a:cs typeface="Open Sans" pitchFamily="34" charset="0"/>
              </a:rPr>
              <a:t>Supporto telefonico</a:t>
            </a:r>
          </a:p>
        </p:txBody>
      </p:sp>
      <p:sp>
        <p:nvSpPr>
          <p:cNvPr id="60" name="object 39">
            <a:extLst>
              <a:ext uri="{FF2B5EF4-FFF2-40B4-BE49-F238E27FC236}">
                <a16:creationId xmlns:a16="http://schemas.microsoft.com/office/drawing/2014/main" id="{0BF58FD4-AE2D-8C41-8A72-7C4F19669271}"/>
              </a:ext>
            </a:extLst>
          </p:cNvPr>
          <p:cNvSpPr txBox="1"/>
          <p:nvPr/>
        </p:nvSpPr>
        <p:spPr>
          <a:xfrm>
            <a:off x="1899187" y="8834114"/>
            <a:ext cx="2023834" cy="651460"/>
          </a:xfrm>
          <a:prstGeom prst="rect">
            <a:avLst/>
          </a:prstGeom>
        </p:spPr>
        <p:txBody>
          <a:bodyPr vert="horz" wrap="square" lIns="0" tIns="35560" rIns="0" bIns="0" rtlCol="0">
            <a:spAutoFit/>
          </a:bodyPr>
          <a:lstStyle/>
          <a:p>
            <a:r>
              <a:rPr lang="it-IT" sz="1000">
                <a:solidFill>
                  <a:srgbClr val="020302"/>
                </a:solidFill>
                <a:latin typeface="AdobeClean-Light"/>
              </a:rPr>
              <a:t>Gli utenti autorizzati (Admin) </a:t>
            </a:r>
            <a:r>
              <a:rPr lang="it-IT" sz="1000">
                <a:latin typeface="Adobe Clean Light"/>
              </a:rPr>
              <a:t>possono contattare il supporto Adobe tramite telefono </a:t>
            </a:r>
            <a:r>
              <a:rPr lang="it-IT" sz="1000">
                <a:solidFill>
                  <a:srgbClr val="020302"/>
                </a:solidFill>
                <a:latin typeface="AdobeClean-Light"/>
                <a:cs typeface="AdobeClean-Light"/>
              </a:rPr>
              <a:t>per ottenere risposte e aiuto con l’invio del caso.</a:t>
            </a:r>
          </a:p>
          <a:p>
            <a:r>
              <a:rPr lang="it-IT" sz="1000" i="1">
                <a:solidFill>
                  <a:srgbClr val="7A7A7A"/>
                </a:solidFill>
                <a:latin typeface="Adobe Clean Light" panose="020B0303020404020204" pitchFamily="34" charset="0"/>
                <a:cs typeface="AdobeClean-LightIt"/>
              </a:rPr>
              <a:t>Soggetto agli orari locali</a:t>
            </a:r>
          </a:p>
        </p:txBody>
      </p:sp>
      <p:sp>
        <p:nvSpPr>
          <p:cNvPr id="65" name="Rectangle 64">
            <a:extLst>
              <a:ext uri="{FF2B5EF4-FFF2-40B4-BE49-F238E27FC236}">
                <a16:creationId xmlns:a16="http://schemas.microsoft.com/office/drawing/2014/main" id="{F263BB69-F7BC-974C-BDC9-97755880EB42}"/>
              </a:ext>
            </a:extLst>
          </p:cNvPr>
          <p:cNvSpPr>
            <a:spLocks/>
          </p:cNvSpPr>
          <p:nvPr/>
        </p:nvSpPr>
        <p:spPr>
          <a:xfrm>
            <a:off x="4681454" y="8581869"/>
            <a:ext cx="1402628" cy="184666"/>
          </a:xfrm>
          <a:prstGeom prst="rect">
            <a:avLst/>
          </a:prstGeom>
        </p:spPr>
        <p:txBody>
          <a:bodyPr wrap="none" lIns="0" tIns="0" rIns="0" bIns="0">
            <a:spAutoFit/>
          </a:bodyPr>
          <a:lstStyle/>
          <a:p>
            <a:pPr>
              <a:spcBef>
                <a:spcPts val="600"/>
              </a:spcBef>
              <a:spcAft>
                <a:spcPts val="600"/>
              </a:spcAft>
            </a:pPr>
            <a:r>
              <a:rPr lang="it-IT" sz="1200" b="1">
                <a:latin typeface="Adobe Clean" panose="020B0503020404020204" pitchFamily="34" charset="0"/>
                <a:ea typeface="Open Sans" pitchFamily="34" charset="0"/>
                <a:cs typeface="Open Sans" pitchFamily="34" charset="0"/>
              </a:rPr>
              <a:t>Presentazione del caso sul web</a:t>
            </a:r>
          </a:p>
        </p:txBody>
      </p:sp>
      <p:sp>
        <p:nvSpPr>
          <p:cNvPr id="67" name="Rectangle 66">
            <a:extLst>
              <a:ext uri="{FF2B5EF4-FFF2-40B4-BE49-F238E27FC236}">
                <a16:creationId xmlns:a16="http://schemas.microsoft.com/office/drawing/2014/main" id="{29567E22-EAF1-9247-96B0-02DF92A8370A}"/>
              </a:ext>
            </a:extLst>
          </p:cNvPr>
          <p:cNvSpPr/>
          <p:nvPr/>
        </p:nvSpPr>
        <p:spPr>
          <a:xfrm>
            <a:off x="4170024" y="8834114"/>
            <a:ext cx="2756555" cy="707886"/>
          </a:xfrm>
          <a:prstGeom prst="rect">
            <a:avLst/>
          </a:prstGeom>
        </p:spPr>
        <p:txBody>
          <a:bodyPr wrap="square" lIns="91440" tIns="45720" rIns="91440" bIns="45720" anchor="t">
            <a:spAutoFit/>
          </a:bodyPr>
          <a:lstStyle/>
          <a:p>
            <a:r>
              <a:rPr lang="it-IT" sz="1000" dirty="0">
                <a:solidFill>
                  <a:srgbClr val="020302"/>
                </a:solidFill>
                <a:latin typeface="AdobeClean-Light"/>
              </a:rPr>
              <a:t>Gli utenti autorizzati (Admin) </a:t>
            </a:r>
            <a:r>
              <a:rPr lang="it-IT" sz="1000" dirty="0">
                <a:latin typeface="Adobe Clean Light"/>
              </a:rPr>
              <a:t>possono presentare un numero illimitato di casi web in qualsiasi momento per problemi di supporto da sottoporre all’esame del nostro team di supporto tecnico.</a:t>
            </a:r>
          </a:p>
        </p:txBody>
      </p:sp>
      <p:pic>
        <p:nvPicPr>
          <p:cNvPr id="68" name="Picture 67">
            <a:extLst>
              <a:ext uri="{FF2B5EF4-FFF2-40B4-BE49-F238E27FC236}">
                <a16:creationId xmlns:a16="http://schemas.microsoft.com/office/drawing/2014/main" id="{411CF8E1-9C58-C746-9E60-377476CC944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4224178" y="8528378"/>
            <a:ext cx="365760" cy="365760"/>
          </a:xfrm>
          <a:prstGeom prst="rect">
            <a:avLst/>
          </a:prstGeom>
        </p:spPr>
      </p:pic>
      <p:pic>
        <p:nvPicPr>
          <p:cNvPr id="69" name="Picture 68">
            <a:extLst>
              <a:ext uri="{FF2B5EF4-FFF2-40B4-BE49-F238E27FC236}">
                <a16:creationId xmlns:a16="http://schemas.microsoft.com/office/drawing/2014/main" id="{B0FCD316-40D4-FC4E-A50D-FEF5353F123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830184" y="8464859"/>
            <a:ext cx="365760" cy="365760"/>
          </a:xfrm>
          <a:prstGeom prst="rect">
            <a:avLst/>
          </a:prstGeom>
        </p:spPr>
      </p:pic>
      <p:pic>
        <p:nvPicPr>
          <p:cNvPr id="70" name="Picture 69">
            <a:extLst>
              <a:ext uri="{FF2B5EF4-FFF2-40B4-BE49-F238E27FC236}">
                <a16:creationId xmlns:a16="http://schemas.microsoft.com/office/drawing/2014/main" id="{E7E682CB-EF0E-9F43-A428-8D1875660F79}"/>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52988" y="6435697"/>
            <a:ext cx="365760" cy="365760"/>
          </a:xfrm>
          <a:prstGeom prst="rect">
            <a:avLst/>
          </a:prstGeom>
        </p:spPr>
      </p:pic>
      <p:pic>
        <p:nvPicPr>
          <p:cNvPr id="72" name="Picture 71">
            <a:extLst>
              <a:ext uri="{FF2B5EF4-FFF2-40B4-BE49-F238E27FC236}">
                <a16:creationId xmlns:a16="http://schemas.microsoft.com/office/drawing/2014/main" id="{59C26432-8239-334B-A17A-29E3F0493380}"/>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1994" y="6491666"/>
            <a:ext cx="365760" cy="365760"/>
          </a:xfrm>
          <a:prstGeom prst="rect">
            <a:avLst/>
          </a:prstGeom>
        </p:spPr>
      </p:pic>
      <p:pic>
        <p:nvPicPr>
          <p:cNvPr id="73" name="Picture 72">
            <a:extLst>
              <a:ext uri="{FF2B5EF4-FFF2-40B4-BE49-F238E27FC236}">
                <a16:creationId xmlns:a16="http://schemas.microsoft.com/office/drawing/2014/main" id="{506F0A07-28C6-D340-87F8-CD825908CD2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89755" y="6491666"/>
            <a:ext cx="365760" cy="365760"/>
          </a:xfrm>
          <a:prstGeom prst="rect">
            <a:avLst/>
          </a:prstGeom>
        </p:spPr>
      </p:pic>
      <p:sp>
        <p:nvSpPr>
          <p:cNvPr id="76" name="object 39">
            <a:extLst>
              <a:ext uri="{FF2B5EF4-FFF2-40B4-BE49-F238E27FC236}">
                <a16:creationId xmlns:a16="http://schemas.microsoft.com/office/drawing/2014/main" id="{4FC3D018-1158-A849-B6C1-E429A1F8B354}"/>
              </a:ext>
            </a:extLst>
          </p:cNvPr>
          <p:cNvSpPr txBox="1"/>
          <p:nvPr/>
        </p:nvSpPr>
        <p:spPr>
          <a:xfrm>
            <a:off x="449714" y="1271858"/>
            <a:ext cx="2148840" cy="959237"/>
          </a:xfrm>
          <a:prstGeom prst="rect">
            <a:avLst/>
          </a:prstGeom>
        </p:spPr>
        <p:txBody>
          <a:bodyPr vert="horz" wrap="square" lIns="0" tIns="35560" rIns="0" bIns="0" rtlCol="0">
            <a:spAutoFit/>
          </a:bodyPr>
          <a:lstStyle/>
          <a:p>
            <a:pPr lvl="0">
              <a:spcBef>
                <a:spcPts val="190"/>
              </a:spcBef>
              <a:defRPr/>
            </a:pPr>
            <a:r>
              <a:rPr lang="it-IT" sz="1000">
                <a:latin typeface="Adobe Clean Light" panose="020B0303020404020204" pitchFamily="34" charset="0"/>
              </a:rPr>
              <a:t>Un tecnico del supporto dedicato che acquisisce familiarità con l’ambiente della soluzione e gli obiettivi di business del cliente. Il Named Support Engineer è un tecnico esperto che aiuta a coordinare la tua esperienza di assistenza Enterprise.</a:t>
            </a:r>
          </a:p>
        </p:txBody>
      </p:sp>
      <p:sp>
        <p:nvSpPr>
          <p:cNvPr id="77" name="Rectangle 76">
            <a:extLst>
              <a:ext uri="{FF2B5EF4-FFF2-40B4-BE49-F238E27FC236}">
                <a16:creationId xmlns:a16="http://schemas.microsoft.com/office/drawing/2014/main" id="{444E26FE-BDAE-714D-ACC7-72D368285DD0}"/>
              </a:ext>
            </a:extLst>
          </p:cNvPr>
          <p:cNvSpPr>
            <a:spLocks/>
          </p:cNvSpPr>
          <p:nvPr/>
        </p:nvSpPr>
        <p:spPr>
          <a:xfrm>
            <a:off x="872390" y="1010962"/>
            <a:ext cx="1726164" cy="184666"/>
          </a:xfrm>
          <a:prstGeom prst="rect">
            <a:avLst/>
          </a:prstGeom>
        </p:spPr>
        <p:txBody>
          <a:bodyPr wrap="square" lIns="0" tIns="0" rIns="0" bIns="0">
            <a:spAutoFit/>
          </a:bodyPr>
          <a:lstStyle/>
          <a:p>
            <a:pPr>
              <a:spcBef>
                <a:spcPts val="600"/>
              </a:spcBef>
              <a:spcAft>
                <a:spcPts val="600"/>
              </a:spcAft>
            </a:pPr>
            <a:r>
              <a:rPr lang="it-IT" sz="1200" b="1">
                <a:solidFill>
                  <a:srgbClr val="020302"/>
                </a:solidFill>
                <a:latin typeface="Adobe Clean" panose="020B0503020404020204" pitchFamily="34" charset="0"/>
              </a:rPr>
              <a:t>Named Support Engineer</a:t>
            </a:r>
          </a:p>
        </p:txBody>
      </p:sp>
      <p:sp>
        <p:nvSpPr>
          <p:cNvPr id="78" name="object 39">
            <a:extLst>
              <a:ext uri="{FF2B5EF4-FFF2-40B4-BE49-F238E27FC236}">
                <a16:creationId xmlns:a16="http://schemas.microsoft.com/office/drawing/2014/main" id="{9CCA5960-8B3A-4A49-BAD4-2D24B8AA00D8}"/>
              </a:ext>
            </a:extLst>
          </p:cNvPr>
          <p:cNvSpPr txBox="1"/>
          <p:nvPr/>
        </p:nvSpPr>
        <p:spPr>
          <a:xfrm>
            <a:off x="2803357" y="1285201"/>
            <a:ext cx="2148840" cy="497572"/>
          </a:xfrm>
          <a:prstGeom prst="rect">
            <a:avLst/>
          </a:prstGeom>
        </p:spPr>
        <p:txBody>
          <a:bodyPr vert="horz" wrap="square" lIns="0" tIns="35560" rIns="0" bIns="0" rtlCol="0">
            <a:spAutoFit/>
          </a:bodyPr>
          <a:lstStyle/>
          <a:p>
            <a:pPr marL="12700" marR="5080">
              <a:spcBef>
                <a:spcPts val="60"/>
              </a:spcBef>
            </a:pPr>
            <a:r>
              <a:rPr lang="it-IT" sz="1000" dirty="0">
                <a:latin typeface="Adobe Clean Light" panose="020B0303020404020204" pitchFamily="34" charset="0"/>
                <a:cs typeface="AdobeClean-Light"/>
              </a:rPr>
              <a:t>Possibilità di ricevere un instradamento prioritario per garantire una connessione più rapida alle risorse di supporto più datate sui casi presentati. </a:t>
            </a:r>
          </a:p>
        </p:txBody>
      </p:sp>
      <p:sp>
        <p:nvSpPr>
          <p:cNvPr id="79" name="Rectangle 78">
            <a:extLst>
              <a:ext uri="{FF2B5EF4-FFF2-40B4-BE49-F238E27FC236}">
                <a16:creationId xmlns:a16="http://schemas.microsoft.com/office/drawing/2014/main" id="{0AE93525-7B13-D34F-A0A5-6F084F732C57}"/>
              </a:ext>
            </a:extLst>
          </p:cNvPr>
          <p:cNvSpPr>
            <a:spLocks/>
          </p:cNvSpPr>
          <p:nvPr/>
        </p:nvSpPr>
        <p:spPr>
          <a:xfrm>
            <a:off x="3228208" y="946356"/>
            <a:ext cx="1463040" cy="184666"/>
          </a:xfrm>
          <a:prstGeom prst="rect">
            <a:avLst/>
          </a:prstGeom>
        </p:spPr>
        <p:txBody>
          <a:bodyPr wrap="square" lIns="0" tIns="0" rIns="0" bIns="0">
            <a:spAutoFit/>
          </a:bodyPr>
          <a:lstStyle/>
          <a:p>
            <a:pPr>
              <a:spcBef>
                <a:spcPts val="600"/>
              </a:spcBef>
              <a:spcAft>
                <a:spcPts val="600"/>
              </a:spcAft>
            </a:pPr>
            <a:r>
              <a:rPr lang="it-IT" sz="1200" b="1" dirty="0">
                <a:solidFill>
                  <a:srgbClr val="020302"/>
                </a:solidFill>
                <a:latin typeface="Adobe Clean" panose="020B0503020404020204" pitchFamily="34" charset="0"/>
              </a:rPr>
              <a:t>Instradamento dei casi prioritari</a:t>
            </a:r>
          </a:p>
        </p:txBody>
      </p:sp>
      <p:sp>
        <p:nvSpPr>
          <p:cNvPr id="96" name="object 39">
            <a:extLst>
              <a:ext uri="{FF2B5EF4-FFF2-40B4-BE49-F238E27FC236}">
                <a16:creationId xmlns:a16="http://schemas.microsoft.com/office/drawing/2014/main" id="{360AF423-8467-9A48-B2FE-24BAB9D2B6FC}"/>
              </a:ext>
            </a:extLst>
          </p:cNvPr>
          <p:cNvSpPr txBox="1"/>
          <p:nvPr/>
        </p:nvSpPr>
        <p:spPr>
          <a:xfrm>
            <a:off x="5356260" y="1287481"/>
            <a:ext cx="2148840" cy="651460"/>
          </a:xfrm>
          <a:prstGeom prst="rect">
            <a:avLst/>
          </a:prstGeom>
        </p:spPr>
        <p:txBody>
          <a:bodyPr vert="horz" wrap="square" lIns="0" tIns="35560" rIns="0" bIns="0" rtlCol="0">
            <a:spAutoFit/>
          </a:bodyPr>
          <a:lstStyle/>
          <a:p>
            <a:pPr marL="12700">
              <a:lnSpc>
                <a:spcPct val="100000"/>
              </a:lnSpc>
              <a:spcBef>
                <a:spcPts val="60"/>
              </a:spcBef>
            </a:pPr>
            <a:r>
              <a:rPr lang="it-IT" sz="1000">
                <a:latin typeface="Adobe Clean Light" panose="020B0303020404020204" pitchFamily="34" charset="0"/>
              </a:rPr>
              <a:t>Un contatto Adobe dedicato che può fornire assistenza e aggiornamenti regolari in merito ai casi che richiedono escalation, e assicurarsi che venga data priorità alle richieste di supporto aperte più critiche.</a:t>
            </a:r>
          </a:p>
        </p:txBody>
      </p:sp>
      <p:sp>
        <p:nvSpPr>
          <p:cNvPr id="97" name="Rectangle 96">
            <a:extLst>
              <a:ext uri="{FF2B5EF4-FFF2-40B4-BE49-F238E27FC236}">
                <a16:creationId xmlns:a16="http://schemas.microsoft.com/office/drawing/2014/main" id="{E35AF9DC-007A-F941-BE71-BD5269722F58}"/>
              </a:ext>
            </a:extLst>
          </p:cNvPr>
          <p:cNvSpPr>
            <a:spLocks/>
          </p:cNvSpPr>
          <p:nvPr/>
        </p:nvSpPr>
        <p:spPr>
          <a:xfrm>
            <a:off x="5818748" y="1006325"/>
            <a:ext cx="1737360" cy="184666"/>
          </a:xfrm>
          <a:prstGeom prst="rect">
            <a:avLst/>
          </a:prstGeom>
        </p:spPr>
        <p:txBody>
          <a:bodyPr wrap="square" lIns="0" tIns="0" rIns="0" bIns="0">
            <a:spAutoFit/>
          </a:bodyPr>
          <a:lstStyle/>
          <a:p>
            <a:pPr>
              <a:spcBef>
                <a:spcPts val="600"/>
              </a:spcBef>
              <a:spcAft>
                <a:spcPts val="600"/>
              </a:spcAft>
            </a:pPr>
            <a:r>
              <a:rPr lang="it-IT" sz="1200" b="1" dirty="0">
                <a:solidFill>
                  <a:srgbClr val="020302"/>
                </a:solidFill>
                <a:latin typeface="Adobe Clean" panose="020B0503020404020204" pitchFamily="34" charset="0"/>
              </a:rPr>
              <a:t>Gestione delle escalation</a:t>
            </a:r>
          </a:p>
        </p:txBody>
      </p:sp>
      <p:pic>
        <p:nvPicPr>
          <p:cNvPr id="98" name="Picture 97">
            <a:extLst>
              <a:ext uri="{FF2B5EF4-FFF2-40B4-BE49-F238E27FC236}">
                <a16:creationId xmlns:a16="http://schemas.microsoft.com/office/drawing/2014/main" id="{78DE0A16-DCE5-9D43-8A69-7D8BC4CB633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70864" y="911331"/>
            <a:ext cx="365760" cy="365760"/>
          </a:xfrm>
          <a:prstGeom prst="rect">
            <a:avLst/>
          </a:prstGeom>
          <a:ln>
            <a:noFill/>
          </a:ln>
        </p:spPr>
      </p:pic>
      <p:pic>
        <p:nvPicPr>
          <p:cNvPr id="99" name="Picture 98">
            <a:extLst>
              <a:ext uri="{FF2B5EF4-FFF2-40B4-BE49-F238E27FC236}">
                <a16:creationId xmlns:a16="http://schemas.microsoft.com/office/drawing/2014/main" id="{94BF0EA8-0582-E444-B2EF-D9812C7E2C98}"/>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00585" y="905313"/>
            <a:ext cx="365760" cy="365760"/>
          </a:xfrm>
          <a:prstGeom prst="rect">
            <a:avLst/>
          </a:prstGeom>
          <a:ln>
            <a:noFill/>
          </a:ln>
        </p:spPr>
      </p:pic>
      <p:pic>
        <p:nvPicPr>
          <p:cNvPr id="100" name="Picture 99">
            <a:extLst>
              <a:ext uri="{FF2B5EF4-FFF2-40B4-BE49-F238E27FC236}">
                <a16:creationId xmlns:a16="http://schemas.microsoft.com/office/drawing/2014/main" id="{6D8C5646-0F9B-824D-A22B-1A26428493C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448652" y="916762"/>
            <a:ext cx="365760" cy="365760"/>
          </a:xfrm>
          <a:prstGeom prst="rect">
            <a:avLst/>
          </a:prstGeom>
        </p:spPr>
      </p:pic>
      <p:sp>
        <p:nvSpPr>
          <p:cNvPr id="101" name="TextBox 100">
            <a:extLst>
              <a:ext uri="{FF2B5EF4-FFF2-40B4-BE49-F238E27FC236}">
                <a16:creationId xmlns:a16="http://schemas.microsoft.com/office/drawing/2014/main" id="{CE88B8AB-8DB7-2B4F-AC66-C6E1A803EAC4}"/>
              </a:ext>
            </a:extLst>
          </p:cNvPr>
          <p:cNvSpPr txBox="1"/>
          <p:nvPr/>
        </p:nvSpPr>
        <p:spPr>
          <a:xfrm>
            <a:off x="816240" y="2576177"/>
            <a:ext cx="2148841" cy="461665"/>
          </a:xfrm>
          <a:prstGeom prst="rect">
            <a:avLst/>
          </a:prstGeom>
          <a:noFill/>
        </p:spPr>
        <p:txBody>
          <a:bodyPr wrap="square" rtlCol="0">
            <a:spAutoFit/>
          </a:bodyPr>
          <a:lstStyle/>
          <a:p>
            <a:r>
              <a:rPr lang="it-IT" sz="1200" b="1" dirty="0">
                <a:latin typeface="Adobe Clean" panose="020B0503020404020204" pitchFamily="34" charset="0"/>
              </a:rPr>
              <a:t>Prioritizzazione accelerata dei problemi</a:t>
            </a:r>
          </a:p>
        </p:txBody>
      </p:sp>
      <p:sp>
        <p:nvSpPr>
          <p:cNvPr id="102" name="object 39">
            <a:extLst>
              <a:ext uri="{FF2B5EF4-FFF2-40B4-BE49-F238E27FC236}">
                <a16:creationId xmlns:a16="http://schemas.microsoft.com/office/drawing/2014/main" id="{551D8EA5-A945-954A-8D5B-9E30F2E66618}"/>
              </a:ext>
            </a:extLst>
          </p:cNvPr>
          <p:cNvSpPr txBox="1"/>
          <p:nvPr/>
        </p:nvSpPr>
        <p:spPr>
          <a:xfrm>
            <a:off x="430064" y="3050824"/>
            <a:ext cx="2051550" cy="497572"/>
          </a:xfrm>
          <a:prstGeom prst="rect">
            <a:avLst/>
          </a:prstGeom>
        </p:spPr>
        <p:txBody>
          <a:bodyPr vert="horz" wrap="square" lIns="0" tIns="35560" rIns="0" bIns="0" rtlCol="0">
            <a:spAutoFit/>
          </a:bodyPr>
          <a:lstStyle/>
          <a:p>
            <a:pPr lvl="0">
              <a:spcBef>
                <a:spcPts val="60"/>
              </a:spcBef>
              <a:defRPr/>
            </a:pPr>
            <a:r>
              <a:rPr lang="it-IT" sz="1000">
                <a:latin typeface="Adobe Clean Light" panose="020B0303020404020204" pitchFamily="34" charset="0"/>
                <a:cs typeface="Adobe Clean Light"/>
              </a:rPr>
              <a:t>Possibilità di ricevere una maggiore priorità sul lavoro dei casi di supporto attraverso un coinvolgimento facilitato con il personale tecnico.</a:t>
            </a:r>
          </a:p>
        </p:txBody>
      </p:sp>
      <p:pic>
        <p:nvPicPr>
          <p:cNvPr id="103" name="Picture 102">
            <a:extLst>
              <a:ext uri="{FF2B5EF4-FFF2-40B4-BE49-F238E27FC236}">
                <a16:creationId xmlns:a16="http://schemas.microsoft.com/office/drawing/2014/main" id="{05B655EB-46CF-0945-A1CF-1271045A99E8}"/>
              </a:ext>
              <a:ext uri="{C183D7F6-B498-43B3-948B-1728B52AA6E4}">
                <adec:decorative xmlns:adec="http://schemas.microsoft.com/office/drawing/2017/decorative" val="1"/>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30064" y="2627865"/>
            <a:ext cx="355787" cy="355787"/>
          </a:xfrm>
          <a:prstGeom prst="rect">
            <a:avLst/>
          </a:prstGeom>
          <a:ln>
            <a:noFill/>
          </a:ln>
        </p:spPr>
      </p:pic>
      <p:pic>
        <p:nvPicPr>
          <p:cNvPr id="104" name="Picture 103">
            <a:extLst>
              <a:ext uri="{FF2B5EF4-FFF2-40B4-BE49-F238E27FC236}">
                <a16:creationId xmlns:a16="http://schemas.microsoft.com/office/drawing/2014/main" id="{D1DFB071-3C1C-0147-9D37-E77FD381A2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356260" y="2604125"/>
            <a:ext cx="365760" cy="365760"/>
          </a:xfrm>
          <a:prstGeom prst="rect">
            <a:avLst/>
          </a:prstGeom>
        </p:spPr>
      </p:pic>
      <p:pic>
        <p:nvPicPr>
          <p:cNvPr id="109" name="Picture 108">
            <a:extLst>
              <a:ext uri="{FF2B5EF4-FFF2-40B4-BE49-F238E27FC236}">
                <a16:creationId xmlns:a16="http://schemas.microsoft.com/office/drawing/2014/main" id="{C0EA11D7-A578-7E4C-94D3-EDC0017151FB}"/>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153039" y="4216922"/>
            <a:ext cx="365760" cy="365760"/>
          </a:xfrm>
          <a:prstGeom prst="rect">
            <a:avLst/>
          </a:prstGeom>
        </p:spPr>
      </p:pic>
      <p:pic>
        <p:nvPicPr>
          <p:cNvPr id="114" name="Picture 113">
            <a:extLst>
              <a:ext uri="{FF2B5EF4-FFF2-40B4-BE49-F238E27FC236}">
                <a16:creationId xmlns:a16="http://schemas.microsoft.com/office/drawing/2014/main" id="{E4D5FD97-6084-1C45-8B8D-FA4334BA1B5E}"/>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4044715" y="4230343"/>
            <a:ext cx="365760" cy="365760"/>
          </a:xfrm>
          <a:prstGeom prst="rect">
            <a:avLst/>
          </a:prstGeom>
        </p:spPr>
      </p:pic>
      <p:sp>
        <p:nvSpPr>
          <p:cNvPr id="118" name="object 26">
            <a:extLst>
              <a:ext uri="{FF2B5EF4-FFF2-40B4-BE49-F238E27FC236}">
                <a16:creationId xmlns:a16="http://schemas.microsoft.com/office/drawing/2014/main" id="{0B58435B-D5E9-9241-8FA4-82580D0AE83C}"/>
              </a:ext>
            </a:extLst>
          </p:cNvPr>
          <p:cNvSpPr/>
          <p:nvPr/>
        </p:nvSpPr>
        <p:spPr>
          <a:xfrm>
            <a:off x="430064" y="745300"/>
            <a:ext cx="29718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9" name="TextBox 118">
            <a:extLst>
              <a:ext uri="{FF2B5EF4-FFF2-40B4-BE49-F238E27FC236}">
                <a16:creationId xmlns:a16="http://schemas.microsoft.com/office/drawing/2014/main" id="{F212414A-B558-6049-A316-B7EFC3678B28}"/>
              </a:ext>
            </a:extLst>
          </p:cNvPr>
          <p:cNvSpPr txBox="1"/>
          <p:nvPr/>
        </p:nvSpPr>
        <p:spPr>
          <a:xfrm>
            <a:off x="3095604" y="2650593"/>
            <a:ext cx="2148841" cy="461665"/>
          </a:xfrm>
          <a:prstGeom prst="rect">
            <a:avLst/>
          </a:prstGeom>
          <a:noFill/>
        </p:spPr>
        <p:txBody>
          <a:bodyPr wrap="square" rtlCol="0">
            <a:spAutoFit/>
          </a:bodyPr>
          <a:lstStyle/>
          <a:p>
            <a:r>
              <a:rPr lang="it-IT" sz="1200" b="1" dirty="0">
                <a:latin typeface="Adobe Clean" panose="020B0503020404020204" pitchFamily="34" charset="0"/>
              </a:rPr>
              <a:t>Monitoraggio proattivo dei casi</a:t>
            </a:r>
          </a:p>
        </p:txBody>
      </p:sp>
      <p:sp>
        <p:nvSpPr>
          <p:cNvPr id="127" name="object 39">
            <a:extLst>
              <a:ext uri="{FF2B5EF4-FFF2-40B4-BE49-F238E27FC236}">
                <a16:creationId xmlns:a16="http://schemas.microsoft.com/office/drawing/2014/main" id="{4EF527CD-128E-B44B-A01C-7B9489E006FB}"/>
              </a:ext>
            </a:extLst>
          </p:cNvPr>
          <p:cNvSpPr txBox="1"/>
          <p:nvPr/>
        </p:nvSpPr>
        <p:spPr>
          <a:xfrm>
            <a:off x="2761827" y="3033782"/>
            <a:ext cx="2051550" cy="651460"/>
          </a:xfrm>
          <a:prstGeom prst="rect">
            <a:avLst/>
          </a:prstGeom>
        </p:spPr>
        <p:txBody>
          <a:bodyPr vert="horz" wrap="square" lIns="0" tIns="35560" rIns="0" bIns="0" rtlCol="0">
            <a:spAutoFit/>
          </a:bodyPr>
          <a:lstStyle/>
          <a:p>
            <a:pPr lvl="0">
              <a:spcBef>
                <a:spcPts val="60"/>
              </a:spcBef>
              <a:defRPr/>
            </a:pPr>
            <a:r>
              <a:rPr lang="it-IT" sz="1000">
                <a:latin typeface="Adobe Clean Light" panose="020B0303020404020204" pitchFamily="34" charset="0"/>
              </a:rPr>
              <a:t>Un punto di contatto designato all’interno di Adobe monitorerà attivamente i casi aperti e intraprenderà azioni proattive e preventive per garantire una risoluzione tempestiva.</a:t>
            </a:r>
          </a:p>
        </p:txBody>
      </p:sp>
      <p:pic>
        <p:nvPicPr>
          <p:cNvPr id="130" name="Picture 129">
            <a:extLst>
              <a:ext uri="{FF2B5EF4-FFF2-40B4-BE49-F238E27FC236}">
                <a16:creationId xmlns:a16="http://schemas.microsoft.com/office/drawing/2014/main" id="{B9A2CF88-1D6E-294A-ACD8-5518804B44A1}"/>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2761211" y="2626679"/>
            <a:ext cx="365760" cy="365760"/>
          </a:xfrm>
          <a:prstGeom prst="rect">
            <a:avLst/>
          </a:prstGeom>
        </p:spPr>
      </p:pic>
      <p:sp>
        <p:nvSpPr>
          <p:cNvPr id="74" name="object 11">
            <a:extLst>
              <a:ext uri="{FF2B5EF4-FFF2-40B4-BE49-F238E27FC236}">
                <a16:creationId xmlns:a16="http://schemas.microsoft.com/office/drawing/2014/main" id="{8CF77401-FD6D-8C4A-AE13-826F9AA0E0C6}"/>
              </a:ext>
            </a:extLst>
          </p:cNvPr>
          <p:cNvSpPr txBox="1">
            <a:spLocks noGrp="1"/>
          </p:cNvSpPr>
          <p:nvPr>
            <p:ph type="ftr" sz="quarter" idx="5"/>
          </p:nvPr>
        </p:nvSpPr>
        <p:spPr>
          <a:xfrm>
            <a:off x="121146" y="9839613"/>
            <a:ext cx="3291840" cy="133370"/>
          </a:xfrm>
          <a:prstGeom prst="rect">
            <a:avLst/>
          </a:prstGeom>
        </p:spPr>
        <p:txBody>
          <a:bodyPr vert="horz" wrap="square" lIns="0" tIns="10160" rIns="0" bIns="0" rtlCol="0">
            <a:spAutoFit/>
          </a:bodyPr>
          <a:lstStyle/>
          <a:p>
            <a:pPr marL="12700">
              <a:lnSpc>
                <a:spcPct val="100000"/>
              </a:lnSpc>
              <a:spcBef>
                <a:spcPts val="80"/>
              </a:spcBef>
            </a:pPr>
            <a:r>
              <a:rPr lang="it-IT" dirty="0"/>
              <a:t>©2022 Adobe. All Rights Reserved. Adobe Confidential.</a:t>
            </a: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it-IT"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it-IT"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it-IT" sz="1400" b="1">
                <a:solidFill>
                  <a:srgbClr val="020302"/>
                </a:solidFill>
                <a:latin typeface="Adobe Clean"/>
                <a:cs typeface="Adobe Clean"/>
              </a:rPr>
              <a:t>Risorse</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it-IT" sz="800">
                <a:solidFill>
                  <a:srgbClr val="777879"/>
                </a:solidFill>
                <a:latin typeface="Adobe Clean"/>
                <a:cs typeface="Adobe Clean"/>
              </a:rPr>
              <a:t>Adobe</a:t>
            </a:r>
          </a:p>
          <a:p>
            <a:pPr marL="12700">
              <a:lnSpc>
                <a:spcPts val="915"/>
              </a:lnSpc>
            </a:pPr>
            <a:r>
              <a:rPr lang="it-IT" sz="800">
                <a:solidFill>
                  <a:srgbClr val="777879"/>
                </a:solidFill>
                <a:latin typeface="Adobe Clean"/>
                <a:cs typeface="Adobe Clean"/>
              </a:rPr>
              <a:t>345 Park Avenue</a:t>
            </a:r>
          </a:p>
          <a:p>
            <a:pPr marL="12700">
              <a:lnSpc>
                <a:spcPts val="944"/>
              </a:lnSpc>
            </a:pPr>
            <a:r>
              <a:rPr lang="it-IT" sz="800">
                <a:solidFill>
                  <a:srgbClr val="777879"/>
                </a:solidFill>
                <a:latin typeface="Adobe Clean"/>
                <a:cs typeface="Adobe Clean"/>
              </a:rPr>
              <a:t>San Jose, CA 95110-2704</a:t>
            </a:r>
          </a:p>
          <a:p>
            <a:pPr marL="12700">
              <a:lnSpc>
                <a:spcPct val="100000"/>
              </a:lnSpc>
              <a:spcBef>
                <a:spcPts val="45"/>
              </a:spcBef>
            </a:pPr>
            <a:r>
              <a:rPr lang="it-IT" sz="800">
                <a:solidFill>
                  <a:srgbClr val="777879"/>
                </a:solidFill>
                <a:latin typeface="Adobe Clean"/>
                <a:cs typeface="Adobe Clean"/>
              </a:rPr>
              <a:t>USA</a:t>
            </a:r>
          </a:p>
          <a:p>
            <a:pPr marL="12700">
              <a:lnSpc>
                <a:spcPct val="100000"/>
              </a:lnSpc>
              <a:spcBef>
                <a:spcPts val="265"/>
              </a:spcBef>
            </a:pPr>
            <a:r>
              <a:rPr lang="it-IT"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it-IT" sz="1100" i="1">
                <a:solidFill>
                  <a:srgbClr val="777879"/>
                </a:solidFill>
                <a:latin typeface="AdobeClean-LightIt"/>
                <a:cs typeface="AdobeClean-LightIt"/>
              </a:rPr>
              <a:t>Per saperne di più sulle opzioni di Supporto Adobe e capire quale sia il livello più adatto alle tue esigenze, contatta il tuo Named Account Manager (NAM) o Customer Success Manager (CSM).</a:t>
            </a:r>
          </a:p>
          <a:p>
            <a:pPr marL="34290">
              <a:lnSpc>
                <a:spcPct val="100000"/>
              </a:lnSpc>
              <a:spcBef>
                <a:spcPts val="795"/>
              </a:spcBef>
            </a:pPr>
            <a:r>
              <a:rPr lang="it-IT" sz="800">
                <a:solidFill>
                  <a:srgbClr val="6D6D6D"/>
                </a:solidFill>
                <a:latin typeface="Adobe Clean"/>
                <a:cs typeface="Adobe Clean"/>
              </a:rPr>
              <a:t>©2022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602088"/>
          </a:xfrm>
          <a:prstGeom prst="rect">
            <a:avLst/>
          </a:prstGeom>
        </p:spPr>
        <p:txBody>
          <a:bodyPr vert="horz" wrap="square" lIns="0" tIns="116205" rIns="0" bIns="0" rtlCol="0" anchor="t">
            <a:spAutoFit/>
          </a:bodyPr>
          <a:lstStyle/>
          <a:p>
            <a:pPr>
              <a:spcBef>
                <a:spcPts val="915"/>
              </a:spcBef>
            </a:pPr>
            <a:r>
              <a:rPr lang="it-IT" sz="1400" b="1" dirty="0">
                <a:solidFill>
                  <a:srgbClr val="020302"/>
                </a:solidFill>
                <a:latin typeface="Adobe Clean"/>
                <a:cs typeface="Adobe Clean"/>
              </a:rPr>
              <a:t>Supporto Adobe: aree geografiche, orari operativi e lingue</a:t>
            </a:r>
          </a:p>
          <a:p>
            <a:pPr lvl="0">
              <a:spcBef>
                <a:spcPts val="915"/>
              </a:spcBef>
            </a:pPr>
            <a:r>
              <a:rPr lang="it-IT" sz="1000" dirty="0">
                <a:solidFill>
                  <a:srgbClr val="1F1F1F"/>
                </a:solidFill>
                <a:latin typeface="AdobeClean-Light"/>
              </a:rPr>
              <a:t>Gli orari operativi di Adobe dipendono dall’area geografica di fatturazione del cliente.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576460587"/>
              </p:ext>
            </p:extLst>
          </p:nvPr>
        </p:nvGraphicFramePr>
        <p:xfrm>
          <a:off x="171128" y="5907213"/>
          <a:ext cx="7391400" cy="12242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it-IT" sz="1100">
                          <a:solidFill>
                            <a:schemeClr val="tx1"/>
                          </a:solidFill>
                          <a:latin typeface="Adobe Clean" panose="020B0503020404020204" pitchFamily="34" charset="0"/>
                        </a:rPr>
                        <a:t>Americhe </a:t>
                      </a:r>
                      <a:r>
                        <a:rPr lang="it-IT"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Europa, Medio Oriente e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Asia-Pacifico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Giappone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it-IT"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it-IT" sz="1100">
                          <a:solidFill>
                            <a:schemeClr val="tx1"/>
                          </a:solidFill>
                          <a:latin typeface="Adobe Clean" panose="020B0503020404020204" pitchFamily="34" charset="0"/>
                        </a:rPr>
                        <a:t>09:00 – 17:30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it-IT" sz="1100" baseline="30000">
                          <a:solidFill>
                            <a:schemeClr val="tx1"/>
                          </a:solidFill>
                          <a:latin typeface="Adobe Clean" panose="020B0503020404020204" pitchFamily="34" charset="0"/>
                        </a:rPr>
                        <a:t>1</a:t>
                      </a:r>
                      <a:r>
                        <a:rPr lang="it-IT" sz="1100">
                          <a:solidFill>
                            <a:schemeClr val="tx1"/>
                          </a:solidFill>
                          <a:latin typeface="Adobe Clean" panose="020B0503020404020204" pitchFamily="34" charset="0"/>
                        </a:rPr>
                        <a:t>Americhe Supporto linguistico disponibile solo in inglese.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Eccellenza tecnica</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it-IT" sz="1200" b="1" dirty="0">
                <a:solidFill>
                  <a:srgbClr val="FFFFFF"/>
                </a:solidFill>
                <a:latin typeface="Adobe Clean"/>
                <a:cs typeface="Adobe Clean"/>
              </a:rPr>
              <a:t>Supporto rapido</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68275" y="8543943"/>
            <a:ext cx="822229"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it-IT" sz="1200" b="1" dirty="0">
                <a:solidFill>
                  <a:srgbClr val="FFFFFF"/>
                </a:solidFill>
                <a:latin typeface="Adobe Clean"/>
                <a:cs typeface="Adobe Clean"/>
              </a:rPr>
              <a:t>Consulenza strategica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02639971"/>
              </p:ext>
            </p:extLst>
          </p:nvPr>
        </p:nvGraphicFramePr>
        <p:xfrm>
          <a:off x="194237" y="1272353"/>
          <a:ext cx="7368291" cy="2626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60325" lvl="0" indent="0">
                        <a:buNone/>
                      </a:pPr>
                      <a:r>
                        <a:rPr lang="it-IT" sz="1200" b="0" strike="noStrike">
                          <a:solidFill>
                            <a:srgbClr val="5F5F5F"/>
                          </a:solidFill>
                          <a:latin typeface="Adobe Clean"/>
                          <a:ea typeface="+mn-ea"/>
                          <a:cs typeface="+mn-cs"/>
                          <a:hlinkClick r:id="rId7"/>
                        </a:rPr>
                        <a:t>Informazioni e supporto Enterprise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it-IT" sz="1000" b="0" strike="noStrike">
                          <a:solidFill>
                            <a:schemeClr val="tx1"/>
                          </a:solidFill>
                          <a:latin typeface="Adobe Clean Light"/>
                          <a:ea typeface="+mn-ea"/>
                          <a:cs typeface="+mn-cs"/>
                        </a:rPr>
                        <a:t>Informazioni e supporto Enterprise è un luogo dove i clienti Adobe possono trovare tutorial di assistenza autonoma, documentazione dei prodotti, formazione con istruttore, community e supporto per alcuni prodotti Adobe Creative Cloud e Document.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strike="noStrike">
                          <a:solidFill>
                            <a:srgbClr val="5F5F5F"/>
                          </a:solidFill>
                          <a:latin typeface="Adobe Clean" panose="020B0503020404020204" pitchFamily="34" charset="0"/>
                          <a:ea typeface="+mn-ea"/>
                          <a:cs typeface="+mn-cs"/>
                          <a:hlinkClick r:id="rId8">
                            <a:extLst>
                              <a:ext uri="{A12FA001-AC4F-418D-AE19-62706E023703}">
                                <ahyp:hlinkClr xmlns:ahyp="http://schemas.microsoft.com/office/drawing/2018/hyperlinkcolor" val="tx"/>
                              </a:ext>
                            </a:extLst>
                          </a:hlinkClick>
                        </a:rPr>
                        <a:t>Community di supporto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strike="noStrike">
                          <a:solidFill>
                            <a:schemeClr val="tx1"/>
                          </a:solidFill>
                          <a:latin typeface="Adobe Clean Light" panose="020B0303020404020204" pitchFamily="34" charset="0"/>
                          <a:ea typeface="+mn-ea"/>
                          <a:cs typeface="+mn-cs"/>
                        </a:rPr>
                        <a:t>La Community di supporto Adobe è il luogo in cui porre domande, trovare risposte, imparare dagli esperti e condividere le proprie conoscenze.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a:solidFill>
                            <a:srgbClr val="5F5F5F"/>
                          </a:solidFill>
                          <a:latin typeface="Adobe Clean" panose="020B0503020404020204" pitchFamily="34" charset="0"/>
                          <a:ea typeface="+mn-ea"/>
                          <a:cs typeface="+mn-cs"/>
                          <a:hlinkClick r:id="rId9">
                            <a:extLst>
                              <a:ext uri="{A12FA001-AC4F-418D-AE19-62706E023703}">
                                <ahyp:hlinkClr xmlns:ahyp="http://schemas.microsoft.com/office/drawing/2018/hyperlinkcolor" val="tx"/>
                              </a:ext>
                            </a:extLst>
                          </a:hlinkClick>
                        </a:rPr>
                        <a:t>Problemi di produzione e interruzioni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000">
                          <a:solidFill>
                            <a:schemeClr val="tx1"/>
                          </a:solidFill>
                          <a:latin typeface="Adobe Clean Light" panose="020B0303020404020204" pitchFamily="34" charset="0"/>
                          <a:ea typeface="+mn-ea"/>
                          <a:cs typeface="+mn-cs"/>
                        </a:rPr>
                        <a:t>Status.adobe.com trasmette informazioni sullo stato di tutti i prodotti e i servizi Adobe implementati in ambienti multi-tenant. Puoi scegliere se ricevere notifiche e-mail ogni volta che Adobe segnala, aggiorna o risolve un problema relativo a un prodotto. Vengono segnalate ad esempio le interruzioni per manutenzione programmata o problemi relativi ai servizi con diversi livelli di gravità.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it-IT" sz="1200">
                          <a:solidFill>
                            <a:srgbClr val="5F5F5F"/>
                          </a:solidFill>
                          <a:latin typeface="Adobe Clean" panose="020B0503020404020204" pitchFamily="34" charset="0"/>
                          <a:ea typeface="+mn-ea"/>
                          <a:cs typeface="+mn-cs"/>
                          <a:hlinkClick r:id="rId10">
                            <a:extLst>
                              <a:ext uri="{A12FA001-AC4F-418D-AE19-62706E023703}">
                                <ahyp:hlinkClr xmlns:ahyp="http://schemas.microsoft.com/office/drawing/2018/hyperlinkcolor" val="tx"/>
                              </a:ext>
                            </a:extLst>
                          </a:hlinkClick>
                        </a:rPr>
                        <a:t>Termini e condizioni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it-IT" sz="1000">
                          <a:solidFill>
                            <a:schemeClr val="tx1"/>
                          </a:solidFill>
                          <a:latin typeface="Adobe Clean Light" panose="020B0303020404020204" pitchFamily="34" charset="0"/>
                          <a:ea typeface="+mn-ea"/>
                          <a:cs typeface="+mn-cs"/>
                        </a:rPr>
                        <a:t>Termini e condizioni che descrivono i servizi di supporto disponibili.</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1" name="object 26">
            <a:extLst>
              <a:ext uri="{FF2B5EF4-FFF2-40B4-BE49-F238E27FC236}">
                <a16:creationId xmlns:a16="http://schemas.microsoft.com/office/drawing/2014/main" id="{B0DDCD88-C255-2E48-916E-2EC8EED67585}"/>
              </a:ext>
            </a:extLst>
          </p:cNvPr>
          <p:cNvSpPr/>
          <p:nvPr/>
        </p:nvSpPr>
        <p:spPr>
          <a:xfrm>
            <a:off x="177091" y="957075"/>
            <a:ext cx="5486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2.xml><?xml version="1.0" encoding="utf-8"?>
<ds:datastoreItem xmlns:ds="http://schemas.openxmlformats.org/officeDocument/2006/customXml" ds:itemID="{ED4099BE-EDEC-4FF1-8378-446617236015}">
  <ds:schemaRefs>
    <ds:schemaRef ds:uri="http://schemas.openxmlformats.org/package/2006/metadata/core-properties"/>
    <ds:schemaRef ds:uri="01e63850-2818-4a9f-a0cd-2d4201ad5cd5"/>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281057cd-4f7e-4aa3-94a7-05201549cd15"/>
    <ds:schemaRef ds:uri="http://purl.org/dc/terms/"/>
  </ds:schemaRefs>
</ds:datastoreItem>
</file>

<file path=customXml/itemProps3.xml><?xml version="1.0" encoding="utf-8"?>
<ds:datastoreItem xmlns:ds="http://schemas.openxmlformats.org/officeDocument/2006/customXml" ds:itemID="{C688342C-4DFE-4E47-A40D-C772A567C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3095</TotalTime>
  <Words>1210</Words>
  <Application>Microsoft Office PowerPoint</Application>
  <PresentationFormat>Custom</PresentationFormat>
  <Paragraphs>133</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PIANI DI SUPPORTO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Hanh Hoang</cp:lastModifiedBy>
  <cp:revision>52</cp:revision>
  <dcterms:created xsi:type="dcterms:W3CDTF">2021-05-05T02:01:37Z</dcterms:created>
  <dcterms:modified xsi:type="dcterms:W3CDTF">2022-03-25T09:34:10Z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0x0101009423269C2B3A1A408FE719AA0C68584E</vt:lpwstr>
  </property>
</Properties>
</file>