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606925-8FFA-293A-236A-86226561A643}" name="Steven Chaganis" initials="SC" userId="S::chaganis@adobe.com::ad274b6c-2f40-48d4-9b74-a20778203c3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clyn Zalesky" initials="JZ" lastIdx="6" clrIdx="0">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8CF7A-3805-1362-58B8-10A28D9DAA34}" v="29" dt="2022-03-04T01:02:46.334"/>
    <p1510:client id="{FD498FBB-EDE3-9F48-9F6B-88A988F91449}" v="3" dt="2022-01-27T18:10:38.6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94635"/>
  </p:normalViewPr>
  <p:slideViewPr>
    <p:cSldViewPr>
      <p:cViewPr>
        <p:scale>
          <a:sx n="70" d="100"/>
          <a:sy n="70" d="100"/>
        </p:scale>
        <p:origin x="325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FD498FBB-EDE3-9F48-9F6B-88A988F91449}"/>
    <pc:docChg chg="undo custSel modSld modMainMaster">
      <pc:chgData name="Jaclyn Zalesky" userId="9c0b24b4-6ad7-45a7-a9a0-5ba404afed22" providerId="ADAL" clId="{FD498FBB-EDE3-9F48-9F6B-88A988F91449}" dt="2022-01-27T18:10:38.694" v="20"/>
      <pc:docMkLst>
        <pc:docMk/>
      </pc:docMkLst>
      <pc:sldChg chg="addSp delSp modSp mod">
        <pc:chgData name="Jaclyn Zalesky" userId="9c0b24b4-6ad7-45a7-a9a0-5ba404afed22" providerId="ADAL" clId="{FD498FBB-EDE3-9F48-9F6B-88A988F91449}" dt="2022-01-27T18:10:38.694" v="20"/>
        <pc:sldMkLst>
          <pc:docMk/>
          <pc:sldMk cId="0" sldId="256"/>
        </pc:sldMkLst>
        <pc:spChg chg="add del mod">
          <ac:chgData name="Jaclyn Zalesky" userId="9c0b24b4-6ad7-45a7-a9a0-5ba404afed22" providerId="ADAL" clId="{FD498FBB-EDE3-9F48-9F6B-88A988F91449}" dt="2022-01-27T18:07:39.868" v="3"/>
          <ac:spMkLst>
            <pc:docMk/>
            <pc:sldMk cId="0" sldId="256"/>
            <ac:spMk id="4" creationId="{79B63198-08FE-C147-BE66-98D3147ACEAA}"/>
          </ac:spMkLst>
        </pc:spChg>
        <pc:spChg chg="mod">
          <ac:chgData name="Jaclyn Zalesky" userId="9c0b24b4-6ad7-45a7-a9a0-5ba404afed22" providerId="ADAL" clId="{FD498FBB-EDE3-9F48-9F6B-88A988F91449}" dt="2022-01-27T18:08:06.731" v="9" actId="20577"/>
          <ac:spMkLst>
            <pc:docMk/>
            <pc:sldMk cId="0" sldId="256"/>
            <ac:spMk id="10" creationId="{00000000-0000-0000-0000-000000000000}"/>
          </ac:spMkLst>
        </pc:spChg>
        <pc:graphicFrameChg chg="modGraphic">
          <ac:chgData name="Jaclyn Zalesky" userId="9c0b24b4-6ad7-45a7-a9a0-5ba404afed22" providerId="ADAL" clId="{FD498FBB-EDE3-9F48-9F6B-88A988F91449}" dt="2022-01-27T18:08:36.006" v="17" actId="20577"/>
          <ac:graphicFrameMkLst>
            <pc:docMk/>
            <pc:sldMk cId="0" sldId="256"/>
            <ac:graphicFrameMk id="8" creationId="{00000000-0000-0000-0000-000000000000}"/>
          </ac:graphicFrameMkLst>
        </pc:graphicFrameChg>
        <pc:graphicFrameChg chg="mod">
          <ac:chgData name="Jaclyn Zalesky" userId="9c0b24b4-6ad7-45a7-a9a0-5ba404afed22" providerId="ADAL" clId="{FD498FBB-EDE3-9F48-9F6B-88A988F91449}" dt="2022-01-27T18:10:38.694" v="20"/>
          <ac:graphicFrameMkLst>
            <pc:docMk/>
            <pc:sldMk cId="0" sldId="256"/>
            <ac:graphicFrameMk id="9" creationId="{00000000-0000-0000-0000-000000000000}"/>
          </ac:graphicFrameMkLst>
        </pc:graphicFrameChg>
      </pc:sldChg>
      <pc:sldChg chg="addSp delSp modSp mod">
        <pc:chgData name="Jaclyn Zalesky" userId="9c0b24b4-6ad7-45a7-a9a0-5ba404afed22" providerId="ADAL" clId="{FD498FBB-EDE3-9F48-9F6B-88A988F91449}" dt="2022-01-27T18:09:25.787" v="19" actId="1076"/>
        <pc:sldMkLst>
          <pc:docMk/>
          <pc:sldMk cId="0" sldId="257"/>
        </pc:sldMkLst>
        <pc:spChg chg="add mod">
          <ac:chgData name="Jaclyn Zalesky" userId="9c0b24b4-6ad7-45a7-a9a0-5ba404afed22" providerId="ADAL" clId="{FD498FBB-EDE3-9F48-9F6B-88A988F91449}" dt="2022-01-27T18:08:20.194" v="11"/>
          <ac:spMkLst>
            <pc:docMk/>
            <pc:sldMk cId="0" sldId="257"/>
            <ac:spMk id="23" creationId="{732CD17C-F249-EA4C-B716-35D7409EDBDC}"/>
          </ac:spMkLst>
        </pc:spChg>
        <pc:spChg chg="mod">
          <ac:chgData name="Jaclyn Zalesky" userId="9c0b24b4-6ad7-45a7-a9a0-5ba404afed22" providerId="ADAL" clId="{FD498FBB-EDE3-9F48-9F6B-88A988F91449}" dt="2022-01-27T18:09:25.787" v="19" actId="1076"/>
          <ac:spMkLst>
            <pc:docMk/>
            <pc:sldMk cId="0" sldId="257"/>
            <ac:spMk id="46" creationId="{00000000-0000-0000-0000-000000000000}"/>
          </ac:spMkLst>
        </pc:spChg>
        <pc:spChg chg="mod">
          <ac:chgData name="Jaclyn Zalesky" userId="9c0b24b4-6ad7-45a7-a9a0-5ba404afed22" providerId="ADAL" clId="{FD498FBB-EDE3-9F48-9F6B-88A988F91449}" dt="2022-01-27T18:09:14.620" v="18" actId="14100"/>
          <ac:spMkLst>
            <pc:docMk/>
            <pc:sldMk cId="0" sldId="257"/>
            <ac:spMk id="63" creationId="{5FDB276C-3505-C748-B612-64E8B08A71CB}"/>
          </ac:spMkLst>
        </pc:spChg>
        <pc:spChg chg="del">
          <ac:chgData name="Jaclyn Zalesky" userId="9c0b24b4-6ad7-45a7-a9a0-5ba404afed22" providerId="ADAL" clId="{FD498FBB-EDE3-9F48-9F6B-88A988F91449}" dt="2022-01-27T18:08:19.684" v="10" actId="478"/>
          <ac:spMkLst>
            <pc:docMk/>
            <pc:sldMk cId="0" sldId="257"/>
            <ac:spMk id="84" creationId="{CBCF4964-CAC8-F146-B2E2-51ED8B3DC99A}"/>
          </ac:spMkLst>
        </pc:spChg>
      </pc:sldChg>
      <pc:sldMasterChg chg="delSp mod modSldLayout">
        <pc:chgData name="Jaclyn Zalesky" userId="9c0b24b4-6ad7-45a7-a9a0-5ba404afed22" providerId="ADAL" clId="{FD498FBB-EDE3-9F48-9F6B-88A988F91449}" dt="2022-01-27T18:07:47.083" v="6" actId="478"/>
        <pc:sldMasterMkLst>
          <pc:docMk/>
          <pc:sldMasterMk cId="0" sldId="2147483648"/>
        </pc:sldMasterMkLst>
        <pc:picChg chg="del">
          <ac:chgData name="Jaclyn Zalesky" userId="9c0b24b4-6ad7-45a7-a9a0-5ba404afed22" providerId="ADAL" clId="{FD498FBB-EDE3-9F48-9F6B-88A988F91449}" dt="2022-01-27T18:07:47.083" v="6" actId="478"/>
          <ac:picMkLst>
            <pc:docMk/>
            <pc:sldMasterMk cId="0" sldId="2147483648"/>
            <ac:picMk id="9" creationId="{40B595D3-F8FC-DA44-B170-015BD0590CFB}"/>
          </ac:picMkLst>
        </pc:picChg>
        <pc:sldLayoutChg chg="delSp mod">
          <pc:chgData name="Jaclyn Zalesky" userId="9c0b24b4-6ad7-45a7-a9a0-5ba404afed22" providerId="ADAL" clId="{FD498FBB-EDE3-9F48-9F6B-88A988F91449}" dt="2022-01-27T18:07:37.410" v="1" actId="478"/>
          <pc:sldLayoutMkLst>
            <pc:docMk/>
            <pc:sldMasterMk cId="0" sldId="2147483648"/>
            <pc:sldLayoutMk cId="0" sldId="2147483662"/>
          </pc:sldLayoutMkLst>
          <pc:picChg chg="del">
            <ac:chgData name="Jaclyn Zalesky" userId="9c0b24b4-6ad7-45a7-a9a0-5ba404afed22" providerId="ADAL" clId="{FD498FBB-EDE3-9F48-9F6B-88A988F91449}" dt="2022-01-27T18:07:37.410" v="1" actId="478"/>
            <ac:picMkLst>
              <pc:docMk/>
              <pc:sldMasterMk cId="0" sldId="2147483648"/>
              <pc:sldLayoutMk cId="0" sldId="2147483662"/>
              <ac:picMk id="12" creationId="{4388883E-79D4-2047-8C5E-37999ED2475C}"/>
            </ac:picMkLst>
          </pc:picChg>
        </pc:sldLayoutChg>
        <pc:sldLayoutChg chg="addSp delSp mod">
          <pc:chgData name="Jaclyn Zalesky" userId="9c0b24b4-6ad7-45a7-a9a0-5ba404afed22" providerId="ADAL" clId="{FD498FBB-EDE3-9F48-9F6B-88A988F91449}" dt="2022-01-27T18:07:41.655" v="5" actId="478"/>
          <pc:sldLayoutMkLst>
            <pc:docMk/>
            <pc:sldMasterMk cId="0" sldId="2147483648"/>
            <pc:sldLayoutMk cId="0" sldId="2147483665"/>
          </pc:sldLayoutMkLst>
          <pc:spChg chg="add del">
            <ac:chgData name="Jaclyn Zalesky" userId="9c0b24b4-6ad7-45a7-a9a0-5ba404afed22" providerId="ADAL" clId="{FD498FBB-EDE3-9F48-9F6B-88A988F91449}" dt="2022-01-27T18:07:41.655" v="5" actId="478"/>
            <ac:spMkLst>
              <pc:docMk/>
              <pc:sldMasterMk cId="0" sldId="2147483648"/>
              <pc:sldLayoutMk cId="0" sldId="2147483665"/>
              <ac:spMk id="3" creationId="{00000000-0000-0000-0000-000000000000}"/>
            </ac:spMkLst>
          </pc:spChg>
        </pc:sldLayoutChg>
      </pc:sldMasterChg>
    </pc:docChg>
  </pc:docChgLst>
  <pc:docChgLst>
    <pc:chgData name="Jaclyn Zalesky" userId="S::zalesky@adobe.com::9c0b24b4-6ad7-45a7-a9a0-5ba404afed22" providerId="AD" clId="Web-{F988CF7A-3805-1362-58B8-10A28D9DAA34}"/>
    <pc:docChg chg="modSld">
      <pc:chgData name="Jaclyn Zalesky" userId="S::zalesky@adobe.com::9c0b24b4-6ad7-45a7-a9a0-5ba404afed22" providerId="AD" clId="Web-{F988CF7A-3805-1362-58B8-10A28D9DAA34}" dt="2022-03-04T01:02:41.100" v="1"/>
      <pc:docMkLst>
        <pc:docMk/>
      </pc:docMkLst>
      <pc:sldChg chg="modSp">
        <pc:chgData name="Jaclyn Zalesky" userId="S::zalesky@adobe.com::9c0b24b4-6ad7-45a7-a9a0-5ba404afed22" providerId="AD" clId="Web-{F988CF7A-3805-1362-58B8-10A28D9DAA34}" dt="2022-03-04T01:02:41.100" v="1"/>
        <pc:sldMkLst>
          <pc:docMk/>
          <pc:sldMk cId="0" sldId="256"/>
        </pc:sldMkLst>
        <pc:graphicFrameChg chg="mod modGraphic">
          <ac:chgData name="Jaclyn Zalesky" userId="S::zalesky@adobe.com::9c0b24b4-6ad7-45a7-a9a0-5ba404afed22" providerId="AD" clId="Web-{F988CF7A-3805-1362-58B8-10A28D9DAA34}" dt="2022-03-04T01:02:41.100" v="1"/>
          <ac:graphicFrameMkLst>
            <pc:docMk/>
            <pc:sldMk cId="0" sldId="256"/>
            <ac:graphicFrameMk id="8" creationId="{00000000-0000-0000-0000-000000000000}"/>
          </ac:graphicFrameMkLst>
        </pc:graphicFrameChg>
      </pc:sldChg>
    </pc:docChg>
  </pc:docChgLst>
  <pc:docChgLst>
    <pc:chgData name="Jaclyn Zalesky" userId="9c0b24b4-6ad7-45a7-a9a0-5ba404afed22" providerId="ADAL" clId="{4E2C6ECA-79BE-6040-A905-34CE2ACF5549}"/>
    <pc:docChg chg="undo custSel modSld">
      <pc:chgData name="Jaclyn Zalesky" userId="9c0b24b4-6ad7-45a7-a9a0-5ba404afed22" providerId="ADAL" clId="{4E2C6ECA-79BE-6040-A905-34CE2ACF5549}" dt="2022-01-26T18:02:05.897" v="30"/>
      <pc:docMkLst>
        <pc:docMk/>
      </pc:docMkLst>
      <pc:sldChg chg="addSp delSp modSp mod">
        <pc:chgData name="Jaclyn Zalesky" userId="9c0b24b4-6ad7-45a7-a9a0-5ba404afed22" providerId="ADAL" clId="{4E2C6ECA-79BE-6040-A905-34CE2ACF5549}" dt="2022-01-26T18:02:05.897" v="30"/>
        <pc:sldMkLst>
          <pc:docMk/>
          <pc:sldMk cId="0" sldId="256"/>
        </pc:sldMkLst>
        <pc:spChg chg="add del mod">
          <ac:chgData name="Jaclyn Zalesky" userId="9c0b24b4-6ad7-45a7-a9a0-5ba404afed22" providerId="ADAL" clId="{4E2C6ECA-79BE-6040-A905-34CE2ACF5549}" dt="2022-01-26T18:02:05.897" v="30"/>
          <ac:spMkLst>
            <pc:docMk/>
            <pc:sldMk cId="0" sldId="256"/>
            <ac:spMk id="4" creationId="{117456CE-3239-7440-9DF6-E4FE6B08F2C2}"/>
          </ac:spMkLst>
        </pc:spChg>
        <pc:graphicFrameChg chg="modGraphic">
          <ac:chgData name="Jaclyn Zalesky" userId="9c0b24b4-6ad7-45a7-a9a0-5ba404afed22" providerId="ADAL" clId="{4E2C6ECA-79BE-6040-A905-34CE2ACF5549}" dt="2022-01-26T18:01:56.161" v="25" actId="403"/>
          <ac:graphicFrameMkLst>
            <pc:docMk/>
            <pc:sldMk cId="0" sldId="256"/>
            <ac:graphicFrameMk id="8" creationId="{00000000-0000-0000-0000-000000000000}"/>
          </ac:graphicFrameMkLst>
        </pc:graphicFrameChg>
        <pc:graphicFrameChg chg="modGraphic">
          <ac:chgData name="Jaclyn Zalesky" userId="9c0b24b4-6ad7-45a7-a9a0-5ba404afed22" providerId="ADAL" clId="{4E2C6ECA-79BE-6040-A905-34CE2ACF5549}" dt="2022-01-26T18:02:05.323" v="28" actId="403"/>
          <ac:graphicFrameMkLst>
            <pc:docMk/>
            <pc:sldMk cId="0" sldId="256"/>
            <ac:graphicFrameMk id="9" creationId="{00000000-0000-0000-0000-000000000000}"/>
          </ac:graphicFrameMkLst>
        </pc:graphicFrameChg>
      </pc:sldChg>
      <pc:sldChg chg="modSp mod">
        <pc:chgData name="Jaclyn Zalesky" userId="9c0b24b4-6ad7-45a7-a9a0-5ba404afed22" providerId="ADAL" clId="{4E2C6ECA-79BE-6040-A905-34CE2ACF5549}" dt="2022-01-26T18:01:19.405" v="21" actId="2711"/>
        <pc:sldMkLst>
          <pc:docMk/>
          <pc:sldMk cId="0" sldId="257"/>
        </pc:sldMkLst>
        <pc:spChg chg="mod">
          <ac:chgData name="Jaclyn Zalesky" userId="9c0b24b4-6ad7-45a7-a9a0-5ba404afed22" providerId="ADAL" clId="{4E2C6ECA-79BE-6040-A905-34CE2ACF5549}" dt="2022-01-26T18:00:26.401" v="16" actId="2711"/>
          <ac:spMkLst>
            <pc:docMk/>
            <pc:sldMk cId="0" sldId="257"/>
            <ac:spMk id="6" creationId="{5EBF9B27-8EA2-E341-9043-80D952738B7F}"/>
          </ac:spMkLst>
        </pc:spChg>
        <pc:spChg chg="mod">
          <ac:chgData name="Jaclyn Zalesky" userId="9c0b24b4-6ad7-45a7-a9a0-5ba404afed22" providerId="ADAL" clId="{4E2C6ECA-79BE-6040-A905-34CE2ACF5549}" dt="2022-01-26T18:00:26.401" v="16" actId="2711"/>
          <ac:spMkLst>
            <pc:docMk/>
            <pc:sldMk cId="0" sldId="257"/>
            <ac:spMk id="26" creationId="{00000000-0000-0000-0000-000000000000}"/>
          </ac:spMkLst>
        </pc:spChg>
        <pc:spChg chg="mod">
          <ac:chgData name="Jaclyn Zalesky" userId="9c0b24b4-6ad7-45a7-a9a0-5ba404afed22" providerId="ADAL" clId="{4E2C6ECA-79BE-6040-A905-34CE2ACF5549}" dt="2022-01-26T18:01:19.405" v="21" actId="2711"/>
          <ac:spMkLst>
            <pc:docMk/>
            <pc:sldMk cId="0" sldId="257"/>
            <ac:spMk id="35" creationId="{B4234558-BCCC-B94B-B075-5CA309B46EBF}"/>
          </ac:spMkLst>
        </pc:spChg>
        <pc:spChg chg="mod">
          <ac:chgData name="Jaclyn Zalesky" userId="9c0b24b4-6ad7-45a7-a9a0-5ba404afed22" providerId="ADAL" clId="{4E2C6ECA-79BE-6040-A905-34CE2ACF5549}" dt="2022-01-26T18:00:26.401" v="16" actId="2711"/>
          <ac:spMkLst>
            <pc:docMk/>
            <pc:sldMk cId="0" sldId="257"/>
            <ac:spMk id="38"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39"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46" creationId="{00000000-0000-0000-0000-000000000000}"/>
          </ac:spMkLst>
        </pc:spChg>
        <pc:spChg chg="mod">
          <ac:chgData name="Jaclyn Zalesky" userId="9c0b24b4-6ad7-45a7-a9a0-5ba404afed22" providerId="ADAL" clId="{4E2C6ECA-79BE-6040-A905-34CE2ACF5549}" dt="2022-01-26T18:00:55.824" v="17" actId="2711"/>
          <ac:spMkLst>
            <pc:docMk/>
            <pc:sldMk cId="0" sldId="257"/>
            <ac:spMk id="61" creationId="{8F4C73CC-314D-8744-A9C8-6CE3C69810AD}"/>
          </ac:spMkLst>
        </pc:spChg>
        <pc:spChg chg="mod">
          <ac:chgData name="Jaclyn Zalesky" userId="9c0b24b4-6ad7-45a7-a9a0-5ba404afed22" providerId="ADAL" clId="{4E2C6ECA-79BE-6040-A905-34CE2ACF5549}" dt="2022-01-26T18:00:26.401" v="16" actId="2711"/>
          <ac:spMkLst>
            <pc:docMk/>
            <pc:sldMk cId="0" sldId="257"/>
            <ac:spMk id="63" creationId="{5FDB276C-3505-C748-B612-64E8B08A71CB}"/>
          </ac:spMkLst>
        </pc:spChg>
        <pc:spChg chg="mod">
          <ac:chgData name="Jaclyn Zalesky" userId="9c0b24b4-6ad7-45a7-a9a0-5ba404afed22" providerId="ADAL" clId="{4E2C6ECA-79BE-6040-A905-34CE2ACF5549}" dt="2022-01-26T18:01:02.641" v="18" actId="2711"/>
          <ac:spMkLst>
            <pc:docMk/>
            <pc:sldMk cId="0" sldId="257"/>
            <ac:spMk id="73" creationId="{54CB0472-0ABB-194C-8704-0BEA64FA03BF}"/>
          </ac:spMkLst>
        </pc:spChg>
        <pc:spChg chg="mod">
          <ac:chgData name="Jaclyn Zalesky" userId="9c0b24b4-6ad7-45a7-a9a0-5ba404afed22" providerId="ADAL" clId="{4E2C6ECA-79BE-6040-A905-34CE2ACF5549}" dt="2022-01-26T18:00:26.401" v="16" actId="2711"/>
          <ac:spMkLst>
            <pc:docMk/>
            <pc:sldMk cId="0" sldId="257"/>
            <ac:spMk id="75" creationId="{C2C0178A-612A-E74E-A0F8-532A89A66F0C}"/>
          </ac:spMkLst>
        </pc:spChg>
        <pc:spChg chg="mod">
          <ac:chgData name="Jaclyn Zalesky" userId="9c0b24b4-6ad7-45a7-a9a0-5ba404afed22" providerId="ADAL" clId="{4E2C6ECA-79BE-6040-A905-34CE2ACF5549}" dt="2022-01-26T18:01:16.005" v="20" actId="2711"/>
          <ac:spMkLst>
            <pc:docMk/>
            <pc:sldMk cId="0" sldId="257"/>
            <ac:spMk id="78" creationId="{3FD5E5E8-A228-E646-A72D-9542B6773A8E}"/>
          </ac:spMkLst>
        </pc:spChg>
        <pc:spChg chg="mod">
          <ac:chgData name="Jaclyn Zalesky" userId="9c0b24b4-6ad7-45a7-a9a0-5ba404afed22" providerId="ADAL" clId="{4E2C6ECA-79BE-6040-A905-34CE2ACF5549}" dt="2022-01-26T18:01:10.237" v="19" actId="2711"/>
          <ac:spMkLst>
            <pc:docMk/>
            <pc:sldMk cId="0" sldId="257"/>
            <ac:spMk id="81" creationId="{075E4356-C31F-674D-B927-91CC2C099FA3}"/>
          </ac:spMkLst>
        </pc:spChg>
        <pc:spChg chg="mod">
          <ac:chgData name="Jaclyn Zalesky" userId="9c0b24b4-6ad7-45a7-a9a0-5ba404afed22" providerId="ADAL" clId="{4E2C6ECA-79BE-6040-A905-34CE2ACF5549}" dt="2022-01-26T18:00:26.401" v="16" actId="2711"/>
          <ac:spMkLst>
            <pc:docMk/>
            <pc:sldMk cId="0" sldId="257"/>
            <ac:spMk id="82" creationId="{95A83EB9-E8E1-7547-BBE3-E1F42C56BF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3/25/2022</a:t>
            </a:fld>
            <a:endParaRPr lang="en-US" dirty="0"/>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dirty="0"/>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dirty="0"/>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dirty="0"/>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dirty="0"/>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experienceleague.adobe.com/?support-solution=General&amp;lang=it#support" TargetMode="External"/><Relationship Id="rId3" Type="http://schemas.openxmlformats.org/officeDocument/2006/relationships/hyperlink" Target="http://www.adobe.com/" TargetMode="Externa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3.xml"/><Relationship Id="rId16" Type="http://schemas.openxmlformats.org/officeDocument/2006/relationships/hyperlink" Target="https://helpx.adobe.com/it/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hyperlink" Target="https://status.adobe.com/" TargetMode="External"/><Relationship Id="rId10" Type="http://schemas.openxmlformats.org/officeDocument/2006/relationships/image" Target="../media/image14.svg"/><Relationship Id="rId4" Type="http://schemas.openxmlformats.org/officeDocument/2006/relationships/image" Target="../media/image3.jpg"/><Relationship Id="rId9" Type="http://schemas.openxmlformats.org/officeDocument/2006/relationships/image" Target="../media/image13.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163774"/>
            <a:ext cx="4095750" cy="227626"/>
          </a:xfrm>
          <a:prstGeom prst="rect">
            <a:avLst/>
          </a:prstGeom>
        </p:spPr>
        <p:txBody>
          <a:bodyPr vert="horz" wrap="square" lIns="0" tIns="12065" rIns="0" bIns="0" rtlCol="0">
            <a:spAutoFit/>
          </a:bodyPr>
          <a:lstStyle/>
          <a:p>
            <a:pPr marL="12700">
              <a:lnSpc>
                <a:spcPct val="100000"/>
              </a:lnSpc>
              <a:spcBef>
                <a:spcPts val="95"/>
              </a:spcBef>
            </a:pPr>
            <a:r>
              <a:rPr lang="it-IT" sz="1400" b="1" u="heavy" dirty="0">
                <a:solidFill>
                  <a:srgbClr val="020302"/>
                </a:solidFill>
                <a:uFill>
                  <a:solidFill>
                    <a:srgbClr val="020302"/>
                  </a:solidFill>
                </a:uFill>
                <a:latin typeface="Adobe Clean"/>
                <a:cs typeface="Adobe Clean"/>
              </a:rPr>
              <a:t>Obiettivi del livello di servizio: risposta iniziale</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102031" y="580032"/>
            <a:ext cx="5841569" cy="1281120"/>
          </a:xfrm>
          <a:prstGeom prst="rect">
            <a:avLst/>
          </a:prstGeom>
        </p:spPr>
        <p:txBody>
          <a:bodyPr vert="horz" wrap="square" lIns="0" tIns="24130" rIns="0" bIns="0" rtlCol="0" anchor="t">
            <a:spAutoFit/>
          </a:bodyPr>
          <a:lstStyle/>
          <a:p>
            <a:pPr marL="12700" marR="5080">
              <a:lnSpc>
                <a:spcPts val="1200"/>
              </a:lnSpc>
              <a:spcBef>
                <a:spcPts val="240"/>
              </a:spcBef>
            </a:pPr>
            <a:r>
              <a:rPr lang="it-IT" sz="1200" b="1" dirty="0">
                <a:solidFill>
                  <a:schemeClr val="bg1"/>
                </a:solidFill>
              </a:rPr>
              <a:t>Standard</a:t>
            </a:r>
            <a:r>
              <a:rPr lang="it-IT" sz="1200" dirty="0">
                <a:solidFill>
                  <a:schemeClr val="bg1"/>
                </a:solidFill>
                <a:latin typeface="Adobe Clean Light" panose="020B0303020404020204" pitchFamily="34" charset="0"/>
              </a:rPr>
              <a:t> | Business | Enterprise | Elite</a:t>
            </a:r>
          </a:p>
          <a:p>
            <a:pPr marL="12700" marR="5080">
              <a:lnSpc>
                <a:spcPts val="1200"/>
              </a:lnSpc>
              <a:spcBef>
                <a:spcPts val="240"/>
              </a:spcBef>
            </a:pPr>
            <a:r>
              <a:rPr lang="it-IT" sz="1000" dirty="0">
                <a:solidFill>
                  <a:schemeClr val="bg1"/>
                </a:solidFill>
                <a:latin typeface="Adobe Clean SemiLight"/>
              </a:rPr>
              <a:t>Adobe offre una gamma completa di risorse tecniche per assistere la tua azienda, incluse nell’abbonamento Adobe Enterprise. Il supporto standard include l’accesso 24x7 alle nostre risorse di assistenza autonoma, compresi gli articoli su HelpX e il coinvolgimento con altri clienti su Adobe Community. Puoi usufruire di documentazione tecnica dettagliata e note sulla versione sempre aggiornate pubblicate sul sito </a:t>
            </a:r>
            <a:r>
              <a:rPr lang="it-IT" sz="10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it-IT" sz="1000" u="sng" dirty="0">
                <a:solidFill>
                  <a:schemeClr val="bg1"/>
                </a:solidFill>
                <a:latin typeface="Adobe Clean SemiLight"/>
              </a:rPr>
              <a:t>. </a:t>
            </a:r>
            <a:r>
              <a:rPr lang="it-IT" sz="1000" dirty="0">
                <a:solidFill>
                  <a:schemeClr val="bg1"/>
                </a:solidFill>
                <a:latin typeface="Adobe Clean SemiLight"/>
              </a:rPr>
              <a:t>Il nostro supporto standard include anche l’accesso 24x7 per gli utenti autorizzati (Admin) ai nostri team di supporto tecnico via chat o telefono, nonché la possibilità di registrare le richieste di assistenza tramite il nostro portale web di supporto. </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dirty="0"/>
          </a:p>
        </p:txBody>
      </p:sp>
      <p:graphicFrame>
        <p:nvGraphicFramePr>
          <p:cNvPr id="8" name="object 8"/>
          <p:cNvGraphicFramePr>
            <a:graphicFrameLocks noGrp="1"/>
          </p:cNvGraphicFramePr>
          <p:nvPr>
            <p:extLst>
              <p:ext uri="{D42A27DB-BD31-4B8C-83A1-F6EECF244321}">
                <p14:modId xmlns:p14="http://schemas.microsoft.com/office/powerpoint/2010/main" val="4115462331"/>
              </p:ext>
            </p:extLst>
          </p:nvPr>
        </p:nvGraphicFramePr>
        <p:xfrm>
          <a:off x="95250" y="2013716"/>
          <a:ext cx="7600951" cy="5104299"/>
        </p:xfrm>
        <a:graphic>
          <a:graphicData uri="http://schemas.openxmlformats.org/drawingml/2006/table">
            <a:tbl>
              <a:tblPr firstRow="1" bandRow="1">
                <a:tableStyleId>{2D5ABB26-0587-4C30-8999-92F81FD0307C}</a:tableStyleId>
              </a:tblPr>
              <a:tblGrid>
                <a:gridCol w="819150">
                  <a:extLst>
                    <a:ext uri="{9D8B030D-6E8A-4147-A177-3AD203B41FA5}">
                      <a16:colId xmlns:a16="http://schemas.microsoft.com/office/drawing/2014/main" val="1674920574"/>
                    </a:ext>
                  </a:extLst>
                </a:gridCol>
                <a:gridCol w="2667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283811">
                  <a:extLst>
                    <a:ext uri="{9D8B030D-6E8A-4147-A177-3AD203B41FA5}">
                      <a16:colId xmlns:a16="http://schemas.microsoft.com/office/drawing/2014/main" val="4086914696"/>
                    </a:ext>
                  </a:extLst>
                </a:gridCol>
                <a:gridCol w="810595">
                  <a:extLst>
                    <a:ext uri="{9D8B030D-6E8A-4147-A177-3AD203B41FA5}">
                      <a16:colId xmlns:a16="http://schemas.microsoft.com/office/drawing/2014/main" val="20004"/>
                    </a:ext>
                  </a:extLst>
                </a:gridCol>
                <a:gridCol w="810595">
                  <a:extLst>
                    <a:ext uri="{9D8B030D-6E8A-4147-A177-3AD203B41FA5}">
                      <a16:colId xmlns:a16="http://schemas.microsoft.com/office/drawing/2014/main" val="20005"/>
                    </a:ext>
                  </a:extLst>
                </a:gridCol>
              </a:tblGrid>
              <a:tr h="34713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it-IT" sz="1000">
                          <a:solidFill>
                            <a:srgbClr val="404040"/>
                          </a:solidFill>
                          <a:latin typeface="Adobe Clean"/>
                          <a:cs typeface="Adobe Clean"/>
                        </a:rPr>
                        <a:t>Supporto Standard</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it-IT" sz="1000">
                          <a:solidFill>
                            <a:srgbClr val="FFFFFF"/>
                          </a:solidFill>
                          <a:latin typeface="Adobe Clean"/>
                          <a:cs typeface="Adobe Clean"/>
                        </a:rPr>
                        <a:t>Supporto Business</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0"/>
                        </a:spcBef>
                      </a:pPr>
                      <a:r>
                        <a:rPr lang="it-IT" sz="1000" dirty="0">
                          <a:solidFill>
                            <a:srgbClr val="FFFFFF"/>
                          </a:solidFill>
                          <a:latin typeface="Adobe Clean"/>
                          <a:cs typeface="Adobe Clean"/>
                        </a:rPr>
                        <a:t>Supporto Enterprise</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it-IT" sz="900">
                          <a:solidFill>
                            <a:srgbClr val="FFFFFF"/>
                          </a:solidFill>
                          <a:latin typeface="Adobe Clean"/>
                          <a:cs typeface="Adobe Clean"/>
                        </a:rPr>
                        <a:t>Supporto Enterprise</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it-IT" sz="1000">
                          <a:solidFill>
                            <a:srgbClr val="FFFFFF"/>
                          </a:solidFill>
                          <a:latin typeface="Adobe Clean"/>
                          <a:cs typeface="Adobe Clean"/>
                        </a:rPr>
                        <a:t>Supporto Elite</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148588">
                <a:tc gridSpan="2">
                  <a:txBody>
                    <a:bodyPr/>
                    <a:lstStyle/>
                    <a:p>
                      <a:endParaRPr lang="en-US" sz="1100"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0" indent="0" algn="ctr">
                        <a:lnSpc>
                          <a:spcPct val="100000"/>
                        </a:lnSpc>
                        <a:spcBef>
                          <a:spcPts val="650"/>
                        </a:spcBef>
                      </a:pPr>
                      <a:r>
                        <a:rPr lang="it-IT" sz="1000" b="1" i="1" dirty="0">
                          <a:solidFill>
                            <a:srgbClr val="FFFFFF"/>
                          </a:solidFill>
                          <a:latin typeface="Adobe Clean" panose="020B0503020404020204" pitchFamily="34" charset="0"/>
                          <a:cs typeface="Adobe Clean"/>
                        </a:rPr>
                        <a:t>Livelli di supporto a pagamento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35761">
                <a:tc rowSpan="3">
                  <a:txBody>
                    <a:bodyPr/>
                    <a:lstStyle/>
                    <a:p>
                      <a:pPr marL="50800">
                        <a:lnSpc>
                          <a:spcPct val="100000"/>
                        </a:lnSpc>
                        <a:spcBef>
                          <a:spcPts val="500"/>
                        </a:spcBef>
                      </a:pPr>
                      <a:r>
                        <a:rPr lang="it-IT" sz="1200" b="1" i="0">
                          <a:solidFill>
                            <a:schemeClr val="bg1"/>
                          </a:solidFill>
                          <a:latin typeface="Adobe Clean" panose="020B0503020404020204" pitchFamily="34" charset="0"/>
                          <a:cs typeface="AdobeClean-Light"/>
                        </a:rPr>
                        <a:t>Esperti assegnati</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it-IT" sz="1100" b="0" i="0">
                          <a:solidFill>
                            <a:srgbClr val="020302"/>
                          </a:solidFill>
                          <a:latin typeface="Adobe Clean Light" panose="020B0303020404020204" pitchFamily="34" charset="0"/>
                          <a:cs typeface="AdobeClean-Light"/>
                        </a:rPr>
                        <a:t>Account Support Lead</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1100" spc="0" dirty="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11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it-IT" sz="1100" b="0" i="0">
                          <a:solidFill>
                            <a:srgbClr val="020302"/>
                          </a:solidFill>
                          <a:latin typeface="Adobe Clean Light"/>
                          <a:cs typeface="AdobeClean-Light"/>
                        </a:rPr>
                        <a:t>Named Support Engineer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it-IT" sz="1100">
                          <a:solidFill>
                            <a:srgbClr val="020302"/>
                          </a:solidFill>
                          <a:latin typeface="Wingdings"/>
                          <a:cs typeface="Wingdings"/>
                        </a:rPr>
                        <a:t></a:t>
                      </a:r>
                    </a:p>
                  </a:txBody>
                  <a:tcPr marL="0" marR="0" marT="59055" marB="0"/>
                </a:tc>
                <a:tc>
                  <a:txBody>
                    <a:bodyPr/>
                    <a:lstStyle/>
                    <a:p>
                      <a:pPr algn="ctr">
                        <a:lnSpc>
                          <a:spcPct val="100000"/>
                        </a:lnSpc>
                        <a:spcBef>
                          <a:spcPts val="465"/>
                        </a:spcBef>
                      </a:pPr>
                      <a:r>
                        <a:rPr lang="it-IT" sz="11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35761">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it-IT" sz="1100" b="0" i="0">
                          <a:solidFill>
                            <a:srgbClr val="020302"/>
                          </a:solidFill>
                          <a:latin typeface="Adobe Clean 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505"/>
                        </a:spcBef>
                      </a:pPr>
                      <a:r>
                        <a:rPr lang="it-IT" sz="1100">
                          <a:solidFill>
                            <a:srgbClr val="020302"/>
                          </a:solidFill>
                          <a:latin typeface="Wingdings"/>
                          <a:cs typeface="Wingdings"/>
                        </a:rPr>
                        <a:t></a:t>
                      </a: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35761">
                <a:tc rowSpan="16">
                  <a:txBody>
                    <a:bodyPr/>
                    <a:lstStyle/>
                    <a:p>
                      <a:pPr marL="50800">
                        <a:lnSpc>
                          <a:spcPct val="100000"/>
                        </a:lnSpc>
                        <a:spcBef>
                          <a:spcPts val="459"/>
                        </a:spcBef>
                      </a:pPr>
                      <a:r>
                        <a:rPr lang="it-IT" sz="1200" b="1" i="0">
                          <a:solidFill>
                            <a:schemeClr val="bg1"/>
                          </a:solidFill>
                          <a:latin typeface="Adobe Clean" panose="020B0503020404020204" pitchFamily="34" charset="0"/>
                          <a:cs typeface="AdobeClean-Light"/>
                        </a:rPr>
                        <a:t>Servizi di assistenza</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it-IT" sz="1100" b="0" i="0">
                          <a:solidFill>
                            <a:srgbClr val="020302"/>
                          </a:solidFill>
                          <a:latin typeface="Adobe Clean Light"/>
                          <a:cs typeface="AdobeClean-Light"/>
                        </a:rPr>
                        <a:t>Supporto di assistenza autonoma 24x7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T w="12700">
                      <a:solidFill>
                        <a:srgbClr val="F0F0F0"/>
                      </a:solidFill>
                      <a:prstDash val="solid"/>
                    </a:lnT>
                  </a:tcPr>
                </a:tc>
                <a:tc hMerge="1">
                  <a:txBody>
                    <a:bodyPr/>
                    <a:lstStyle/>
                    <a:p>
                      <a:pPr algn="l" rtl="0">
                        <a:lnSpc>
                          <a:spcPct val="100000"/>
                        </a:lnSpc>
                        <a:spcBef>
                          <a:spcPts val="459"/>
                        </a:spcBef>
                      </a:pPr>
                      <a:endParaRPr sz="900">
                        <a:latin typeface="Wingdings"/>
                        <a:cs typeface="Wingdings"/>
                      </a:endParaRPr>
                    </a:p>
                  </a:txBody>
                  <a:tcPr marL="0" marR="0" marT="58419"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T w="12700">
                      <a:solidFill>
                        <a:srgbClr val="F0F0F0"/>
                      </a:solidFill>
                      <a:prstDash val="solid"/>
                    </a:lnT>
                  </a:tcPr>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it-IT" sz="1100" b="0" i="0">
                          <a:solidFill>
                            <a:srgbClr val="020302"/>
                          </a:solidFill>
                          <a:latin typeface="Adobe Clean Light" panose="020B0303020404020204" pitchFamily="34" charset="0"/>
                          <a:cs typeface="AdobeClean-Light"/>
                        </a:rPr>
                        <a:t>Supporto 24x7 via chat/telefono</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it-IT" sz="1100" b="0" i="0">
                          <a:latin typeface="Adobe Clean Light"/>
                          <a:cs typeface="AdobeClean-Light"/>
                        </a:rPr>
                        <a:t>Presentazioni dei casi sul web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tc>
                <a:tc>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7"/>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9"/>
                        </a:spcBef>
                      </a:pPr>
                      <a:r>
                        <a:rPr lang="it-IT" sz="1100" b="0" i="0">
                          <a:solidFill>
                            <a:srgbClr val="020302"/>
                          </a:solidFill>
                          <a:latin typeface="Adobe Clean Light"/>
                          <a:cs typeface="AdobeClean-Light"/>
                        </a:rPr>
                        <a:t>Instradamento dei casi prioritari</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35761">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it-IT" sz="1100" b="0" i="0">
                          <a:latin typeface="Adobe Clean Light"/>
                          <a:cs typeface="AdobeClean-Light"/>
                        </a:rPr>
                        <a:t>Prioritizzazione accelerata dei problemi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it-IT"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10"/>
                  </a:ext>
                </a:extLst>
              </a:tr>
              <a:tr h="235761">
                <a:tc vMerge="1">
                  <a:txBody>
                    <a:bodyPr/>
                    <a:lstStyle/>
                    <a:p>
                      <a:endParaRPr lang="en-US"/>
                    </a:p>
                  </a:txBody>
                  <a:tcPr/>
                </a:tc>
                <a:tc>
                  <a:txBody>
                    <a:bodyPr/>
                    <a:lstStyle/>
                    <a:p>
                      <a:pPr marL="50800">
                        <a:lnSpc>
                          <a:spcPct val="100000"/>
                        </a:lnSpc>
                        <a:spcBef>
                          <a:spcPts val="450"/>
                        </a:spcBef>
                      </a:pPr>
                      <a:r>
                        <a:rPr lang="it-IT" sz="1100" b="0" i="0">
                          <a:latin typeface="Adobe Clean Light"/>
                          <a:cs typeface="AdobeClean-Light"/>
                        </a:rPr>
                        <a:t>Gestione delle escalation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it-IT"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2737097922"/>
                  </a:ext>
                </a:extLst>
              </a:tr>
              <a:tr h="235761">
                <a:tc vMerge="1">
                  <a:txBody>
                    <a:bodyPr/>
                    <a:lstStyle/>
                    <a:p>
                      <a:endParaRPr lang="en-US"/>
                    </a:p>
                  </a:txBody>
                  <a:tcPr/>
                </a:tc>
                <a:tc>
                  <a:txBody>
                    <a:bodyPr/>
                    <a:lstStyle/>
                    <a:p>
                      <a:pPr marL="50800">
                        <a:lnSpc>
                          <a:spcPct val="100000"/>
                        </a:lnSpc>
                        <a:spcBef>
                          <a:spcPts val="450"/>
                        </a:spcBef>
                      </a:pPr>
                      <a:r>
                        <a:rPr lang="it-IT" sz="1100" b="0" i="0">
                          <a:latin typeface="Adobe Clean Light"/>
                          <a:cs typeface="AdobeClean-Light"/>
                        </a:rPr>
                        <a:t>Monitoraggio proattivo dei casi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it-IT" sz="11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it-IT" sz="11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35761">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it-IT" sz="1100" b="0" i="0">
                          <a:solidFill>
                            <a:srgbClr val="020302"/>
                          </a:solidFill>
                          <a:latin typeface="Adobe Clean Light"/>
                          <a:cs typeface="AdobeClean-Light"/>
                        </a:rPr>
                        <a:t>Opzione di assistenza nell’area geografica</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1100">
                          <a:solidFill>
                            <a:srgbClr val="020302"/>
                          </a:solidFill>
                          <a:latin typeface="Wingdings"/>
                          <a:cs typeface="Wingdings"/>
                        </a:rPr>
                        <a:t></a:t>
                      </a:r>
                    </a:p>
                  </a:txBody>
                  <a:tcPr marL="0" marR="0" marT="0" marB="0" anchor="ctr"/>
                </a:tc>
                <a:tc>
                  <a:txBody>
                    <a:bodyPr/>
                    <a:lstStyle/>
                    <a:p>
                      <a:pPr algn="ctr">
                        <a:lnSpc>
                          <a:spcPct val="100000"/>
                        </a:lnSpc>
                        <a:spcBef>
                          <a:spcPts val="465"/>
                        </a:spcBef>
                      </a:pPr>
                      <a:r>
                        <a:rPr lang="it-IT" sz="11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35761">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it-IT" sz="1100" b="0" i="0">
                          <a:solidFill>
                            <a:srgbClr val="020302"/>
                          </a:solidFill>
                          <a:latin typeface="Adobe Clean Light"/>
                          <a:cs typeface="AdobeClean-Light"/>
                        </a:rPr>
                        <a:t>Valutazioni dei servizi</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it-IT" sz="1100">
                          <a:solidFill>
                            <a:srgbClr val="020302"/>
                          </a:solidFill>
                          <a:latin typeface="AdobeClean-Light"/>
                          <a:cs typeface="AdobeClean-Light"/>
                        </a:rPr>
                        <a:t>2/anno</a:t>
                      </a:r>
                    </a:p>
                  </a:txBody>
                  <a:tcPr marL="0" marR="0" marT="57150" marB="0"/>
                </a:tc>
                <a:tc>
                  <a:txBody>
                    <a:bodyPr/>
                    <a:lstStyle/>
                    <a:p>
                      <a:pPr algn="ctr">
                        <a:lnSpc>
                          <a:spcPct val="100000"/>
                        </a:lnSpc>
                        <a:spcBef>
                          <a:spcPts val="450"/>
                        </a:spcBef>
                      </a:pPr>
                      <a:r>
                        <a:rPr lang="it-IT" sz="1100">
                          <a:solidFill>
                            <a:srgbClr val="020302"/>
                          </a:solidFill>
                          <a:latin typeface="AdobeClean-Light"/>
                          <a:cs typeface="AdobeClean-Light"/>
                        </a:rPr>
                        <a:t>4/anno</a:t>
                      </a:r>
                    </a:p>
                  </a:txBody>
                  <a:tcPr marL="0" marR="0" marT="57150" marB="0">
                    <a:lnR w="12700">
                      <a:solidFill>
                        <a:srgbClr val="F0F0F0"/>
                      </a:solidFill>
                      <a:prstDash val="solid"/>
                    </a:lnR>
                  </a:tcPr>
                </a:tc>
                <a:extLst>
                  <a:ext uri="{0D108BD9-81ED-4DB2-BD59-A6C34878D82A}">
                    <a16:rowId xmlns:a16="http://schemas.microsoft.com/office/drawing/2014/main" val="10012"/>
                  </a:ext>
                </a:extLst>
              </a:tr>
              <a:tr h="235761">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it-IT" sz="1100" b="0" i="0">
                          <a:latin typeface="Adobe Clean Light"/>
                          <a:cs typeface="AdobeClean-Light"/>
                        </a:rPr>
                        <a:t>Valutazioni dei casi</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it-IT" sz="1100">
                          <a:latin typeface="AdobeClean-Light"/>
                          <a:cs typeface="AdobeClean-Light"/>
                        </a:rPr>
                        <a:t>1/mese</a:t>
                      </a:r>
                    </a:p>
                  </a:txBody>
                  <a:tcPr marL="0" marR="0" marT="57150" marB="0"/>
                </a:tc>
                <a:tc>
                  <a:txBody>
                    <a:bodyPr/>
                    <a:lstStyle/>
                    <a:p>
                      <a:pPr algn="ctr">
                        <a:lnSpc>
                          <a:spcPct val="100000"/>
                        </a:lnSpc>
                        <a:spcBef>
                          <a:spcPts val="450"/>
                        </a:spcBef>
                      </a:pPr>
                      <a:r>
                        <a:rPr lang="it-IT" sz="1100">
                          <a:latin typeface="AdobeClean-Light"/>
                          <a:cs typeface="AdobeClean-Light"/>
                        </a:rPr>
                        <a:t>2/mese</a:t>
                      </a:r>
                    </a:p>
                  </a:txBody>
                  <a:tcPr marL="0" marR="0" marT="57150" marB="0">
                    <a:lnR w="12700">
                      <a:solidFill>
                        <a:srgbClr val="F0F0F0"/>
                      </a:solidFill>
                      <a:prstDash val="solid"/>
                    </a:lnR>
                  </a:tcPr>
                </a:tc>
                <a:extLst>
                  <a:ext uri="{0D108BD9-81ED-4DB2-BD59-A6C34878D82A}">
                    <a16:rowId xmlns:a16="http://schemas.microsoft.com/office/drawing/2014/main" val="10013"/>
                  </a:ext>
                </a:extLst>
              </a:tr>
              <a:tr h="235761">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b="0" i="0">
                          <a:latin typeface="Adobe Clean Light" panose="020B0303020404020204" pitchFamily="34" charset="0"/>
                          <a:cs typeface="AdobeClean-Light"/>
                        </a:rPr>
                        <a:t>Valutazione delle soluzioni</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it-IT"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306520546"/>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it-IT" sz="1100" b="0" i="0">
                          <a:latin typeface="Adobe Clean Light"/>
                          <a:cs typeface="AdobeClean-Light"/>
                        </a:rPr>
                        <a:t>Valutazione delle roadmap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it-IT"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4159038008"/>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it-IT" sz="1100" b="0" i="0">
                          <a:solidFill>
                            <a:srgbClr val="020302"/>
                          </a:solidFill>
                          <a:latin typeface="Adobe Clean Light"/>
                          <a:cs typeface="AdobeClean-Light"/>
                        </a:rPr>
                        <a:t>Contatti di supporto designati aggiuntivi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it-IT"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466789421"/>
                  </a:ext>
                </a:extLst>
              </a:tr>
              <a:tr h="235761">
                <a:tc vMerge="1">
                  <a:txBody>
                    <a:bodyPr/>
                    <a:lstStyle/>
                    <a:p>
                      <a:endParaRPr lang="en-US"/>
                    </a:p>
                  </a:txBody>
                  <a:tcPr/>
                </a:tc>
                <a:tc>
                  <a:txBody>
                    <a:bodyPr/>
                    <a:lstStyle/>
                    <a:p>
                      <a:pPr marL="49530">
                        <a:lnSpc>
                          <a:spcPct val="100000"/>
                        </a:lnSpc>
                        <a:spcBef>
                          <a:spcPts val="500"/>
                        </a:spcBef>
                      </a:pPr>
                      <a:r>
                        <a:rPr lang="it-IT" sz="1100" b="0" i="0">
                          <a:latin typeface="Adobe Clean Light"/>
                          <a:cs typeface="AdobeClean-Light"/>
                        </a:rPr>
                        <a:t>Pianificazione dell’aggiornamento/migrazione</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it-IT"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194748902"/>
                  </a:ext>
                </a:extLst>
              </a:tr>
              <a:tr h="235761">
                <a:tc vMerge="1">
                  <a:txBody>
                    <a:bodyPr/>
                    <a:lstStyle/>
                    <a:p>
                      <a:endParaRPr lang="en-US"/>
                    </a:p>
                  </a:txBody>
                  <a:tcPr/>
                </a:tc>
                <a:tc>
                  <a:txBody>
                    <a:bodyPr/>
                    <a:lstStyle/>
                    <a:p>
                      <a:pPr marL="49530">
                        <a:lnSpc>
                          <a:spcPct val="100000"/>
                        </a:lnSpc>
                        <a:spcBef>
                          <a:spcPts val="500"/>
                        </a:spcBef>
                      </a:pPr>
                      <a:r>
                        <a:rPr lang="it-IT" sz="1100" b="0" i="0">
                          <a:latin typeface="Adobe Clean Light"/>
                          <a:cs typeface="AdobeClean-Light"/>
                        </a:rPr>
                        <a:t>Preparazione e pianificazione del rilascio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it-IT"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586690016"/>
                  </a:ext>
                </a:extLst>
              </a:tr>
              <a:tr h="235761">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it-IT" sz="1100" b="0" i="0">
                          <a:latin typeface="Adobe Clean Light" panose="020B0303020404020204" pitchFamily="34" charset="0"/>
                          <a:cs typeface="AdobeClean-Light"/>
                        </a:rPr>
                        <a:t>Sponsor esecutivo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a:solidFill>
                        <a:srgbClr val="F0F0F0"/>
                      </a:solidFill>
                      <a:prstDash val="solid"/>
                    </a:lnB>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a:solidFill>
                        <a:srgbClr val="F0F0F0"/>
                      </a:solidFill>
                      <a:prstDash val="solid"/>
                    </a:lnB>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spcBef>
                          <a:spcPts val="490"/>
                        </a:spcBef>
                      </a:pPr>
                      <a:endParaRPr sz="11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lang="it-IT" sz="1100" dirty="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bl>
          </a:graphicData>
        </a:graphic>
      </p:graphicFrame>
      <p:sp>
        <p:nvSpPr>
          <p:cNvPr id="10" name="object 10"/>
          <p:cNvSpPr txBox="1">
            <a:spLocks noGrp="1"/>
          </p:cNvSpPr>
          <p:nvPr>
            <p:ph type="ftr" sz="quarter" idx="5"/>
          </p:nvPr>
        </p:nvSpPr>
        <p:spPr>
          <a:xfrm>
            <a:off x="137889" y="9852238"/>
            <a:ext cx="2926080" cy="132729"/>
          </a:xfrm>
          <a:prstGeom prst="rect">
            <a:avLst/>
          </a:prstGeom>
        </p:spPr>
        <p:txBody>
          <a:bodyPr vert="horz" wrap="square" lIns="0" tIns="9525" rIns="0" bIns="0" rtlCol="0">
            <a:spAutoFit/>
          </a:bodyPr>
          <a:lstStyle/>
          <a:p>
            <a:pPr marL="12700">
              <a:lnSpc>
                <a:spcPct val="100000"/>
              </a:lnSpc>
              <a:spcBef>
                <a:spcPts val="75"/>
              </a:spcBef>
            </a:pPr>
            <a:r>
              <a:rPr lang="it-IT" dirty="0"/>
              <a:t>©2022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2287468089"/>
              </p:ext>
            </p:extLst>
          </p:nvPr>
        </p:nvGraphicFramePr>
        <p:xfrm>
          <a:off x="95250" y="7417187"/>
          <a:ext cx="7600951" cy="2412229"/>
        </p:xfrm>
        <a:graphic>
          <a:graphicData uri="http://schemas.openxmlformats.org/drawingml/2006/table">
            <a:tbl>
              <a:tblPr firstRow="1" bandRow="1">
                <a:tableStyleId>{2D5ABB26-0587-4C30-8999-92F81FD0307C}</a:tableStyleId>
              </a:tblPr>
              <a:tblGrid>
                <a:gridCol w="3800476">
                  <a:extLst>
                    <a:ext uri="{9D8B030D-6E8A-4147-A177-3AD203B41FA5}">
                      <a16:colId xmlns:a16="http://schemas.microsoft.com/office/drawing/2014/main" val="20000"/>
                    </a:ext>
                  </a:extLst>
                </a:gridCol>
                <a:gridCol w="902012">
                  <a:extLst>
                    <a:ext uri="{9D8B030D-6E8A-4147-A177-3AD203B41FA5}">
                      <a16:colId xmlns:a16="http://schemas.microsoft.com/office/drawing/2014/main" val="20001"/>
                    </a:ext>
                  </a:extLst>
                </a:gridCol>
                <a:gridCol w="977180">
                  <a:extLst>
                    <a:ext uri="{9D8B030D-6E8A-4147-A177-3AD203B41FA5}">
                      <a16:colId xmlns:a16="http://schemas.microsoft.com/office/drawing/2014/main" val="20002"/>
                    </a:ext>
                  </a:extLst>
                </a:gridCol>
                <a:gridCol w="977180">
                  <a:extLst>
                    <a:ext uri="{9D8B030D-6E8A-4147-A177-3AD203B41FA5}">
                      <a16:colId xmlns:a16="http://schemas.microsoft.com/office/drawing/2014/main" val="20003"/>
                    </a:ext>
                  </a:extLst>
                </a:gridCol>
                <a:gridCol w="944103">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it-IT" sz="1000">
                          <a:solidFill>
                            <a:srgbClr val="020302"/>
                          </a:solidFill>
                          <a:latin typeface="Adobe Clean"/>
                          <a:cs typeface="Adobe Clean"/>
                        </a:rPr>
                        <a:t>Priorità</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it-IT" sz="900">
                          <a:solidFill>
                            <a:srgbClr val="020302"/>
                          </a:solidFill>
                          <a:latin typeface="Adobe Clean"/>
                          <a:cs typeface="Adobe Clean"/>
                        </a:rPr>
                        <a:t>Supporto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it-IT" sz="900">
                          <a:solidFill>
                            <a:srgbClr val="FFFFFF"/>
                          </a:solidFill>
                          <a:latin typeface="Adobe Clean"/>
                          <a:cs typeface="Adobe Clean"/>
                        </a:rPr>
                        <a:t>Supporto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it-IT" sz="900">
                          <a:solidFill>
                            <a:srgbClr val="FFFFFF"/>
                          </a:solidFill>
                          <a:latin typeface="Adobe Clean"/>
                          <a:cs typeface="Adobe Clean"/>
                        </a:rPr>
                        <a:t>Supporto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it-IT" sz="900">
                          <a:solidFill>
                            <a:srgbClr val="FFFFFF"/>
                          </a:solidFill>
                          <a:latin typeface="Adobe Clean"/>
                          <a:cs typeface="Adobe Clean"/>
                        </a:rPr>
                        <a:t>Supporto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it-IT" sz="850" b="1">
                          <a:solidFill>
                            <a:srgbClr val="020302"/>
                          </a:solidFill>
                          <a:latin typeface="Adobe Clean"/>
                          <a:cs typeface="Adobe Clean"/>
                        </a:rPr>
                        <a:t>PRIORITÀ 1</a:t>
                      </a:r>
                    </a:p>
                    <a:p>
                      <a:pPr marL="50800" marR="387985">
                        <a:lnSpc>
                          <a:spcPts val="1000"/>
                        </a:lnSpc>
                        <a:spcBef>
                          <a:spcPts val="420"/>
                        </a:spcBef>
                      </a:pPr>
                      <a:r>
                        <a:rPr lang="it-IT" sz="850" b="0" i="0">
                          <a:solidFill>
                            <a:srgbClr val="000000"/>
                          </a:solidFill>
                          <a:latin typeface="Adobe Clean Light" panose="020B0303020404020204" pitchFamily="34" charset="0"/>
                        </a:rPr>
                        <a:t>Le funzioni operative nell’ambiente di produzione del cliente non sono disponibili oppure si verificano problemi significativi di perdita di dati o deterioramento del servizio ed è richiesto un intervento immediato per ripristinare funzionalità e usabilità.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it-IT" sz="850">
                          <a:solidFill>
                            <a:srgbClr val="020302"/>
                          </a:solidFill>
                          <a:latin typeface="AdobeClean-Light"/>
                          <a:cs typeface="AdobeClean-Light"/>
                        </a:rPr>
                        <a:t>24x7/</a:t>
                      </a:r>
                    </a:p>
                    <a:p>
                      <a:pPr marL="0" marR="258445" indent="115570" algn="ctr">
                        <a:lnSpc>
                          <a:spcPct val="100000"/>
                        </a:lnSpc>
                        <a:spcBef>
                          <a:spcPts val="0"/>
                        </a:spcBef>
                      </a:pPr>
                      <a:r>
                        <a:rPr lang="it-IT" sz="850">
                          <a:solidFill>
                            <a:srgbClr val="020302"/>
                          </a:solidFill>
                          <a:latin typeface="AdobeClean-Light"/>
                          <a:cs typeface="AdobeClean-Light"/>
                        </a:rPr>
                        <a:t> 30 minuti</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it-IT" sz="850" i="0" dirty="0">
                          <a:latin typeface="AdobeClean-Light"/>
                        </a:rPr>
                        <a:t>I clienti che acquistano un piano di supporto per i prodotti e i servizi Adobe applicabili ricevono l’instradamento prioritario dei casi, che consente di trasmetterli rapidamente ai tecnici del supporto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it-IT" sz="900">
                          <a:solidFill>
                            <a:srgbClr val="020302"/>
                          </a:solidFill>
                          <a:highlight>
                            <a:srgbClr val="FFFF00"/>
                          </a:highlight>
                          <a:latin typeface="AdobeClean-Light"/>
                          <a:cs typeface="AdobeClean-Light"/>
                        </a:rPr>
                        <a:t>24x7/           30 minuti</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it-IT" sz="900">
                          <a:solidFill>
                            <a:srgbClr val="020302"/>
                          </a:solidFill>
                          <a:highlight>
                            <a:srgbClr val="FFFF00"/>
                          </a:highlight>
                          <a:latin typeface="AdobeClean-Light"/>
                          <a:cs typeface="AdobeClean-Light"/>
                        </a:rPr>
                        <a:t>24x7/         15 minuti</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it-IT" sz="850" b="1">
                          <a:solidFill>
                            <a:srgbClr val="020302"/>
                          </a:solidFill>
                          <a:latin typeface="Adobe Clean"/>
                          <a:cs typeface="Adobe Clean"/>
                        </a:rPr>
                        <a:t>PRIORITÀ 2</a:t>
                      </a:r>
                    </a:p>
                    <a:p>
                      <a:pPr marL="50165" marR="203200" indent="0" defTabSz="914400" eaLnBrk="1" fontAlgn="auto" latinLnBrk="0" hangingPunct="1">
                        <a:lnSpc>
                          <a:spcPts val="1000"/>
                        </a:lnSpc>
                        <a:spcBef>
                          <a:spcPts val="415"/>
                        </a:spcBef>
                        <a:spcAft>
                          <a:spcPts val="0"/>
                        </a:spcAft>
                        <a:buClrTx/>
                        <a:buSzTx/>
                        <a:buFontTx/>
                        <a:buNone/>
                        <a:tabLst/>
                        <a:defRPr/>
                      </a:pPr>
                      <a:r>
                        <a:rPr lang="it-IT" sz="850" b="0" i="0">
                          <a:solidFill>
                            <a:srgbClr val="000000"/>
                          </a:solidFill>
                          <a:latin typeface="Adobe Clean Light" panose="020B0303020404020204" pitchFamily="34" charset="0"/>
                        </a:rPr>
                        <a:t>Le funzioni operative del cliente hanno subìto notevoli deterioramenti del servizio o potenziale perdita di dati, oppure un problema interessa una funzione importante.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it-IT" sz="850" dirty="0">
                          <a:solidFill>
                            <a:srgbClr val="020302"/>
                          </a:solidFill>
                          <a:latin typeface="AdobeClean-Light"/>
                          <a:cs typeface="AdobeClean-Light"/>
                        </a:rPr>
                        <a:t>      24x7/</a:t>
                      </a:r>
                    </a:p>
                    <a:p>
                      <a:pPr marL="0" marR="325755" indent="-5715" algn="ctr">
                        <a:lnSpc>
                          <a:spcPct val="100000"/>
                        </a:lnSpc>
                        <a:spcBef>
                          <a:spcPts val="0"/>
                        </a:spcBef>
                      </a:pPr>
                      <a:r>
                        <a:rPr lang="it-IT" sz="850" dirty="0">
                          <a:solidFill>
                            <a:srgbClr val="020302"/>
                          </a:solidFill>
                          <a:latin typeface="AdobeClean-Light"/>
                          <a:cs typeface="AdobeClean-Light"/>
                        </a:rPr>
                        <a:t>     1 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it-IT" sz="850" b="1">
                          <a:solidFill>
                            <a:srgbClr val="020302"/>
                          </a:solidFill>
                          <a:latin typeface="Adobe Clean"/>
                          <a:cs typeface="Adobe Clean"/>
                        </a:rPr>
                        <a:t>PRIORITÀ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it-IT" sz="850" b="0" i="0" u="none" strike="noStrike" cap="none" normalizeH="0" baseline="0" noProof="0">
                          <a:ln>
                            <a:noFill/>
                          </a:ln>
                          <a:solidFill>
                            <a:srgbClr val="000000"/>
                          </a:solidFill>
                          <a:uLnTx/>
                          <a:uFillTx/>
                          <a:latin typeface="Adobe Clean Light" panose="020B0303020404020204" pitchFamily="34" charset="0"/>
                          <a:ea typeface="+mn-ea"/>
                          <a:cs typeface="+mn-cs"/>
                        </a:rPr>
                        <a:t>Le funzioni operative del cliente sono interessate da deterioramento lieve del servizio, tuttavia è possibile procedere mediante una soluzione temporanea.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0" algn="ctr">
                        <a:lnSpc>
                          <a:spcPct val="100000"/>
                        </a:lnSpc>
                        <a:spcBef>
                          <a:spcPts val="0"/>
                        </a:spcBef>
                        <a:tabLst>
                          <a:tab pos="911225" algn="l"/>
                        </a:tabLst>
                      </a:pPr>
                      <a:r>
                        <a:rPr lang="it-IT" sz="850" dirty="0">
                          <a:solidFill>
                            <a:srgbClr val="020302"/>
                          </a:solidFill>
                          <a:latin typeface="AdobeClean-Light"/>
                          <a:cs typeface="AdobeClean-Light"/>
                        </a:rPr>
                        <a:t>   Giorni lavorativi/   </a:t>
                      </a:r>
                    </a:p>
                    <a:p>
                      <a:pPr marL="0" marR="184785" indent="0" algn="ctr">
                        <a:lnSpc>
                          <a:spcPct val="100000"/>
                        </a:lnSpc>
                        <a:spcBef>
                          <a:spcPts val="0"/>
                        </a:spcBef>
                      </a:pPr>
                      <a:r>
                        <a:rPr lang="it-IT" sz="850" dirty="0">
                          <a:solidFill>
                            <a:srgbClr val="020302"/>
                          </a:solidFill>
                          <a:latin typeface="AdobeClean-Light"/>
                          <a:cs typeface="AdobeClean-Light"/>
                        </a:rPr>
                        <a:t>4 ore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it-IT" sz="850" b="1" dirty="0">
                          <a:solidFill>
                            <a:srgbClr val="020302"/>
                          </a:solidFill>
                          <a:latin typeface="Adobe Clean"/>
                          <a:cs typeface="Adobe Clean"/>
                        </a:rPr>
                        <a:t>PRIORITÀ 4</a:t>
                      </a:r>
                    </a:p>
                    <a:p>
                      <a:pPr marL="48895" marR="0" indent="0" defTabSz="914400" eaLnBrk="1" fontAlgn="auto" latinLnBrk="0" hangingPunct="1">
                        <a:lnSpc>
                          <a:spcPct val="100000"/>
                        </a:lnSpc>
                        <a:spcBef>
                          <a:spcPts val="300"/>
                        </a:spcBef>
                        <a:spcAft>
                          <a:spcPts val="0"/>
                        </a:spcAft>
                        <a:buClrTx/>
                        <a:buSzTx/>
                        <a:buFontTx/>
                        <a:buNone/>
                        <a:tabLst/>
                        <a:defRPr/>
                      </a:pPr>
                      <a:r>
                        <a:rPr lang="it-IT" sz="850" b="0" i="0" dirty="0">
                          <a:solidFill>
                            <a:srgbClr val="000000"/>
                          </a:solidFill>
                          <a:latin typeface="Adobe Clean Light" panose="020B0303020404020204" pitchFamily="34" charset="0"/>
                        </a:rPr>
                        <a:t>Domande generali sulle attuali funzionalità del prodotto o richiesta di miglioramento.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0" algn="ctr">
                        <a:lnSpc>
                          <a:spcPct val="100000"/>
                        </a:lnSpc>
                        <a:spcBef>
                          <a:spcPts val="0"/>
                        </a:spcBef>
                        <a:tabLst>
                          <a:tab pos="911225" algn="l"/>
                        </a:tabLst>
                      </a:pPr>
                      <a:r>
                        <a:rPr lang="it-IT" sz="850" dirty="0">
                          <a:solidFill>
                            <a:srgbClr val="020302"/>
                          </a:solidFill>
                          <a:latin typeface="AdobeClean-Light"/>
                          <a:cs typeface="AdobeClean-Light"/>
                        </a:rPr>
                        <a:t>  Giorni lavorativi/   </a:t>
                      </a:r>
                    </a:p>
                    <a:p>
                      <a:pPr marL="0" marR="184785" indent="0" algn="ctr">
                        <a:lnSpc>
                          <a:spcPct val="100000"/>
                        </a:lnSpc>
                        <a:spcBef>
                          <a:spcPts val="0"/>
                        </a:spcBef>
                      </a:pPr>
                      <a:r>
                        <a:rPr lang="it-IT" sz="850" dirty="0">
                          <a:solidFill>
                            <a:srgbClr val="020302"/>
                          </a:solidFill>
                          <a:latin typeface="AdobeClean-Light"/>
                          <a:cs typeface="AdobeClean-Light"/>
                        </a:rPr>
                        <a:t>1 giorno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it-IT" sz="2300">
                <a:latin typeface="Adobe Clean" panose="020B0503020404020204" pitchFamily="34" charset="0"/>
              </a:rPr>
              <a:t>PIANI DI SUPPORTO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4" y="358817"/>
            <a:ext cx="3834385" cy="307777"/>
          </a:xfrm>
          <a:prstGeom prst="rect">
            <a:avLst/>
          </a:prstGeom>
          <a:noFill/>
        </p:spPr>
        <p:txBody>
          <a:bodyPr wrap="square" rtlCol="0">
            <a:spAutoFit/>
          </a:bodyPr>
          <a:lstStyle/>
          <a:p>
            <a:r>
              <a:rPr lang="it-IT" sz="700" i="1">
                <a:solidFill>
                  <a:schemeClr val="bg1"/>
                </a:solidFill>
                <a:latin typeface="Adobe Clean" panose="020B0503020404020204" pitchFamily="34" charset="0"/>
              </a:rPr>
              <a:t>Adobe Creative Cloud/Adobe Document Cloud (incluso Adobe Sign)</a:t>
            </a:r>
          </a:p>
          <a:p>
            <a:endParaRPr lang="en-US" sz="700" i="1" dirty="0">
              <a:solidFill>
                <a:schemeClr val="bg1"/>
              </a:solidFill>
              <a:latin typeface="Adobe Clean" panose="020B05030204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17646" y="1345469"/>
            <a:ext cx="150876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
        <p:nvSpPr>
          <p:cNvPr id="38" name="object 38"/>
          <p:cNvSpPr/>
          <p:nvPr/>
        </p:nvSpPr>
        <p:spPr>
          <a:xfrm>
            <a:off x="3733800" y="2166161"/>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dirty="0"/>
          </a:p>
        </p:txBody>
      </p:sp>
      <p:sp>
        <p:nvSpPr>
          <p:cNvPr id="39" name="object 39"/>
          <p:cNvSpPr txBox="1"/>
          <p:nvPr/>
        </p:nvSpPr>
        <p:spPr>
          <a:xfrm>
            <a:off x="288978" y="1484661"/>
            <a:ext cx="7070597" cy="379463"/>
          </a:xfrm>
          <a:prstGeom prst="rect">
            <a:avLst/>
          </a:prstGeom>
        </p:spPr>
        <p:txBody>
          <a:bodyPr vert="horz" wrap="square" lIns="0" tIns="35560" rIns="0" bIns="0" rtlCol="0">
            <a:spAutoFit/>
          </a:bodyPr>
          <a:lstStyle/>
          <a:p>
            <a:pPr marL="12700" marR="5080">
              <a:lnSpc>
                <a:spcPts val="1400"/>
              </a:lnSpc>
              <a:spcBef>
                <a:spcPts val="60"/>
              </a:spcBef>
            </a:pPr>
            <a:r>
              <a:rPr lang="it-IT" sz="1100">
                <a:solidFill>
                  <a:srgbClr val="020302"/>
                </a:solidFill>
                <a:latin typeface="AdobeClean-Light"/>
                <a:cs typeface="AdobeClean-Light"/>
              </a:rPr>
              <a:t>L’assistenza clienti Adobe offre l’accesso alle risorse per la documentazione e la possibilità di interagire con altri esperti e clienti per individuare le migliori pratiche. Sono disponibili diversi canali</a:t>
            </a:r>
            <a:r>
              <a:rPr lang="it-IT" sz="1100">
                <a:latin typeface="AdobeClean-Light"/>
                <a:cs typeface="AdobeClean-Light"/>
              </a:rPr>
              <a:t> </a:t>
            </a:r>
            <a:r>
              <a:rPr lang="it-IT" sz="1100">
                <a:solidFill>
                  <a:srgbClr val="020302"/>
                </a:solidFill>
                <a:latin typeface="AdobeClean-Light"/>
                <a:cs typeface="AdobeClean-Light"/>
              </a:rPr>
              <a:t>per l’inoltro di domande e richieste di assistenza.</a:t>
            </a:r>
          </a:p>
        </p:txBody>
      </p:sp>
      <p:sp>
        <p:nvSpPr>
          <p:cNvPr id="46" name="object 46"/>
          <p:cNvSpPr txBox="1"/>
          <p:nvPr/>
        </p:nvSpPr>
        <p:spPr>
          <a:xfrm>
            <a:off x="242047" y="5400954"/>
            <a:ext cx="3270885" cy="70275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it-IT" sz="1100">
                <a:solidFill>
                  <a:srgbClr val="020302"/>
                </a:solidFill>
                <a:latin typeface="AdobeClean-Light"/>
                <a:cs typeface="AdobeClean-Light"/>
              </a:rPr>
              <a:t>Gli utenti autorizzati (Admin) possono avviare una sessione di chat con l’assistenza Adobe per ottenere risposte e aiuto con l’invio del caso.</a:t>
            </a:r>
          </a:p>
          <a:p>
            <a:pPr marL="33020" marR="159385">
              <a:lnSpc>
                <a:spcPct val="100000"/>
              </a:lnSpc>
              <a:spcBef>
                <a:spcPts val="100"/>
              </a:spcBef>
              <a:tabLst>
                <a:tab pos="1786889" algn="l"/>
              </a:tabLst>
            </a:pPr>
            <a:r>
              <a:rPr lang="it-IT" sz="1100" i="1">
                <a:solidFill>
                  <a:srgbClr val="7A7A7A"/>
                </a:solidFill>
                <a:latin typeface="AdobeClean-LightIt"/>
                <a:cs typeface="AdobeClean-LightIt"/>
              </a:rPr>
              <a:t>Soggetto agli orari locali</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dirty="0"/>
          </a:p>
        </p:txBody>
      </p:sp>
      <p:sp>
        <p:nvSpPr>
          <p:cNvPr id="58" name="Rectangle 57">
            <a:extLst>
              <a:ext uri="{FF2B5EF4-FFF2-40B4-BE49-F238E27FC236}">
                <a16:creationId xmlns:a16="http://schemas.microsoft.com/office/drawing/2014/main" id="{B557BBA0-B07E-174D-93A4-C6FF07571950}"/>
              </a:ext>
            </a:extLst>
          </p:cNvPr>
          <p:cNvSpPr/>
          <p:nvPr/>
        </p:nvSpPr>
        <p:spPr>
          <a:xfrm>
            <a:off x="228600" y="1037692"/>
            <a:ext cx="1737360" cy="307777"/>
          </a:xfrm>
          <a:prstGeom prst="rect">
            <a:avLst/>
          </a:prstGeom>
        </p:spPr>
        <p:txBody>
          <a:bodyPr wrap="square">
            <a:spAutoFit/>
          </a:bodyPr>
          <a:lstStyle/>
          <a:p>
            <a:pPr marL="12700">
              <a:lnSpc>
                <a:spcPct val="100000"/>
              </a:lnSpc>
              <a:spcBef>
                <a:spcPts val="280"/>
              </a:spcBef>
            </a:pPr>
            <a:r>
              <a:rPr lang="it-IT" sz="1400" b="1" dirty="0">
                <a:solidFill>
                  <a:srgbClr val="020302"/>
                </a:solidFill>
                <a:latin typeface="Adobe Clean"/>
                <a:cs typeface="Adobe Clean"/>
              </a:rPr>
              <a:t>Supporto Standard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308312" y="3141943"/>
            <a:ext cx="2926080" cy="215444"/>
          </a:xfrm>
          <a:prstGeom prst="rect">
            <a:avLst/>
          </a:prstGeom>
        </p:spPr>
        <p:txBody>
          <a:bodyPr wrap="square" lIns="0" tIns="0" rIns="0" bIns="0">
            <a:spAutoFit/>
          </a:bodyPr>
          <a:lstStyle/>
          <a:p>
            <a:pPr>
              <a:spcBef>
                <a:spcPts val="600"/>
              </a:spcBef>
              <a:spcAft>
                <a:spcPts val="600"/>
              </a:spcAft>
            </a:pPr>
            <a:r>
              <a:rPr lang="it-IT" sz="1400" b="1" dirty="0">
                <a:latin typeface="Adobe Clean" panose="020B0503020404020204" pitchFamily="34" charset="0"/>
                <a:ea typeface="Open Sans" pitchFamily="34" charset="0"/>
                <a:cs typeface="Open Sans" pitchFamily="34" charset="0"/>
              </a:rPr>
              <a:t>Forum</a:t>
            </a:r>
            <a:r>
              <a:rPr lang="it-IT" sz="1400" b="1" dirty="0">
                <a:latin typeface="+mj-lt"/>
                <a:ea typeface="Open Sans" pitchFamily="34" charset="0"/>
                <a:cs typeface="Open Sans" pitchFamily="34" charset="0"/>
              </a:rPr>
              <a:t> della community</a:t>
            </a:r>
          </a:p>
        </p:txBody>
      </p:sp>
      <p:sp>
        <p:nvSpPr>
          <p:cNvPr id="63" name="object 39">
            <a:extLst>
              <a:ext uri="{FF2B5EF4-FFF2-40B4-BE49-F238E27FC236}">
                <a16:creationId xmlns:a16="http://schemas.microsoft.com/office/drawing/2014/main" id="{5FDB276C-3505-C748-B612-64E8B08A71CB}"/>
              </a:ext>
            </a:extLst>
          </p:cNvPr>
          <p:cNvSpPr txBox="1"/>
          <p:nvPr/>
        </p:nvSpPr>
        <p:spPr>
          <a:xfrm>
            <a:off x="317647" y="3349382"/>
            <a:ext cx="3148178" cy="713016"/>
          </a:xfrm>
          <a:prstGeom prst="rect">
            <a:avLst/>
          </a:prstGeom>
        </p:spPr>
        <p:txBody>
          <a:bodyPr vert="horz" wrap="square" lIns="0" tIns="35560" rIns="0" bIns="0" rtlCol="0">
            <a:spAutoFit/>
          </a:bodyPr>
          <a:lstStyle/>
          <a:p>
            <a:r>
              <a:rPr lang="it-IT" sz="1100">
                <a:solidFill>
                  <a:srgbClr val="000000"/>
                </a:solidFill>
                <a:latin typeface="Adobe Clean Light" panose="020B0303020404020204" pitchFamily="34" charset="0"/>
              </a:rPr>
              <a:t>Accesso online continuo a un database in continua crescita di soluzioni tecniche, documentazione del prodotto, risposte alle domande più frequenti e altro ancora. Possibilità di relazionarsi con altri clienti della Community Adobe per condividere best practice ed esperienze.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83640" y="3141943"/>
            <a:ext cx="3383280" cy="215444"/>
          </a:xfrm>
          <a:prstGeom prst="rect">
            <a:avLst/>
          </a:prstGeom>
        </p:spPr>
        <p:txBody>
          <a:bodyPr wrap="none" lIns="0" tIns="0" rIns="0" bIns="0">
            <a:spAutoFit/>
          </a:bodyPr>
          <a:lstStyle/>
          <a:p>
            <a:pPr>
              <a:spcBef>
                <a:spcPts val="600"/>
              </a:spcBef>
              <a:spcAft>
                <a:spcPts val="600"/>
              </a:spcAft>
            </a:pPr>
            <a:r>
              <a:rPr lang="it-IT" sz="1400" b="1" dirty="0">
                <a:latin typeface="Adobe Clean" panose="020B0503020404020204" pitchFamily="34" charset="0"/>
                <a:ea typeface="Open Sans" pitchFamily="34" charset="0"/>
                <a:cs typeface="Open Sans" pitchFamily="34" charset="0"/>
              </a:rPr>
              <a:t>Portale di assistenza autonoma</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83640" y="3327259"/>
            <a:ext cx="3403500" cy="543739"/>
          </a:xfrm>
          <a:prstGeom prst="rect">
            <a:avLst/>
          </a:prstGeom>
        </p:spPr>
        <p:txBody>
          <a:bodyPr vert="horz" wrap="square" lIns="0" tIns="35560" rIns="0" bIns="0" rtlCol="0">
            <a:spAutoFit/>
          </a:bodyPr>
          <a:lstStyle/>
          <a:p>
            <a:r>
              <a:rPr lang="it-IT" sz="1100">
                <a:solidFill>
                  <a:srgbClr val="000000"/>
                </a:solidFill>
                <a:latin typeface="Adobe Clean Light" panose="020B0303020404020204" pitchFamily="34" charset="0"/>
              </a:rPr>
              <a:t>Accesso on-demand al portale di assistenza autonoma per inviare richieste di esaminare lo stato dei casi e sfogliare altre risorse, come la knowledge base, notizie e avvisi, suggerimenti e altro ancora.</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69309" y="5162889"/>
            <a:ext cx="985847" cy="215444"/>
          </a:xfrm>
          <a:prstGeom prst="rect">
            <a:avLst/>
          </a:prstGeom>
        </p:spPr>
        <p:txBody>
          <a:bodyPr wrap="none" lIns="0" tIns="0" rIns="0" bIns="0">
            <a:spAutoFit/>
          </a:bodyPr>
          <a:lstStyle/>
          <a:p>
            <a:pPr>
              <a:spcBef>
                <a:spcPts val="600"/>
              </a:spcBef>
              <a:spcAft>
                <a:spcPts val="600"/>
              </a:spcAft>
            </a:pPr>
            <a:r>
              <a:rPr lang="it-IT" sz="1400" b="1">
                <a:latin typeface="Adobe Clean" panose="020B0503020404020204" pitchFamily="34" charset="0"/>
                <a:ea typeface="Open Sans" pitchFamily="34" charset="0"/>
                <a:cs typeface="Open Sans" pitchFamily="34" charset="0"/>
              </a:rPr>
              <a:t>Supporto chat</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84182" y="5130772"/>
            <a:ext cx="1130118" cy="215444"/>
          </a:xfrm>
          <a:prstGeom prst="rect">
            <a:avLst/>
          </a:prstGeom>
        </p:spPr>
        <p:txBody>
          <a:bodyPr wrap="none" lIns="0" tIns="0" rIns="0" bIns="0">
            <a:spAutoFit/>
          </a:bodyPr>
          <a:lstStyle/>
          <a:p>
            <a:pPr>
              <a:spcBef>
                <a:spcPts val="600"/>
              </a:spcBef>
              <a:spcAft>
                <a:spcPts val="600"/>
              </a:spcAft>
            </a:pPr>
            <a:r>
              <a:rPr lang="it-IT" sz="1400" b="1">
                <a:latin typeface="Adobe Clean" panose="020B0503020404020204" pitchFamily="34" charset="0"/>
                <a:ea typeface="Open Sans" pitchFamily="34" charset="0"/>
                <a:cs typeface="Open Sans" pitchFamily="34" charset="0"/>
              </a:rPr>
              <a:t>Supporto telefonico</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74139" y="5352333"/>
            <a:ext cx="3286720" cy="713016"/>
          </a:xfrm>
          <a:prstGeom prst="rect">
            <a:avLst/>
          </a:prstGeom>
        </p:spPr>
        <p:txBody>
          <a:bodyPr vert="horz" wrap="square" lIns="0" tIns="35560" rIns="0" bIns="0" rtlCol="0" anchor="t">
            <a:spAutoFit/>
          </a:bodyPr>
          <a:lstStyle/>
          <a:p>
            <a:r>
              <a:rPr lang="it-IT" sz="1100" dirty="0">
                <a:solidFill>
                  <a:srgbClr val="020302"/>
                </a:solidFill>
                <a:latin typeface="AdobeClean-Light"/>
              </a:rPr>
              <a:t>Gli utenti autorizzati (Admin) </a:t>
            </a:r>
            <a:r>
              <a:rPr lang="it-IT" sz="1100" dirty="0">
                <a:latin typeface="Adobe Clean Light"/>
              </a:rPr>
              <a:t>possono contattare il supporto Adobe tramite telefono </a:t>
            </a:r>
            <a:r>
              <a:rPr lang="it-IT" sz="1100" dirty="0">
                <a:solidFill>
                  <a:srgbClr val="020302"/>
                </a:solidFill>
                <a:latin typeface="AdobeClean-Light"/>
                <a:cs typeface="AdobeClean-Light"/>
              </a:rPr>
              <a:t>per ottenere risposte e aiuto con l’invio del caso.</a:t>
            </a:r>
          </a:p>
          <a:p>
            <a:r>
              <a:rPr lang="it-IT" sz="1100" i="1" dirty="0">
                <a:solidFill>
                  <a:srgbClr val="7A7A7A"/>
                </a:solidFill>
                <a:latin typeface="Adobe Clean Light" panose="020B0303020404020204" pitchFamily="34" charset="0"/>
                <a:cs typeface="AdobeClean-LightIt"/>
              </a:rPr>
              <a:t>Soggetto agli orari locali</a:t>
            </a:r>
          </a:p>
        </p:txBody>
      </p:sp>
      <p:sp>
        <p:nvSpPr>
          <p:cNvPr id="35" name="Rectangle 34">
            <a:extLst>
              <a:ext uri="{FF2B5EF4-FFF2-40B4-BE49-F238E27FC236}">
                <a16:creationId xmlns:a16="http://schemas.microsoft.com/office/drawing/2014/main" id="{B4234558-BCCC-B94B-B075-5CA309B46EBF}"/>
              </a:ext>
            </a:extLst>
          </p:cNvPr>
          <p:cNvSpPr>
            <a:spLocks/>
          </p:cNvSpPr>
          <p:nvPr/>
        </p:nvSpPr>
        <p:spPr>
          <a:xfrm>
            <a:off x="303620" y="6896420"/>
            <a:ext cx="1644681" cy="215444"/>
          </a:xfrm>
          <a:prstGeom prst="rect">
            <a:avLst/>
          </a:prstGeom>
        </p:spPr>
        <p:txBody>
          <a:bodyPr wrap="none" lIns="0" tIns="0" rIns="0" bIns="0">
            <a:spAutoFit/>
          </a:bodyPr>
          <a:lstStyle/>
          <a:p>
            <a:pPr>
              <a:spcBef>
                <a:spcPts val="600"/>
              </a:spcBef>
              <a:spcAft>
                <a:spcPts val="600"/>
              </a:spcAft>
            </a:pPr>
            <a:r>
              <a:rPr lang="it-IT" sz="1400" b="1">
                <a:latin typeface="Adobe Clean" panose="020B0503020404020204" pitchFamily="34" charset="0"/>
                <a:ea typeface="Open Sans" pitchFamily="34" charset="0"/>
                <a:cs typeface="Open Sans" pitchFamily="34" charset="0"/>
              </a:rPr>
              <a:t>Presentazione del caso sul web</a:t>
            </a:r>
          </a:p>
        </p:txBody>
      </p:sp>
      <p:sp>
        <p:nvSpPr>
          <p:cNvPr id="6" name="Rectangle 5">
            <a:extLst>
              <a:ext uri="{FF2B5EF4-FFF2-40B4-BE49-F238E27FC236}">
                <a16:creationId xmlns:a16="http://schemas.microsoft.com/office/drawing/2014/main" id="{5EBF9B27-8EA2-E341-9043-80D952738B7F}"/>
              </a:ext>
            </a:extLst>
          </p:cNvPr>
          <p:cNvSpPr/>
          <p:nvPr/>
        </p:nvSpPr>
        <p:spPr>
          <a:xfrm>
            <a:off x="228600" y="7098563"/>
            <a:ext cx="3237228" cy="600164"/>
          </a:xfrm>
          <a:prstGeom prst="rect">
            <a:avLst/>
          </a:prstGeom>
        </p:spPr>
        <p:txBody>
          <a:bodyPr wrap="square" lIns="91440" tIns="45720" rIns="91440" bIns="45720" anchor="t">
            <a:spAutoFit/>
          </a:bodyPr>
          <a:lstStyle/>
          <a:p>
            <a:r>
              <a:rPr lang="it-IT" sz="1100">
                <a:solidFill>
                  <a:srgbClr val="020302"/>
                </a:solidFill>
                <a:latin typeface="AdobeClean-Light"/>
              </a:rPr>
              <a:t>Gli utenti autorizzati (Admin) </a:t>
            </a:r>
            <a:r>
              <a:rPr lang="it-IT" sz="1100">
                <a:latin typeface="Adobe Clean Light"/>
              </a:rPr>
              <a:t>possono presentare un numero illimitato di casi web in qualsiasi momento per problemi di supporto da sottoporre all’esame del nostro team di supporto tecnico.</a:t>
            </a:r>
          </a:p>
        </p:txBody>
      </p:sp>
      <p:pic>
        <p:nvPicPr>
          <p:cNvPr id="33" name="Picture 32">
            <a:extLst>
              <a:ext uri="{FF2B5EF4-FFF2-40B4-BE49-F238E27FC236}">
                <a16:creationId xmlns:a16="http://schemas.microsoft.com/office/drawing/2014/main" id="{32E77F6C-AF72-6B47-93C7-AAFF9593B25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8978" y="2707043"/>
            <a:ext cx="365760" cy="365760"/>
          </a:xfrm>
          <a:prstGeom prst="rect">
            <a:avLst/>
          </a:prstGeom>
        </p:spPr>
      </p:pic>
      <p:pic>
        <p:nvPicPr>
          <p:cNvPr id="34" name="Picture 33">
            <a:extLst>
              <a:ext uri="{FF2B5EF4-FFF2-40B4-BE49-F238E27FC236}">
                <a16:creationId xmlns:a16="http://schemas.microsoft.com/office/drawing/2014/main" id="{A5EAB8B7-3512-7148-9446-8D1BD5962BB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83640" y="2703126"/>
            <a:ext cx="365760" cy="365760"/>
          </a:xfrm>
          <a:prstGeom prst="rect">
            <a:avLst/>
          </a:prstGeom>
        </p:spPr>
      </p:pic>
      <p:pic>
        <p:nvPicPr>
          <p:cNvPr id="36" name="Picture 35">
            <a:extLst>
              <a:ext uri="{FF2B5EF4-FFF2-40B4-BE49-F238E27FC236}">
                <a16:creationId xmlns:a16="http://schemas.microsoft.com/office/drawing/2014/main" id="{50BB1EA2-FE4F-2541-905F-D1155246E2E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3620" y="6521866"/>
            <a:ext cx="365760" cy="365760"/>
          </a:xfrm>
          <a:prstGeom prst="rect">
            <a:avLst/>
          </a:prstGeom>
        </p:spPr>
      </p:pic>
      <p:pic>
        <p:nvPicPr>
          <p:cNvPr id="37" name="Picture 36">
            <a:extLst>
              <a:ext uri="{FF2B5EF4-FFF2-40B4-BE49-F238E27FC236}">
                <a16:creationId xmlns:a16="http://schemas.microsoft.com/office/drawing/2014/main" id="{EE238FF0-3279-C349-B16F-06587C5EC7BD}"/>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874139" y="4749772"/>
            <a:ext cx="365760" cy="365760"/>
          </a:xfrm>
          <a:prstGeom prst="rect">
            <a:avLst/>
          </a:prstGeom>
        </p:spPr>
      </p:pic>
      <p:pic>
        <p:nvPicPr>
          <p:cNvPr id="41" name="Picture 40">
            <a:extLst>
              <a:ext uri="{FF2B5EF4-FFF2-40B4-BE49-F238E27FC236}">
                <a16:creationId xmlns:a16="http://schemas.microsoft.com/office/drawing/2014/main" id="{9B102AE2-1023-1041-BEDB-83AB48DBA87C}"/>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82120" y="4799748"/>
            <a:ext cx="365760" cy="365760"/>
          </a:xfrm>
          <a:prstGeom prst="rect">
            <a:avLst/>
          </a:prstGeom>
        </p:spPr>
      </p:pic>
      <p:sp>
        <p:nvSpPr>
          <p:cNvPr id="23" name="object 10">
            <a:extLst>
              <a:ext uri="{FF2B5EF4-FFF2-40B4-BE49-F238E27FC236}">
                <a16:creationId xmlns:a16="http://schemas.microsoft.com/office/drawing/2014/main" id="{732CD17C-F249-EA4C-B716-35D7409EDBDC}"/>
              </a:ext>
            </a:extLst>
          </p:cNvPr>
          <p:cNvSpPr txBox="1">
            <a:spLocks noGrp="1"/>
          </p:cNvSpPr>
          <p:nvPr>
            <p:ph type="ftr" sz="quarter" idx="5"/>
          </p:nvPr>
        </p:nvSpPr>
        <p:spPr>
          <a:xfrm>
            <a:off x="137889" y="9852238"/>
            <a:ext cx="3566160" cy="132729"/>
          </a:xfrm>
          <a:prstGeom prst="rect">
            <a:avLst/>
          </a:prstGeom>
        </p:spPr>
        <p:txBody>
          <a:bodyPr vert="horz" wrap="square" lIns="0" tIns="9525" rIns="0" bIns="0" rtlCol="0">
            <a:spAutoFit/>
          </a:bodyPr>
          <a:lstStyle/>
          <a:p>
            <a:pPr marL="12700">
              <a:lnSpc>
                <a:spcPct val="100000"/>
              </a:lnSpc>
              <a:spcBef>
                <a:spcPts val="75"/>
              </a:spcBef>
            </a:pPr>
            <a:r>
              <a:rPr lang="it-IT" dirty="0"/>
              <a:t>©2022 Adobe. All Rights Reserved. Adobe 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it-IT" sz="500">
                <a:solidFill>
                  <a:srgbClr val="6C6C6C"/>
                </a:solidFill>
                <a:latin typeface="Adobe Clean"/>
                <a:cs typeface="Adobe Clean"/>
              </a:rPr>
              <a:t>©2020 Adobe. All Rights Reserved. Adobe Confidential.</a:t>
            </a:r>
          </a:p>
          <a:p>
            <a:pPr>
              <a:lnSpc>
                <a:spcPct val="100000"/>
              </a:lnSpc>
              <a:spcBef>
                <a:spcPts val="25"/>
              </a:spcBef>
            </a:pPr>
            <a:endParaRPr sz="800" dirty="0">
              <a:latin typeface="Adobe Clean"/>
              <a:cs typeface="Adobe Clean"/>
            </a:endParaRPr>
          </a:p>
          <a:p>
            <a:pPr>
              <a:lnSpc>
                <a:spcPct val="100000"/>
              </a:lnSpc>
              <a:spcBef>
                <a:spcPts val="5"/>
              </a:spcBef>
            </a:pPr>
            <a:r>
              <a:rPr lang="it-IT"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dirty="0"/>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it-IT" sz="1400" b="1">
                <a:solidFill>
                  <a:srgbClr val="020302"/>
                </a:solidFill>
                <a:latin typeface="Adobe Clean"/>
                <a:cs typeface="Adobe Clean"/>
              </a:rPr>
              <a:t>Risorse</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it-IT" sz="800">
                <a:solidFill>
                  <a:srgbClr val="777879"/>
                </a:solidFill>
                <a:latin typeface="Adobe Clean"/>
                <a:cs typeface="Adobe Clean"/>
              </a:rPr>
              <a:t>Adobe</a:t>
            </a:r>
          </a:p>
          <a:p>
            <a:pPr marL="12700">
              <a:lnSpc>
                <a:spcPts val="915"/>
              </a:lnSpc>
            </a:pPr>
            <a:r>
              <a:rPr lang="it-IT" sz="800">
                <a:solidFill>
                  <a:srgbClr val="777879"/>
                </a:solidFill>
                <a:latin typeface="Adobe Clean"/>
                <a:cs typeface="Adobe Clean"/>
              </a:rPr>
              <a:t>345 Park Avenue</a:t>
            </a:r>
          </a:p>
          <a:p>
            <a:pPr marL="12700">
              <a:lnSpc>
                <a:spcPts val="944"/>
              </a:lnSpc>
            </a:pPr>
            <a:r>
              <a:rPr lang="it-IT" sz="800">
                <a:solidFill>
                  <a:srgbClr val="777879"/>
                </a:solidFill>
                <a:latin typeface="Adobe Clean"/>
                <a:cs typeface="Adobe Clean"/>
              </a:rPr>
              <a:t>San Jose, CA 95110-2704</a:t>
            </a:r>
          </a:p>
          <a:p>
            <a:pPr marL="12700">
              <a:lnSpc>
                <a:spcPct val="100000"/>
              </a:lnSpc>
              <a:spcBef>
                <a:spcPts val="45"/>
              </a:spcBef>
            </a:pPr>
            <a:r>
              <a:rPr lang="it-IT" sz="800">
                <a:solidFill>
                  <a:srgbClr val="777879"/>
                </a:solidFill>
                <a:latin typeface="Adobe Clean"/>
                <a:cs typeface="Adobe Clean"/>
              </a:rPr>
              <a:t>USA</a:t>
            </a:r>
          </a:p>
          <a:p>
            <a:pPr marL="12700">
              <a:lnSpc>
                <a:spcPct val="100000"/>
              </a:lnSpc>
              <a:spcBef>
                <a:spcPts val="265"/>
              </a:spcBef>
            </a:pPr>
            <a:r>
              <a:rPr lang="it-IT"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dirty="0"/>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dirty="0"/>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dirty="0"/>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it-IT" sz="1100" i="1">
                <a:solidFill>
                  <a:srgbClr val="777879"/>
                </a:solidFill>
                <a:latin typeface="AdobeClean-LightIt"/>
                <a:cs typeface="AdobeClean-LightIt"/>
              </a:rPr>
              <a:t>Per saperne di più sulle opzioni di Supporto Adobe e capire quale sia il livello più adatto alle tue esigenze, contatta il tuo Named Account Manager (NAM) o Customer Success Manager (CSM).</a:t>
            </a:r>
          </a:p>
          <a:p>
            <a:pPr marL="34290">
              <a:lnSpc>
                <a:spcPct val="100000"/>
              </a:lnSpc>
              <a:spcBef>
                <a:spcPts val="795"/>
              </a:spcBef>
            </a:pPr>
            <a:r>
              <a:rPr lang="it-IT" sz="80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4736515"/>
            <a:ext cx="6476646" cy="602088"/>
          </a:xfrm>
          <a:prstGeom prst="rect">
            <a:avLst/>
          </a:prstGeom>
        </p:spPr>
        <p:txBody>
          <a:bodyPr vert="horz" wrap="square" lIns="0" tIns="116205" rIns="0" bIns="0" rtlCol="0">
            <a:spAutoFit/>
          </a:bodyPr>
          <a:lstStyle/>
          <a:p>
            <a:pPr lvl="0">
              <a:spcBef>
                <a:spcPts val="915"/>
              </a:spcBef>
            </a:pPr>
            <a:r>
              <a:rPr lang="it-IT" sz="1400" b="1">
                <a:solidFill>
                  <a:srgbClr val="020302"/>
                </a:solidFill>
                <a:latin typeface="Adobe Clean"/>
                <a:cs typeface="Adobe Clean"/>
              </a:rPr>
              <a:t>Orario operativo principale per area geografica e lingue</a:t>
            </a:r>
          </a:p>
          <a:p>
            <a:pPr lvl="0">
              <a:spcBef>
                <a:spcPts val="915"/>
              </a:spcBef>
            </a:pPr>
            <a:r>
              <a:rPr lang="it-IT" sz="1000">
                <a:solidFill>
                  <a:srgbClr val="1F1F1F"/>
                </a:solidFill>
                <a:latin typeface="AdobeClean-Light"/>
              </a:rPr>
              <a:t>Gli orari operativi di Adobe dipendono dall’area geografica di fatturazione del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938203157"/>
              </p:ext>
            </p:extLst>
          </p:nvPr>
        </p:nvGraphicFramePr>
        <p:xfrm>
          <a:off x="171128" y="5586349"/>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203837">
                <a:tc>
                  <a:txBody>
                    <a:bodyPr/>
                    <a:lstStyle/>
                    <a:p>
                      <a:pPr algn="ctr"/>
                      <a:r>
                        <a:rPr lang="it-IT" sz="1100">
                          <a:solidFill>
                            <a:schemeClr val="tx1"/>
                          </a:solidFill>
                          <a:latin typeface="Adobe Clean" panose="020B0503020404020204" pitchFamily="34" charset="0"/>
                        </a:rPr>
                        <a:t>Americhe </a:t>
                      </a:r>
                      <a:r>
                        <a:rPr lang="it-IT"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dirty="0">
                          <a:solidFill>
                            <a:schemeClr val="tx1"/>
                          </a:solidFill>
                          <a:latin typeface="Adobe Clean" panose="020B0503020404020204" pitchFamily="34" charset="0"/>
                        </a:rPr>
                        <a:t>Europa, Medio Oriente e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Asia-Pacifico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Giappone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188915">
                <a:tc>
                  <a:txBody>
                    <a:bodyPr/>
                    <a:lstStyle/>
                    <a:p>
                      <a:pPr algn="ctr"/>
                      <a:r>
                        <a:rPr lang="it-IT"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31847">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it-IT" sz="1100" baseline="30000" dirty="0">
                          <a:solidFill>
                            <a:schemeClr val="tx1"/>
                          </a:solidFill>
                          <a:latin typeface="Adobe Clean" panose="020B0503020404020204" pitchFamily="34" charset="0"/>
                        </a:rPr>
                        <a:t>1</a:t>
                      </a:r>
                      <a:r>
                        <a:rPr lang="it-IT" sz="1100" dirty="0">
                          <a:solidFill>
                            <a:schemeClr val="tx1"/>
                          </a:solidFill>
                          <a:latin typeface="Adobe Clean" panose="020B0503020404020204" pitchFamily="34" charset="0"/>
                        </a:rPr>
                        <a:t>Americhe Supporto linguistico disponibile solo in inglese.</a:t>
                      </a:r>
                    </a:p>
                    <a:p>
                      <a:pPr algn="l" rtl="0"/>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dirty="0"/>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Eccellenza tecnica</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Supporto rapido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8275" y="8543943"/>
            <a:ext cx="822229"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it-IT" sz="1200" b="1" dirty="0">
                <a:solidFill>
                  <a:srgbClr val="FFFFFF"/>
                </a:solidFill>
                <a:latin typeface="Adobe Clean"/>
                <a:cs typeface="Adobe Clean"/>
              </a:rPr>
              <a:t>Consulenza strategica</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4" name="Table 3">
            <a:extLst>
              <a:ext uri="{FF2B5EF4-FFF2-40B4-BE49-F238E27FC236}">
                <a16:creationId xmlns:a16="http://schemas.microsoft.com/office/drawing/2014/main" id="{CB4A393B-B900-3347-8AA4-229E55CC7868}"/>
              </a:ext>
            </a:extLst>
          </p:cNvPr>
          <p:cNvGraphicFramePr>
            <a:graphicFrameLocks noGrp="1"/>
          </p:cNvGraphicFramePr>
          <p:nvPr>
            <p:extLst>
              <p:ext uri="{D42A27DB-BD31-4B8C-83A1-F6EECF244321}">
                <p14:modId xmlns:p14="http://schemas.microsoft.com/office/powerpoint/2010/main" val="2132680960"/>
              </p:ext>
            </p:extLst>
          </p:nvPr>
        </p:nvGraphicFramePr>
        <p:xfrm>
          <a:off x="202054" y="1222225"/>
          <a:ext cx="7368291" cy="2626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170848118"/>
                    </a:ext>
                  </a:extLst>
                </a:gridCol>
                <a:gridCol w="3676327">
                  <a:extLst>
                    <a:ext uri="{9D8B030D-6E8A-4147-A177-3AD203B41FA5}">
                      <a16:colId xmlns:a16="http://schemas.microsoft.com/office/drawing/2014/main" val="3885359254"/>
                    </a:ext>
                  </a:extLst>
                </a:gridCol>
              </a:tblGrid>
              <a:tr h="370840">
                <a:tc>
                  <a:txBody>
                    <a:bodyPr/>
                    <a:lstStyle/>
                    <a:p>
                      <a:pPr marL="60325" indent="0">
                        <a:tabLst/>
                      </a:pPr>
                      <a:r>
                        <a:rPr lang="it-IT" sz="1200" b="0" strike="noStrike">
                          <a:solidFill>
                            <a:srgbClr val="5F5F5F"/>
                          </a:solidFill>
                          <a:latin typeface="Adobe Clean" panose="020B0503020404020204" pitchFamily="34" charset="0"/>
                          <a:ea typeface="+mn-ea"/>
                          <a:cs typeface="+mn-cs"/>
                          <a:hlinkClick r:id="rId13">
                            <a:extLst>
                              <a:ext uri="{A12FA001-AC4F-418D-AE19-62706E023703}">
                                <ahyp:hlinkClr xmlns:ahyp="http://schemas.microsoft.com/office/drawing/2018/hyperlinkcolor" val="tx"/>
                              </a:ext>
                            </a:extLst>
                          </a:hlinkClick>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b="0" strike="noStrike">
                          <a:solidFill>
                            <a:schemeClr val="tx1"/>
                          </a:solidFill>
                          <a:latin typeface="Adobe Clean Light" panose="020B0303020404020204" pitchFamily="34" charset="0"/>
                          <a:ea typeface="+mn-ea"/>
                          <a:cs typeface="+mn-cs"/>
                        </a:rPr>
                        <a:t>Experience League è un luogo dove i clienti Adobe possono trovare tutorial di assistenza autonoma, documentazione dei prodotti, formazione con istruttore, community e supporto per alcuni prodotti Adobe Creative Cloud e Document.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0971415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Community di supporto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strike="noStrike">
                          <a:solidFill>
                            <a:schemeClr val="tx1"/>
                          </a:solidFill>
                          <a:latin typeface="Adobe Clean Light" panose="020B0303020404020204" pitchFamily="34" charset="0"/>
                          <a:ea typeface="+mn-ea"/>
                          <a:cs typeface="+mn-cs"/>
                        </a:rPr>
                        <a:t>La Community di supporto Adobe è il luogo in cui porre domande, trovare risposte, imparare dagli esperti e condividere le proprie conoscenze.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4710144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Problemi di produzione e interruzioni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a:solidFill>
                            <a:schemeClr val="tx1"/>
                          </a:solidFill>
                          <a:latin typeface="Adobe Clean Light" panose="020B0303020404020204" pitchFamily="34" charset="0"/>
                          <a:ea typeface="+mn-ea"/>
                          <a:cs typeface="+mn-cs"/>
                        </a:rPr>
                        <a:t>Status.adobe.com trasmette informazioni sullo stato di tutti i prodotti e i servizi Adobe implementati in ambienti multi-tenant. Puoi scegliere se ricevere notifiche e-mail ogni volta che Adobe segnala, aggiorna o risolve un problema relativo a un prodotto. Vengono segnalate ad esempio le interruzioni per manutenzione programmata o problemi relativi ai servizi con diversi livelli di gravità.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739813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Termini e condizioni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it-IT" sz="1000">
                          <a:solidFill>
                            <a:schemeClr val="tx1"/>
                          </a:solidFill>
                          <a:latin typeface="Adobe Clean Light" panose="020B0303020404020204" pitchFamily="34" charset="0"/>
                          <a:ea typeface="+mn-ea"/>
                          <a:cs typeface="+mn-cs"/>
                        </a:rPr>
                        <a:t>Termini e condizioni che descrivono i servizi di supporto disponibili.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8555031"/>
                  </a:ext>
                </a:extLst>
              </a:tr>
            </a:tbl>
          </a:graphicData>
        </a:graphic>
      </p:graphicFrame>
      <p:sp>
        <p:nvSpPr>
          <p:cNvPr id="22" name="object 26">
            <a:extLst>
              <a:ext uri="{FF2B5EF4-FFF2-40B4-BE49-F238E27FC236}">
                <a16:creationId xmlns:a16="http://schemas.microsoft.com/office/drawing/2014/main" id="{827FBB8B-1074-3E4E-88DE-5E9A9942ACCB}"/>
              </a:ext>
            </a:extLst>
          </p:cNvPr>
          <p:cNvSpPr/>
          <p:nvPr/>
        </p:nvSpPr>
        <p:spPr>
          <a:xfrm>
            <a:off x="194237" y="914400"/>
            <a:ext cx="59436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2BD98-169B-4BEE-86DF-4C9641DF23C4}">
  <ds:schemaRefs>
    <ds:schemaRef ds:uri="01e63850-2818-4a9f-a0cd-2d4201ad5cd5"/>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281057cd-4f7e-4aa3-94a7-05201549cd15"/>
    <ds:schemaRef ds:uri="http://www.w3.org/XML/1998/namespace"/>
    <ds:schemaRef ds:uri="http://purl.org/dc/dcmitype/"/>
  </ds:schemaRefs>
</ds:datastoreItem>
</file>

<file path=customXml/itemProps2.xml><?xml version="1.0" encoding="utf-8"?>
<ds:datastoreItem xmlns:ds="http://schemas.openxmlformats.org/officeDocument/2006/customXml" ds:itemID="{33D697C7-8900-4A9E-A95D-28A96A3A3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45809</TotalTime>
  <Words>990</Words>
  <Application>Microsoft Office PowerPoint</Application>
  <PresentationFormat>Custom</PresentationFormat>
  <Paragraphs>145</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PIANI DI SUPPORTO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Hanh Hoang</cp:lastModifiedBy>
  <cp:revision>85</cp:revision>
  <dcterms:created xsi:type="dcterms:W3CDTF">2020-11-03T06:32:09Z</dcterms:created>
  <dcterms:modified xsi:type="dcterms:W3CDTF">2022-03-25T09:37:19Z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