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13378-B080-7F0F-51A5-F9203CEE57ED}" v="370" dt="2021-08-25T22:26:24.850"/>
    <p1510:client id="{4D8E0410-E0CE-85E2-0F84-C1BF4F647622}" v="27" dt="2021-09-22T22:57:14.395"/>
    <p1510:client id="{71D6CFBF-0EA2-99B0-93F4-22F19EF0AE4E}" v="2" dt="2021-09-22T19:06:58.732"/>
    <p1510:client id="{9E385600-BF81-FC49-9ED0-E33BC37F7908}" v="55" dt="2021-08-04T08:16:13.478"/>
    <p1510:client id="{AFB92C2B-405E-C597-0988-18F97C53104C}" v="37" dt="2021-09-22T18:53:28.028"/>
    <p1510:client id="{CA5D33DF-AE75-BCA1-B9BC-A7CD44D2F3C7}" v="2" dt="2021-08-25T22:38:18.62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3150" y="10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4D8E0410-E0CE-85E2-0F84-C1BF4F647622}"/>
    <pc:docChg chg="modSld">
      <pc:chgData name="Akilah Johnson" userId="S::akjohnso@adobe.com::2fa3aa60-0c9c-4d06-bae2-795983241227" providerId="AD" clId="Web-{4D8E0410-E0CE-85E2-0F84-C1BF4F647622}" dt="2021-09-22T22:57:04.802" v="5"/>
      <pc:docMkLst>
        <pc:docMk/>
      </pc:docMkLst>
      <pc:sldChg chg="modSp">
        <pc:chgData name="Akilah Johnson" userId="S::akjohnso@adobe.com::2fa3aa60-0c9c-4d06-bae2-795983241227" providerId="AD" clId="Web-{4D8E0410-E0CE-85E2-0F84-C1BF4F647622}" dt="2021-09-22T22:57:04.802" v="5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4D8E0410-E0CE-85E2-0F84-C1BF4F647622}" dt="2021-09-22T22:57:04.802" v="5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71D6CFBF-0EA2-99B0-93F4-22F19EF0AE4E}"/>
    <pc:docChg chg="modSld">
      <pc:chgData name="Akilah Johnson" userId="S::akjohnso@adobe.com::2fa3aa60-0c9c-4d06-bae2-795983241227" providerId="AD" clId="Web-{71D6CFBF-0EA2-99B0-93F4-22F19EF0AE4E}" dt="2021-09-22T19:06:58.732" v="1" actId="1076"/>
      <pc:docMkLst>
        <pc:docMk/>
      </pc:docMkLst>
      <pc:sldChg chg="modSp">
        <pc:chgData name="Akilah Johnson" userId="S::akjohnso@adobe.com::2fa3aa60-0c9c-4d06-bae2-795983241227" providerId="AD" clId="Web-{71D6CFBF-0EA2-99B0-93F4-22F19EF0AE4E}" dt="2021-09-22T19:06:58.732" v="1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71D6CFBF-0EA2-99B0-93F4-22F19EF0AE4E}" dt="2021-09-22T19:06:58.732" v="1" actId="1076"/>
          <ac:spMkLst>
            <pc:docMk/>
            <pc:sldMk cId="1050037809" sldId="261"/>
            <ac:spMk id="64" creationId="{41467BDC-3D83-D844-B922-CD07E94E5AAB}"/>
          </ac:spMkLst>
        </pc:spChg>
      </pc:sldChg>
    </pc:docChg>
  </pc:docChgLst>
  <pc:docChgLst>
    <pc:chgData name="Andy Witt" userId="S::awitt@adobe.com::e9157bdf-53b2-40e4-9459-936793d75696" providerId="AD" clId="Web-{06B13378-B080-7F0F-51A5-F9203CEE57ED}"/>
    <pc:docChg chg="modSld">
      <pc:chgData name="Andy Witt" userId="S::awitt@adobe.com::e9157bdf-53b2-40e4-9459-936793d75696" providerId="AD" clId="Web-{06B13378-B080-7F0F-51A5-F9203CEE57ED}" dt="2021-08-25T22:25:13.647" v="363"/>
      <pc:docMkLst>
        <pc:docMk/>
      </pc:docMkLst>
      <pc:sldChg chg="modSp">
        <pc:chgData name="Andy Witt" userId="S::awitt@adobe.com::e9157bdf-53b2-40e4-9459-936793d75696" providerId="AD" clId="Web-{06B13378-B080-7F0F-51A5-F9203CEE57ED}" dt="2021-08-25T22:25:13.647" v="363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06B13378-B080-7F0F-51A5-F9203CEE57ED}" dt="2021-08-25T22:25:13.647" v="36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kilah Johnson" userId="S::akjohnso@adobe.com::2fa3aa60-0c9c-4d06-bae2-795983241227" providerId="AD" clId="Web-{AFB92C2B-405E-C597-0988-18F97C53104C}"/>
    <pc:docChg chg="modSld">
      <pc:chgData name="Akilah Johnson" userId="S::akjohnso@adobe.com::2fa3aa60-0c9c-4d06-bae2-795983241227" providerId="AD" clId="Web-{AFB92C2B-405E-C597-0988-18F97C53104C}" dt="2021-09-22T18:53:26.184" v="29"/>
      <pc:docMkLst>
        <pc:docMk/>
      </pc:docMkLst>
      <pc:sldChg chg="modSp">
        <pc:chgData name="Akilah Johnson" userId="S::akjohnso@adobe.com::2fa3aa60-0c9c-4d06-bae2-795983241227" providerId="AD" clId="Web-{AFB92C2B-405E-C597-0988-18F97C53104C}" dt="2021-09-22T18:53:26.184" v="29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AFB92C2B-405E-C597-0988-18F97C53104C}" dt="2021-09-22T18:53:05.841" v="5" actId="20577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AFB92C2B-405E-C597-0988-18F97C53104C}" dt="2021-09-22T18:53:26.184" v="29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ndy Witt" userId="S::awitt@adobe.com::e9157bdf-53b2-40e4-9459-936793d75696" providerId="AD" clId="Web-{CA5D33DF-AE75-BCA1-B9BC-A7CD44D2F3C7}"/>
    <pc:docChg chg="modSld">
      <pc:chgData name="Andy Witt" userId="S::awitt@adobe.com::e9157bdf-53b2-40e4-9459-936793d75696" providerId="AD" clId="Web-{CA5D33DF-AE75-BCA1-B9BC-A7CD44D2F3C7}" dt="2021-08-25T22:38:18.624" v="1" actId="1076"/>
      <pc:docMkLst>
        <pc:docMk/>
      </pc:docMkLst>
      <pc:sldChg chg="modSp">
        <pc:chgData name="Andy Witt" userId="S::awitt@adobe.com::e9157bdf-53b2-40e4-9459-936793d75696" providerId="AD" clId="Web-{CA5D33DF-AE75-BCA1-B9BC-A7CD44D2F3C7}" dt="2021-08-25T22:38:18.624" v="1" actId="1076"/>
        <pc:sldMkLst>
          <pc:docMk/>
          <pc:sldMk cId="1050037809" sldId="261"/>
        </pc:sldMkLst>
        <pc:spChg chg="mod">
          <ac:chgData name="Andy Witt" userId="S::awitt@adobe.com::e9157bdf-53b2-40e4-9459-936793d75696" providerId="AD" clId="Web-{CA5D33DF-AE75-BCA1-B9BC-A7CD44D2F3C7}" dt="2021-08-25T22:38:18.624" v="1" actId="1076"/>
          <ac:spMkLst>
            <pc:docMk/>
            <pc:sldMk cId="1050037809" sldId="261"/>
            <ac:spMk id="50" creationId="{043050D0-21FC-0C42-8484-7FE7C0DB77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 </a:t>
            </a:r>
            <a:r>
              <a:rPr spc="-5"/>
              <a:t>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9.sv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it#suppor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hyperlink" Target="https://helpx.adobe.com/it/support/programs/support-policies-terms-conditions.html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svg"/><Relationship Id="rId10" Type="http://schemas.openxmlformats.org/officeDocument/2006/relationships/hyperlink" Target="https://helpx.adobe.com/it/support/programs/enterprise-support-programs/premier-support-business.html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5" y="7162363"/>
            <a:ext cx="4032732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it-IT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Obiettivi del livello di servizio: risposta iniziale</a:t>
            </a: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2300">
                <a:latin typeface="Adobe Clean" panose="020B0503020404020204" pitchFamily="34" charset="0"/>
              </a:rPr>
              <a:t>OPZIONI DI SUPPORTO ADOBE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147" y="635935"/>
            <a:ext cx="5865216" cy="12690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it-IT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Online | </a:t>
            </a:r>
            <a:r>
              <a:rPr lang="it-IT" sz="900" b="1" dirty="0">
                <a:solidFill>
                  <a:schemeClr val="bg1"/>
                </a:solidFill>
                <a:latin typeface="Adobe Clean" panose="020B0503020404020204" pitchFamily="34" charset="0"/>
              </a:rPr>
              <a:t>Business</a:t>
            </a:r>
            <a:r>
              <a:rPr lang="it-IT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offre una gamma completa di risorse tecniche per assistere la tua azienda, incluse nell’abbonamento Experience Cloud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e ampliabili con un pacchetto di supporto BUSINESS. Il supporto BUSINESS include l’accesso a percorsi di apprendimento personalizzati e forum della community monitorati tramite Adobe Experience League. Puoi inoltre usufruire di documentazione tecnica dettagliata e note sulla versione sempre aggiornate. I clienti BUSINESS possono anche contattare, tramite telefono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o portale web, i team addetti al supporto tecnico, per ricevere assistenza nei momenti più critici. I clienti BUSINESS riceveranno comunicazioni e aggiornamenti regolari dal proprio Account Support Lead, nonché la gestione delle escalation per le richieste </a:t>
            </a:r>
            <a:br>
              <a:rPr lang="sk-SK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</a:br>
            <a:r>
              <a:rPr lang="it-IT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di supporto più critiche. 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465198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784674"/>
              </p:ext>
            </p:extLst>
          </p:nvPr>
        </p:nvGraphicFramePr>
        <p:xfrm>
          <a:off x="121146" y="7475985"/>
          <a:ext cx="7498852" cy="22077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Business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1 (P1)</a:t>
                      </a:r>
                    </a:p>
                    <a:p>
                      <a:pPr marL="50800" marR="387985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nell’ambiente di produzione del cliente non sono disponibili oppure </a:t>
                      </a:r>
                      <a:br>
                        <a:rPr lang="sk-SK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si verificano problemi significativi di perdita di dati o deterioramento del servizio ed è richiesto un intervento immediato per ripristinare funzionalità e usabilità.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1 ora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1 ora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2 (P2)</a:t>
                      </a: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it-IT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Le funzioni operative del cliente hanno subìto un notevole deterioramento del servizio o potenziale perdita di dati, oppure un problema interessa una funzione importante. 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    4 ore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     2 ore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3 (P3)</a:t>
                      </a: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kumimoji="0" lang="it-IT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Le funzioni operative del cliente sono interessate da deterioramento lieve del servizio, </a:t>
                      </a:r>
                      <a:br>
                        <a:rPr kumimoji="0" lang="sk-SK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kumimoji="0" lang="it-IT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tuttavia è possibile procedere mediante una soluzione temporanea. 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    6 ore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 /     4 ore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it-IT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PRIORITÀ 4 (P4)</a:t>
                      </a:r>
                    </a:p>
                    <a:p>
                      <a:pPr marL="488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Domande generali sulle attuali funzionalità del prodotto o su una richiesta di miglioramento</a:t>
                      </a:r>
                    </a:p>
                  </a:txBody>
                  <a:tcPr marL="0" marR="0" marT="1905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Giorni lavorativi /     3 giorni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Giorni lavorativi / </a:t>
                      </a:r>
                    </a:p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1 giorno</a:t>
                      </a:r>
                    </a:p>
                  </a:txBody>
                  <a:tcPr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156521"/>
              </p:ext>
            </p:extLst>
          </p:nvPr>
        </p:nvGraphicFramePr>
        <p:xfrm>
          <a:off x="121147" y="2120949"/>
          <a:ext cx="7498851" cy="481555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Supporto Online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it-IT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Supporto Business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800" i="1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Supporto a pagamento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Esperti assegnati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Account Support Lead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Named Support Engineer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Technical Account Manager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di assistenza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Orario operativo</a:t>
                      </a: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per problemi P1 24x7x365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Contatti interni per il supporto (per prodotto)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Supporto telefonico in diretta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delle escalation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Valutazioni dei servizi all’anno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Sessioni con esperti all’anno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Valutazione dei casi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Gestione degli eventi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ambiente, manutenzione e monitoraggio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Valutazione della roadmap di prodotti, versioni,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it-IT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migrazione e aggiornamento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supporto cloud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Servizi sul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it-IT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- Nel primo anno di nuove soluzioni</a:t>
                      </a:r>
                    </a:p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it-IT" sz="900">
                          <a:latin typeface="AdobeClean-Light"/>
                          <a:cs typeface="AdobeClean-Light"/>
                        </a:rPr>
                        <a:t>Attività di servizio sul campo 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040" y="1409311"/>
            <a:ext cx="2286000" cy="128996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1000">
                <a:solidFill>
                  <a:srgbClr val="000000"/>
                </a:solidFill>
                <a:latin typeface="Adobe Clean Light" panose="020B0303020404020204" pitchFamily="34" charset="0"/>
              </a:rPr>
              <a:t>Un Account Support Lead dedicato per il monitoraggio proattivo dei casi e per promuovere la collaborazione tra team, fornire webinar introduttivi, eseguire rapporti sui servizi e fornire assistenza non tecnica. Inoltre funge da riferimento per l’escalation dei problemi e da rappresentante del cliente all’interno del supporto Adobe.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836967" y="8618616"/>
            <a:ext cx="2286000" cy="4873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1000">
                <a:solidFill>
                  <a:srgbClr val="020302"/>
                </a:solidFill>
                <a:latin typeface="AdobeClean-Light"/>
                <a:cs typeface="AdobeClean-Light"/>
              </a:rPr>
              <a:t>Avvia una sessione di chat per ottenere risposte e assistenza nell’invio di un caso.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it-IT" sz="1000" i="1">
                <a:solidFill>
                  <a:srgbClr val="7A7A7A"/>
                </a:solidFill>
                <a:latin typeface="AdobeClean-LightIt"/>
                <a:cs typeface="AdobeClean-LightIt"/>
              </a:rPr>
              <a:t>* Il supporto chat in diretta non è disponibile per tutti i prodotti</a:t>
            </a:r>
            <a:r>
              <a:rPr lang="it-IT" sz="900" i="1">
                <a:solidFill>
                  <a:srgbClr val="7A7A7A"/>
                </a:solidFill>
                <a:latin typeface="AdobeClean-LightIt"/>
                <a:cs typeface="AdobeClean-LightIt"/>
              </a:rPr>
              <a:t>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838200" y="604639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Forum della community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838200" y="6277305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Forum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70040" y="6529249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>
                <a:solidFill>
                  <a:srgbClr val="000000"/>
                </a:solidFill>
                <a:latin typeface="Adobe Clean Light" panose="020B0303020404020204" pitchFamily="34" charset="0"/>
              </a:rPr>
              <a:t>Accesso online continuo a un database in continua crescita di soluzioni tecniche, documentazione del prodotto, risposte alle domande più frequenti e altro ancora. Migliaia di clienti possono condividere best practice ed esperienze.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5851290" y="6277305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Percorsi autoguidati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5376301" y="6529249"/>
            <a:ext cx="2286000" cy="114390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900" dirty="0">
                <a:solidFill>
                  <a:srgbClr val="000000"/>
                </a:solidFill>
                <a:latin typeface="Adobe Clean Light" panose="020B0303020404020204" pitchFamily="34" charset="0"/>
              </a:rPr>
              <a:t>Diventa un Experience Maker con Experience League. Puoi acquisire rapidamente le capacità necessarie nella gestione della customer experience seguendo un percorso di apprendimento personalizzato per sviluppare nuove competenze, partecipare a una comunità globale di professionisti e guadagnare riconoscimenti di valore sul piano professionale.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3215895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Supporto chat in diretta*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3198434" y="837354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290772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24x7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276600" y="6277305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Supporto telefonico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2836967" y="6529249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>
                <a:solidFill>
                  <a:srgbClr val="020302"/>
                </a:solidFill>
                <a:latin typeface="AdobeClean-Light"/>
              </a:rPr>
              <a:t>Gli utenti autorizzati o i contatti interni per il supporto possono segnalare i problemi tramite tutti i canali disponibili (compreso il supporto telefonico per casi P1) e interagire con il team Adobe di assistenza tecnica per conto della tua azienda</a:t>
            </a:r>
            <a:r>
              <a:rPr lang="it-IT" sz="1000">
                <a:latin typeface="Adobe Clean Light" panose="020B0303020404020204" pitchFamily="34" charset="0"/>
              </a:rPr>
              <a:t>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it-IT"/>
              <a:t>©2021 Adobe. All Rights Reserved. Adobe Confidential.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821898" y="109931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solidFill>
                  <a:srgbClr val="020302"/>
                </a:solidFill>
                <a:latin typeface="+mj-lt"/>
              </a:rPr>
              <a:t>Account Support Lead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01995" y="5785009"/>
            <a:ext cx="2600697" cy="52862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20066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Caratteristiche del supporto online</a:t>
            </a: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384420" y="774494"/>
            <a:ext cx="2717125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240424" y="429188"/>
            <a:ext cx="2163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Caratteristiche del supporto Business</a:t>
            </a: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836967" y="1370913"/>
            <a:ext cx="2286000" cy="1456681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1000">
                <a:latin typeface="Adobe Clean Light" panose="020B0303020404020204" pitchFamily="34" charset="0"/>
              </a:rPr>
              <a:t>I clienti possono segnalare telefonicamente i problemi P2, P3 e P4 durante l’orario operativo per la propria area geografica. Non vi è alcun limite al numero di chiamate di supporto consentite. I clienti possono anche chiedere di essere richiamati dal supporto, o richiedere una sessione con desktop remoto condiviso a scopo di dimostrazione o risoluzione di un problema.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57682" y="1083435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solidFill>
                  <a:srgbClr val="020302"/>
                </a:solidFill>
                <a:latin typeface="+mj-lt"/>
              </a:rPr>
              <a:t>Supporto telefonico in diretta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76301" y="1398482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000">
                <a:solidFill>
                  <a:srgbClr val="4B4B4B"/>
                </a:solidFill>
                <a:latin typeface="Adobe Clean Light" panose="020B0303020404020204" pitchFamily="34" charset="0"/>
              </a:rPr>
              <a:t>Un contatto Adobe dedicato che può fornire assistenza e aggiornamenti regolari in merito ai casi che richiedono escalation, e assicurarsi che venga data priorità alle richieste di supporto aperte più critiche.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85313" y="1085652"/>
            <a:ext cx="160847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solidFill>
                  <a:srgbClr val="020302"/>
                </a:solidFill>
                <a:latin typeface="+mj-lt"/>
              </a:rPr>
              <a:t>Gestione delle escalation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F946-0545-5C4A-A033-E0A3D7D3B994}"/>
              </a:ext>
            </a:extLst>
          </p:cNvPr>
          <p:cNvSpPr txBox="1">
            <a:spLocks/>
          </p:cNvSpPr>
          <p:nvPr/>
        </p:nvSpPr>
        <p:spPr>
          <a:xfrm>
            <a:off x="838200" y="814812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D47C7-6887-144B-AC6C-98B0C06A66C3}"/>
              </a:ext>
            </a:extLst>
          </p:cNvPr>
          <p:cNvSpPr>
            <a:spLocks/>
          </p:cNvSpPr>
          <p:nvPr/>
        </p:nvSpPr>
        <p:spPr>
          <a:xfrm>
            <a:off x="838200" y="837354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Webinar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A3968CBF-60CB-D743-9C93-31831CF4AC99}"/>
              </a:ext>
            </a:extLst>
          </p:cNvPr>
          <p:cNvSpPr txBox="1"/>
          <p:nvPr/>
        </p:nvSpPr>
        <p:spPr>
          <a:xfrm>
            <a:off x="370040" y="8618616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Office Hours è un’iniziativa nata dal team del Servizio clienti di Adobe. Queste sessioni sono progettate per informare e aiutare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i partecipanti a risolvere problemi e fornire suggerimenti e trucchi utili per le soluzioni Adobe Experience Cloud.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CC29C8-EC02-804B-805C-15E7100BFE98}"/>
              </a:ext>
            </a:extLst>
          </p:cNvPr>
          <p:cNvSpPr>
            <a:spLocks/>
          </p:cNvSpPr>
          <p:nvPr/>
        </p:nvSpPr>
        <p:spPr>
          <a:xfrm>
            <a:off x="5851290" y="837354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it-IT" sz="1200" b="1">
                <a:latin typeface="+mj-lt"/>
                <a:ea typeface="Open Sans" pitchFamily="34" charset="0"/>
                <a:cs typeface="Open Sans" pitchFamily="34" charset="0"/>
              </a:rPr>
              <a:t>Portale di supporto 24/7</a:t>
            </a: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02FB7DE8-001A-7E4A-8191-AA46458FFED8}"/>
              </a:ext>
            </a:extLst>
          </p:cNvPr>
          <p:cNvSpPr txBox="1"/>
          <p:nvPr/>
        </p:nvSpPr>
        <p:spPr>
          <a:xfrm>
            <a:off x="5376301" y="8618616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Accesso on-demand al portale di assistenza autonoma per inviare richieste di supporto, esaminare lo stato dei casi e sfogliare altre risorse, come la knowledge base, notizie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it-IT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 avvisi, suggerimenti e altro ancora.</a:t>
            </a:r>
          </a:p>
        </p:txBody>
      </p:sp>
      <p:pic>
        <p:nvPicPr>
          <p:cNvPr id="13" name="Graphic 12" descr="Playbook outline">
            <a:extLst>
              <a:ext uri="{FF2B5EF4-FFF2-40B4-BE49-F238E27FC236}">
                <a16:creationId xmlns:a16="http://schemas.microsoft.com/office/drawing/2014/main" id="{EA91EF06-4BFE-9B42-9A4B-1146BB3FD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9042" y="933834"/>
            <a:ext cx="469271" cy="415313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32C176A-FCAC-A645-A2E4-E6AD4A602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98" y="930280"/>
            <a:ext cx="411480" cy="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789025" y="3499700"/>
            <a:ext cx="1336142" cy="28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b="1">
                <a:latin typeface="+mj-lt"/>
              </a:rPr>
              <a:t>Servizi Business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370041" y="3875832"/>
            <a:ext cx="2286000" cy="55899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it-IT" sz="1000">
                <a:latin typeface="Adobe Clean Light" panose="020B0303020404020204" pitchFamily="34" charset="0"/>
              </a:rPr>
              <a:t>Un Account Support Lead terrà dei webinar per illustrare i servizi di supporto Business.  </a:t>
            </a: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63341" y="30296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 descr="Call center outline">
            <a:extLst>
              <a:ext uri="{FF2B5EF4-FFF2-40B4-BE49-F238E27FC236}">
                <a16:creationId xmlns:a16="http://schemas.microsoft.com/office/drawing/2014/main" id="{76C5F4CC-9EB1-9A40-B7CD-9238D7CBD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3608" y="914400"/>
            <a:ext cx="411480" cy="411480"/>
          </a:xfrm>
          <a:prstGeom prst="rect">
            <a:avLst/>
          </a:prstGeom>
        </p:spPr>
      </p:pic>
      <p:pic>
        <p:nvPicPr>
          <p:cNvPr id="12" name="Graphic 11" descr="Chat bubble outline">
            <a:extLst>
              <a:ext uri="{FF2B5EF4-FFF2-40B4-BE49-F238E27FC236}">
                <a16:creationId xmlns:a16="http://schemas.microsoft.com/office/drawing/2014/main" id="{622BBF30-302E-BB48-9742-E046EB16E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4208" y="8146218"/>
            <a:ext cx="411480" cy="411480"/>
          </a:xfrm>
          <a:prstGeom prst="rect">
            <a:avLst/>
          </a:prstGeom>
        </p:spPr>
      </p:pic>
      <p:pic>
        <p:nvPicPr>
          <p:cNvPr id="16" name="Graphic 15" descr="Compass outline">
            <a:extLst>
              <a:ext uri="{FF2B5EF4-FFF2-40B4-BE49-F238E27FC236}">
                <a16:creationId xmlns:a16="http://schemas.microsoft.com/office/drawing/2014/main" id="{8D3635BD-68A2-174E-92F8-1EE608E3F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26" y="3436583"/>
            <a:ext cx="411480" cy="411480"/>
          </a:xfrm>
          <a:prstGeom prst="rect">
            <a:avLst/>
          </a:prstGeom>
        </p:spPr>
      </p:pic>
      <p:pic>
        <p:nvPicPr>
          <p:cNvPr id="18" name="Graphic 17" descr="Speaker phone outline">
            <a:extLst>
              <a:ext uri="{FF2B5EF4-FFF2-40B4-BE49-F238E27FC236}">
                <a16:creationId xmlns:a16="http://schemas.microsoft.com/office/drawing/2014/main" id="{CD7C3546-DF6C-1748-9DE2-3DE0B393F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6967" y="6062796"/>
            <a:ext cx="411480" cy="411480"/>
          </a:xfrm>
          <a:prstGeom prst="rect">
            <a:avLst/>
          </a:prstGeom>
        </p:spPr>
      </p:pic>
      <p:pic>
        <p:nvPicPr>
          <p:cNvPr id="20" name="Graphic 19" descr="Customer review outline">
            <a:extLst>
              <a:ext uri="{FF2B5EF4-FFF2-40B4-BE49-F238E27FC236}">
                <a16:creationId xmlns:a16="http://schemas.microsoft.com/office/drawing/2014/main" id="{88BA5AB9-C7BF-714C-B301-F3911BFCE8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731" y="6062796"/>
            <a:ext cx="411480" cy="411480"/>
          </a:xfrm>
          <a:prstGeom prst="rect">
            <a:avLst/>
          </a:prstGeom>
        </p:spPr>
      </p:pic>
      <p:pic>
        <p:nvPicPr>
          <p:cNvPr id="24" name="Graphic 23" descr="Signpost outline">
            <a:extLst>
              <a:ext uri="{FF2B5EF4-FFF2-40B4-BE49-F238E27FC236}">
                <a16:creationId xmlns:a16="http://schemas.microsoft.com/office/drawing/2014/main" id="{98A2CDD0-0973-5C41-9864-EAF96E20A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29042" y="6062796"/>
            <a:ext cx="411480" cy="411480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D97D0963-4E70-534E-A452-83995F1FAC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72908" y="8146218"/>
            <a:ext cx="411480" cy="411480"/>
          </a:xfrm>
          <a:prstGeom prst="rect">
            <a:avLst/>
          </a:prstGeom>
        </p:spPr>
      </p:pic>
      <p:pic>
        <p:nvPicPr>
          <p:cNvPr id="28" name="Graphic 27" descr="Remote learning language outline">
            <a:extLst>
              <a:ext uri="{FF2B5EF4-FFF2-40B4-BE49-F238E27FC236}">
                <a16:creationId xmlns:a16="http://schemas.microsoft.com/office/drawing/2014/main" id="{5F425BA3-573C-1A4A-9418-FC3AB02B28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4421" y="8146218"/>
            <a:ext cx="411480" cy="411480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7721F89F-362E-2149-8232-23A77C21A87D}"/>
              </a:ext>
            </a:extLst>
          </p:cNvPr>
          <p:cNvSpPr/>
          <p:nvPr/>
        </p:nvSpPr>
        <p:spPr>
          <a:xfrm rot="5400000" flipH="1">
            <a:off x="3863341" y="496711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8D3B50-8896-BD46-87FD-5A7F5FB02DD5}"/>
              </a:ext>
            </a:extLst>
          </p:cNvPr>
          <p:cNvSpPr txBox="1">
            <a:spLocks/>
          </p:cNvSpPr>
          <p:nvPr/>
        </p:nvSpPr>
        <p:spPr>
          <a:xfrm>
            <a:off x="5851290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Portale di assistenza autonoma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154937-CC7F-194F-914A-583BEF4B46DE}"/>
              </a:ext>
            </a:extLst>
          </p:cNvPr>
          <p:cNvSpPr txBox="1">
            <a:spLocks/>
          </p:cNvSpPr>
          <p:nvPr/>
        </p:nvSpPr>
        <p:spPr>
          <a:xfrm>
            <a:off x="5851290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it-IT" sz="1200">
                <a:solidFill>
                  <a:srgbClr val="000000"/>
                </a:solidFill>
              </a:rPr>
              <a:t>Experience League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it-IT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Risorse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San Jose, CA 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it-IT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it-IT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it-IT" sz="1100" i="1">
                <a:solidFill>
                  <a:srgbClr val="777879"/>
                </a:solidFill>
                <a:latin typeface="AdobeClean-LightIt"/>
                <a:cs typeface="AdobeClean-LightIt"/>
              </a:rPr>
              <a:t>Per saperne di più sulle opzioni di Supporto Adobe e capire quale sia il livello più adatto alle tue esigenze, contatta il tuo Named Account Manager (NAM) o Customer Success Manager (CSM).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it-IT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7233" y="5031270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it-IT" sz="1400" b="1">
                <a:solidFill>
                  <a:srgbClr val="020302"/>
                </a:solidFill>
                <a:latin typeface="Adobe Clean"/>
                <a:cs typeface="Adobe Clean"/>
              </a:rPr>
              <a:t>Supporto Adobe: aree geografiche, orari operativi e lingue</a:t>
            </a:r>
          </a:p>
          <a:p>
            <a:pPr>
              <a:spcBef>
                <a:spcPts val="915"/>
              </a:spcBef>
            </a:pPr>
            <a:r>
              <a:rPr lang="it-IT" sz="1000">
                <a:solidFill>
                  <a:srgbClr val="1F1F1F"/>
                </a:solidFill>
                <a:latin typeface="AdobeClean-Light"/>
              </a:rPr>
              <a:t>L’ambito del supporto Adobe è definito allineando l’indirizzo di fatturazione del cliente (in base all’ordine di vendita o altro documento di acquisto del servizio di supporto Adobe) a una delle seguenti aree geografiche: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235217"/>
              </p:ext>
            </p:extLst>
          </p:nvPr>
        </p:nvGraphicFramePr>
        <p:xfrm>
          <a:off x="171128" y="5907213"/>
          <a:ext cx="73914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Americhe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Europa, Medio Oriente e Africa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Asia-Pacifico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Giappone</a:t>
                      </a:r>
                      <a:r>
                        <a:rPr lang="it-IT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06:00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</a:rPr>
                        <a:t>09:00 – 17:30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b="1" i="0" u="none" strike="noStrike" cap="none" normalizeH="0" baseline="30000" noProof="0">
                          <a:ln>
                            <a:noFill/>
                          </a:ln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it-IT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</a:rPr>
                        <a:t>Il supporto è disponibile solo in inglese e giapponese.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it-IT" sz="1100" i="1">
                          <a:solidFill>
                            <a:schemeClr val="tx1"/>
                          </a:solidFill>
                          <a:latin typeface="Adobe Clean"/>
                        </a:rPr>
                        <a:t>* Adobe Commerce non prevede il supporto in lingua giapponese.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it-IT" sz="1100" i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it-IT" sz="1100" i="0" baseline="3000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it-IT" sz="1100" i="0">
                          <a:solidFill>
                            <a:schemeClr val="tx1"/>
                          </a:solidFill>
                          <a:latin typeface="Adobe Clean"/>
                        </a:rPr>
                        <a:t>In Giappone, i casi P2, P3 e P4 sono limitati al solo orario operativo.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it-IT" sz="1200" b="1">
                <a:solidFill>
                  <a:srgbClr val="FFFFFF"/>
                </a:solidFill>
                <a:latin typeface="Adobe Clean"/>
                <a:cs typeface="Adobe Clean"/>
              </a:rPr>
              <a:t>Eccellenza tecnica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it-IT" sz="1200" b="1">
                <a:solidFill>
                  <a:srgbClr val="FFFFFF"/>
                </a:solidFill>
                <a:latin typeface="Adobe Clean"/>
                <a:cs typeface="Adobe Clean"/>
              </a:rPr>
              <a:t>Supporto rapido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29819" y="854396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it-IT" sz="1200" b="1" dirty="0">
                <a:solidFill>
                  <a:srgbClr val="FFFFFF"/>
                </a:solidFill>
                <a:latin typeface="Adobe Clean"/>
                <a:cs typeface="Adobe Clean"/>
              </a:rPr>
              <a:t>Consulenza strategica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89471"/>
              </p:ext>
            </p:extLst>
          </p:nvPr>
        </p:nvGraphicFramePr>
        <p:xfrm>
          <a:off x="194236" y="1059345"/>
          <a:ext cx="7368291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Con Experience League, Adobe aiuta le aziende a conseguire il valore che si aspettano dalle soluzioni Adobe in cui hanno investito. In questo portale unificato, puoi imparare, relazionarti con altri professionisti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crescere seguendo un percorso personalizzato con tutorial, documentazione dei prodotti, formazione con istruttori, supporto tecnico e il sostegno dell’intera community.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Formazione</a:t>
                      </a:r>
                      <a:r>
                        <a:rPr lang="it-IT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I corsi Adobe Digital Learning Services sono accessibili da Experience League. I corsi di apprendimento comprendono lezioni sia on-demand che guidate da istruttori.  Potrai acquisire nuove competenze particolarmente ricercate nel settore e metterle in pratica nella tua organizzazione, per favorirne il successo.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Problemi di produzione e interruzioni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trasmette informazioni sullo stato di tutti i prodotti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 i servizi Adobe implementati in ambienti multi-tenant. Puoi scegliere se ricevere notifiche e-mail ogni volta che Adobe segnala, aggiorna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risolve un problema relativo a un prodotto. Vengono segnalate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 esempio le interruzioni per manutenzione programmata o problemi relativi ai servizi con diversi livelli di gravità.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i="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 tooltip="https://helpx.adobe.com/it/support/programs/enterprise-support-programs/premier-support-business.html"/>
                        </a:rPr>
                        <a:t>Sito del supporto Business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Sito del supporto Business di Adobe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1"/>
                        </a:rPr>
                        <a:t>Termini e condizioni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it-IT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Termini e condizioni che descrivono i servizi di supporto disponibili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FC3CAF-E6F1-40E3-87D4-6B781C97D6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0DB8BDF-6DA8-4ABC-A3CA-043AFD674CFC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1295</Words>
  <Application>Microsoft Office PowerPoint</Application>
  <PresentationFormat>Custom</PresentationFormat>
  <Paragraphs>129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OPZIONI DI SUPPORTO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Marek Poliacik</cp:lastModifiedBy>
  <cp:revision>6</cp:revision>
  <dcterms:created xsi:type="dcterms:W3CDTF">2020-11-03T06:32:09Z</dcterms:created>
  <dcterms:modified xsi:type="dcterms:W3CDTF">2021-10-01T14:57:47Z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