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62" r:id="rId6"/>
    <p:sldId id="267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10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  <p:cmAuthor id="2" name="Ankita Sood" initials="AS" lastIdx="2" clrIdx="1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6579C9-8574-E621-57BF-C5D6F4C605CC}" v="6" dt="2021-09-22T22:58:26.163"/>
    <p1510:client id="{86768B6F-E5DF-274A-B928-9320E1DF9962}" v="132" dt="2021-08-07T02:18:13.925"/>
    <p1510:client id="{8C285145-5FF7-2B49-D44C-ABA3390CC068}" v="48" dt="2021-09-22T19:02:31.7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78" d="100"/>
          <a:sy n="78" d="100"/>
        </p:scale>
        <p:origin x="315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306579C9-8574-E621-57BF-C5D6F4C605CC}"/>
    <pc:docChg chg="modSld">
      <pc:chgData name="Akilah Johnson" userId="S::akjohnso@adobe.com::2fa3aa60-0c9c-4d06-bae2-795983241227" providerId="AD" clId="Web-{306579C9-8574-E621-57BF-C5D6F4C605CC}" dt="2021-09-22T22:58:18.491" v="3"/>
      <pc:docMkLst>
        <pc:docMk/>
      </pc:docMkLst>
      <pc:sldChg chg="modSp">
        <pc:chgData name="Akilah Johnson" userId="S::akjohnso@adobe.com::2fa3aa60-0c9c-4d06-bae2-795983241227" providerId="AD" clId="Web-{306579C9-8574-E621-57BF-C5D6F4C605CC}" dt="2021-09-22T22:58:18.491" v="3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306579C9-8574-E621-57BF-C5D6F4C605CC}" dt="2021-09-22T22:58:18.491" v="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8C285145-5FF7-2B49-D44C-ABA3390CC068}"/>
    <pc:docChg chg="modSld">
      <pc:chgData name="Akilah Johnson" userId="S::akjohnso@adobe.com::2fa3aa60-0c9c-4d06-bae2-795983241227" providerId="AD" clId="Web-{8C285145-5FF7-2B49-D44C-ABA3390CC068}" dt="2021-09-22T19:02:31.738" v="36" actId="1076"/>
      <pc:docMkLst>
        <pc:docMk/>
      </pc:docMkLst>
      <pc:sldChg chg="modSp">
        <pc:chgData name="Akilah Johnson" userId="S::akjohnso@adobe.com::2fa3aa60-0c9c-4d06-bae2-795983241227" providerId="AD" clId="Web-{8C285145-5FF7-2B49-D44C-ABA3390CC068}" dt="2021-09-22T19:02:31.738" v="36" actId="1076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8C285145-5FF7-2B49-D44C-ABA3390CC068}" dt="2021-09-22T19:02:31.738" v="36" actId="1076"/>
          <ac:spMkLst>
            <pc:docMk/>
            <pc:sldMk cId="1050037809" sldId="261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8C285145-5FF7-2B49-D44C-ABA3390CC068}" dt="2021-09-22T18:59:49.504" v="34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57D6-2086-AA47-A7A4-C0CDE7C14E4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9989-9CFD-3E47-ADC5-9472F49C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©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Adobe. All</a:t>
            </a:r>
            <a:r>
              <a:rPr spc="-15" dirty="0"/>
              <a:t> Rights</a:t>
            </a:r>
            <a:r>
              <a:rPr spc="-10" dirty="0"/>
              <a:t> </a:t>
            </a:r>
            <a:r>
              <a:rPr spc="-15" dirty="0"/>
              <a:t>Reserved.</a:t>
            </a:r>
            <a:r>
              <a:rPr spc="-10" dirty="0"/>
              <a:t> </a:t>
            </a:r>
            <a:r>
              <a:rPr spc="-5" dirty="0"/>
              <a:t>Adobe</a:t>
            </a:r>
            <a:r>
              <a:rPr spc="60" dirty="0"/>
              <a:t> </a:t>
            </a:r>
            <a:r>
              <a:rPr spc="-15" dirty="0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©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Adobe. All</a:t>
            </a:r>
            <a:r>
              <a:rPr spc="-15" dirty="0"/>
              <a:t> Rights</a:t>
            </a:r>
            <a:r>
              <a:rPr spc="-10" dirty="0"/>
              <a:t> </a:t>
            </a:r>
            <a:r>
              <a:rPr spc="-15" dirty="0"/>
              <a:t>Reserved.</a:t>
            </a:r>
            <a:r>
              <a:rPr spc="-10" dirty="0"/>
              <a:t> </a:t>
            </a:r>
            <a:r>
              <a:rPr spc="-5" dirty="0"/>
              <a:t>Adobe</a:t>
            </a:r>
            <a:r>
              <a:rPr spc="60" dirty="0"/>
              <a:t> </a:t>
            </a:r>
            <a:r>
              <a:rPr spc="-15" dirty="0"/>
              <a:t>Confidential.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©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Adobe. All</a:t>
            </a:r>
            <a:r>
              <a:rPr spc="-15" dirty="0"/>
              <a:t> Rights</a:t>
            </a:r>
            <a:r>
              <a:rPr spc="-10" dirty="0"/>
              <a:t> </a:t>
            </a:r>
            <a:r>
              <a:rPr spc="-15" dirty="0"/>
              <a:t>Reserved.</a:t>
            </a:r>
            <a:r>
              <a:rPr spc="-10" dirty="0"/>
              <a:t> </a:t>
            </a:r>
            <a:r>
              <a:rPr spc="-5" dirty="0"/>
              <a:t>Adobe</a:t>
            </a:r>
            <a:r>
              <a:rPr spc="60" dirty="0"/>
              <a:t> </a:t>
            </a:r>
            <a:r>
              <a:rPr spc="-15" dirty="0"/>
              <a:t>Confidential.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©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Adobe. All</a:t>
            </a:r>
            <a:r>
              <a:rPr spc="-15" dirty="0"/>
              <a:t> Rights</a:t>
            </a:r>
            <a:r>
              <a:rPr spc="-10" dirty="0"/>
              <a:t> </a:t>
            </a:r>
            <a:r>
              <a:rPr spc="-15" dirty="0"/>
              <a:t>Reserved.</a:t>
            </a:r>
            <a:r>
              <a:rPr spc="-10" dirty="0"/>
              <a:t> </a:t>
            </a:r>
            <a:r>
              <a:rPr spc="-5" dirty="0"/>
              <a:t>Adobe</a:t>
            </a:r>
            <a:r>
              <a:rPr spc="60" dirty="0"/>
              <a:t> </a:t>
            </a:r>
            <a:r>
              <a:rPr spc="-15" dirty="0"/>
              <a:t>Confidential.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©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Adobe. All</a:t>
            </a:r>
            <a:r>
              <a:rPr spc="-15" dirty="0"/>
              <a:t> Rights</a:t>
            </a:r>
            <a:r>
              <a:rPr spc="-10" dirty="0"/>
              <a:t> </a:t>
            </a:r>
            <a:r>
              <a:rPr spc="-15" dirty="0"/>
              <a:t>Reserved.</a:t>
            </a:r>
            <a:r>
              <a:rPr spc="-10" dirty="0"/>
              <a:t> </a:t>
            </a:r>
            <a:r>
              <a:rPr spc="-5" dirty="0"/>
              <a:t>Adobe</a:t>
            </a:r>
            <a:r>
              <a:rPr spc="60" dirty="0"/>
              <a:t> </a:t>
            </a:r>
            <a:r>
              <a:rPr spc="-1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4" y="456692"/>
            <a:ext cx="67945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787" y="9861194"/>
            <a:ext cx="222440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 dirty="0"/>
              <a:t>©</a:t>
            </a:r>
            <a:fld id="{81D60167-4931-47E6-BA6A-407CBD079E47}" type="slidenum">
              <a:rPr spc="-5" dirty="0"/>
              <a:t>‹#›</a:t>
            </a:fld>
            <a:r>
              <a:rPr spc="-5" dirty="0"/>
              <a:t> Adobe. All</a:t>
            </a:r>
            <a:r>
              <a:rPr spc="-15" dirty="0"/>
              <a:t> Rights</a:t>
            </a:r>
            <a:r>
              <a:rPr spc="-10" dirty="0"/>
              <a:t> </a:t>
            </a:r>
            <a:r>
              <a:rPr spc="-15" dirty="0"/>
              <a:t>Reserved.</a:t>
            </a:r>
            <a:r>
              <a:rPr spc="-10" dirty="0"/>
              <a:t> </a:t>
            </a:r>
            <a:r>
              <a:rPr spc="-5" dirty="0"/>
              <a:t>Adobe</a:t>
            </a:r>
            <a:r>
              <a:rPr spc="60" dirty="0"/>
              <a:t> </a:t>
            </a:r>
            <a:r>
              <a:rPr spc="-15" dirty="0"/>
              <a:t>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emf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emf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emf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it#support" TargetMode="External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jp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hyperlink" Target="https://helpx.adobe.com/it/support/programs/support-policies-terms-conditions.html" TargetMode="External"/><Relationship Id="rId4" Type="http://schemas.openxmlformats.org/officeDocument/2006/relationships/image" Target="../media/image3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827" y="65103"/>
            <a:ext cx="4725793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300" dirty="0">
                <a:latin typeface="Adobe Clean" panose="020B0503020404020204" pitchFamily="34" charset="0"/>
              </a:rPr>
              <a:t>OPZIONI DI SUPPORTO ADOBE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22" y="560755"/>
            <a:ext cx="7003277" cy="1327928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it-IT" sz="1100" dirty="0">
                <a:solidFill>
                  <a:srgbClr val="FFFFFF"/>
                </a:solidFill>
                <a:latin typeface="AdobeClean-Light"/>
                <a:cs typeface="AdobeClean-Light"/>
              </a:rPr>
              <a:t>Online | Business | Enterprise | </a:t>
            </a:r>
            <a:r>
              <a:rPr lang="it-IT" sz="1100" b="1" dirty="0">
                <a:solidFill>
                  <a:srgbClr val="FFFFFF"/>
                </a:solidFill>
                <a:latin typeface="Arial"/>
                <a:cs typeface="Arial"/>
              </a:rPr>
              <a:t>Elite</a:t>
            </a:r>
          </a:p>
          <a:p>
            <a:pPr marL="12700" marR="1076325">
              <a:spcBef>
                <a:spcPts val="235"/>
              </a:spcBef>
            </a:pP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offre una gamma completa di risorse tecniche per assistere la tua azienda, incluse nell’abbonamento Experience Cloud e ampliabili ulteriormente con un pacchetto di supporto ELITE. Il supporto ELITE include l’accesso a percorsi di apprendimento personalizzati e forum della community monitorati tramite Adobe Experience League. Puoi inoltre usufruire di documentazione tecnica dettagliata e note sulla versione sempre aggiornate. Ai clienti ELITE vengono assegnati un Named Support Engineer e un Technical Account Manager che saranno i tuoi contatti di riferimento all’interno del team Adobe Support. Inoltre, insieme e in partnership con la tua azienda, ti offrono un servizio di supporto d’eccellenza, proattivo e reattivo. Conoscendo a fondo le tue specifiche soluzioni Experience Cloud, il team Adobe Support sarà sempre al tuo fianco per ogni esigenza di supporto, per aiutarti </a:t>
            </a:r>
            <a:br>
              <a:rPr lang="sk-SK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trarre il massimo dalle soluzioni Adobe Experience Cloud in cui hai investito e prevenire eventuali problemi.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564" y="7162800"/>
            <a:ext cx="402243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Obiettivi del livello di servizio: risposta iniziale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713540"/>
              </p:ext>
            </p:extLst>
          </p:nvPr>
        </p:nvGraphicFramePr>
        <p:xfrm>
          <a:off x="145668" y="7473158"/>
          <a:ext cx="7409815" cy="2386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4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442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</a:t>
                      </a:r>
                    </a:p>
                  </a:txBody>
                  <a:tcPr marL="0" marR="0" marT="571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82905" algn="l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Supporto Online</a:t>
                      </a:r>
                    </a:p>
                  </a:txBody>
                  <a:tcPr marL="0" marR="0" marT="571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3525" algn="l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825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1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it-IT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1 (P1)</a:t>
                      </a:r>
                    </a:p>
                    <a:p>
                      <a:pPr marL="50165" marR="495934" algn="l">
                        <a:lnSpc>
                          <a:spcPts val="1010"/>
                        </a:lnSpc>
                        <a:spcBef>
                          <a:spcPts val="405"/>
                        </a:spcBef>
                      </a:pPr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nell’ambiente di produzione del cliente non sono disponibili oppure si verificano problemi significativi di perdita di dati o deterioramento del servizio ed è richiesto un intervento immediato per ripristinare funzionalità e usabilità.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2925" marR="492125" algn="ctr">
                        <a:lnSpc>
                          <a:spcPct val="102200"/>
                        </a:lnSpc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1 ora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571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130" marR="459740" indent="92710" algn="ctr">
                        <a:lnSpc>
                          <a:spcPct val="100000"/>
                        </a:lnSpc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15 minuti</a:t>
                      </a:r>
                    </a:p>
                  </a:txBody>
                  <a:tcPr marL="0" marR="0" marT="254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5715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41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lang="it-IT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2 (P2)</a:t>
                      </a:r>
                    </a:p>
                    <a:p>
                      <a:pPr marL="49530" marR="719455" algn="l">
                        <a:lnSpc>
                          <a:spcPts val="1010"/>
                        </a:lnSpc>
                        <a:spcBef>
                          <a:spcPts val="405"/>
                        </a:spcBef>
                      </a:pPr>
                      <a:r>
                        <a:rPr lang="it-IT" sz="900" b="0" i="0" u="none" strike="noStrike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del cliente hanno subìto un notevole deterioramento del servizio o potenziale perdita di dati, oppure un problema interessa una funzione importante.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163" marR="343535" indent="-49213" algn="ctr">
                        <a:lnSpc>
                          <a:spcPct val="102200"/>
                        </a:lnSpc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 /</a:t>
                      </a:r>
                      <a: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ore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790" marR="481330" indent="144145" algn="ctr">
                        <a:lnSpc>
                          <a:spcPct val="102299"/>
                        </a:lnSpc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30 minuti</a:t>
                      </a:r>
                    </a:p>
                  </a:txBody>
                  <a:tcPr marL="0" marR="0" marT="508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3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3 (P3)</a:t>
                      </a:r>
                    </a:p>
                    <a:p>
                      <a:pPr marL="48895" marR="387985" indent="-2540" algn="l">
                        <a:lnSpc>
                          <a:spcPts val="980"/>
                        </a:lnSpc>
                        <a:spcBef>
                          <a:spcPts val="450"/>
                        </a:spcBef>
                      </a:pPr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del cliente sono interessate da deterioramento lieve del servizio </a:t>
                      </a:r>
                      <a:br>
                        <a:rPr lang="sk-SK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(o nessun deterioramento), tuttavia è possibile procedere normalmente mediante una soluzione temporanea.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163" marR="343535" indent="-49213" algn="ctr">
                        <a:lnSpc>
                          <a:spcPct val="102200"/>
                        </a:lnSpc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 /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 ore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0" marR="531495" indent="1270" algn="ctr">
                        <a:lnSpc>
                          <a:spcPct val="102200"/>
                        </a:lnSpc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4x5 /   1 ora</a:t>
                      </a:r>
                    </a:p>
                  </a:txBody>
                  <a:tcPr marL="0" marR="0" marT="698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44">
                <a:tc>
                  <a:txBody>
                    <a:bodyPr/>
                    <a:lstStyle/>
                    <a:p>
                      <a:pPr marL="48895" algn="l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4 (P4)</a:t>
                      </a:r>
                    </a:p>
                    <a:p>
                      <a:pPr marL="6223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it-IT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Domande generali sulle attuali funzionalità del prodotto o su una richiesta di miglioramento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163" marR="343535" indent="-49213" algn="ctr">
                        <a:lnSpc>
                          <a:spcPct val="102200"/>
                        </a:lnSpc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Giorni lavorativi /  3 giorni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4163" marR="343535" indent="-49213" algn="ctr">
                        <a:lnSpc>
                          <a:spcPct val="102200"/>
                        </a:lnSpc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Giorni lavorativi /  1 giorno</a:t>
                      </a:r>
                    </a:p>
                  </a:txBody>
                  <a:tcPr marL="0" marR="0" marT="2794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7" cy="3954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786" y="9888626"/>
            <a:ext cx="2950213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6FF61-63CA-D544-B085-6AB0891642D7}"/>
              </a:ext>
            </a:extLst>
          </p:cNvPr>
          <p:cNvSpPr txBox="1"/>
          <p:nvPr/>
        </p:nvSpPr>
        <p:spPr>
          <a:xfrm>
            <a:off x="387610" y="421174"/>
            <a:ext cx="21561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i="1">
                <a:solidFill>
                  <a:schemeClr val="bg1"/>
                </a:solidFill>
              </a:rPr>
              <a:t>Adobe Experience Cloud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8FC06D05-42C7-D14C-86E4-0F017116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001763"/>
              </p:ext>
            </p:extLst>
          </p:nvPr>
        </p:nvGraphicFramePr>
        <p:xfrm>
          <a:off x="273550" y="2258474"/>
          <a:ext cx="7281935" cy="4839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816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04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643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384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21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Supporto Online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Elite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 dirty="0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Supporto a pagamento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Esperti assegnati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Named Support Engineer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di assistenza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per problemi P1 24x7x365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Contatti interni per il supporto (per prodotto)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telefonico in diretta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delle escalation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Valutazioni dei servizi all’anno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90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Sessioni con esperti all’anno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90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Valutazione dei casi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443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degli eventi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ambiente, manutenzione e monitoraggio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della roadmap di prodotti, versioni, migrazione e aggiornamento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supporto cloud -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297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sul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- Nel primo anno di nuove soluzioni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8260" marR="0" lvl="0" indent="0" defTabSz="914400" eaLnBrk="1" fontAlgn="auto" latinLnBrk="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>
                          <a:latin typeface="AdobeClean-Light"/>
                          <a:cs typeface="AdobeClean-Light"/>
                        </a:rPr>
                        <a:t>Attività di servizio sul campo </a:t>
                      </a:r>
                    </a:p>
                  </a:txBody>
                  <a:tcPr marL="0" marR="0" marT="48260" marB="0"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9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084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9412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57339" y="897486"/>
            <a:ext cx="2434387" cy="45719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475" y="0"/>
                </a:lnTo>
              </a:path>
            </a:pathLst>
          </a:custGeom>
          <a:ln w="25133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7339" y="608961"/>
            <a:ext cx="25683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Caratteristiche del supporto Elite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868167" y="1433668"/>
            <a:ext cx="21945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26670">
              <a:lnSpc>
                <a:spcPct val="100000"/>
              </a:lnSpc>
              <a:spcBef>
                <a:spcPts val="175"/>
              </a:spcBef>
            </a:pP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Un tecnico del supporto dedicato </a:t>
            </a:r>
            <a:br>
              <a:rPr lang="sk-SK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che acquisisce familiarità con l’ambiente della soluzione e gli obiettivi di business </a:t>
            </a:r>
            <a:br>
              <a:rPr lang="sk-SK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del cliente. Il Named Support Engineer </a:t>
            </a:r>
            <a:br>
              <a:rPr lang="sk-SK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è un tecnico esperto che aiuta a coordinare </a:t>
            </a:r>
            <a:br>
              <a:rPr lang="sk-SK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la tua esperienza di assistenza Enterprise.</a:t>
            </a:r>
          </a:p>
        </p:txBody>
      </p:sp>
      <p:pic>
        <p:nvPicPr>
          <p:cNvPr id="33" name="object 3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8925" y="1066800"/>
            <a:ext cx="365760" cy="365760"/>
          </a:xfrm>
          <a:prstGeom prst="rect">
            <a:avLst/>
          </a:prstGeom>
        </p:spPr>
      </p:pic>
      <p:pic>
        <p:nvPicPr>
          <p:cNvPr id="35" name="object 35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57800" y="2561747"/>
            <a:ext cx="365760" cy="36576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333364" y="1433668"/>
            <a:ext cx="229271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114935">
              <a:lnSpc>
                <a:spcPct val="100000"/>
              </a:lnSpc>
              <a:spcBef>
                <a:spcPts val="965"/>
              </a:spcBef>
            </a:pP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Valutazione periodica programmata delle richieste di supporto aperte, per garantirne l’allineamento in termini di descrizione dei casi, impatto sul business, stato, priorità </a:t>
            </a:r>
            <a:br>
              <a:rPr lang="sk-SK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e accordi sulle azioni successive necessarie a garantire una rapida risoluzione.</a:t>
            </a:r>
          </a:p>
        </p:txBody>
      </p:sp>
      <p:pic>
        <p:nvPicPr>
          <p:cNvPr id="37" name="object 37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8925" y="2500787"/>
            <a:ext cx="241555" cy="36576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24341" y="1433668"/>
            <a:ext cx="219456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95" indent="127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Un Technical Account Manager dedicato per monitorare l’esperienza Elite, coordinare le attività di supporto e servizi sul campo, e fornire servizi proattivi volti </a:t>
            </a:r>
            <a:br>
              <a:rPr lang="sk-SK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a massimizzare il valore aziendale.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89237" y="112624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Technical Account Manager</a:t>
            </a:r>
          </a:p>
        </p:txBody>
      </p:sp>
      <p:pic>
        <p:nvPicPr>
          <p:cNvPr id="41" name="object 41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600" y="1066800"/>
            <a:ext cx="365760" cy="365760"/>
          </a:xfrm>
          <a:prstGeom prst="rect">
            <a:avLst/>
          </a:prstGeom>
        </p:spPr>
      </p:pic>
      <p:pic>
        <p:nvPicPr>
          <p:cNvPr id="47" name="object 47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1066800"/>
            <a:ext cx="365760" cy="36576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791726" y="5243920"/>
            <a:ext cx="2194560" cy="499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409"/>
              </a:spcBef>
            </a:pPr>
            <a:r>
              <a:rPr lang="it-IT" sz="1000">
                <a:solidFill>
                  <a:srgbClr val="020302"/>
                </a:solidFill>
                <a:latin typeface="AdobeClean-Light"/>
                <a:cs typeface="AdobeClean-Light"/>
              </a:rPr>
              <a:t>Trasferimento continuo delle conoscenze dal team di supporto Adobe, per fornire best practice sull’utilizzo delle soluzioni.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265661" y="5243920"/>
            <a:ext cx="2194560" cy="669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409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Gestione degli eventi chiave per garantire il giusto livello di supporto, copertura e piano di mitigazione durante le fasi principali a livello di progetto e obiettivi di business.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24340" y="5262204"/>
            <a:ext cx="2237777" cy="6987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7790">
              <a:lnSpc>
                <a:spcPct val="116199"/>
              </a:lnSpc>
              <a:spcBef>
                <a:spcPts val="259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Indicazioni personalizzate sulle nuove funzioni dei prodotti, per sfruttare le ultime innovazioni, con valutazione del piano di aggiornamento eseguita da esperti di Adobe.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97787" y="9888626"/>
            <a:ext cx="275464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pic>
        <p:nvPicPr>
          <p:cNvPr id="43" name="Graphic 42" descr="Playbook outline">
            <a:extLst>
              <a:ext uri="{FF2B5EF4-FFF2-40B4-BE49-F238E27FC236}">
                <a16:creationId xmlns:a16="http://schemas.microsoft.com/office/drawing/2014/main" id="{C99690B9-BFB7-6F4A-BF19-81D32249562E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599" y="2472569"/>
            <a:ext cx="365760" cy="365760"/>
          </a:xfrm>
          <a:prstGeom prst="rect">
            <a:avLst/>
          </a:prstGeom>
        </p:spPr>
      </p:pic>
      <p:sp>
        <p:nvSpPr>
          <p:cNvPr id="55" name="object 46">
            <a:extLst>
              <a:ext uri="{FF2B5EF4-FFF2-40B4-BE49-F238E27FC236}">
                <a16:creationId xmlns:a16="http://schemas.microsoft.com/office/drawing/2014/main" id="{7C260A2A-AF2F-FC40-B33F-0E1D0FBC740E}"/>
              </a:ext>
            </a:extLst>
          </p:cNvPr>
          <p:cNvSpPr txBox="1"/>
          <p:nvPr/>
        </p:nvSpPr>
        <p:spPr>
          <a:xfrm>
            <a:off x="2910840" y="9060487"/>
            <a:ext cx="219456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Avvia una sessione di chat per ottenere risposte e assistenza nell’invio di un caso.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 Il supporto chat in diretta non è disponibile per tutti i prodotti</a:t>
            </a:r>
            <a:r>
              <a:rPr lang="it-IT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486E8-54B1-F645-9B86-ECF1030A75B7}"/>
              </a:ext>
            </a:extLst>
          </p:cNvPr>
          <p:cNvSpPr txBox="1">
            <a:spLocks/>
          </p:cNvSpPr>
          <p:nvPr/>
        </p:nvSpPr>
        <p:spPr>
          <a:xfrm>
            <a:off x="689237" y="675691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Forum della community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4A0F4-9A60-1844-A048-6D637B2EB827}"/>
              </a:ext>
            </a:extLst>
          </p:cNvPr>
          <p:cNvSpPr>
            <a:spLocks/>
          </p:cNvSpPr>
          <p:nvPr/>
        </p:nvSpPr>
        <p:spPr>
          <a:xfrm>
            <a:off x="689237" y="6960100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Forum online</a:t>
            </a: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33C8C307-B5C0-B745-B0B7-708423875E59}"/>
              </a:ext>
            </a:extLst>
          </p:cNvPr>
          <p:cNvSpPr txBox="1"/>
          <p:nvPr/>
        </p:nvSpPr>
        <p:spPr>
          <a:xfrm>
            <a:off x="324341" y="7152361"/>
            <a:ext cx="219456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Accesso online continuo a un database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in continua crescita di soluzioni tecniche, documentazione del prodotto, risposte alle domande più frequenti e altro ancora. Possibilità di relazionarsi con professionisti </a:t>
            </a:r>
            <a:br>
              <a:rPr lang="sk-SK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 altri clienti della Community Adobe per condividere best practice ed esperienze.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F27587-C508-5A44-B624-7AD95CEE18C8}"/>
              </a:ext>
            </a:extLst>
          </p:cNvPr>
          <p:cNvSpPr txBox="1">
            <a:spLocks/>
          </p:cNvSpPr>
          <p:nvPr/>
        </p:nvSpPr>
        <p:spPr>
          <a:xfrm>
            <a:off x="5723508" y="6756914"/>
            <a:ext cx="14630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1271E9-6965-1342-9192-934017FB88DC}"/>
              </a:ext>
            </a:extLst>
          </p:cNvPr>
          <p:cNvSpPr>
            <a:spLocks/>
          </p:cNvSpPr>
          <p:nvPr/>
        </p:nvSpPr>
        <p:spPr>
          <a:xfrm>
            <a:off x="5723508" y="6960100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Percorsi autoguidati</a:t>
            </a:r>
          </a:p>
        </p:txBody>
      </p:sp>
      <p:sp>
        <p:nvSpPr>
          <p:cNvPr id="61" name="object 39">
            <a:extLst>
              <a:ext uri="{FF2B5EF4-FFF2-40B4-BE49-F238E27FC236}">
                <a16:creationId xmlns:a16="http://schemas.microsoft.com/office/drawing/2014/main" id="{238FC9C9-C2C0-E444-BB27-77B17FF0EC4E}"/>
              </a:ext>
            </a:extLst>
          </p:cNvPr>
          <p:cNvSpPr txBox="1"/>
          <p:nvPr/>
        </p:nvSpPr>
        <p:spPr>
          <a:xfrm>
            <a:off x="5265661" y="7152361"/>
            <a:ext cx="2360418" cy="126701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Diventa un Experience Maker con Experience League. Puoi acquisire rapidamente le capacità necessarie nella gestione della customer experience seguendo un percorso di apprendimento personalizzato per sviluppare nuove competenze, partecipare a una comunità globale di professionisti e guadagnare riconoscimenti di valore sul piano professionale.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19678C-2CA3-2045-81B8-DDFAC6C08445}"/>
              </a:ext>
            </a:extLst>
          </p:cNvPr>
          <p:cNvSpPr txBox="1">
            <a:spLocks/>
          </p:cNvSpPr>
          <p:nvPr/>
        </p:nvSpPr>
        <p:spPr>
          <a:xfrm>
            <a:off x="3201544" y="8560230"/>
            <a:ext cx="15430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Supporto chat in diretta*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5F8203-84A5-C846-AE21-B0C1CDDEFD03}"/>
              </a:ext>
            </a:extLst>
          </p:cNvPr>
          <p:cNvSpPr>
            <a:spLocks/>
          </p:cNvSpPr>
          <p:nvPr/>
        </p:nvSpPr>
        <p:spPr>
          <a:xfrm>
            <a:off x="3201544" y="8741449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chat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7D9D55-2EC1-3743-9A8D-BF6D45DD7ADD}"/>
              </a:ext>
            </a:extLst>
          </p:cNvPr>
          <p:cNvSpPr txBox="1">
            <a:spLocks/>
          </p:cNvSpPr>
          <p:nvPr/>
        </p:nvSpPr>
        <p:spPr>
          <a:xfrm>
            <a:off x="3201544" y="675691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24x7 P1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68D5A4-4082-324D-9E20-8D044979053B}"/>
              </a:ext>
            </a:extLst>
          </p:cNvPr>
          <p:cNvSpPr>
            <a:spLocks/>
          </p:cNvSpPr>
          <p:nvPr/>
        </p:nvSpPr>
        <p:spPr>
          <a:xfrm>
            <a:off x="3201544" y="696010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telefonico</a:t>
            </a:r>
          </a:p>
        </p:txBody>
      </p:sp>
      <p:sp>
        <p:nvSpPr>
          <p:cNvPr id="66" name="object 39">
            <a:extLst>
              <a:ext uri="{FF2B5EF4-FFF2-40B4-BE49-F238E27FC236}">
                <a16:creationId xmlns:a16="http://schemas.microsoft.com/office/drawing/2014/main" id="{6D02803B-F740-8341-B0A6-E8F7CBDA4EAD}"/>
              </a:ext>
            </a:extLst>
          </p:cNvPr>
          <p:cNvSpPr txBox="1"/>
          <p:nvPr/>
        </p:nvSpPr>
        <p:spPr>
          <a:xfrm>
            <a:off x="2791726" y="7152361"/>
            <a:ext cx="219456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20302"/>
                </a:solidFill>
                <a:latin typeface="AdobeClean-Light"/>
              </a:rPr>
              <a:t>Gli utenti autorizzati o i </a:t>
            </a:r>
            <a:r>
              <a:rPr lang="it-IT" sz="1000" b="1" dirty="0">
                <a:solidFill>
                  <a:srgbClr val="020302"/>
                </a:solidFill>
                <a:latin typeface="AdobeClean-Light"/>
              </a:rPr>
              <a:t>contatti interni per il supporto</a:t>
            </a:r>
            <a:r>
              <a:rPr lang="it-IT" sz="1000" dirty="0">
                <a:latin typeface="Adobe Clean Light" panose="020B0303020404020204" pitchFamily="34" charset="0"/>
              </a:rPr>
              <a:t> possono segnalare i problemi tramite tutti i canali disponibili (compreso </a:t>
            </a:r>
            <a:br>
              <a:rPr lang="sk-SK" sz="1000" dirty="0">
                <a:latin typeface="Adobe Clean Light" panose="020B0303020404020204" pitchFamily="34" charset="0"/>
              </a:rPr>
            </a:br>
            <a:r>
              <a:rPr lang="it-IT" sz="1000" dirty="0">
                <a:latin typeface="Adobe Clean Light" panose="020B0303020404020204" pitchFamily="34" charset="0"/>
              </a:rPr>
              <a:t>il supporto telefonico per casi P1) e interagire con il team Adobe di assistenza tecnica </a:t>
            </a:r>
            <a:br>
              <a:rPr lang="sk-SK" sz="1000" dirty="0">
                <a:latin typeface="Adobe Clean Light" panose="020B0303020404020204" pitchFamily="34" charset="0"/>
              </a:rPr>
            </a:br>
            <a:r>
              <a:rPr lang="it-IT" sz="1000" dirty="0">
                <a:latin typeface="Adobe Clean Light" panose="020B0303020404020204" pitchFamily="34" charset="0"/>
              </a:rPr>
              <a:t>per conto della tua azienda. </a:t>
            </a:r>
          </a:p>
        </p:txBody>
      </p:sp>
      <p:sp>
        <p:nvSpPr>
          <p:cNvPr id="67" name="object 26">
            <a:extLst>
              <a:ext uri="{FF2B5EF4-FFF2-40B4-BE49-F238E27FC236}">
                <a16:creationId xmlns:a16="http://schemas.microsoft.com/office/drawing/2014/main" id="{E70361C6-2606-F64B-93EB-A5756DBC1380}"/>
              </a:ext>
            </a:extLst>
          </p:cNvPr>
          <p:cNvSpPr/>
          <p:nvPr/>
        </p:nvSpPr>
        <p:spPr>
          <a:xfrm>
            <a:off x="214971" y="6447157"/>
            <a:ext cx="1848207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4AE39-FDAD-A84C-A564-714C12493F9D}"/>
              </a:ext>
            </a:extLst>
          </p:cNvPr>
          <p:cNvSpPr txBox="1">
            <a:spLocks/>
          </p:cNvSpPr>
          <p:nvPr/>
        </p:nvSpPr>
        <p:spPr>
          <a:xfrm>
            <a:off x="689237" y="8560230"/>
            <a:ext cx="991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0A56A8-AC0A-3841-9E65-56EBFC37A273}"/>
              </a:ext>
            </a:extLst>
          </p:cNvPr>
          <p:cNvSpPr>
            <a:spLocks/>
          </p:cNvSpPr>
          <p:nvPr/>
        </p:nvSpPr>
        <p:spPr>
          <a:xfrm>
            <a:off x="689237" y="874144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Webinar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004E2FA9-19E5-274F-A71E-371D6802AE4C}"/>
              </a:ext>
            </a:extLst>
          </p:cNvPr>
          <p:cNvSpPr txBox="1"/>
          <p:nvPr/>
        </p:nvSpPr>
        <p:spPr>
          <a:xfrm>
            <a:off x="355867" y="9026059"/>
            <a:ext cx="2512299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Le sessioni Office Hours, guidate dal team di Assistenza clienti di Adobe, sono pensate per informare e aiutare i partecipanti a risolvere eventuali problemi e forniscono suggerimenti utili per ottenere il massimo dalle soluzioni Adobe.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65A10-81B2-C549-A341-DA0E2E901529}"/>
              </a:ext>
            </a:extLst>
          </p:cNvPr>
          <p:cNvSpPr txBox="1">
            <a:spLocks/>
          </p:cNvSpPr>
          <p:nvPr/>
        </p:nvSpPr>
        <p:spPr>
          <a:xfrm>
            <a:off x="5723508" y="8560230"/>
            <a:ext cx="13037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it-IT" sz="1200">
                <a:solidFill>
                  <a:srgbClr val="000000"/>
                </a:solidFill>
              </a:rPr>
              <a:t>Portali di assistenza autonoma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79AB87-B93C-1E4F-8618-D5E4F375B401}"/>
              </a:ext>
            </a:extLst>
          </p:cNvPr>
          <p:cNvSpPr>
            <a:spLocks/>
          </p:cNvSpPr>
          <p:nvPr/>
        </p:nvSpPr>
        <p:spPr>
          <a:xfrm>
            <a:off x="5723508" y="8741449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Portale di supporto 24/7</a:t>
            </a:r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85E923B2-DE02-C54E-95F2-D82090D65E19}"/>
              </a:ext>
            </a:extLst>
          </p:cNvPr>
          <p:cNvSpPr txBox="1"/>
          <p:nvPr/>
        </p:nvSpPr>
        <p:spPr>
          <a:xfrm>
            <a:off x="5265661" y="8987081"/>
            <a:ext cx="219456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>
                <a:solidFill>
                  <a:srgbClr val="4B4B4B"/>
                </a:solidFill>
                <a:latin typeface="Adobe Clean Light" panose="020B0303020404020204" pitchFamily="34" charset="0"/>
              </a:rPr>
              <a:t>Accesso on-demand al portale di assistenza autonoma per inviare richieste di supporto, esaminare lo stato dei casi e sfogliare altre risorse, come la knowledge base, notizie e avvisi, suggerimenti e altro ancora.</a:t>
            </a:r>
          </a:p>
        </p:txBody>
      </p:sp>
      <p:pic>
        <p:nvPicPr>
          <p:cNvPr id="74" name="Graphic 73" descr="Speaker phone outline">
            <a:extLst>
              <a:ext uri="{FF2B5EF4-FFF2-40B4-BE49-F238E27FC236}">
                <a16:creationId xmlns:a16="http://schemas.microsoft.com/office/drawing/2014/main" id="{A1370005-6890-424C-884D-9064E283C1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8925" y="6771954"/>
            <a:ext cx="411480" cy="411480"/>
          </a:xfrm>
          <a:prstGeom prst="rect">
            <a:avLst/>
          </a:prstGeom>
        </p:spPr>
      </p:pic>
      <p:pic>
        <p:nvPicPr>
          <p:cNvPr id="75" name="Graphic 74" descr="Remote learning language outline">
            <a:extLst>
              <a:ext uri="{FF2B5EF4-FFF2-40B4-BE49-F238E27FC236}">
                <a16:creationId xmlns:a16="http://schemas.microsoft.com/office/drawing/2014/main" id="{FA70E684-2FB6-544A-9B16-BEB9080AC8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8600" y="8560230"/>
            <a:ext cx="411480" cy="411480"/>
          </a:xfrm>
          <a:prstGeom prst="rect">
            <a:avLst/>
          </a:prstGeom>
        </p:spPr>
      </p:pic>
      <p:pic>
        <p:nvPicPr>
          <p:cNvPr id="76" name="Graphic 75" descr="Customer review outline">
            <a:extLst>
              <a:ext uri="{FF2B5EF4-FFF2-40B4-BE49-F238E27FC236}">
                <a16:creationId xmlns:a16="http://schemas.microsoft.com/office/drawing/2014/main" id="{1B0E4E00-41D9-6440-83E3-60369886CE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600" y="6733286"/>
            <a:ext cx="411480" cy="411480"/>
          </a:xfrm>
          <a:prstGeom prst="rect">
            <a:avLst/>
          </a:prstGeom>
        </p:spPr>
      </p:pic>
      <p:pic>
        <p:nvPicPr>
          <p:cNvPr id="77" name="Graphic 76" descr="Signpost outline">
            <a:extLst>
              <a:ext uri="{FF2B5EF4-FFF2-40B4-BE49-F238E27FC236}">
                <a16:creationId xmlns:a16="http://schemas.microsoft.com/office/drawing/2014/main" id="{001A9B31-4F82-A14D-B2BC-39DC337108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57800" y="6721476"/>
            <a:ext cx="411480" cy="411480"/>
          </a:xfrm>
          <a:prstGeom prst="rect">
            <a:avLst/>
          </a:prstGeom>
        </p:spPr>
      </p:pic>
      <p:pic>
        <p:nvPicPr>
          <p:cNvPr id="78" name="Graphic 77" descr="Internet outline">
            <a:extLst>
              <a:ext uri="{FF2B5EF4-FFF2-40B4-BE49-F238E27FC236}">
                <a16:creationId xmlns:a16="http://schemas.microsoft.com/office/drawing/2014/main" id="{20978656-E5F5-434D-BA66-491F99EF63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57800" y="8560230"/>
            <a:ext cx="411480" cy="411480"/>
          </a:xfrm>
          <a:prstGeom prst="rect">
            <a:avLst/>
          </a:prstGeom>
        </p:spPr>
      </p:pic>
      <p:pic>
        <p:nvPicPr>
          <p:cNvPr id="79" name="Graphic 78" descr="Chat bubble outline">
            <a:extLst>
              <a:ext uri="{FF2B5EF4-FFF2-40B4-BE49-F238E27FC236}">
                <a16:creationId xmlns:a16="http://schemas.microsoft.com/office/drawing/2014/main" id="{0C77255B-D338-2543-98E5-4434DF47D1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76853" y="8560230"/>
            <a:ext cx="411480" cy="411480"/>
          </a:xfrm>
          <a:prstGeom prst="rect">
            <a:avLst/>
          </a:prstGeom>
        </p:spPr>
      </p:pic>
      <p:sp>
        <p:nvSpPr>
          <p:cNvPr id="80" name="object 38">
            <a:extLst>
              <a:ext uri="{FF2B5EF4-FFF2-40B4-BE49-F238E27FC236}">
                <a16:creationId xmlns:a16="http://schemas.microsoft.com/office/drawing/2014/main" id="{881BDF6C-4AAE-5F4D-AD4C-1C358C73A0A0}"/>
              </a:ext>
            </a:extLst>
          </p:cNvPr>
          <p:cNvSpPr/>
          <p:nvPr/>
        </p:nvSpPr>
        <p:spPr>
          <a:xfrm rot="5400000" flipH="1">
            <a:off x="3863341" y="569214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CE4601-87A9-E645-841C-EE142932AEED}"/>
              </a:ext>
            </a:extLst>
          </p:cNvPr>
          <p:cNvSpPr/>
          <p:nvPr/>
        </p:nvSpPr>
        <p:spPr>
          <a:xfrm>
            <a:off x="214971" y="6124178"/>
            <a:ext cx="1930978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Caratteristiche del supporto online</a:t>
            </a:r>
          </a:p>
        </p:txBody>
      </p:sp>
      <p:grpSp>
        <p:nvGrpSpPr>
          <p:cNvPr id="82" name="object 3">
            <a:extLst>
              <a:ext uri="{FF2B5EF4-FFF2-40B4-BE49-F238E27FC236}">
                <a16:creationId xmlns:a16="http://schemas.microsoft.com/office/drawing/2014/main" id="{B42896B0-A3B1-CA41-9D50-FE7EC14DEFC9}"/>
              </a:ext>
            </a:extLst>
          </p:cNvPr>
          <p:cNvGrpSpPr/>
          <p:nvPr/>
        </p:nvGrpSpPr>
        <p:grpSpPr>
          <a:xfrm rot="5400000">
            <a:off x="1113102" y="-747421"/>
            <a:ext cx="5753361" cy="7931849"/>
            <a:chOff x="-247019" y="421767"/>
            <a:chExt cx="3875281" cy="7641336"/>
          </a:xfrm>
        </p:grpSpPr>
        <p:sp>
          <p:nvSpPr>
            <p:cNvPr id="83" name="object 4">
              <a:extLst>
                <a:ext uri="{FF2B5EF4-FFF2-40B4-BE49-F238E27FC236}">
                  <a16:creationId xmlns:a16="http://schemas.microsoft.com/office/drawing/2014/main" id="{993E887D-387E-2344-A0B2-5D3D1AE99562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5">
              <a:extLst>
                <a:ext uri="{FF2B5EF4-FFF2-40B4-BE49-F238E27FC236}">
                  <a16:creationId xmlns:a16="http://schemas.microsoft.com/office/drawing/2014/main" id="{BE1A25E1-49CD-6241-8770-8A82FA8F111D}"/>
                </a:ext>
              </a:extLst>
            </p:cNvPr>
            <p:cNvSpPr/>
            <p:nvPr/>
          </p:nvSpPr>
          <p:spPr>
            <a:xfrm>
              <a:off x="-247019" y="421767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38">
            <a:extLst>
              <a:ext uri="{FF2B5EF4-FFF2-40B4-BE49-F238E27FC236}">
                <a16:creationId xmlns:a16="http://schemas.microsoft.com/office/drawing/2014/main" id="{45EE3A1E-80CD-A54F-B59F-5D718805DD26}"/>
              </a:ext>
            </a:extLst>
          </p:cNvPr>
          <p:cNvSpPr/>
          <p:nvPr/>
        </p:nvSpPr>
        <p:spPr>
          <a:xfrm rot="5400000" flipH="1">
            <a:off x="3863341" y="191262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D77FF-F72D-C54F-95B0-D62602AA4F8A}"/>
              </a:ext>
            </a:extLst>
          </p:cNvPr>
          <p:cNvSpPr/>
          <p:nvPr/>
        </p:nvSpPr>
        <p:spPr>
          <a:xfrm>
            <a:off x="324340" y="4031705"/>
            <a:ext cx="2467385" cy="672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 lvl="0">
              <a:lnSpc>
                <a:spcPct val="110700"/>
              </a:lnSpc>
              <a:spcBef>
                <a:spcPts val="315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Valutazione proattiva dell’implementazione, della configurazione e dell’architettura complessiva della soluzione, incluse le integrazioni.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86167-B7AD-E042-8630-ECF3D3A5456F}"/>
              </a:ext>
            </a:extLst>
          </p:cNvPr>
          <p:cNvSpPr/>
          <p:nvPr/>
        </p:nvSpPr>
        <p:spPr>
          <a:xfrm>
            <a:off x="5265661" y="4031705"/>
            <a:ext cx="2194560" cy="65261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marR="5080" lvl="0" indent="-1905">
              <a:lnSpc>
                <a:spcPct val="108000"/>
              </a:lnSpc>
              <a:spcBef>
                <a:spcPts val="585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Best practice di manutenzione e ultime correzioni (SP, MR, patch, FP) per rimanere sempre aggiornati su tutte le verifiche </a:t>
            </a:r>
            <a:br>
              <a:rPr lang="sk-SK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di manutenzione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DB1ED-3CF9-ED48-94AA-4D141F42CCBE}"/>
              </a:ext>
            </a:extLst>
          </p:cNvPr>
          <p:cNvSpPr/>
          <p:nvPr/>
        </p:nvSpPr>
        <p:spPr>
          <a:xfrm>
            <a:off x="2852427" y="2847845"/>
            <a:ext cx="2194560" cy="6155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254000" lvl="0">
              <a:spcBef>
                <a:spcPts val="660"/>
              </a:spcBef>
            </a:pPr>
            <a:r>
              <a:rPr lang="it-IT" sz="1000">
                <a:solidFill>
                  <a:srgbClr val="4B4B4B"/>
                </a:solidFill>
                <a:latin typeface="AdobeClean-Light"/>
                <a:cs typeface="AdobeClean-Light"/>
              </a:rPr>
              <a:t>Valutazione periodica dei servizi del programma Elite, delle metriche di supporto e dei materiali da consegnare, incluso un piano proattivo.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B79A3-5BD5-CA43-B665-BC73BDF0BB24}"/>
              </a:ext>
            </a:extLst>
          </p:cNvPr>
          <p:cNvSpPr/>
          <p:nvPr/>
        </p:nvSpPr>
        <p:spPr>
          <a:xfrm>
            <a:off x="5431520" y="2854370"/>
            <a:ext cx="2194560" cy="6155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2700" marR="267335" lvl="0">
              <a:spcBef>
                <a:spcPts val="440"/>
              </a:spcBef>
            </a:pPr>
            <a:r>
              <a:rPr lang="it-IT" sz="1000">
                <a:solidFill>
                  <a:srgbClr val="4B4B4B"/>
                </a:solidFill>
                <a:latin typeface="AdobeClean-Light"/>
                <a:cs typeface="AdobeClean-Light"/>
              </a:rPr>
              <a:t>Una sessione di 60 minuti incentrata su una specifica funzionalità di prodotto e come utilizzarla per risolvere le problematiche più comuni.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36F8D-8CFA-214D-83DE-7B5C80E81C36}"/>
              </a:ext>
            </a:extLst>
          </p:cNvPr>
          <p:cNvSpPr/>
          <p:nvPr/>
        </p:nvSpPr>
        <p:spPr>
          <a:xfrm>
            <a:off x="324341" y="2842848"/>
            <a:ext cx="2194560" cy="615553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32384" marR="5080" lvl="0">
              <a:spcBef>
                <a:spcPts val="440"/>
              </a:spcBef>
            </a:pPr>
            <a:r>
              <a:rPr lang="it-IT" sz="1000">
                <a:solidFill>
                  <a:srgbClr val="4B4B4B"/>
                </a:solidFill>
                <a:latin typeface="AdobeClean-Light"/>
                <a:cs typeface="AdobeClean-Light"/>
              </a:rPr>
              <a:t>Un contatto Adobe dedicato che può fornire assistenza e aggiornamenti regolari in merito ai casi che richiedono escalation, e assicurarsi che venga data priorità alle richieste di supporto aperte più critiche.</a:t>
            </a:r>
          </a:p>
        </p:txBody>
      </p:sp>
      <p:sp>
        <p:nvSpPr>
          <p:cNvPr id="86" name="object 40">
            <a:extLst>
              <a:ext uri="{FF2B5EF4-FFF2-40B4-BE49-F238E27FC236}">
                <a16:creationId xmlns:a16="http://schemas.microsoft.com/office/drawing/2014/main" id="{1FA662F5-4BAC-DD44-9AE2-73A1FD1D8367}"/>
              </a:ext>
            </a:extLst>
          </p:cNvPr>
          <p:cNvSpPr txBox="1"/>
          <p:nvPr/>
        </p:nvSpPr>
        <p:spPr>
          <a:xfrm>
            <a:off x="3153726" y="112624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Named Support Engineer</a:t>
            </a:r>
          </a:p>
        </p:txBody>
      </p:sp>
      <p:sp>
        <p:nvSpPr>
          <p:cNvPr id="87" name="object 40">
            <a:extLst>
              <a:ext uri="{FF2B5EF4-FFF2-40B4-BE49-F238E27FC236}">
                <a16:creationId xmlns:a16="http://schemas.microsoft.com/office/drawing/2014/main" id="{0A9E94C1-0799-AC4A-81D3-A94A9A9DEB2C}"/>
              </a:ext>
            </a:extLst>
          </p:cNvPr>
          <p:cNvSpPr txBox="1"/>
          <p:nvPr/>
        </p:nvSpPr>
        <p:spPr>
          <a:xfrm>
            <a:off x="5723508" y="1126245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Valutazione dei casi</a:t>
            </a:r>
          </a:p>
        </p:txBody>
      </p:sp>
      <p:sp>
        <p:nvSpPr>
          <p:cNvPr id="88" name="object 40">
            <a:extLst>
              <a:ext uri="{FF2B5EF4-FFF2-40B4-BE49-F238E27FC236}">
                <a16:creationId xmlns:a16="http://schemas.microsoft.com/office/drawing/2014/main" id="{37212920-6D29-0245-9D65-A283BEF83BEA}"/>
              </a:ext>
            </a:extLst>
          </p:cNvPr>
          <p:cNvSpPr txBox="1"/>
          <p:nvPr/>
        </p:nvSpPr>
        <p:spPr>
          <a:xfrm>
            <a:off x="5723508" y="377898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Manutenzione e monitoraggio</a:t>
            </a:r>
          </a:p>
        </p:txBody>
      </p:sp>
      <p:sp>
        <p:nvSpPr>
          <p:cNvPr id="89" name="object 40">
            <a:extLst>
              <a:ext uri="{FF2B5EF4-FFF2-40B4-BE49-F238E27FC236}">
                <a16:creationId xmlns:a16="http://schemas.microsoft.com/office/drawing/2014/main" id="{FE579972-9BBC-0841-8FEF-749F8D35399D}"/>
              </a:ext>
            </a:extLst>
          </p:cNvPr>
          <p:cNvSpPr txBox="1"/>
          <p:nvPr/>
        </p:nvSpPr>
        <p:spPr>
          <a:xfrm>
            <a:off x="3138805" y="3700046"/>
            <a:ext cx="21945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Valutazione della roadmap </a:t>
            </a:r>
            <a:br>
              <a:rPr lang="sk-SK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</a:br>
            <a: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della soluzione</a:t>
            </a:r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3EFB7C17-49F7-864E-8C3C-6AFB80AC2C28}"/>
              </a:ext>
            </a:extLst>
          </p:cNvPr>
          <p:cNvSpPr txBox="1"/>
          <p:nvPr/>
        </p:nvSpPr>
        <p:spPr>
          <a:xfrm>
            <a:off x="689237" y="377898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Valutazione dell’ambiente</a:t>
            </a:r>
          </a:p>
        </p:txBody>
      </p:sp>
      <p:sp>
        <p:nvSpPr>
          <p:cNvPr id="91" name="object 40">
            <a:extLst>
              <a:ext uri="{FF2B5EF4-FFF2-40B4-BE49-F238E27FC236}">
                <a16:creationId xmlns:a16="http://schemas.microsoft.com/office/drawing/2014/main" id="{D47A2521-0F4F-2742-B57A-26FB742FFAE8}"/>
              </a:ext>
            </a:extLst>
          </p:cNvPr>
          <p:cNvSpPr txBox="1"/>
          <p:nvPr/>
        </p:nvSpPr>
        <p:spPr>
          <a:xfrm>
            <a:off x="689237" y="259963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88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Gestione delle escalation</a:t>
            </a:r>
          </a:p>
        </p:txBody>
      </p:sp>
      <p:sp>
        <p:nvSpPr>
          <p:cNvPr id="92" name="object 40">
            <a:extLst>
              <a:ext uri="{FF2B5EF4-FFF2-40B4-BE49-F238E27FC236}">
                <a16:creationId xmlns:a16="http://schemas.microsoft.com/office/drawing/2014/main" id="{D2497F14-BC2D-A445-9124-0090795BB3F5}"/>
              </a:ext>
            </a:extLst>
          </p:cNvPr>
          <p:cNvSpPr txBox="1"/>
          <p:nvPr/>
        </p:nvSpPr>
        <p:spPr>
          <a:xfrm>
            <a:off x="3153726" y="259963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35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Valutazione dei servizi</a:t>
            </a:r>
          </a:p>
        </p:txBody>
      </p:sp>
      <p:sp>
        <p:nvSpPr>
          <p:cNvPr id="93" name="object 40">
            <a:extLst>
              <a:ext uri="{FF2B5EF4-FFF2-40B4-BE49-F238E27FC236}">
                <a16:creationId xmlns:a16="http://schemas.microsoft.com/office/drawing/2014/main" id="{9DD80DBE-3A6F-864D-9FDD-A4F597ECA1FC}"/>
              </a:ext>
            </a:extLst>
          </p:cNvPr>
          <p:cNvSpPr txBox="1"/>
          <p:nvPr/>
        </p:nvSpPr>
        <p:spPr>
          <a:xfrm>
            <a:off x="5723508" y="2599639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52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Sessioni con esperti</a:t>
            </a:r>
          </a:p>
        </p:txBody>
      </p:sp>
      <p:sp>
        <p:nvSpPr>
          <p:cNvPr id="94" name="object 40">
            <a:extLst>
              <a:ext uri="{FF2B5EF4-FFF2-40B4-BE49-F238E27FC236}">
                <a16:creationId xmlns:a16="http://schemas.microsoft.com/office/drawing/2014/main" id="{5A230E3C-C7E4-8A40-9D54-B9EEBDB71491}"/>
              </a:ext>
            </a:extLst>
          </p:cNvPr>
          <p:cNvSpPr txBox="1"/>
          <p:nvPr/>
        </p:nvSpPr>
        <p:spPr>
          <a:xfrm>
            <a:off x="689237" y="4935181"/>
            <a:ext cx="21945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Valutazione delle nuove </a:t>
            </a:r>
            <a:br>
              <a:rPr lang="sk-SK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</a:br>
            <a:r>
              <a:rPr lang="it-IT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versioni e preparazione</a:t>
            </a:r>
          </a:p>
        </p:txBody>
      </p:sp>
      <p:sp>
        <p:nvSpPr>
          <p:cNvPr id="95" name="object 40">
            <a:extLst>
              <a:ext uri="{FF2B5EF4-FFF2-40B4-BE49-F238E27FC236}">
                <a16:creationId xmlns:a16="http://schemas.microsoft.com/office/drawing/2014/main" id="{DFF2E126-AAD2-4A42-968F-B4F500FA0246}"/>
              </a:ext>
            </a:extLst>
          </p:cNvPr>
          <p:cNvSpPr txBox="1"/>
          <p:nvPr/>
        </p:nvSpPr>
        <p:spPr>
          <a:xfrm>
            <a:off x="3113405" y="4935181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74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Trasferimento delle conoscenze</a:t>
            </a:r>
          </a:p>
        </p:txBody>
      </p:sp>
      <p:sp>
        <p:nvSpPr>
          <p:cNvPr id="98" name="object 40">
            <a:extLst>
              <a:ext uri="{FF2B5EF4-FFF2-40B4-BE49-F238E27FC236}">
                <a16:creationId xmlns:a16="http://schemas.microsoft.com/office/drawing/2014/main" id="{88FB73E0-F9EF-714D-A773-0A433B041107}"/>
              </a:ext>
            </a:extLst>
          </p:cNvPr>
          <p:cNvSpPr txBox="1"/>
          <p:nvPr/>
        </p:nvSpPr>
        <p:spPr>
          <a:xfrm>
            <a:off x="5723508" y="4935181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740"/>
              </a:spcBef>
            </a:pPr>
            <a:r>
              <a:rPr lang="it-IT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Gestione degli eventi</a:t>
            </a: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18B9894F-9B62-044E-8D0A-95BF0AD5EEE5}"/>
              </a:ext>
            </a:extLst>
          </p:cNvPr>
          <p:cNvSpPr/>
          <p:nvPr/>
        </p:nvSpPr>
        <p:spPr>
          <a:xfrm rot="5400000" flipH="1">
            <a:off x="3863341" y="75692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BE706E58-5F45-CA48-B212-B53E7F6AD85A}"/>
              </a:ext>
            </a:extLst>
          </p:cNvPr>
          <p:cNvSpPr/>
          <p:nvPr/>
        </p:nvSpPr>
        <p:spPr>
          <a:xfrm rot="5400000" flipH="1">
            <a:off x="3863341" y="-32258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Graphic 24" descr="Continuous Improvement outline">
            <a:extLst>
              <a:ext uri="{FF2B5EF4-FFF2-40B4-BE49-F238E27FC236}">
                <a16:creationId xmlns:a16="http://schemas.microsoft.com/office/drawing/2014/main" id="{A2F6F854-90CC-FC48-9379-F18D8FBF39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8599" y="3634381"/>
            <a:ext cx="457200" cy="4572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6F87041-EFD7-BC42-A2ED-30FAD55E7FF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68925" y="3722747"/>
            <a:ext cx="309943" cy="288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23DD82C-7858-AC4D-AD9F-287FD0674B1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5868" y="4878393"/>
            <a:ext cx="240657" cy="30082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B41D433-115C-6B45-9C65-B10A88D6D0F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76601" y="3720877"/>
            <a:ext cx="328157" cy="28420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8A4D46D-6FB3-AD40-A3B7-86B3CAFC5F7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276601" y="4928329"/>
            <a:ext cx="347646" cy="264530"/>
          </a:xfrm>
          <a:prstGeom prst="rect">
            <a:avLst/>
          </a:prstGeom>
        </p:spPr>
      </p:pic>
      <p:pic>
        <p:nvPicPr>
          <p:cNvPr id="29" name="Graphic 28" descr="Storytelling outline">
            <a:extLst>
              <a:ext uri="{FF2B5EF4-FFF2-40B4-BE49-F238E27FC236}">
                <a16:creationId xmlns:a16="http://schemas.microsoft.com/office/drawing/2014/main" id="{AD9F15BE-1A73-9C4D-B0AF-F35EF2ED6649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68925" y="4836780"/>
            <a:ext cx="365760" cy="36576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F844CC2E-A030-4942-8747-29A541D69835}"/>
              </a:ext>
            </a:extLst>
          </p:cNvPr>
          <p:cNvSpPr/>
          <p:nvPr/>
        </p:nvSpPr>
        <p:spPr>
          <a:xfrm>
            <a:off x="2764975" y="4039530"/>
            <a:ext cx="2467385" cy="881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lnSpc>
                <a:spcPct val="110700"/>
              </a:lnSpc>
              <a:spcBef>
                <a:spcPts val="315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Confronta e allinea la roadmap della soluzione Adobe con quella del progetto del cliente, per mitigare i rischi e prepararsi per il futuro.</a:t>
            </a:r>
          </a:p>
          <a:p>
            <a:pPr marL="18415" marR="262255" lvl="0">
              <a:lnSpc>
                <a:spcPct val="110700"/>
              </a:lnSpc>
              <a:spcBef>
                <a:spcPts val="315"/>
              </a:spcBef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2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8">
            <a:extLst>
              <a:ext uri="{FF2B5EF4-FFF2-40B4-BE49-F238E27FC236}">
                <a16:creationId xmlns:a16="http://schemas.microsoft.com/office/drawing/2014/main" id="{E8C75CE5-4657-4D42-ACFE-73E88A861318}"/>
              </a:ext>
            </a:extLst>
          </p:cNvPr>
          <p:cNvSpPr/>
          <p:nvPr/>
        </p:nvSpPr>
        <p:spPr>
          <a:xfrm rot="10800000" flipH="1">
            <a:off x="2673171" y="3947817"/>
            <a:ext cx="45720" cy="5181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8">
            <a:extLst>
              <a:ext uri="{FF2B5EF4-FFF2-40B4-BE49-F238E27FC236}">
                <a16:creationId xmlns:a16="http://schemas.microsoft.com/office/drawing/2014/main" id="{3340E7FA-ECFF-6B47-81CC-D875E4DC2B10}"/>
              </a:ext>
            </a:extLst>
          </p:cNvPr>
          <p:cNvSpPr/>
          <p:nvPr/>
        </p:nvSpPr>
        <p:spPr>
          <a:xfrm rot="10800000" flipH="1">
            <a:off x="1959771" y="3947817"/>
            <a:ext cx="45719" cy="357768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8">
            <a:extLst>
              <a:ext uri="{FF2B5EF4-FFF2-40B4-BE49-F238E27FC236}">
                <a16:creationId xmlns:a16="http://schemas.microsoft.com/office/drawing/2014/main" id="{27166CC7-48F5-2A4D-9035-D981C46BE375}"/>
              </a:ext>
            </a:extLst>
          </p:cNvPr>
          <p:cNvSpPr/>
          <p:nvPr/>
        </p:nvSpPr>
        <p:spPr>
          <a:xfrm rot="10800000" flipH="1">
            <a:off x="611792" y="3952189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8">
            <a:extLst>
              <a:ext uri="{FF2B5EF4-FFF2-40B4-BE49-F238E27FC236}">
                <a16:creationId xmlns:a16="http://schemas.microsoft.com/office/drawing/2014/main" id="{7A5B1AB2-D303-9345-89A7-DCBF7366DA2D}"/>
              </a:ext>
            </a:extLst>
          </p:cNvPr>
          <p:cNvSpPr/>
          <p:nvPr/>
        </p:nvSpPr>
        <p:spPr>
          <a:xfrm rot="10800000" flipH="1">
            <a:off x="1301653" y="3947817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8">
            <a:extLst>
              <a:ext uri="{FF2B5EF4-FFF2-40B4-BE49-F238E27FC236}">
                <a16:creationId xmlns:a16="http://schemas.microsoft.com/office/drawing/2014/main" id="{1DB87449-FF70-8948-AF8F-BF7C380905BC}"/>
              </a:ext>
            </a:extLst>
          </p:cNvPr>
          <p:cNvSpPr/>
          <p:nvPr/>
        </p:nvSpPr>
        <p:spPr>
          <a:xfrm rot="10800000" flipH="1">
            <a:off x="3331288" y="3947816"/>
            <a:ext cx="45721" cy="346577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2000" y="2654677"/>
            <a:ext cx="2194551" cy="45719"/>
          </a:xfrm>
          <a:custGeom>
            <a:avLst/>
            <a:gdLst/>
            <a:ahLst/>
            <a:cxnLst/>
            <a:rect l="l" t="t" r="r" b="b"/>
            <a:pathLst>
              <a:path w="1894204">
                <a:moveTo>
                  <a:pt x="0" y="0"/>
                </a:moveTo>
                <a:lnTo>
                  <a:pt x="1893604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572000" y="2329688"/>
            <a:ext cx="219455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Attività di servizio sul campo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421" y="2342311"/>
            <a:ext cx="146552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Launch Advisory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2187" y="2787904"/>
            <a:ext cx="3134821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solidFill>
                  <a:srgbClr val="1F1F1F"/>
                </a:solidFill>
                <a:latin typeface="AdobeClean-Light"/>
                <a:cs typeface="AdobeClean-Light"/>
              </a:rPr>
              <a:t>Per i clienti che implementano una </a:t>
            </a:r>
            <a:r>
              <a:rPr lang="it-IT" sz="1000" b="1" dirty="0">
                <a:solidFill>
                  <a:srgbClr val="1F1F1F"/>
                </a:solidFill>
                <a:latin typeface="Adobe Clean"/>
                <a:cs typeface="Adobe Clean"/>
              </a:rPr>
              <a:t>nuova soluzione Adobe Experience Cloud, </a:t>
            </a:r>
            <a:r>
              <a:rPr lang="it-IT" sz="1000" dirty="0">
                <a:latin typeface="AdobeClean-Light"/>
                <a:cs typeface="AdobeClean-Light"/>
              </a:rPr>
              <a:t>Launch Advisory </a:t>
            </a:r>
            <a:r>
              <a:rPr lang="it-IT" sz="1000" dirty="0">
                <a:latin typeface="AdobeClean-SemiLight"/>
                <a:cs typeface="AdobeClean-SemiLight"/>
              </a:rPr>
              <a:t>offre un </a:t>
            </a:r>
            <a:r>
              <a:rPr lang="it-IT" sz="950" dirty="0">
                <a:latin typeface="AdobeClean-SemiLight"/>
                <a:cs typeface="AdobeClean-SemiLight"/>
              </a:rPr>
              <a:t>set principale </a:t>
            </a:r>
            <a:br>
              <a:rPr lang="sk-SK" sz="950" dirty="0">
                <a:latin typeface="AdobeClean-SemiLight"/>
                <a:cs typeface="AdobeClean-SemiLight"/>
              </a:rPr>
            </a:br>
            <a:r>
              <a:rPr lang="it-IT" sz="950" dirty="0">
                <a:latin typeface="AdobeClean-SemiLight"/>
                <a:cs typeface="AdobeClean-SemiLight"/>
              </a:rPr>
              <a:t>di servizi di consulenza </a:t>
            </a:r>
            <a:r>
              <a:rPr lang="it-IT" sz="1000" dirty="0">
                <a:latin typeface="AdobeClean-Light"/>
                <a:cs typeface="AdobeClean-Light"/>
              </a:rPr>
              <a:t>e raccomandazioni consolidate, utili per </a:t>
            </a:r>
            <a:r>
              <a:rPr lang="it-IT" sz="950" dirty="0">
                <a:latin typeface="AdobeClean-Light"/>
                <a:cs typeface="AdobeClean-Light"/>
              </a:rPr>
              <a:t>il successo dell’implementazione </a:t>
            </a:r>
            <a:r>
              <a:rPr lang="it-IT" sz="1000" dirty="0">
                <a:latin typeface="AdobeClean-Light"/>
                <a:cs typeface="AdobeClean-Light"/>
              </a:rPr>
              <a:t>e </a:t>
            </a:r>
            <a:r>
              <a:rPr lang="it-IT" sz="950" dirty="0">
                <a:latin typeface="AdobeClean-Light"/>
                <a:cs typeface="AdobeClean-Light"/>
              </a:rPr>
              <a:t>per velocizzare il time-to-value</a:t>
            </a:r>
            <a:r>
              <a:rPr lang="it-IT" sz="1000" dirty="0">
                <a:latin typeface="AdobeClean-Light"/>
                <a:cs typeface="AdobeClean-Light"/>
              </a:rPr>
              <a:t>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7772400" cy="303530"/>
            <a:chOff x="0" y="0"/>
            <a:chExt cx="7772400" cy="3035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400" cy="2941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298740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7772399" y="0"/>
                  </a:moveTo>
                  <a:lnTo>
                    <a:pt x="0" y="0"/>
                  </a:lnTo>
                </a:path>
              </a:pathLst>
            </a:custGeom>
            <a:ln w="9520">
              <a:solidFill>
                <a:srgbClr val="FA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76901" y="2790952"/>
            <a:ext cx="35433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I servizi sul campo sono utilizzati per la </a:t>
            </a:r>
            <a:r>
              <a:rPr lang="it-IT" sz="1000" b="1" dirty="0">
                <a:solidFill>
                  <a:srgbClr val="4B4B4B"/>
                </a:solidFill>
                <a:latin typeface="Adobe Clean"/>
                <a:cs typeface="Adobe Clean"/>
              </a:rPr>
              <a:t>risoluzione rapida</a:t>
            </a: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 </a:t>
            </a:r>
            <a:br>
              <a:rPr lang="sk-SK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e si incentrano sul successo dei clienti e la velocizzazione </a:t>
            </a:r>
            <a:br>
              <a:rPr lang="sk-SK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del </a:t>
            </a:r>
            <a:r>
              <a:rPr lang="it-IT" sz="1000" b="1" dirty="0">
                <a:solidFill>
                  <a:srgbClr val="4B4B4B"/>
                </a:solidFill>
                <a:latin typeface="Adobe Clean"/>
                <a:cs typeface="Adobe Clean"/>
              </a:rPr>
              <a:t>time-to-value</a:t>
            </a: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. Se Launch Advisory è attivo, </a:t>
            </a:r>
            <a:r>
              <a:rPr lang="it-IT" sz="1000" b="1" dirty="0">
                <a:solidFill>
                  <a:srgbClr val="4B4B4B"/>
                </a:solidFill>
                <a:latin typeface="Adobe Clean"/>
                <a:cs typeface="Adobe Clean"/>
              </a:rPr>
              <a:t>nel primo anno non sono previsti servizi sul campo</a:t>
            </a:r>
            <a:r>
              <a:rPr lang="it-IT" sz="1000" dirty="0">
                <a:solidFill>
                  <a:srgbClr val="4B4B4B"/>
                </a:solidFill>
                <a:latin typeface="AdobeClean-Light"/>
                <a:cs typeface="AdobeClean-Light"/>
              </a:rPr>
              <a:t> per i prodotti coperti da un contratto di supporto Adobe.</a:t>
            </a:r>
          </a:p>
        </p:txBody>
      </p:sp>
      <p:sp>
        <p:nvSpPr>
          <p:cNvPr id="19" name="object 19"/>
          <p:cNvSpPr/>
          <p:nvPr/>
        </p:nvSpPr>
        <p:spPr>
          <a:xfrm>
            <a:off x="924304" y="2667378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616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2282" y="2413489"/>
            <a:ext cx="0" cy="1005840"/>
          </a:xfrm>
          <a:custGeom>
            <a:avLst/>
            <a:gdLst/>
            <a:ahLst/>
            <a:cxnLst/>
            <a:rect l="l" t="t" r="r" b="b"/>
            <a:pathLst>
              <a:path h="1151889">
                <a:moveTo>
                  <a:pt x="0" y="1151699"/>
                </a:moveTo>
                <a:lnTo>
                  <a:pt x="0" y="0"/>
                </a:lnTo>
              </a:path>
            </a:pathLst>
          </a:custGeom>
          <a:ln w="959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3463" y="5348732"/>
            <a:ext cx="333501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latin typeface="AdobeClean-Light"/>
                <a:cs typeface="AdobeClean-Light"/>
              </a:rPr>
              <a:t>Launch Advisory si allinea alla pianificazione del progetto del cliente, con obiettivi intermedi comuni (avvio, definizione, progettazione, lancio e post-lancio) per guidare, convalidare, valutare e formulare raccomandazioni.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63464" y="5982715"/>
            <a:ext cx="124714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>
                <a:latin typeface="AdobeClean-Light"/>
                <a:cs typeface="AdobeClean-Light"/>
              </a:rPr>
              <a:t>Il servizio include i seguenti materiali: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422" y="6308299"/>
            <a:ext cx="3335019" cy="5924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4150" marR="5080" lvl="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prstClr val="black"/>
                </a:solidFill>
              </a:rPr>
              <a:t>Piano di lancio (incluso il piano di collaborazione al progetto)</a:t>
            </a:r>
          </a:p>
          <a:p>
            <a:pPr marL="184150" marR="508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prstClr val="black"/>
                </a:solidFill>
              </a:rPr>
              <a:t>Documentazione relativa a valutazione e raccomandazioni</a:t>
            </a:r>
          </a:p>
          <a:p>
            <a:pPr marL="184150" marR="508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t-IT" sz="1000" dirty="0">
                <a:solidFill>
                  <a:prstClr val="black"/>
                </a:solidFill>
              </a:rPr>
              <a:t>Riepilogo dell’ambito delle attività di consulenza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3464" y="4126991"/>
            <a:ext cx="3141980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solidFill>
                  <a:srgbClr val="FFFFFF"/>
                </a:solidFill>
                <a:latin typeface="Arial"/>
                <a:cs typeface="Arial"/>
              </a:rPr>
              <a:t>Implementazione</a:t>
            </a:r>
          </a:p>
          <a:p>
            <a:pPr marL="12700" marR="5080">
              <a:lnSpc>
                <a:spcPct val="100000"/>
              </a:lnSpc>
              <a:spcBef>
                <a:spcPts val="1505"/>
              </a:spcBef>
            </a:pPr>
            <a:r>
              <a:rPr lang="it-IT" sz="1000" dirty="0">
                <a:latin typeface="AdobeClean-Light"/>
                <a:cs typeface="AdobeClean-Light"/>
              </a:rPr>
              <a:t>Gli esperti delle soluzioni Adobe aiutano a convalidare </a:t>
            </a:r>
            <a:br>
              <a:rPr lang="sk-SK" sz="1000" dirty="0">
                <a:latin typeface="AdobeClean-Light"/>
                <a:cs typeface="AdobeClean-Light"/>
              </a:rPr>
            </a:br>
            <a:r>
              <a:rPr lang="it-IT" sz="1000" dirty="0">
                <a:latin typeface="AdobeClean-Light"/>
                <a:cs typeface="AdobeClean-Light"/>
              </a:rPr>
              <a:t>i requisiti, l’architettura, il processo di sviluppo e lo stato </a:t>
            </a:r>
            <a:br>
              <a:rPr lang="sk-SK" sz="1000" dirty="0">
                <a:latin typeface="AdobeClean-Light"/>
                <a:cs typeface="AdobeClean-Light"/>
              </a:rPr>
            </a:br>
            <a:r>
              <a:rPr lang="it-IT" sz="1000" dirty="0">
                <a:latin typeface="AdobeClean-Light"/>
                <a:cs typeface="AdobeClean-Light"/>
              </a:rPr>
              <a:t>di preparazione, </a:t>
            </a:r>
            <a:r>
              <a:rPr lang="it-IT" sz="1000" dirty="0">
                <a:latin typeface="AdobeClean-SemiLight"/>
                <a:cs typeface="AdobeClean-SemiLight"/>
              </a:rPr>
              <a:t>con </a:t>
            </a:r>
            <a:r>
              <a:rPr lang="it-IT" sz="950" dirty="0">
                <a:latin typeface="AdobeClean-SemiLight"/>
                <a:cs typeface="AdobeClean-SemiLight"/>
              </a:rPr>
              <a:t>indicazioni basate su best practice </a:t>
            </a:r>
            <a:r>
              <a:rPr lang="it-IT" sz="1000" dirty="0">
                <a:latin typeface="AdobeClean-SemiLight"/>
                <a:cs typeface="AdobeClean-SemiLight"/>
              </a:rPr>
              <a:t>rivolte </a:t>
            </a:r>
            <a:br>
              <a:rPr lang="sk-SK" sz="1000" dirty="0">
                <a:latin typeface="AdobeClean-SemiLight"/>
                <a:cs typeface="AdobeClean-SemiLight"/>
              </a:rPr>
            </a:br>
            <a:r>
              <a:rPr lang="it-IT" sz="1000" dirty="0">
                <a:latin typeface="AdobeClean-SemiLight"/>
                <a:cs typeface="AdobeClean-SemiLight"/>
              </a:rPr>
              <a:t>ai clienti e ai partner di implementazione.</a:t>
            </a:r>
          </a:p>
        </p:txBody>
      </p:sp>
      <p:pic>
        <p:nvPicPr>
          <p:cNvPr id="26" name="object 2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328" y="6932449"/>
            <a:ext cx="3053821" cy="281598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947345" y="5363972"/>
            <a:ext cx="3572855" cy="65976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160"/>
              </a:spcBef>
            </a:pPr>
            <a:r>
              <a:rPr lang="it-IT" sz="1000" b="1" dirty="0">
                <a:latin typeface="Arial"/>
                <a:cs typeface="Arial"/>
              </a:rPr>
              <a:t>Le attività tecniche</a:t>
            </a:r>
            <a:r>
              <a:rPr lang="it-IT" sz="1000" dirty="0">
                <a:latin typeface="AdobeClean-Light"/>
                <a:cs typeface="AdobeClean-Light"/>
              </a:rPr>
              <a:t> supportano le competenze tecniche del clienti e sono volte a massimizzare l’adozione degli strumenti. In particolare, includono supporto e raccomandazioni in merito a configurazioni della piattaforma, integrazioni e risoluzione di problemi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47346" y="6174740"/>
            <a:ext cx="3053820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latin typeface="AdobeClean-Light"/>
                <a:cs typeface="AdobeClean-Light"/>
              </a:rPr>
              <a:t>Attività tecniche disponibili:</a:t>
            </a:r>
          </a:p>
          <a:p>
            <a:pPr marL="184150" marR="5080" lvl="0" indent="-17145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Audit sullo stato del sistema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Audit della piattaforma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Abilitazione del set di funzioni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Integrazioni e configurazioni di base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Risoluzione di problemi inerenti la soluzione del cliente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Supporto dei servizi cloud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42774" y="7717028"/>
            <a:ext cx="3466298" cy="1989006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70"/>
              </a:spcBef>
            </a:pPr>
            <a:r>
              <a:rPr lang="it-IT" sz="1000" b="1" dirty="0">
                <a:latin typeface="Arial"/>
                <a:cs typeface="Arial"/>
              </a:rPr>
              <a:t>Le attività strategiche</a:t>
            </a:r>
            <a:r>
              <a:rPr lang="it-IT" sz="1000" dirty="0">
                <a:latin typeface="AdobeClean-Light"/>
                <a:cs typeface="AdobeClean-Light"/>
              </a:rPr>
              <a:t> rilevano le opportunità che consentono </a:t>
            </a:r>
            <a:br>
              <a:rPr lang="sk-SK" sz="1000" dirty="0">
                <a:latin typeface="AdobeClean-Light"/>
                <a:cs typeface="AdobeClean-Light"/>
              </a:rPr>
            </a:br>
            <a:r>
              <a:rPr lang="it-IT" sz="1000" dirty="0">
                <a:latin typeface="AdobeClean-Light"/>
                <a:cs typeface="AdobeClean-Light"/>
              </a:rPr>
              <a:t>di trarre maggior valore dalle soluzioni Adobe del cliente. Includono raccomandazioni di supporto relative a strategia, misurazione e livello di preparazione per favorire la realizzazione di valore tramite una o più soluzioni Adobe.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AdobeClean-Light"/>
              <a:cs typeface="AdobeClean-Light"/>
            </a:endParaRPr>
          </a:p>
          <a:p>
            <a:pPr marL="12700">
              <a:lnSpc>
                <a:spcPct val="100000"/>
              </a:lnSpc>
            </a:pPr>
            <a:r>
              <a:rPr lang="it-IT" sz="1000" dirty="0">
                <a:latin typeface="AdobeClean-Light"/>
                <a:cs typeface="AdobeClean-Light"/>
              </a:rPr>
              <a:t>Attività strategiche disponibili:</a:t>
            </a:r>
          </a:p>
          <a:p>
            <a:pPr marL="241300" marR="5080" lvl="0" indent="-22860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Roadmap sul livello di preparazione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Sviluppo e misurazione di casi d’uso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Reporting e analisi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>
                <a:solidFill>
                  <a:prstClr val="black"/>
                </a:solidFill>
              </a:rPr>
              <a:t>Abilitazione delle best practice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942773" y="4126991"/>
            <a:ext cx="3275329" cy="969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685">
              <a:lnSpc>
                <a:spcPct val="100000"/>
              </a:lnSpc>
              <a:spcBef>
                <a:spcPts val="100"/>
              </a:spcBef>
            </a:pPr>
            <a:r>
              <a:rPr lang="it-IT" sz="1600">
                <a:solidFill>
                  <a:srgbClr val="FFFFFF"/>
                </a:solidFill>
                <a:latin typeface="Arial"/>
                <a:cs typeface="Arial"/>
              </a:rPr>
              <a:t>Esecuzione e utilizzo</a:t>
            </a:r>
          </a:p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lang="it-IT" sz="1000">
                <a:solidFill>
                  <a:srgbClr val="1F1F1F"/>
                </a:solidFill>
                <a:latin typeface="Adobe Clean"/>
                <a:cs typeface="Adobe Clean"/>
              </a:rPr>
              <a:t>I clienti Elite hanno diritto a </a:t>
            </a:r>
            <a:r>
              <a:rPr lang="it-IT" sz="1200" u="sng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4</a:t>
            </a:r>
            <a:r>
              <a:rPr lang="it-IT" sz="1200" b="1">
                <a:solidFill>
                  <a:srgbClr val="1F1F1F"/>
                </a:solidFill>
                <a:latin typeface="Arial"/>
                <a:cs typeface="Arial"/>
              </a:rPr>
              <a:t> </a:t>
            </a:r>
            <a:r>
              <a:rPr lang="it-IT" sz="1000" b="1">
                <a:solidFill>
                  <a:srgbClr val="1F1F1F"/>
                </a:solidFill>
                <a:latin typeface="Arial"/>
                <a:cs typeface="Arial"/>
              </a:rPr>
              <a:t>attività all’anno</a:t>
            </a: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lang="it-IT" sz="1000">
                <a:solidFill>
                  <a:srgbClr val="1F1F1F"/>
                </a:solidFill>
                <a:latin typeface="Adobe Clean"/>
                <a:cs typeface="Adobe Clean"/>
              </a:rPr>
              <a:t>di tipo </a:t>
            </a:r>
            <a:r>
              <a:rPr lang="it-IT" sz="1000" b="1">
                <a:solidFill>
                  <a:srgbClr val="1F1F1F"/>
                </a:solidFill>
                <a:latin typeface="Arial"/>
                <a:cs typeface="Arial"/>
              </a:rPr>
              <a:t>tecnico </a:t>
            </a:r>
            <a:r>
              <a:rPr lang="it-IT" sz="1000">
                <a:solidFill>
                  <a:srgbClr val="1F1F1F"/>
                </a:solidFill>
                <a:latin typeface="Adobe Clean"/>
                <a:cs typeface="Adobe Clean"/>
              </a:rPr>
              <a:t>e/o </a:t>
            </a:r>
            <a:r>
              <a:rPr lang="it-IT" sz="1000" b="1">
                <a:solidFill>
                  <a:srgbClr val="1F1F1F"/>
                </a:solidFill>
                <a:latin typeface="Arial"/>
                <a:cs typeface="Arial"/>
              </a:rPr>
              <a:t>strategico</a:t>
            </a:r>
            <a:r>
              <a:rPr lang="it-IT" sz="1000">
                <a:solidFill>
                  <a:srgbClr val="1F1F1F"/>
                </a:solidFill>
                <a:latin typeface="AdobeClean-Light"/>
                <a:cs typeface="AdobeClean-Light"/>
              </a:rPr>
              <a:t>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23023" y="538480"/>
            <a:ext cx="286208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Attività di supporto cloud - AEM</a:t>
            </a:r>
          </a:p>
        </p:txBody>
      </p:sp>
      <p:sp>
        <p:nvSpPr>
          <p:cNvPr id="35" name="object 35"/>
          <p:cNvSpPr/>
          <p:nvPr/>
        </p:nvSpPr>
        <p:spPr>
          <a:xfrm>
            <a:off x="924894" y="814263"/>
            <a:ext cx="2406393" cy="45719"/>
          </a:xfrm>
          <a:custGeom>
            <a:avLst/>
            <a:gdLst/>
            <a:ahLst/>
            <a:cxnLst/>
            <a:rect l="l" t="t" r="r" b="b"/>
            <a:pathLst>
              <a:path w="1772285">
                <a:moveTo>
                  <a:pt x="0" y="0"/>
                </a:moveTo>
                <a:lnTo>
                  <a:pt x="1772126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53542" y="390652"/>
            <a:ext cx="570865" cy="497205"/>
            <a:chOff x="253542" y="390652"/>
            <a:chExt cx="570865" cy="497205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786" y="390652"/>
              <a:ext cx="511366" cy="4968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542" y="421132"/>
              <a:ext cx="473949" cy="463295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97787" y="9861194"/>
            <a:ext cx="2964353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it-IT" dirty="0"/>
              <a:t>©2021 Adobe. All Rights Reserved. Adobe Confidential.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6A7766B5-3EA3-EC40-B9C5-7AB004AD7814}"/>
              </a:ext>
            </a:extLst>
          </p:cNvPr>
          <p:cNvSpPr/>
          <p:nvPr/>
        </p:nvSpPr>
        <p:spPr>
          <a:xfrm>
            <a:off x="3599686" y="4176926"/>
            <a:ext cx="3931920" cy="294130"/>
          </a:xfrm>
          <a:prstGeom prst="homePlate">
            <a:avLst/>
          </a:prstGeom>
          <a:solidFill>
            <a:srgbClr val="0068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/>
              <a:t>Esecuzione e utilizzo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B4751182-E6B4-6848-A1A5-E6F8FC87C1A3}"/>
              </a:ext>
            </a:extLst>
          </p:cNvPr>
          <p:cNvSpPr/>
          <p:nvPr/>
        </p:nvSpPr>
        <p:spPr>
          <a:xfrm>
            <a:off x="310386" y="4176926"/>
            <a:ext cx="3474720" cy="294130"/>
          </a:xfrm>
          <a:prstGeom prst="homePlate">
            <a:avLst/>
          </a:prstGeom>
          <a:solidFill>
            <a:srgbClr val="2E8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/>
              <a:t>Implementazione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AA4A25-D47F-B14B-964C-409BBCD03A61}"/>
              </a:ext>
            </a:extLst>
          </p:cNvPr>
          <p:cNvSpPr txBox="1"/>
          <p:nvPr/>
        </p:nvSpPr>
        <p:spPr>
          <a:xfrm>
            <a:off x="2918286" y="3586760"/>
            <a:ext cx="933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Post-lancio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BF1B50-2875-4043-A2E3-09355761AA94}"/>
              </a:ext>
            </a:extLst>
          </p:cNvPr>
          <p:cNvSpPr txBox="1"/>
          <p:nvPr/>
        </p:nvSpPr>
        <p:spPr>
          <a:xfrm>
            <a:off x="2236134" y="3586760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Lancio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67089B-DD17-6A4F-91F6-AE07D46A9D63}"/>
              </a:ext>
            </a:extLst>
          </p:cNvPr>
          <p:cNvSpPr txBox="1"/>
          <p:nvPr/>
        </p:nvSpPr>
        <p:spPr>
          <a:xfrm>
            <a:off x="878679" y="3589913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Definizione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02DD0-ADB0-2E41-98C8-00F323DA2280}"/>
              </a:ext>
            </a:extLst>
          </p:cNvPr>
          <p:cNvSpPr txBox="1"/>
          <p:nvPr/>
        </p:nvSpPr>
        <p:spPr>
          <a:xfrm>
            <a:off x="205422" y="3599713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/>
              <a:t>Avvio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70CF41-79D0-144E-B158-1BD3C4D30276}"/>
              </a:ext>
            </a:extLst>
          </p:cNvPr>
          <p:cNvSpPr txBox="1"/>
          <p:nvPr/>
        </p:nvSpPr>
        <p:spPr>
          <a:xfrm>
            <a:off x="1558548" y="3505200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dirty="0"/>
              <a:t>Progettazione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6CEBC6-FD43-D84B-853C-D5A1B8714581}"/>
              </a:ext>
            </a:extLst>
          </p:cNvPr>
          <p:cNvSpPr/>
          <p:nvPr/>
        </p:nvSpPr>
        <p:spPr>
          <a:xfrm>
            <a:off x="3692281" y="3925178"/>
            <a:ext cx="3684584" cy="2616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>
                <a:solidFill>
                  <a:schemeClr val="accent1">
                    <a:lumMod val="50000"/>
                  </a:schemeClr>
                </a:solidFill>
              </a:rPr>
              <a:t>4 attività all’anno</a:t>
            </a:r>
          </a:p>
        </p:txBody>
      </p:sp>
      <p:sp>
        <p:nvSpPr>
          <p:cNvPr id="63" name="object 66">
            <a:extLst>
              <a:ext uri="{FF2B5EF4-FFF2-40B4-BE49-F238E27FC236}">
                <a16:creationId xmlns:a16="http://schemas.microsoft.com/office/drawing/2014/main" id="{6942DEBE-9CA1-0E47-AFA6-1996FD0CA0C2}"/>
              </a:ext>
            </a:extLst>
          </p:cNvPr>
          <p:cNvSpPr txBox="1"/>
          <p:nvPr/>
        </p:nvSpPr>
        <p:spPr>
          <a:xfrm>
            <a:off x="5265661" y="1596978"/>
            <a:ext cx="2194560" cy="536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600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Promuovere l’adozione di best practice per la personalizzazione e componenti core di AEM as a Cloud Service</a:t>
            </a:r>
          </a:p>
        </p:txBody>
      </p:sp>
      <p:sp>
        <p:nvSpPr>
          <p:cNvPr id="64" name="object 67">
            <a:extLst>
              <a:ext uri="{FF2B5EF4-FFF2-40B4-BE49-F238E27FC236}">
                <a16:creationId xmlns:a16="http://schemas.microsoft.com/office/drawing/2014/main" id="{A56E5229-D477-E049-AE0C-1974D4BAA20B}"/>
              </a:ext>
            </a:extLst>
          </p:cNvPr>
          <p:cNvSpPr txBox="1"/>
          <p:nvPr/>
        </p:nvSpPr>
        <p:spPr>
          <a:xfrm>
            <a:off x="2835999" y="1464006"/>
            <a:ext cx="2194560" cy="717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-1905">
              <a:lnSpc>
                <a:spcPct val="117000"/>
              </a:lnSpc>
              <a:spcBef>
                <a:spcPts val="900"/>
              </a:spcBef>
            </a:pPr>
            <a:r>
              <a:rPr lang="it-IT" sz="1000">
                <a:solidFill>
                  <a:srgbClr val="4B4B4B"/>
                </a:solidFill>
                <a:latin typeface="Adobe Clean Light" panose="020B0303020404020204" pitchFamily="34" charset="0"/>
              </a:rPr>
              <a:t>Individuare, valutare e fornire raccomandazioni su aree specifiche, relative all’adozione delle soluzioni, che offrono opportunità di ottimizzazione</a:t>
            </a:r>
          </a:p>
        </p:txBody>
      </p:sp>
      <p:sp>
        <p:nvSpPr>
          <p:cNvPr id="65" name="object 68">
            <a:extLst>
              <a:ext uri="{FF2B5EF4-FFF2-40B4-BE49-F238E27FC236}">
                <a16:creationId xmlns:a16="http://schemas.microsoft.com/office/drawing/2014/main" id="{B0BE28F3-5362-6846-A03C-FFA3FF3F2EF4}"/>
              </a:ext>
            </a:extLst>
          </p:cNvPr>
          <p:cNvSpPr txBox="1"/>
          <p:nvPr/>
        </p:nvSpPr>
        <p:spPr>
          <a:xfrm>
            <a:off x="355868" y="1417898"/>
            <a:ext cx="2194560" cy="717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685"/>
              </a:spcBef>
            </a:pPr>
            <a:r>
              <a:rPr lang="it-IT" sz="1000">
                <a:solidFill>
                  <a:srgbClr val="4B4B4B"/>
                </a:solidFill>
                <a:latin typeface="Adobe Clean Light" panose="020B0303020404020204" pitchFamily="34" charset="0"/>
              </a:rPr>
              <a:t>Governance operativa e tecnica per assistere i clienti di AEM as a Cloud Service a rispettare gli standard di settore e le best practice per AEM as a Cloud Service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68C6B8-7CDB-EC49-B96D-C581ED0DB1A2}"/>
              </a:ext>
            </a:extLst>
          </p:cNvPr>
          <p:cNvSpPr/>
          <p:nvPr/>
        </p:nvSpPr>
        <p:spPr>
          <a:xfrm>
            <a:off x="5181600" y="936612"/>
            <a:ext cx="1972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b="1" dirty="0">
                <a:solidFill>
                  <a:srgbClr val="020302"/>
                </a:solidFill>
                <a:latin typeface="Adobe Clean"/>
                <a:cs typeface="Adobe Clean"/>
              </a:rPr>
              <a:t>Best practice per </a:t>
            </a:r>
            <a:br>
              <a:rPr lang="sk-SK" sz="12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it-IT" sz="1200" b="1" dirty="0">
                <a:solidFill>
                  <a:srgbClr val="020302"/>
                </a:solidFill>
                <a:latin typeface="Adobe Clean"/>
                <a:cs typeface="Adobe Clean"/>
              </a:rPr>
              <a:t>la personalizzazione di AEM as a Cloud Service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EF1266-675E-BF4E-B5CF-0449DDAF651B}"/>
              </a:ext>
            </a:extLst>
          </p:cNvPr>
          <p:cNvSpPr/>
          <p:nvPr/>
        </p:nvSpPr>
        <p:spPr>
          <a:xfrm>
            <a:off x="2752588" y="908302"/>
            <a:ext cx="17086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b="1" dirty="0">
                <a:solidFill>
                  <a:srgbClr val="020302"/>
                </a:solidFill>
                <a:latin typeface="Adobe Clean"/>
                <a:cs typeface="Adobe Clean"/>
              </a:rPr>
              <a:t>Servizi a valore aggiunto per AEM </a:t>
            </a:r>
            <a:br>
              <a:rPr lang="sk-SK" sz="12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it-IT" sz="1200" b="1" dirty="0">
                <a:solidFill>
                  <a:srgbClr val="020302"/>
                </a:solidFill>
                <a:latin typeface="Adobe Clean"/>
                <a:cs typeface="Adobe Clean"/>
              </a:rPr>
              <a:t>as a Cloud Service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9772F9-C6CC-FC43-80B1-C3689C6F7AD9}"/>
              </a:ext>
            </a:extLst>
          </p:cNvPr>
          <p:cNvSpPr/>
          <p:nvPr/>
        </p:nvSpPr>
        <p:spPr>
          <a:xfrm>
            <a:off x="381000" y="908303"/>
            <a:ext cx="1998943" cy="4616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b="1" dirty="0">
                <a:solidFill>
                  <a:srgbClr val="020302"/>
                </a:solidFill>
                <a:latin typeface="Adobe Clean"/>
                <a:cs typeface="Adobe Clean"/>
              </a:rPr>
              <a:t>Governance per AEM </a:t>
            </a:r>
            <a:br>
              <a:rPr lang="sk-SK" sz="12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it-IT" sz="1200" b="1" dirty="0">
                <a:solidFill>
                  <a:srgbClr val="020302"/>
                </a:solidFill>
                <a:latin typeface="Adobe Clean"/>
                <a:cs typeface="Adobe Clean"/>
              </a:rPr>
              <a:t>as a Cloud Service</a:t>
            </a:r>
          </a:p>
        </p:txBody>
      </p:sp>
    </p:spTree>
    <p:extLst>
      <p:ext uri="{BB962C8B-B14F-4D97-AF65-F5344CB8AC3E}">
        <p14:creationId xmlns:p14="http://schemas.microsoft.com/office/powerpoint/2010/main" val="295895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it-IT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Risorse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San Jose, CA 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it-IT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it-IT" sz="1100" i="1">
                <a:solidFill>
                  <a:srgbClr val="777879"/>
                </a:solidFill>
                <a:latin typeface="AdobeClean-LightIt"/>
                <a:cs typeface="AdobeClean-LightIt"/>
              </a:rPr>
              <a:t>Per saperne di più sulle opzioni di Supporto Adobe e capire quale sia il livello più adatto alle tue esigenze, contatta il tuo Named Account Manager (NAM) o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84181" y="4900727"/>
            <a:ext cx="7396804" cy="769030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Supporto Adobe: aree geografiche, orari operativi e lingue</a:t>
            </a:r>
          </a:p>
          <a:p>
            <a:pPr>
              <a:spcBef>
                <a:spcPts val="915"/>
              </a:spcBef>
            </a:pPr>
            <a:r>
              <a:rPr lang="it-IT" sz="1000" dirty="0">
                <a:solidFill>
                  <a:srgbClr val="1F1F1F"/>
                </a:solidFill>
                <a:latin typeface="AdobeClean-Light"/>
              </a:rPr>
              <a:t>L’ambito del supporto Adobe è definito allineando l’indirizzo di fatturazione del cliente </a:t>
            </a:r>
            <a:br>
              <a:rPr lang="sk-SK" sz="1000" dirty="0">
                <a:solidFill>
                  <a:srgbClr val="1F1F1F"/>
                </a:solidFill>
                <a:latin typeface="AdobeClean-Light"/>
              </a:rPr>
            </a:br>
            <a:r>
              <a:rPr lang="it-IT" sz="1000" dirty="0">
                <a:solidFill>
                  <a:srgbClr val="1F1F1F"/>
                </a:solidFill>
                <a:latin typeface="AdobeClean-Light"/>
              </a:rPr>
              <a:t>(in base all’ordine di vendita o altro documento di acquisto del servizio di supporto Adobe) a una delle seguenti aree geografiche: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465108"/>
              </p:ext>
            </p:extLst>
          </p:nvPr>
        </p:nvGraphicFramePr>
        <p:xfrm>
          <a:off x="171128" y="5907213"/>
          <a:ext cx="73914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Americhe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Medio Oriente e Africa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Asia-Pacifico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Giappone</a:t>
                      </a:r>
                      <a:r>
                        <a:rPr lang="it-IT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06:00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Il supporto è disponibile solo in inglese e giapponese.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100" i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it-IT" sz="1100" i="0" baseline="30000">
                          <a:solidFill>
                            <a:schemeClr val="tx1"/>
                          </a:solidFill>
                          <a:latin typeface="Adobe Clean"/>
                        </a:rPr>
                        <a:t>1 </a:t>
                      </a:r>
                      <a:r>
                        <a:rPr lang="it-IT" sz="1100" i="0">
                          <a:solidFill>
                            <a:schemeClr val="tx1"/>
                          </a:solidFill>
                          <a:latin typeface="Adobe Clean"/>
                        </a:rPr>
                        <a:t>In Giappone, i casi P2, P3 e P4 sono limitati al solo orario operativo.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it-IT" sz="1200" b="1">
                <a:solidFill>
                  <a:srgbClr val="FFFFFF"/>
                </a:solidFill>
                <a:latin typeface="Adobe Clean"/>
                <a:cs typeface="Adobe Clean"/>
              </a:rPr>
              <a:t>Eccellenza tecnica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it-IT" sz="1200" b="1">
                <a:solidFill>
                  <a:srgbClr val="FFFFFF"/>
                </a:solidFill>
                <a:latin typeface="Adobe Clean"/>
                <a:cs typeface="Adobe Clean"/>
              </a:rPr>
              <a:t>Supporto rapido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77000" y="8543943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Consulenza strategica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55428"/>
              </p:ext>
            </p:extLst>
          </p:nvPr>
        </p:nvGraphicFramePr>
        <p:xfrm>
          <a:off x="194236" y="1059345"/>
          <a:ext cx="736829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Con Experience League, Adobe aiuta le aziende a conseguire il valore che si aspettano dalle soluzioni Adobe in cui hanno investito. In questo portale unificato, puoi imparare, relazionarti con altri professionisti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 crescere seguendo un percorso personalizzato con tutorial, documentazione dei prodotti, formazione con istruttori, supporto tecnico e il sostegno dell’intera community.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Formazione</a:t>
                      </a:r>
                      <a:r>
                        <a:rPr lang="it-IT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I corsi Adobe Digital Learning Services sono accessibili da Experience League. I corsi di apprendimento comprendono lezioni sia on-demand che guidate da istruttori.  Potrai acquisire nuove competenze particolarmente ricercate nel settore e metterle in pratica nella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tua organizzazione, per favorirne il successo.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Problemi di produzione e interruzioni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trasmette informazioni sullo stato di tutti i prodotti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 i servizi Adobe implementati in ambienti multi-tenant. Puoi scegliere se ricevere notifiche e-mail ogni volta che Adobe segnala, aggiorna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risolve un problema relativo a un prodotto. Vengono segnalate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 esempio le interruzioni per manutenzione programmata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problemi relativi ai servizi con diversi livelli di gravità.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Termini e condizioni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Termini e condizioni che descrivono i servizi di supporto disponibili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D41536-010B-47B1-9229-B72BE409009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9D9D3B-3229-44EE-9964-24A06AE66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C1A8FD-3884-41A0-BE37-D15776C885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2436</TotalTime>
  <Words>2027</Words>
  <Application>Microsoft Office PowerPoint</Application>
  <PresentationFormat>Custom</PresentationFormat>
  <Paragraphs>196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Adobe Clean</vt:lpstr>
      <vt:lpstr>Adobe Clean Light</vt:lpstr>
      <vt:lpstr>Adobe Clean SemiLight</vt:lpstr>
      <vt:lpstr>AdobeClean-Light</vt:lpstr>
      <vt:lpstr>AdobeClean-LightIt</vt:lpstr>
      <vt:lpstr>AdobeClean-SemiLight</vt:lpstr>
      <vt:lpstr>Arial</vt:lpstr>
      <vt:lpstr>Calibri</vt:lpstr>
      <vt:lpstr>Times New Roman</vt:lpstr>
      <vt:lpstr>Wingdings</vt:lpstr>
      <vt:lpstr>Office Theme</vt:lpstr>
      <vt:lpstr>OPZIONI DI SUPPORTO ADOBE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SUPPORTOFFERINGS</dc:title>
  <cp:lastModifiedBy>Marek Poliacik</cp:lastModifiedBy>
  <cp:revision>41</cp:revision>
  <dcterms:created xsi:type="dcterms:W3CDTF">2021-08-02T18:14:51Z</dcterms:created>
  <dcterms:modified xsi:type="dcterms:W3CDTF">2021-10-01T15:03:54Z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2021-07-28T00:00:00Z</vt:filetime>
  </property>
  <property fmtid="{D5CDD505-2E9C-101B-9397-08002B2CF9AE}" pid="3" name="LastSaved">
    <vt:filetime>2021-08-02T00:00:00Z</vt:filetime>
  </property>
  <property fmtid="{D5CDD505-2E9C-101B-9397-08002B2CF9AE}" pid="4" name="ContentTypeId">
    <vt:lpwstr>0x010100E783BF6876BCC646A459363AF21A7736</vt:lpwstr>
  </property>
</Properties>
</file>