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62" r:id="rId6"/>
    <p:sldId id="267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4D7A0-4BBD-1B49-BE14-170949F0EA37}" v="4" dt="2021-10-13T19:10:14.6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979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Schutte" userId="6e08b2d3-447a-4d66-86be-444d50df187f" providerId="ADAL" clId="{0BC4D7A0-4BBD-1B49-BE14-170949F0EA37}"/>
    <pc:docChg chg="modSld">
      <pc:chgData name="Lauren Schutte" userId="6e08b2d3-447a-4d66-86be-444d50df187f" providerId="ADAL" clId="{0BC4D7A0-4BBD-1B49-BE14-170949F0EA37}" dt="2021-10-13T19:10:14.671" v="3" actId="1035"/>
      <pc:docMkLst>
        <pc:docMk/>
      </pc:docMkLst>
      <pc:sldChg chg="modSp mod">
        <pc:chgData name="Lauren Schutte" userId="6e08b2d3-447a-4d66-86be-444d50df187f" providerId="ADAL" clId="{0BC4D7A0-4BBD-1B49-BE14-170949F0EA37}" dt="2021-10-13T19:10:14.671" v="3" actId="1035"/>
        <pc:sldMkLst>
          <pc:docMk/>
          <pc:sldMk cId="0" sldId="256"/>
        </pc:sldMkLst>
        <pc:spChg chg="mod">
          <ac:chgData name="Lauren Schutte" userId="6e08b2d3-447a-4d66-86be-444d50df187f" providerId="ADAL" clId="{0BC4D7A0-4BBD-1B49-BE14-170949F0EA37}" dt="2021-10-13T19:10:14.671" v="3" actId="1035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emf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emf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emf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hyperlink" Target="https://helpx.adobe.com/it/support/programs/support-policies-terms-conditions.html" TargetMode="External"/><Relationship Id="rId4" Type="http://schemas.openxmlformats.org/officeDocument/2006/relationships/image" Target="../media/image3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8" y="65103"/>
            <a:ext cx="3840572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it-IT" sz="2300"/>
              <a:t>PIANI DI SUPPORTO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2" y="560755"/>
            <a:ext cx="7003277" cy="1327928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it-IT" sz="1100" dirty="0">
                <a:solidFill>
                  <a:srgbClr val="FFFFFF"/>
                </a:solidFill>
                <a:latin typeface="AdobeClean-Light"/>
                <a:cs typeface="AdobeClean-Light"/>
              </a:rPr>
              <a:t>Online | Business | Enterprise | </a:t>
            </a:r>
            <a:r>
              <a:rPr lang="it-IT" sz="1100" b="1" dirty="0">
                <a:solidFill>
                  <a:srgbClr val="FFFFFF"/>
                </a:solidFill>
                <a:latin typeface="Adobe Clean" panose="020B0503020404020204" pitchFamily="34" charset="0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offre una gamma completa di risorse tecniche per assistere la tua azienda, incluse nell’abbonamento Experience Cloud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 ampliabili ulteriormente con un pacchetto di supporto ELITE. Il supporto ELITE include l’accesso a percorsi di apprendimento personalizzati e forum della community monitorati tramite Adobe Experience League. Puoi inoltre usufruire di documentazione tecnica dettagliata e note sulla versione sempre aggiornate. Ai clienti ELITE vengono assegnati un Named Support Engineer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 un Technical Account Manager che saranno i tuoi contatti di riferimento all’interno del team Adobe Support. Inoltre, insieme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 in partnership con la tua azienda, ti offrono un servizio di supporto d’eccellenza, proattivo e reattivo. Conoscendo a fondo le tue specifiche soluzioni Experience Cloud, il team Adobe Support sarà sempre al tuo fianco per ogni esigenza di supporto, per aiutarti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trarre il massimo dalle soluzioni Adobe Experience Cloud in cui hai investito e prevenire eventuali problemi.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564" y="7075170"/>
            <a:ext cx="41748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145549"/>
              </p:ext>
            </p:extLst>
          </p:nvPr>
        </p:nvGraphicFramePr>
        <p:xfrm>
          <a:off x="145668" y="7335998"/>
          <a:ext cx="7409815" cy="2458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42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solidFill>
                            <a:srgbClr val="404040"/>
                          </a:solidFill>
                          <a:latin typeface="Adobe Clean"/>
                          <a:ea typeface="+mn-ea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FFFFFF"/>
                          </a:solidFill>
                          <a:latin typeface="Adobe Clean"/>
                          <a:ea typeface="+mn-ea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825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165" marR="495934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si verificano problemi significativi di perdita di dati o deterioramento del servizio ed è richiesto un intervento immediato per ripristinare funzionalità e usabilità.</a:t>
                      </a:r>
                    </a:p>
                  </a:txBody>
                  <a:tcPr marL="0" marR="0" marT="0" marB="3600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marR="492125" indent="0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1 ora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 marR="343535" indent="-3175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Times New Roman"/>
                        </a:rPr>
                        <a:t>24x7 / 15 minuti</a:t>
                      </a:r>
                    </a:p>
                  </a:txBody>
                  <a:tcPr marL="0" marR="0" marT="25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lang="it-IT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49530" marR="719455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un notevole deterioramento del servizio o potenziale perdita di dati, oppure un problema interessa una funzione importante.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663" marR="343535" indent="-3175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4 ore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975" marR="343535" indent="-3175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Times New Roman"/>
                        </a:rPr>
                        <a:t>24x5 / 30 minuti</a:t>
                      </a:r>
                    </a:p>
                  </a:txBody>
                  <a:tcPr marL="0" marR="0" marT="508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3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8895" marR="387985" indent="-2540" algn="l">
                        <a:lnSpc>
                          <a:spcPts val="980"/>
                        </a:lnSpc>
                        <a:spcBef>
                          <a:spcPts val="450"/>
                        </a:spcBef>
                      </a:pPr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sono interessate da deterioramento lieve del servizio (o nessun deterioramento), tuttavia è possibile procedere normalmente mediante una soluzione temporanea.</a:t>
                      </a:r>
                    </a:p>
                  </a:txBody>
                  <a:tcPr marL="0" marR="0" marT="0" marB="3600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663" marR="343535" indent="-3175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Orario operativo / 6 ore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1788" marR="343535" indent="-3175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4x5 / 1 ora</a:t>
                      </a:r>
                    </a:p>
                  </a:txBody>
                  <a:tcPr marL="0" marR="0" marT="698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44">
                <a:tc>
                  <a:txBody>
                    <a:bodyPr/>
                    <a:lstStyle/>
                    <a:p>
                      <a:pPr marL="48895" algn="l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6223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su una richiesta di miglioramento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663" marR="343535" indent="-3175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Giorni lavorativi / 3 giorni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0" marR="343535" indent="-3175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Giorni lavorativi / 1 giorno</a:t>
                      </a:r>
                    </a:p>
                  </a:txBody>
                  <a:tcPr marL="0" marR="0" marT="279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86" y="9888626"/>
            <a:ext cx="3030223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387610" y="421174"/>
            <a:ext cx="21561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077619"/>
              </p:ext>
            </p:extLst>
          </p:nvPr>
        </p:nvGraphicFramePr>
        <p:xfrm>
          <a:off x="273550" y="2186084"/>
          <a:ext cx="7281935" cy="4839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04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1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Supporto a pagamento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migrazione 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297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servizio sul campo </a:t>
                      </a:r>
                    </a:p>
                  </a:txBody>
                  <a:tcPr marL="0" marR="0" marT="48260" marB="0"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08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57339" y="897486"/>
            <a:ext cx="2495088" cy="45719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7339" y="608961"/>
            <a:ext cx="33459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Caratteristiche del supporto Elite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68167" y="1372708"/>
            <a:ext cx="219455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Un tecnico del supporto dedicato che acquisisce familiarità con l’ambiente della soluzione e gli obiettivi di business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del cliente. Il Named Support Engineer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è un tecnico esperto che aiuta a coordinare la tua esperienza di assistenza Enterprise.</a:t>
            </a:r>
          </a:p>
        </p:txBody>
      </p:sp>
      <p:pic>
        <p:nvPicPr>
          <p:cNvPr id="33" name="object 3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925" y="1005840"/>
            <a:ext cx="365760" cy="365760"/>
          </a:xfrm>
          <a:prstGeom prst="rect">
            <a:avLst/>
          </a:prstGeom>
        </p:spPr>
      </p:pic>
      <p:pic>
        <p:nvPicPr>
          <p:cNvPr id="35" name="object 3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87464" y="2473301"/>
            <a:ext cx="314052" cy="31405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33365" y="1372708"/>
            <a:ext cx="227318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114935">
              <a:lnSpc>
                <a:spcPct val="100000"/>
              </a:lnSpc>
              <a:spcBef>
                <a:spcPts val="965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Valutazione periodica programmata delle richieste di supporto aperte, per garantirne l’allineamento in termini di descrizione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dei casi, impatto sul business, stato, priorità e accordi sulle azioni successive necessarie a garantire una rapida risoluzione.</a:t>
            </a:r>
          </a:p>
        </p:txBody>
      </p:sp>
      <p:pic>
        <p:nvPicPr>
          <p:cNvPr id="37" name="object 37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8925" y="2401727"/>
            <a:ext cx="241555" cy="36576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4340" y="1372708"/>
            <a:ext cx="227318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Un Technical Account Manager dedicato per monitorare l’esperienza Elite, coordinare le attività di supporto e servizi sul campo, </a:t>
            </a:r>
            <a:b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e fornire servizi proattivi volti a massimizzare il valore aziendale.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9237" y="106528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Technical Account Manager</a:t>
            </a:r>
          </a:p>
        </p:txBody>
      </p:sp>
      <p:pic>
        <p:nvPicPr>
          <p:cNvPr id="41" name="object 41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1005840"/>
            <a:ext cx="365760" cy="365760"/>
          </a:xfrm>
          <a:prstGeom prst="rect">
            <a:avLst/>
          </a:prstGeom>
        </p:spPr>
      </p:pic>
      <p:pic>
        <p:nvPicPr>
          <p:cNvPr id="47" name="object 4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005840"/>
            <a:ext cx="365760" cy="36576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91726" y="5243920"/>
            <a:ext cx="2194560" cy="499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Trasferimento continuo delle conoscenze dal team di supporto Adobe, per fornire </a:t>
            </a:r>
            <a:b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best practice sull’utilizzo delle soluzioni.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265660" y="5243920"/>
            <a:ext cx="2228609" cy="669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Gestione degli eventi chiave per garantire il giusto livello di supporto, copertura e piano di mitigazione durante le fasi principali a livello di progetto e obiettivi di business.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24341" y="5262204"/>
            <a:ext cx="2273188" cy="698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7790">
              <a:lnSpc>
                <a:spcPct val="116199"/>
              </a:lnSpc>
              <a:spcBef>
                <a:spcPts val="259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Indicazioni personalizzate sulle nuove funzioni dei prodotti, per sfruttare le ultime innovazioni, con valutazione del piano di aggiornamento eseguita da esperti di Adobe.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97787" y="9888625"/>
            <a:ext cx="3015618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pic>
        <p:nvPicPr>
          <p:cNvPr id="43" name="Graphic 42" descr="Playbook outline">
            <a:extLst>
              <a:ext uri="{FF2B5EF4-FFF2-40B4-BE49-F238E27FC236}">
                <a16:creationId xmlns:a16="http://schemas.microsoft.com/office/drawing/2014/main" id="{C99690B9-BFB7-6F4A-BF19-81D32249562E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599" y="2373509"/>
            <a:ext cx="365760" cy="365760"/>
          </a:xfrm>
          <a:prstGeom prst="rect">
            <a:avLst/>
          </a:prstGeom>
        </p:spPr>
      </p:pic>
      <p:sp>
        <p:nvSpPr>
          <p:cNvPr id="55" name="object 46">
            <a:extLst>
              <a:ext uri="{FF2B5EF4-FFF2-40B4-BE49-F238E27FC236}">
                <a16:creationId xmlns:a16="http://schemas.microsoft.com/office/drawing/2014/main" id="{7C260A2A-AF2F-FC40-B33F-0E1D0FBC740E}"/>
              </a:ext>
            </a:extLst>
          </p:cNvPr>
          <p:cNvSpPr txBox="1"/>
          <p:nvPr/>
        </p:nvSpPr>
        <p:spPr>
          <a:xfrm>
            <a:off x="2791725" y="8911897"/>
            <a:ext cx="2246651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</a:t>
            </a:r>
            <a:br>
              <a:rPr lang="it-IT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it-IT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è disponibile per tutti i prodotti</a:t>
            </a:r>
            <a:r>
              <a:rPr lang="it-IT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486E8-54B1-F645-9B86-ECF1030A75B7}"/>
              </a:ext>
            </a:extLst>
          </p:cNvPr>
          <p:cNvSpPr txBox="1">
            <a:spLocks/>
          </p:cNvSpPr>
          <p:nvPr/>
        </p:nvSpPr>
        <p:spPr>
          <a:xfrm>
            <a:off x="689237" y="656260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4A0F4-9A60-1844-A048-6D637B2EB827}"/>
              </a:ext>
            </a:extLst>
          </p:cNvPr>
          <p:cNvSpPr>
            <a:spLocks/>
          </p:cNvSpPr>
          <p:nvPr/>
        </p:nvSpPr>
        <p:spPr>
          <a:xfrm>
            <a:off x="689237" y="6765790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33C8C307-B5C0-B745-B0B7-708423875E59}"/>
              </a:ext>
            </a:extLst>
          </p:cNvPr>
          <p:cNvSpPr txBox="1"/>
          <p:nvPr/>
        </p:nvSpPr>
        <p:spPr>
          <a:xfrm>
            <a:off x="324341" y="6958051"/>
            <a:ext cx="219456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Accesso online continuo a un database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in continua crescita di soluzioni tecniche, documentazione del prodotto, risposte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alle domande più frequenti e altro ancora. Possibilità di relazionarsi con professionisti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altri clienti della Community Adobe per condividere best practice ed esperienze.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F27587-C508-5A44-B624-7AD95CEE18C8}"/>
              </a:ext>
            </a:extLst>
          </p:cNvPr>
          <p:cNvSpPr txBox="1">
            <a:spLocks/>
          </p:cNvSpPr>
          <p:nvPr/>
        </p:nvSpPr>
        <p:spPr>
          <a:xfrm>
            <a:off x="5723508" y="6562604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1271E9-6965-1342-9192-934017FB88DC}"/>
              </a:ext>
            </a:extLst>
          </p:cNvPr>
          <p:cNvSpPr>
            <a:spLocks/>
          </p:cNvSpPr>
          <p:nvPr/>
        </p:nvSpPr>
        <p:spPr>
          <a:xfrm>
            <a:off x="5723508" y="6765790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1" name="object 39">
            <a:extLst>
              <a:ext uri="{FF2B5EF4-FFF2-40B4-BE49-F238E27FC236}">
                <a16:creationId xmlns:a16="http://schemas.microsoft.com/office/drawing/2014/main" id="{238FC9C9-C2C0-E444-BB27-77B17FF0EC4E}"/>
              </a:ext>
            </a:extLst>
          </p:cNvPr>
          <p:cNvSpPr txBox="1"/>
          <p:nvPr/>
        </p:nvSpPr>
        <p:spPr>
          <a:xfrm>
            <a:off x="5265660" y="6958051"/>
            <a:ext cx="2392439" cy="126701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spc="-10" dirty="0">
                <a:solidFill>
                  <a:srgbClr val="4B4B4B"/>
                </a:solidFill>
                <a:latin typeface="Adobe Clean Light" panose="020B0303020404020204" pitchFamily="34" charset="0"/>
              </a:rPr>
              <a:t>Diventa un Experience Maker con Experience League. Puoi acquisire rapidamente le capacità necessarie nella gestione della customer experience seguendo un percorso di apprendimento personalizzato per sviluppare nuove competenze, partecipare a una comunità globale di professionisti e guadagnare riconoscimenti di valore sul piano professionale.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19678C-2CA3-2045-81B8-DDFAC6C08445}"/>
              </a:ext>
            </a:extLst>
          </p:cNvPr>
          <p:cNvSpPr txBox="1">
            <a:spLocks/>
          </p:cNvSpPr>
          <p:nvPr/>
        </p:nvSpPr>
        <p:spPr>
          <a:xfrm>
            <a:off x="3201544" y="8411640"/>
            <a:ext cx="15430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5F8203-84A5-C846-AE21-B0C1CDDEFD03}"/>
              </a:ext>
            </a:extLst>
          </p:cNvPr>
          <p:cNvSpPr>
            <a:spLocks/>
          </p:cNvSpPr>
          <p:nvPr/>
        </p:nvSpPr>
        <p:spPr>
          <a:xfrm>
            <a:off x="3201544" y="8592859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7D9D55-2EC1-3743-9A8D-BF6D45DD7ADD}"/>
              </a:ext>
            </a:extLst>
          </p:cNvPr>
          <p:cNvSpPr txBox="1">
            <a:spLocks/>
          </p:cNvSpPr>
          <p:nvPr/>
        </p:nvSpPr>
        <p:spPr>
          <a:xfrm>
            <a:off x="3201544" y="656260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68D5A4-4082-324D-9E20-8D044979053B}"/>
              </a:ext>
            </a:extLst>
          </p:cNvPr>
          <p:cNvSpPr>
            <a:spLocks/>
          </p:cNvSpPr>
          <p:nvPr/>
        </p:nvSpPr>
        <p:spPr>
          <a:xfrm>
            <a:off x="3201544" y="676579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66" name="object 39">
            <a:extLst>
              <a:ext uri="{FF2B5EF4-FFF2-40B4-BE49-F238E27FC236}">
                <a16:creationId xmlns:a16="http://schemas.microsoft.com/office/drawing/2014/main" id="{6D02803B-F740-8341-B0A6-E8F7CBDA4EAD}"/>
              </a:ext>
            </a:extLst>
          </p:cNvPr>
          <p:cNvSpPr txBox="1"/>
          <p:nvPr/>
        </p:nvSpPr>
        <p:spPr>
          <a:xfrm>
            <a:off x="2791726" y="6958051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20302"/>
                </a:solidFill>
                <a:latin typeface="AdobeClean-Light"/>
              </a:rPr>
              <a:t>Gli utenti autorizzati o i </a:t>
            </a:r>
            <a:r>
              <a:rPr lang="it-IT" sz="1000" b="1" dirty="0">
                <a:solidFill>
                  <a:srgbClr val="020302"/>
                </a:solidFill>
                <a:latin typeface="AdobeClean-Light"/>
              </a:rPr>
              <a:t>contatti interni per il supporto</a:t>
            </a:r>
            <a:r>
              <a:rPr lang="it-IT" sz="1000" dirty="0">
                <a:latin typeface="Adobe Clean Light" panose="020B0303020404020204" pitchFamily="34" charset="0"/>
              </a:rPr>
              <a:t> possono segnalare i problemi tramite tutti i canali disponibili (compreso </a:t>
            </a:r>
            <a:br>
              <a:rPr lang="it-IT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il supporto telefonico per casi P1) e interagire con il team Adobe di assistenza tecnica </a:t>
            </a:r>
            <a:br>
              <a:rPr lang="it-IT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per conto della tua azienda. </a:t>
            </a:r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E70361C6-2606-F64B-93EB-A5756DBC1380}"/>
              </a:ext>
            </a:extLst>
          </p:cNvPr>
          <p:cNvSpPr/>
          <p:nvPr/>
        </p:nvSpPr>
        <p:spPr>
          <a:xfrm>
            <a:off x="214971" y="6447157"/>
            <a:ext cx="2608239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4AE39-FDAD-A84C-A564-714C12493F9D}"/>
              </a:ext>
            </a:extLst>
          </p:cNvPr>
          <p:cNvSpPr txBox="1">
            <a:spLocks/>
          </p:cNvSpPr>
          <p:nvPr/>
        </p:nvSpPr>
        <p:spPr>
          <a:xfrm>
            <a:off x="689237" y="8411640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0A56A8-AC0A-3841-9E65-56EBFC37A273}"/>
              </a:ext>
            </a:extLst>
          </p:cNvPr>
          <p:cNvSpPr>
            <a:spLocks/>
          </p:cNvSpPr>
          <p:nvPr/>
        </p:nvSpPr>
        <p:spPr>
          <a:xfrm>
            <a:off x="689237" y="859285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004E2FA9-19E5-274F-A71E-371D6802AE4C}"/>
              </a:ext>
            </a:extLst>
          </p:cNvPr>
          <p:cNvSpPr txBox="1"/>
          <p:nvPr/>
        </p:nvSpPr>
        <p:spPr>
          <a:xfrm>
            <a:off x="355868" y="8877469"/>
            <a:ext cx="2322562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Le sessioni Office Hours, guidate dal team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di Assistenza clienti di Adobe, sono pensate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per informare e aiutare i partecipanti a risolvere eventuali problemi e forniscono suggerimenti utili per ottenere il massimo dalle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soluzioni Adobe.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65A10-81B2-C549-A341-DA0E2E901529}"/>
              </a:ext>
            </a:extLst>
          </p:cNvPr>
          <p:cNvSpPr txBox="1">
            <a:spLocks/>
          </p:cNvSpPr>
          <p:nvPr/>
        </p:nvSpPr>
        <p:spPr>
          <a:xfrm>
            <a:off x="5723507" y="8411640"/>
            <a:ext cx="18830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it-IT" sz="1200" dirty="0">
                <a:solidFill>
                  <a:srgbClr val="000000"/>
                </a:solidFill>
              </a:rPr>
              <a:t>Portali di assistenza autonoma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79AB87-B93C-1E4F-8618-D5E4F375B401}"/>
              </a:ext>
            </a:extLst>
          </p:cNvPr>
          <p:cNvSpPr>
            <a:spLocks/>
          </p:cNvSpPr>
          <p:nvPr/>
        </p:nvSpPr>
        <p:spPr>
          <a:xfrm>
            <a:off x="5723508" y="8592859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5E923B2-DE02-C54E-95F2-D82090D65E19}"/>
              </a:ext>
            </a:extLst>
          </p:cNvPr>
          <p:cNvSpPr txBox="1"/>
          <p:nvPr/>
        </p:nvSpPr>
        <p:spPr>
          <a:xfrm>
            <a:off x="5265661" y="8838491"/>
            <a:ext cx="219456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avvisi, suggerimenti e altro ancora.</a:t>
            </a:r>
          </a:p>
        </p:txBody>
      </p:sp>
      <p:pic>
        <p:nvPicPr>
          <p:cNvPr id="74" name="Graphic 73" descr="Speaker phone outline">
            <a:extLst>
              <a:ext uri="{FF2B5EF4-FFF2-40B4-BE49-F238E27FC236}">
                <a16:creationId xmlns:a16="http://schemas.microsoft.com/office/drawing/2014/main" id="{A1370005-6890-424C-884D-9064E283C1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8925" y="6577644"/>
            <a:ext cx="411480" cy="411480"/>
          </a:xfrm>
          <a:prstGeom prst="rect">
            <a:avLst/>
          </a:prstGeom>
        </p:spPr>
      </p:pic>
      <p:pic>
        <p:nvPicPr>
          <p:cNvPr id="75" name="Graphic 74" descr="Remote learning language outline">
            <a:extLst>
              <a:ext uri="{FF2B5EF4-FFF2-40B4-BE49-F238E27FC236}">
                <a16:creationId xmlns:a16="http://schemas.microsoft.com/office/drawing/2014/main" id="{FA70E684-2FB6-544A-9B16-BEB9080AC8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600" y="8453550"/>
            <a:ext cx="411480" cy="411480"/>
          </a:xfrm>
          <a:prstGeom prst="rect">
            <a:avLst/>
          </a:prstGeom>
        </p:spPr>
      </p:pic>
      <p:pic>
        <p:nvPicPr>
          <p:cNvPr id="76" name="Graphic 75" descr="Customer review outline">
            <a:extLst>
              <a:ext uri="{FF2B5EF4-FFF2-40B4-BE49-F238E27FC236}">
                <a16:creationId xmlns:a16="http://schemas.microsoft.com/office/drawing/2014/main" id="{1B0E4E00-41D9-6440-83E3-60369886CE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600" y="6538976"/>
            <a:ext cx="411480" cy="411480"/>
          </a:xfrm>
          <a:prstGeom prst="rect">
            <a:avLst/>
          </a:prstGeom>
        </p:spPr>
      </p:pic>
      <p:pic>
        <p:nvPicPr>
          <p:cNvPr id="77" name="Graphic 76" descr="Signpost outline">
            <a:extLst>
              <a:ext uri="{FF2B5EF4-FFF2-40B4-BE49-F238E27FC236}">
                <a16:creationId xmlns:a16="http://schemas.microsoft.com/office/drawing/2014/main" id="{001A9B31-4F82-A14D-B2BC-39DC33710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57800" y="6527166"/>
            <a:ext cx="411480" cy="411480"/>
          </a:xfrm>
          <a:prstGeom prst="rect">
            <a:avLst/>
          </a:prstGeom>
        </p:spPr>
      </p:pic>
      <p:pic>
        <p:nvPicPr>
          <p:cNvPr id="78" name="Graphic 77" descr="Internet outline">
            <a:extLst>
              <a:ext uri="{FF2B5EF4-FFF2-40B4-BE49-F238E27FC236}">
                <a16:creationId xmlns:a16="http://schemas.microsoft.com/office/drawing/2014/main" id="{20978656-E5F5-434D-BA66-491F99EF63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8404020"/>
            <a:ext cx="411480" cy="411480"/>
          </a:xfrm>
          <a:prstGeom prst="rect">
            <a:avLst/>
          </a:prstGeom>
        </p:spPr>
      </p:pic>
      <p:pic>
        <p:nvPicPr>
          <p:cNvPr id="79" name="Graphic 78" descr="Chat bubble outline">
            <a:extLst>
              <a:ext uri="{FF2B5EF4-FFF2-40B4-BE49-F238E27FC236}">
                <a16:creationId xmlns:a16="http://schemas.microsoft.com/office/drawing/2014/main" id="{0C77255B-D338-2543-98E5-4434DF47D1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6853" y="8453550"/>
            <a:ext cx="411480" cy="411480"/>
          </a:xfrm>
          <a:prstGeom prst="rect">
            <a:avLst/>
          </a:prstGeom>
        </p:spPr>
      </p:pic>
      <p:sp>
        <p:nvSpPr>
          <p:cNvPr id="80" name="object 38">
            <a:extLst>
              <a:ext uri="{FF2B5EF4-FFF2-40B4-BE49-F238E27FC236}">
                <a16:creationId xmlns:a16="http://schemas.microsoft.com/office/drawing/2014/main" id="{881BDF6C-4AAE-5F4D-AD4C-1C358C73A0A0}"/>
              </a:ext>
            </a:extLst>
          </p:cNvPr>
          <p:cNvSpPr/>
          <p:nvPr/>
        </p:nvSpPr>
        <p:spPr>
          <a:xfrm rot="5400000" flipH="1">
            <a:off x="3863341" y="549376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CE4601-87A9-E645-841C-EE142932AEED}"/>
              </a:ext>
            </a:extLst>
          </p:cNvPr>
          <p:cNvSpPr/>
          <p:nvPr/>
        </p:nvSpPr>
        <p:spPr>
          <a:xfrm>
            <a:off x="214971" y="6124178"/>
            <a:ext cx="1930978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online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1113102" y="-747421"/>
            <a:ext cx="5753361" cy="7931849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38">
            <a:extLst>
              <a:ext uri="{FF2B5EF4-FFF2-40B4-BE49-F238E27FC236}">
                <a16:creationId xmlns:a16="http://schemas.microsoft.com/office/drawing/2014/main" id="{45EE3A1E-80CD-A54F-B59F-5D718805DD26}"/>
              </a:ext>
            </a:extLst>
          </p:cNvPr>
          <p:cNvSpPr/>
          <p:nvPr/>
        </p:nvSpPr>
        <p:spPr>
          <a:xfrm rot="5400000" flipH="1">
            <a:off x="3863341" y="1939124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324341" y="4031705"/>
            <a:ext cx="2440634" cy="672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Valutazione proattiva dell’implementazione, della configurazione e dell’architettura complessiva della soluzione, incluse </a:t>
            </a:r>
            <a:b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le integrazioni.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86167-B7AD-E042-8630-ECF3D3A5456F}"/>
              </a:ext>
            </a:extLst>
          </p:cNvPr>
          <p:cNvSpPr/>
          <p:nvPr/>
        </p:nvSpPr>
        <p:spPr>
          <a:xfrm>
            <a:off x="5265661" y="4031705"/>
            <a:ext cx="2194560" cy="65261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marR="5080" lvl="0" indent="-1905">
              <a:lnSpc>
                <a:spcPct val="108000"/>
              </a:lnSpc>
              <a:spcBef>
                <a:spcPts val="585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Best practice di manutenzione e ultime correzioni (SP, MR, patch, FP) per rimanere sempre aggiornati su tutte le verifiche </a:t>
            </a:r>
            <a:b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di manutenzione.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DB1ED-3CF9-ED48-94AA-4D141F42CCBE}"/>
              </a:ext>
            </a:extLst>
          </p:cNvPr>
          <p:cNvSpPr/>
          <p:nvPr/>
        </p:nvSpPr>
        <p:spPr>
          <a:xfrm>
            <a:off x="2852427" y="2748785"/>
            <a:ext cx="218595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marR="254000" lvl="0">
              <a:spcBef>
                <a:spcPts val="660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Valutazione periodica dei servizi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del programma Elite, delle metriche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di supporto e dei materiali da consegnare, incluso un piano proattivo.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B79A3-5BD5-CA43-B665-BC73BDF0BB24}"/>
              </a:ext>
            </a:extLst>
          </p:cNvPr>
          <p:cNvSpPr/>
          <p:nvPr/>
        </p:nvSpPr>
        <p:spPr>
          <a:xfrm>
            <a:off x="5431519" y="2755310"/>
            <a:ext cx="2275101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marR="267335" lvl="0">
              <a:spcBef>
                <a:spcPts val="440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Una sessione di 60 minuti incentrata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su una specifica funzionalità di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prodotto e come utilizzarla per risolvere le problematiche più comuni.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36F8D-8CFA-214D-83DE-7B5C80E81C36}"/>
              </a:ext>
            </a:extLst>
          </p:cNvPr>
          <p:cNvSpPr/>
          <p:nvPr/>
        </p:nvSpPr>
        <p:spPr>
          <a:xfrm>
            <a:off x="324340" y="2743788"/>
            <a:ext cx="222608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2384" marR="5080" lvl="0">
              <a:spcBef>
                <a:spcPts val="440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Un contatto Adobe dedicato che può fornire assistenza e aggiornamenti regolari in merito ai casi che richiedono escalation,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e assicurarsi che venga data priorità alle richieste di supporto aperte più critiche.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53726" y="106528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Named Support Engineer</a:t>
            </a:r>
          </a:p>
        </p:txBody>
      </p:sp>
      <p:sp>
        <p:nvSpPr>
          <p:cNvPr id="87" name="object 40">
            <a:extLst>
              <a:ext uri="{FF2B5EF4-FFF2-40B4-BE49-F238E27FC236}">
                <a16:creationId xmlns:a16="http://schemas.microsoft.com/office/drawing/2014/main" id="{0A9E94C1-0799-AC4A-81D3-A94A9A9DEB2C}"/>
              </a:ext>
            </a:extLst>
          </p:cNvPr>
          <p:cNvSpPr txBox="1"/>
          <p:nvPr/>
        </p:nvSpPr>
        <p:spPr>
          <a:xfrm>
            <a:off x="5723508" y="106528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Valutazione dei casi</a:t>
            </a:r>
          </a:p>
        </p:txBody>
      </p:sp>
      <p:sp>
        <p:nvSpPr>
          <p:cNvPr id="88" name="object 40">
            <a:extLst>
              <a:ext uri="{FF2B5EF4-FFF2-40B4-BE49-F238E27FC236}">
                <a16:creationId xmlns:a16="http://schemas.microsoft.com/office/drawing/2014/main" id="{37212920-6D29-0245-9D65-A283BEF83BEA}"/>
              </a:ext>
            </a:extLst>
          </p:cNvPr>
          <p:cNvSpPr txBox="1"/>
          <p:nvPr/>
        </p:nvSpPr>
        <p:spPr>
          <a:xfrm>
            <a:off x="5723508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Manutenzione e monitoraggio</a:t>
            </a:r>
          </a:p>
        </p:txBody>
      </p:sp>
      <p:sp>
        <p:nvSpPr>
          <p:cNvPr id="89" name="object 40">
            <a:extLst>
              <a:ext uri="{FF2B5EF4-FFF2-40B4-BE49-F238E27FC236}">
                <a16:creationId xmlns:a16="http://schemas.microsoft.com/office/drawing/2014/main" id="{FE579972-9BBC-0841-8FEF-749F8D35399D}"/>
              </a:ext>
            </a:extLst>
          </p:cNvPr>
          <p:cNvSpPr txBox="1"/>
          <p:nvPr/>
        </p:nvSpPr>
        <p:spPr>
          <a:xfrm>
            <a:off x="3138805" y="3683739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della roadmap </a:t>
            </a:r>
            <a:b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della soluzione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689237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dell’ambiente</a:t>
            </a:r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D47A2521-0F4F-2742-B57A-26FB742FFAE8}"/>
              </a:ext>
            </a:extLst>
          </p:cNvPr>
          <p:cNvSpPr txBox="1"/>
          <p:nvPr/>
        </p:nvSpPr>
        <p:spPr>
          <a:xfrm>
            <a:off x="689237" y="250057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88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Gestione delle escalation</a:t>
            </a:r>
          </a:p>
        </p:txBody>
      </p:sp>
      <p:sp>
        <p:nvSpPr>
          <p:cNvPr id="92" name="object 40">
            <a:extLst>
              <a:ext uri="{FF2B5EF4-FFF2-40B4-BE49-F238E27FC236}">
                <a16:creationId xmlns:a16="http://schemas.microsoft.com/office/drawing/2014/main" id="{D2497F14-BC2D-A445-9124-0090795BB3F5}"/>
              </a:ext>
            </a:extLst>
          </p:cNvPr>
          <p:cNvSpPr txBox="1"/>
          <p:nvPr/>
        </p:nvSpPr>
        <p:spPr>
          <a:xfrm>
            <a:off x="3153726" y="250057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35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dei servizi</a:t>
            </a:r>
          </a:p>
        </p:txBody>
      </p:sp>
      <p:sp>
        <p:nvSpPr>
          <p:cNvPr id="93" name="object 40">
            <a:extLst>
              <a:ext uri="{FF2B5EF4-FFF2-40B4-BE49-F238E27FC236}">
                <a16:creationId xmlns:a16="http://schemas.microsoft.com/office/drawing/2014/main" id="{9DD80DBE-3A6F-864D-9FDD-A4F597ECA1FC}"/>
              </a:ext>
            </a:extLst>
          </p:cNvPr>
          <p:cNvSpPr txBox="1"/>
          <p:nvPr/>
        </p:nvSpPr>
        <p:spPr>
          <a:xfrm>
            <a:off x="5723508" y="250057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52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Sessioni con esperti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689237" y="4866601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delle nuove </a:t>
            </a:r>
            <a:b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versioni e preparazione</a:t>
            </a:r>
          </a:p>
        </p:txBody>
      </p:sp>
      <p:sp>
        <p:nvSpPr>
          <p:cNvPr id="95" name="object 40">
            <a:extLst>
              <a:ext uri="{FF2B5EF4-FFF2-40B4-BE49-F238E27FC236}">
                <a16:creationId xmlns:a16="http://schemas.microsoft.com/office/drawing/2014/main" id="{DFF2E126-AAD2-4A42-968F-B4F500FA0246}"/>
              </a:ext>
            </a:extLst>
          </p:cNvPr>
          <p:cNvSpPr txBox="1"/>
          <p:nvPr/>
        </p:nvSpPr>
        <p:spPr>
          <a:xfrm>
            <a:off x="3113405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74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Trasferimento delle conoscenze</a:t>
            </a:r>
          </a:p>
        </p:txBody>
      </p:sp>
      <p:sp>
        <p:nvSpPr>
          <p:cNvPr id="98" name="object 40">
            <a:extLst>
              <a:ext uri="{FF2B5EF4-FFF2-40B4-BE49-F238E27FC236}">
                <a16:creationId xmlns:a16="http://schemas.microsoft.com/office/drawing/2014/main" id="{88FB73E0-F9EF-714D-A773-0A433B041107}"/>
              </a:ext>
            </a:extLst>
          </p:cNvPr>
          <p:cNvSpPr txBox="1"/>
          <p:nvPr/>
        </p:nvSpPr>
        <p:spPr>
          <a:xfrm>
            <a:off x="5723508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4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Gestione degli eventi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63341" y="75692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63341" y="-42164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Graphic 24" descr="Continuous Improvement outline">
            <a:extLst>
              <a:ext uri="{FF2B5EF4-FFF2-40B4-BE49-F238E27FC236}">
                <a16:creationId xmlns:a16="http://schemas.microsoft.com/office/drawing/2014/main" id="{A2F6F854-90CC-FC48-9379-F18D8FBF39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8599" y="3634381"/>
            <a:ext cx="457200" cy="4572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6F87041-EFD7-BC42-A2ED-30FAD55E7FF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68925" y="3722747"/>
            <a:ext cx="309943" cy="288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23DD82C-7858-AC4D-AD9F-287FD0674B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5868" y="4878393"/>
            <a:ext cx="240657" cy="30082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B41D433-115C-6B45-9C65-B10A88D6D0F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6601" y="3720877"/>
            <a:ext cx="328157" cy="2842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8A4D46D-6FB3-AD40-A3B7-86B3CAFC5F7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76601" y="4928329"/>
            <a:ext cx="347646" cy="264530"/>
          </a:xfrm>
          <a:prstGeom prst="rect">
            <a:avLst/>
          </a:prstGeom>
        </p:spPr>
      </p:pic>
      <p:pic>
        <p:nvPicPr>
          <p:cNvPr id="29" name="Graphic 28" descr="Storytelling outline">
            <a:extLst>
              <a:ext uri="{FF2B5EF4-FFF2-40B4-BE49-F238E27FC236}">
                <a16:creationId xmlns:a16="http://schemas.microsoft.com/office/drawing/2014/main" id="{AD9F15BE-1A73-9C4D-B0AF-F35EF2ED664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68925" y="4836780"/>
            <a:ext cx="365760" cy="36576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844CC2E-A030-4942-8747-29A541D69835}"/>
              </a:ext>
            </a:extLst>
          </p:cNvPr>
          <p:cNvSpPr/>
          <p:nvPr/>
        </p:nvSpPr>
        <p:spPr>
          <a:xfrm>
            <a:off x="2764975" y="4039530"/>
            <a:ext cx="2355665" cy="88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lnSpc>
                <a:spcPct val="110700"/>
              </a:lnSpc>
              <a:spcBef>
                <a:spcPts val="315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Confronta e allinea la roadmap della soluzione Adobe con quella del progetto del cliente, per mitigare i rischi e prepararsi per il futuro.</a:t>
            </a:r>
          </a:p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8">
            <a:extLst>
              <a:ext uri="{FF2B5EF4-FFF2-40B4-BE49-F238E27FC236}">
                <a16:creationId xmlns:a16="http://schemas.microsoft.com/office/drawing/2014/main" id="{E8C75CE5-4657-4D42-ACFE-73E88A861318}"/>
              </a:ext>
            </a:extLst>
          </p:cNvPr>
          <p:cNvSpPr/>
          <p:nvPr/>
        </p:nvSpPr>
        <p:spPr>
          <a:xfrm rot="10800000" flipH="1">
            <a:off x="2673171" y="3947817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3340E7FA-ECFF-6B47-81CC-D875E4DC2B10}"/>
              </a:ext>
            </a:extLst>
          </p:cNvPr>
          <p:cNvSpPr/>
          <p:nvPr/>
        </p:nvSpPr>
        <p:spPr>
          <a:xfrm rot="10800000" flipH="1">
            <a:off x="1959771" y="3947817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27166CC7-48F5-2A4D-9035-D981C46BE375}"/>
              </a:ext>
            </a:extLst>
          </p:cNvPr>
          <p:cNvSpPr/>
          <p:nvPr/>
        </p:nvSpPr>
        <p:spPr>
          <a:xfrm rot="10800000" flipH="1">
            <a:off x="611792" y="3952189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7A5B1AB2-D303-9345-89A7-DCBF7366DA2D}"/>
              </a:ext>
            </a:extLst>
          </p:cNvPr>
          <p:cNvSpPr/>
          <p:nvPr/>
        </p:nvSpPr>
        <p:spPr>
          <a:xfrm rot="10800000" flipH="1">
            <a:off x="1301653" y="3947817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1DB87449-FF70-8948-AF8F-BF7C380905BC}"/>
              </a:ext>
            </a:extLst>
          </p:cNvPr>
          <p:cNvSpPr/>
          <p:nvPr/>
        </p:nvSpPr>
        <p:spPr>
          <a:xfrm rot="10800000" flipH="1">
            <a:off x="3331288" y="3947816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4779" y="2654677"/>
            <a:ext cx="2190371" cy="105091"/>
          </a:xfrm>
          <a:custGeom>
            <a:avLst/>
            <a:gdLst/>
            <a:ahLst/>
            <a:cxnLst/>
            <a:rect l="l" t="t" r="r" b="b"/>
            <a:pathLst>
              <a:path w="1894204">
                <a:moveTo>
                  <a:pt x="0" y="0"/>
                </a:moveTo>
                <a:lnTo>
                  <a:pt x="1893604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19441" y="2329688"/>
            <a:ext cx="23081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Attività di servizio sul campo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22" y="2342312"/>
            <a:ext cx="188116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Launch Advisory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2187" y="2787904"/>
            <a:ext cx="317496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  <a:cs typeface="AdobeClean-Light"/>
              </a:rPr>
              <a:t>Per i clienti che implementano una </a:t>
            </a:r>
            <a:r>
              <a:rPr lang="it-IT" sz="1000" b="1" dirty="0">
                <a:solidFill>
                  <a:srgbClr val="1F1F1F"/>
                </a:solidFill>
                <a:latin typeface="Adobe Clean"/>
                <a:cs typeface="Adobe Clean"/>
              </a:rPr>
              <a:t>nuova soluzione Adobe Experience Cloud, </a:t>
            </a:r>
            <a:r>
              <a:rPr lang="it-IT" sz="1000" dirty="0">
                <a:latin typeface="AdobeClean-Light"/>
                <a:cs typeface="AdobeClean-Light"/>
              </a:rPr>
              <a:t>Launch Advisory </a:t>
            </a:r>
            <a:r>
              <a:rPr lang="it-IT" sz="1000" dirty="0">
                <a:latin typeface="AdobeClean-SemiLight"/>
                <a:cs typeface="AdobeClean-SemiLight"/>
              </a:rPr>
              <a:t>offre un </a:t>
            </a:r>
            <a:r>
              <a:rPr lang="it-IT" sz="950" dirty="0">
                <a:latin typeface="AdobeClean-SemiLight"/>
                <a:cs typeface="AdobeClean-SemiLight"/>
              </a:rPr>
              <a:t>set principale </a:t>
            </a:r>
            <a:br>
              <a:rPr lang="it-IT" sz="950" dirty="0">
                <a:latin typeface="AdobeClean-SemiLight"/>
                <a:cs typeface="AdobeClean-SemiLight"/>
              </a:rPr>
            </a:br>
            <a:r>
              <a:rPr lang="it-IT" sz="950" dirty="0">
                <a:latin typeface="AdobeClean-SemiLight"/>
                <a:cs typeface="AdobeClean-SemiLight"/>
              </a:rPr>
              <a:t>di servizi di consulenza </a:t>
            </a:r>
            <a:r>
              <a:rPr lang="it-IT" sz="1000" dirty="0">
                <a:latin typeface="AdobeClean-Light"/>
                <a:cs typeface="AdobeClean-Light"/>
              </a:rPr>
              <a:t>e raccomandazioni consolidate, utili per |</a:t>
            </a:r>
            <a:r>
              <a:rPr lang="it-IT" sz="950" dirty="0">
                <a:latin typeface="AdobeClean-Light"/>
                <a:cs typeface="AdobeClean-Light"/>
              </a:rPr>
              <a:t>il successo dell’implementazione </a:t>
            </a:r>
            <a:r>
              <a:rPr lang="it-IT" sz="1000" dirty="0">
                <a:latin typeface="AdobeClean-Light"/>
                <a:cs typeface="AdobeClean-Light"/>
              </a:rPr>
              <a:t>e </a:t>
            </a:r>
            <a:r>
              <a:rPr lang="it-IT" sz="950" dirty="0">
                <a:latin typeface="AdobeClean-Light"/>
                <a:cs typeface="AdobeClean-Light"/>
              </a:rPr>
              <a:t>per velocizzare il time-to-value</a:t>
            </a:r>
            <a:r>
              <a:rPr lang="it-IT" sz="1000" dirty="0">
                <a:latin typeface="AdobeClean-Light"/>
                <a:cs typeface="AdobeClean-Light"/>
              </a:rPr>
              <a:t>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7772400" cy="303530"/>
            <a:chOff x="0" y="0"/>
            <a:chExt cx="7772400" cy="3035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2941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29874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7772399" y="0"/>
                  </a:moveTo>
                  <a:lnTo>
                    <a:pt x="0" y="0"/>
                  </a:lnTo>
                </a:path>
              </a:pathLst>
            </a:custGeom>
            <a:ln w="9520">
              <a:solidFill>
                <a:srgbClr val="FA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76900" y="2790952"/>
            <a:ext cx="363357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I servizi sul campo sono utilizzati per la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risoluzione rapida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e si incentrano sul successo dei clienti e la velocizzazione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del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time-to-value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. Se Launch Advisory è attivo,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nel primo </a:t>
            </a:r>
            <a:b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</a:b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anno non sono previsti servizi sul campo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 per i prodotti </a:t>
            </a:r>
            <a:b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coperti da un contratto di supporto Adobe.</a:t>
            </a:r>
          </a:p>
        </p:txBody>
      </p:sp>
      <p:sp>
        <p:nvSpPr>
          <p:cNvPr id="19" name="object 19"/>
          <p:cNvSpPr/>
          <p:nvPr/>
        </p:nvSpPr>
        <p:spPr>
          <a:xfrm>
            <a:off x="924304" y="2667378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61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2282" y="2413489"/>
            <a:ext cx="0" cy="1005840"/>
          </a:xfrm>
          <a:custGeom>
            <a:avLst/>
            <a:gdLst/>
            <a:ahLst/>
            <a:cxnLst/>
            <a:rect l="l" t="t" r="r" b="b"/>
            <a:pathLst>
              <a:path h="1151889">
                <a:moveTo>
                  <a:pt x="0" y="1151699"/>
                </a:moveTo>
                <a:lnTo>
                  <a:pt x="0" y="0"/>
                </a:lnTo>
              </a:path>
            </a:pathLst>
          </a:custGeom>
          <a:ln w="959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3464" y="5348732"/>
            <a:ext cx="311404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latin typeface="AdobeClean-Light"/>
                <a:cs typeface="AdobeClean-Light"/>
              </a:rPr>
              <a:t>Launch Advisory si allinea alla pianificazione del progetto </a:t>
            </a:r>
            <a:br>
              <a:rPr lang="it-IT" sz="1000" dirty="0">
                <a:latin typeface="AdobeClean-Light"/>
                <a:cs typeface="AdobeClean-Light"/>
              </a:rPr>
            </a:br>
            <a:r>
              <a:rPr lang="it-IT" sz="1000" dirty="0">
                <a:latin typeface="AdobeClean-Light"/>
                <a:cs typeface="AdobeClean-Light"/>
              </a:rPr>
              <a:t>del cliente, con obiettivi intermedi comuni (avvio, definizione, progettazione, lancio e post-lancio) per guidare, convalidare, valutare e formulare raccomandazioni.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3464" y="6063680"/>
            <a:ext cx="253212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latin typeface="AdobeClean-Light"/>
                <a:cs typeface="AdobeClean-Light"/>
              </a:rPr>
              <a:t>Il servizio include i seguenti materiali: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422" y="6308299"/>
            <a:ext cx="3474720" cy="592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150" marR="5080" lvl="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Piano di lancio (incluso il piano di collaborazione al progetto)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Documentazione relativa a valutazione e raccomandazioni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Riepilogo dell’ambito delle attività di consulenza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3463" y="4126991"/>
            <a:ext cx="3177459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rgbClr val="FFFFFF"/>
                </a:solidFill>
                <a:latin typeface="Arial"/>
                <a:cs typeface="Arial"/>
              </a:rPr>
              <a:t>Implementazione</a:t>
            </a:r>
          </a:p>
          <a:p>
            <a:pPr marL="12700" marR="5080">
              <a:lnSpc>
                <a:spcPct val="100000"/>
              </a:lnSpc>
              <a:spcBef>
                <a:spcPts val="1505"/>
              </a:spcBef>
            </a:pPr>
            <a:r>
              <a:rPr lang="it-IT" sz="1000" dirty="0">
                <a:latin typeface="AdobeClean-Light"/>
                <a:cs typeface="AdobeClean-Light"/>
              </a:rPr>
              <a:t>Gli esperti delle soluzioni Adobe aiutano a convalidare i requisiti, l’architettura, il processo di sviluppo e lo stato di preparazione, </a:t>
            </a:r>
            <a:r>
              <a:rPr lang="it-IT" sz="1000" dirty="0">
                <a:latin typeface="AdobeClean-SemiLight"/>
                <a:cs typeface="AdobeClean-SemiLight"/>
              </a:rPr>
              <a:t>con </a:t>
            </a:r>
            <a:r>
              <a:rPr lang="it-IT" sz="950" dirty="0">
                <a:latin typeface="AdobeClean-SemiLight"/>
                <a:cs typeface="AdobeClean-SemiLight"/>
              </a:rPr>
              <a:t>indicazioni basate su best practice </a:t>
            </a:r>
            <a:r>
              <a:rPr lang="it-IT" sz="1000" dirty="0">
                <a:latin typeface="AdobeClean-SemiLight"/>
                <a:cs typeface="AdobeClean-SemiLight"/>
              </a:rPr>
              <a:t>rivolte ai clienti </a:t>
            </a:r>
            <a:br>
              <a:rPr lang="it-IT" sz="1000" dirty="0">
                <a:latin typeface="AdobeClean-SemiLight"/>
                <a:cs typeface="AdobeClean-SemiLight"/>
              </a:rPr>
            </a:br>
            <a:r>
              <a:rPr lang="it-IT" sz="1000" dirty="0">
                <a:latin typeface="AdobeClean-SemiLight"/>
                <a:cs typeface="AdobeClean-SemiLight"/>
              </a:rPr>
              <a:t>e ai partner di implementazione.</a:t>
            </a:r>
          </a:p>
        </p:txBody>
      </p:sp>
      <p:pic>
        <p:nvPicPr>
          <p:cNvPr id="26" name="object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328" y="6945275"/>
            <a:ext cx="3053821" cy="281891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947346" y="5106792"/>
            <a:ext cx="3463104" cy="646524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160"/>
              </a:spcBef>
            </a:pPr>
            <a:r>
              <a:rPr lang="it-IT" sz="1000" b="1" dirty="0">
                <a:latin typeface="Adobe Clean" panose="020B0503020404020204" pitchFamily="34" charset="0"/>
                <a:cs typeface="Arial"/>
              </a:rPr>
              <a:t>Le attività tecniche</a:t>
            </a:r>
            <a:r>
              <a:rPr lang="it-IT" sz="1000" dirty="0">
                <a:latin typeface="Adobe Clean" panose="020B0503020404020204" pitchFamily="34" charset="0"/>
                <a:cs typeface="AdobeClean-Light"/>
              </a:rPr>
              <a:t> </a:t>
            </a:r>
            <a:r>
              <a:rPr lang="it-IT" sz="1000" dirty="0">
                <a:latin typeface="AdobeClean-Light"/>
                <a:cs typeface="AdobeClean-Light"/>
              </a:rPr>
              <a:t>supportano le competenze tecniche del clienti </a:t>
            </a:r>
            <a:br>
              <a:rPr lang="it-IT" sz="1000" dirty="0">
                <a:latin typeface="AdobeClean-Light"/>
                <a:cs typeface="AdobeClean-Light"/>
              </a:rPr>
            </a:br>
            <a:r>
              <a:rPr lang="it-IT" sz="1000" dirty="0">
                <a:latin typeface="AdobeClean-Light"/>
                <a:cs typeface="AdobeClean-Light"/>
              </a:rPr>
              <a:t>e sono volte a massimizzare l’adozione degli strumenti. In particolare, includono supporto e raccomandazioni in merito a configurazioni della piattaforma, integrazioni e risoluzione di problemi.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47345" y="5917560"/>
            <a:ext cx="3429519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latin typeface="AdobeClean-Light"/>
                <a:cs typeface="AdobeClean-Light"/>
              </a:rPr>
              <a:t>Attività tecniche disponibili:</a:t>
            </a:r>
          </a:p>
          <a:p>
            <a:pPr marL="184150" marR="5080" lvl="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Audit sullo stato del sistema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Audit della piattaforma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Abilitazione del set di funzioni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Integrazioni e configurazioni di base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Risoluzione di problemi inerenti la soluzione del cliente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Supporto dei servizi cloud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42774" y="7459848"/>
            <a:ext cx="3429519" cy="19890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70"/>
              </a:spcBef>
            </a:pPr>
            <a:r>
              <a:rPr lang="it-IT" sz="1000" b="1" dirty="0">
                <a:latin typeface="Adobe Clean" panose="020B0503020404020204" pitchFamily="34" charset="0"/>
                <a:cs typeface="Arial"/>
              </a:rPr>
              <a:t>Le attività strategiche</a:t>
            </a:r>
            <a:r>
              <a:rPr lang="it-IT" sz="1000" dirty="0">
                <a:latin typeface="Adobe Clean" panose="020B0503020404020204" pitchFamily="34" charset="0"/>
                <a:cs typeface="AdobeClean-Light"/>
              </a:rPr>
              <a:t> </a:t>
            </a:r>
            <a:r>
              <a:rPr lang="it-IT" sz="1000" dirty="0">
                <a:latin typeface="AdobeClean-Light"/>
                <a:cs typeface="AdobeClean-Light"/>
              </a:rPr>
              <a:t>rilevano le opportunità che consentono </a:t>
            </a:r>
            <a:br>
              <a:rPr lang="it-IT" sz="1000" dirty="0">
                <a:latin typeface="AdobeClean-Light"/>
                <a:cs typeface="AdobeClean-Light"/>
              </a:rPr>
            </a:br>
            <a:r>
              <a:rPr lang="it-IT" sz="1000" dirty="0">
                <a:latin typeface="AdobeClean-Light"/>
                <a:cs typeface="AdobeClean-Light"/>
              </a:rPr>
              <a:t>di trarre maggior valore dalle soluzioni Adobe del cliente. </a:t>
            </a:r>
            <a:br>
              <a:rPr lang="it-IT" sz="1000" dirty="0">
                <a:latin typeface="AdobeClean-Light"/>
                <a:cs typeface="AdobeClean-Light"/>
              </a:rPr>
            </a:br>
            <a:r>
              <a:rPr lang="it-IT" sz="1000" dirty="0">
                <a:latin typeface="AdobeClean-Light"/>
                <a:cs typeface="AdobeClean-Light"/>
              </a:rPr>
              <a:t>Includono raccomandazioni di supporto relative a strategia, misurazione e livello di preparazione per favorire la realizzazione </a:t>
            </a:r>
            <a:br>
              <a:rPr lang="it-IT" sz="1000" dirty="0">
                <a:latin typeface="AdobeClean-Light"/>
                <a:cs typeface="AdobeClean-Light"/>
              </a:rPr>
            </a:br>
            <a:r>
              <a:rPr lang="it-IT" sz="1000" dirty="0">
                <a:latin typeface="AdobeClean-Light"/>
                <a:cs typeface="AdobeClean-Light"/>
              </a:rPr>
              <a:t>di valore tramite una o più soluzioni Adobe.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dobeClean-Light"/>
              <a:cs typeface="AdobeClean-Light"/>
            </a:endParaRPr>
          </a:p>
          <a:p>
            <a:pPr marL="12700">
              <a:lnSpc>
                <a:spcPct val="100000"/>
              </a:lnSpc>
            </a:pPr>
            <a:r>
              <a:rPr lang="it-IT" sz="1000" dirty="0">
                <a:latin typeface="AdobeClean-Light"/>
                <a:cs typeface="AdobeClean-Light"/>
              </a:rPr>
              <a:t>Attività strategiche disponibili:</a:t>
            </a:r>
          </a:p>
          <a:p>
            <a:pPr marL="241300" marR="5080" lvl="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Roadmap sul livello di preparazione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Sviluppo e misurazione di casi d’uso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Reporting e analisi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Abilitazione delle best practice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942773" y="4126991"/>
            <a:ext cx="3275329" cy="77200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08685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rgbClr val="FFFFFF"/>
                </a:solidFill>
                <a:latin typeface="Arial"/>
                <a:cs typeface="Arial"/>
              </a:rPr>
              <a:t>Esecuzione e utilizzo</a:t>
            </a:r>
          </a:p>
          <a:p>
            <a:pPr marL="12700">
              <a:spcBef>
                <a:spcPts val="1595"/>
              </a:spcBef>
            </a:pPr>
            <a:r>
              <a:rPr lang="it-IT" sz="1000" dirty="0">
                <a:solidFill>
                  <a:srgbClr val="1F1F1F"/>
                </a:solidFill>
                <a:latin typeface="Adobe Clean" panose="020B0503020404020204" pitchFamily="34" charset="0"/>
                <a:cs typeface="Adobe Clean"/>
              </a:rPr>
              <a:t>I clienti Elite hanno diritto a </a:t>
            </a:r>
            <a:r>
              <a:rPr lang="it-IT" sz="1000" b="1" dirty="0">
                <a:solidFill>
                  <a:srgbClr val="1F1F1F"/>
                </a:solidFill>
                <a:latin typeface="Adobe Clean" panose="020B0503020404020204" pitchFamily="34" charset="0"/>
                <a:cs typeface="Adobe Clean"/>
              </a:rPr>
              <a:t>4 </a:t>
            </a:r>
            <a:r>
              <a:rPr lang="it-IT" sz="1000" b="1" u="sng" dirty="0">
                <a:solidFill>
                  <a:srgbClr val="1F1F1F"/>
                </a:solidFill>
                <a:latin typeface="Adobe Clean" panose="020B0503020404020204" pitchFamily="34" charset="0"/>
                <a:cs typeface="Adobe Clean"/>
              </a:rPr>
              <a:t>attività all’anno</a:t>
            </a:r>
            <a:r>
              <a:rPr lang="it-IT" sz="1000" dirty="0">
                <a:solidFill>
                  <a:srgbClr val="1F1F1F"/>
                </a:solidFill>
                <a:latin typeface="Adobe Clean" panose="020B0503020404020204" pitchFamily="34" charset="0"/>
                <a:cs typeface="Adobe Clean"/>
              </a:rPr>
              <a:t> di tipo </a:t>
            </a:r>
            <a:r>
              <a:rPr lang="it-IT" sz="1000" b="1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tecnico </a:t>
            </a:r>
            <a:r>
              <a:rPr lang="it-IT" sz="1000" dirty="0">
                <a:solidFill>
                  <a:srgbClr val="1F1F1F"/>
                </a:solidFill>
                <a:latin typeface="Adobe Clean" panose="020B0503020404020204" pitchFamily="34" charset="0"/>
                <a:cs typeface="Adobe Clean"/>
              </a:rPr>
              <a:t>e/o </a:t>
            </a:r>
            <a:r>
              <a:rPr lang="it-IT" sz="1000" b="1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strategico</a:t>
            </a:r>
            <a:r>
              <a:rPr lang="it-IT" sz="1000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23023" y="538479"/>
            <a:ext cx="29631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Attività di supporto cloud - AEM</a:t>
            </a:r>
          </a:p>
        </p:txBody>
      </p:sp>
      <p:sp>
        <p:nvSpPr>
          <p:cNvPr id="35" name="object 35"/>
          <p:cNvSpPr/>
          <p:nvPr/>
        </p:nvSpPr>
        <p:spPr>
          <a:xfrm>
            <a:off x="924894" y="814263"/>
            <a:ext cx="2406393" cy="63780"/>
          </a:xfrm>
          <a:custGeom>
            <a:avLst/>
            <a:gdLst/>
            <a:ahLst/>
            <a:cxnLst/>
            <a:rect l="l" t="t" r="r" b="b"/>
            <a:pathLst>
              <a:path w="1772285">
                <a:moveTo>
                  <a:pt x="0" y="0"/>
                </a:moveTo>
                <a:lnTo>
                  <a:pt x="177212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53542" y="390652"/>
            <a:ext cx="570865" cy="497205"/>
            <a:chOff x="253542" y="390652"/>
            <a:chExt cx="570865" cy="49720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86" y="390652"/>
              <a:ext cx="511366" cy="4968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42" y="421132"/>
              <a:ext cx="473949" cy="463295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97787" y="9861194"/>
            <a:ext cx="2657241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 dirty="0"/>
              <a:t>©2021 Adobe. All Rights Reserved. Adobe Confidential.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6A7766B5-3EA3-EC40-B9C5-7AB004AD7814}"/>
              </a:ext>
            </a:extLst>
          </p:cNvPr>
          <p:cNvSpPr/>
          <p:nvPr/>
        </p:nvSpPr>
        <p:spPr>
          <a:xfrm>
            <a:off x="3599686" y="4176926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Esecuzione e utilizzo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B4751182-E6B4-6848-A1A5-E6F8FC87C1A3}"/>
              </a:ext>
            </a:extLst>
          </p:cNvPr>
          <p:cNvSpPr/>
          <p:nvPr/>
        </p:nvSpPr>
        <p:spPr>
          <a:xfrm>
            <a:off x="310386" y="4176926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Implementazione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A4A25-D47F-B14B-964C-409BBCD03A61}"/>
              </a:ext>
            </a:extLst>
          </p:cNvPr>
          <p:cNvSpPr txBox="1"/>
          <p:nvPr/>
        </p:nvSpPr>
        <p:spPr>
          <a:xfrm>
            <a:off x="2918286" y="3586760"/>
            <a:ext cx="9331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/>
              <a:t>Post-lancio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BF1B50-2875-4043-A2E3-09355761AA94}"/>
              </a:ext>
            </a:extLst>
          </p:cNvPr>
          <p:cNvSpPr txBox="1"/>
          <p:nvPr/>
        </p:nvSpPr>
        <p:spPr>
          <a:xfrm>
            <a:off x="2236134" y="3586760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/>
              <a:t>Lancio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7089B-DD17-6A4F-91F6-AE07D46A9D63}"/>
              </a:ext>
            </a:extLst>
          </p:cNvPr>
          <p:cNvSpPr txBox="1"/>
          <p:nvPr/>
        </p:nvSpPr>
        <p:spPr>
          <a:xfrm>
            <a:off x="854864" y="3589913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Definizione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02DD0-ADB0-2E41-98C8-00F323DA2280}"/>
              </a:ext>
            </a:extLst>
          </p:cNvPr>
          <p:cNvSpPr txBox="1"/>
          <p:nvPr/>
        </p:nvSpPr>
        <p:spPr>
          <a:xfrm>
            <a:off x="205422" y="3599713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Avvio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70CF41-79D0-144E-B158-1BD3C4D30276}"/>
              </a:ext>
            </a:extLst>
          </p:cNvPr>
          <p:cNvSpPr txBox="1"/>
          <p:nvPr/>
        </p:nvSpPr>
        <p:spPr>
          <a:xfrm>
            <a:off x="1504705" y="3589913"/>
            <a:ext cx="1000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Progettazione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6CEBC6-FD43-D84B-853C-D5A1B8714581}"/>
              </a:ext>
            </a:extLst>
          </p:cNvPr>
          <p:cNvSpPr/>
          <p:nvPr/>
        </p:nvSpPr>
        <p:spPr>
          <a:xfrm>
            <a:off x="3692281" y="3925178"/>
            <a:ext cx="3684584" cy="2616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</a:rPr>
              <a:t>4 attività all’anno</a:t>
            </a:r>
          </a:p>
        </p:txBody>
      </p:sp>
      <p:sp>
        <p:nvSpPr>
          <p:cNvPr id="63" name="object 66">
            <a:extLst>
              <a:ext uri="{FF2B5EF4-FFF2-40B4-BE49-F238E27FC236}">
                <a16:creationId xmlns:a16="http://schemas.microsoft.com/office/drawing/2014/main" id="{6942DEBE-9CA1-0E47-AFA6-1996FD0CA0C2}"/>
              </a:ext>
            </a:extLst>
          </p:cNvPr>
          <p:cNvSpPr txBox="1"/>
          <p:nvPr/>
        </p:nvSpPr>
        <p:spPr>
          <a:xfrm>
            <a:off x="5265660" y="1400205"/>
            <a:ext cx="2265945" cy="536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Promuovere l’adozione di best practice per la personalizzazione e componenti core di AEM as a Cloud Service.</a:t>
            </a:r>
          </a:p>
        </p:txBody>
      </p:sp>
      <p:sp>
        <p:nvSpPr>
          <p:cNvPr id="64" name="object 67">
            <a:extLst>
              <a:ext uri="{FF2B5EF4-FFF2-40B4-BE49-F238E27FC236}">
                <a16:creationId xmlns:a16="http://schemas.microsoft.com/office/drawing/2014/main" id="{A56E5229-D477-E049-AE0C-1974D4BAA20B}"/>
              </a:ext>
            </a:extLst>
          </p:cNvPr>
          <p:cNvSpPr txBox="1"/>
          <p:nvPr/>
        </p:nvSpPr>
        <p:spPr>
          <a:xfrm>
            <a:off x="2755028" y="1392565"/>
            <a:ext cx="2335501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1905">
              <a:lnSpc>
                <a:spcPct val="117000"/>
              </a:lnSpc>
              <a:spcBef>
                <a:spcPts val="9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Individuare, valutare e fornire raccomandazioni su aree specifiche, relative all’adozione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delle soluzioni, che offrono opportunità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di ottimizzazione.</a:t>
            </a:r>
          </a:p>
        </p:txBody>
      </p:sp>
      <p:sp>
        <p:nvSpPr>
          <p:cNvPr id="65" name="object 68">
            <a:extLst>
              <a:ext uri="{FF2B5EF4-FFF2-40B4-BE49-F238E27FC236}">
                <a16:creationId xmlns:a16="http://schemas.microsoft.com/office/drawing/2014/main" id="{B0BE28F3-5362-6846-A03C-FFA3FF3F2EF4}"/>
              </a:ext>
            </a:extLst>
          </p:cNvPr>
          <p:cNvSpPr txBox="1"/>
          <p:nvPr/>
        </p:nvSpPr>
        <p:spPr>
          <a:xfrm>
            <a:off x="355867" y="1398847"/>
            <a:ext cx="2245029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Governance operativa e tecnica per assistere i clienti di AEM as a Cloud Service a rispettare gli standard di settore e le best practice per AEM as a Cloud Service.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68C6B8-7CDB-EC49-B96D-C581ED0DB1A2}"/>
              </a:ext>
            </a:extLst>
          </p:cNvPr>
          <p:cNvSpPr/>
          <p:nvPr/>
        </p:nvSpPr>
        <p:spPr>
          <a:xfrm>
            <a:off x="5181599" y="936612"/>
            <a:ext cx="26431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Best practice per la personalizzazione </a:t>
            </a:r>
            <a:b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di AEM as a Cloud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EF1266-675E-BF4E-B5CF-0449DDAF651B}"/>
              </a:ext>
            </a:extLst>
          </p:cNvPr>
          <p:cNvSpPr/>
          <p:nvPr/>
        </p:nvSpPr>
        <p:spPr>
          <a:xfrm>
            <a:off x="2671617" y="908302"/>
            <a:ext cx="19881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Servizi a valore aggiunto </a:t>
            </a:r>
            <a:b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per AEM as a Cloud 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9772F9-C6CC-FC43-80B1-C3689C6F7AD9}"/>
              </a:ext>
            </a:extLst>
          </p:cNvPr>
          <p:cNvSpPr/>
          <p:nvPr/>
        </p:nvSpPr>
        <p:spPr>
          <a:xfrm>
            <a:off x="381000" y="908303"/>
            <a:ext cx="1988197" cy="43088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Governance per AEM </a:t>
            </a:r>
            <a:b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</p:spTree>
    <p:extLst>
      <p:ext uri="{BB962C8B-B14F-4D97-AF65-F5344CB8AC3E}">
        <p14:creationId xmlns:p14="http://schemas.microsoft.com/office/powerpoint/2010/main" val="29589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1017579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769030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(in base all’ordine di vendita o altro documento </a:t>
            </a:r>
            <a:br>
              <a:rPr lang="it-IT" sz="1000" dirty="0">
                <a:solidFill>
                  <a:srgbClr val="1F1F1F"/>
                </a:solidFill>
                <a:latin typeface="AdobeClean-Light"/>
              </a:rPr>
            </a:br>
            <a:r>
              <a:rPr lang="it-IT" sz="1000" dirty="0">
                <a:solidFill>
                  <a:srgbClr val="1F1F1F"/>
                </a:solidFill>
                <a:latin typeface="AdobeClean-Light"/>
              </a:rPr>
              <a:t>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82195"/>
              </p:ext>
            </p:extLst>
          </p:nvPr>
        </p:nvGraphicFramePr>
        <p:xfrm>
          <a:off x="171128" y="5907213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Medio Oriente </a:t>
                      </a:r>
                      <a:b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Il supporto è disponibile solo in inglese e giapponese.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758837" y="8528519"/>
            <a:ext cx="974964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687886" y="8541244"/>
            <a:ext cx="900114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343650" y="8543943"/>
            <a:ext cx="1071478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92231"/>
              </p:ext>
            </p:extLst>
          </p:nvPr>
        </p:nvGraphicFramePr>
        <p:xfrm>
          <a:off x="194236" y="1059345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</a:t>
                      </a:r>
                      <a:b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crescere seguendo un percorso personalizzato con tutorial, documentazione dei prodotti, formazione con istruttori, supporto tecnico e il sostegno dell’intera community.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trasmette informazioni sullo stato di tutti i prodotti </a:t>
                      </a:r>
                      <a:b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i servizi Adobe implementati in ambienti multi-tenant. Puoi scegliere se ricevere notifiche e-mail ogni volta che Adobe segnala, aggiorna </a:t>
                      </a:r>
                      <a:b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risolve un problema relativo a un prodotto. Vengono segnalate ad esempio le interruzioni per manutenzione programmata o problemi relativi ai servizi con diversi livelli di gravità.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Termini e condizioni che descrivono i servizi di supporto disponibili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41536-010B-47B1-9229-B72BE40900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5C1A8FD-3884-41A0-BE37-D15776C885D1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2049</Words>
  <Application>Microsoft Office PowerPoint</Application>
  <PresentationFormat>Custom</PresentationFormat>
  <Paragraphs>195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Adobe Clean</vt:lpstr>
      <vt:lpstr>Adobe Clean Light</vt:lpstr>
      <vt:lpstr>Adobe Clean SemiLight</vt:lpstr>
      <vt:lpstr>AdobeClean-Light</vt:lpstr>
      <vt:lpstr>AdobeClean-LightIt</vt:lpstr>
      <vt:lpstr>AdobeClean-SemiLight</vt:lpstr>
      <vt:lpstr>Arial</vt:lpstr>
      <vt:lpstr>Calibri</vt:lpstr>
      <vt:lpstr>Times New Roman</vt:lpstr>
      <vt:lpstr>Wingdings</vt:lpstr>
      <vt:lpstr>Office Theme</vt:lpstr>
      <vt:lpstr>PIANI DI SUPPORTO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Lubomir Michniak</cp:lastModifiedBy>
  <cp:revision>6</cp:revision>
  <dcterms:created xsi:type="dcterms:W3CDTF">2021-08-02T18:14:51Z</dcterms:created>
  <dcterms:modified xsi:type="dcterms:W3CDTF">2021-11-12T15:08:49Z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0x010100E783BF6876BCC646A459363AF21A7736</vt:lpwstr>
  </property>
</Properties>
</file>