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67" r:id="rId5"/>
    <p:sldId id="259" r:id="rId6"/>
    <p:sldId id="266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8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E3"/>
    <a:srgbClr val="2E8FFF"/>
    <a:srgbClr val="585959"/>
    <a:srgbClr val="FA0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26C17-B3F5-53A1-AAFF-C7771804C7A7}" v="128" dt="2021-10-13T18:50:39.613"/>
    <p1510:client id="{1A3D389F-0E00-444F-BDF7-5C174E20EEC2}" v="2" dt="2021-10-13T19:33:05.183"/>
    <p1510:client id="{D02E726A-82A5-CF13-9EBE-9B674D878D37}" v="22" dt="2021-10-12T19:51:27.4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6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0AB2EF93-BE08-D205-D43E-3B568BB37DAA}"/>
    <pc:docChg chg="modSld">
      <pc:chgData name="Akilah Johnson" userId="S::akjohnso@adobe.com::2fa3aa60-0c9c-4d06-bae2-795983241227" providerId="AD" clId="Web-{0AB2EF93-BE08-D205-D43E-3B568BB37DAA}" dt="2021-09-22T23:01:45.877" v="13"/>
      <pc:docMkLst>
        <pc:docMk/>
      </pc:docMkLst>
      <pc:sldChg chg="modSp">
        <pc:chgData name="Akilah Johnson" userId="S::akjohnso@adobe.com::2fa3aa60-0c9c-4d06-bae2-795983241227" providerId="AD" clId="Web-{0AB2EF93-BE08-D205-D43E-3B568BB37DAA}" dt="2021-09-22T23:01:45.877" v="1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0AB2EF93-BE08-D205-D43E-3B568BB37DAA}" dt="2021-09-22T23:01:45.877" v="1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0AC6A3A1-0788-C69A-5EFD-279F3FA2CF0F}"/>
    <pc:docChg chg="modSld">
      <pc:chgData name="Akilah Johnson" userId="S::akjohnso@adobe.com::2fa3aa60-0c9c-4d06-bae2-795983241227" providerId="AD" clId="Web-{0AC6A3A1-0788-C69A-5EFD-279F3FA2CF0F}" dt="2021-09-22T18:56:17.553" v="29"/>
      <pc:docMkLst>
        <pc:docMk/>
      </pc:docMkLst>
      <pc:sldChg chg="modSp delCm">
        <pc:chgData name="Akilah Johnson" userId="S::akjohnso@adobe.com::2fa3aa60-0c9c-4d06-bae2-795983241227" providerId="AD" clId="Web-{0AC6A3A1-0788-C69A-5EFD-279F3FA2CF0F}" dt="2021-09-22T18:56:17.553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AC6A3A1-0788-C69A-5EFD-279F3FA2CF0F}" dt="2021-09-22T18:55:46.585" v="16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0AC6A3A1-0788-C69A-5EFD-279F3FA2CF0F}" dt="2021-09-22T18:55:59.928" v="28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19826C17-B3F5-53A1-AAFF-C7771804C7A7}"/>
    <pc:docChg chg="modSld">
      <pc:chgData name="Akilah Johnson" userId="S::akjohnso@adobe.com::2fa3aa60-0c9c-4d06-bae2-795983241227" providerId="AD" clId="Web-{19826C17-B3F5-53A1-AAFF-C7771804C7A7}" dt="2021-10-13T18:50:21.160" v="67"/>
      <pc:docMkLst>
        <pc:docMk/>
      </pc:docMkLst>
      <pc:sldChg chg="modSp">
        <pc:chgData name="Akilah Johnson" userId="S::akjohnso@adobe.com::2fa3aa60-0c9c-4d06-bae2-795983241227" providerId="AD" clId="Web-{19826C17-B3F5-53A1-AAFF-C7771804C7A7}" dt="2021-10-13T18:38:26.810" v="9" actId="20577"/>
        <pc:sldMkLst>
          <pc:docMk/>
          <pc:sldMk cId="5960377" sldId="259"/>
        </pc:sldMkLst>
        <pc:spChg chg="mod">
          <ac:chgData name="Akilah Johnson" userId="S::akjohnso@adobe.com::2fa3aa60-0c9c-4d06-bae2-795983241227" providerId="AD" clId="Web-{19826C17-B3F5-53A1-AAFF-C7771804C7A7}" dt="2021-10-13T18:38:26.810" v="9" actId="20577"/>
          <ac:spMkLst>
            <pc:docMk/>
            <pc:sldMk cId="5960377" sldId="259"/>
            <ac:spMk id="75" creationId="{4602CC83-B0C7-8445-9007-87E67CDDD9D0}"/>
          </ac:spMkLst>
        </pc:spChg>
        <pc:spChg chg="mod">
          <ac:chgData name="Akilah Johnson" userId="S::akjohnso@adobe.com::2fa3aa60-0c9c-4d06-bae2-795983241227" providerId="AD" clId="Web-{19826C17-B3F5-53A1-AAFF-C7771804C7A7}" dt="2021-10-13T18:38:17.716" v="5" actId="20577"/>
          <ac:spMkLst>
            <pc:docMk/>
            <pc:sldMk cId="5960377" sldId="259"/>
            <ac:spMk id="83" creationId="{7A016ADC-2A30-8A4B-BE07-A9AB6C1898A7}"/>
          </ac:spMkLst>
        </pc:spChg>
        <pc:spChg chg="mod">
          <ac:chgData name="Akilah Johnson" userId="S::akjohnso@adobe.com::2fa3aa60-0c9c-4d06-bae2-795983241227" providerId="AD" clId="Web-{19826C17-B3F5-53A1-AAFF-C7771804C7A7}" dt="2021-10-13T18:38:19.654" v="6" actId="20577"/>
          <ac:spMkLst>
            <pc:docMk/>
            <pc:sldMk cId="5960377" sldId="259"/>
            <ac:spMk id="87" creationId="{57C0C871-6516-F145-97DA-27A143E6185C}"/>
          </ac:spMkLst>
        </pc:spChg>
        <pc:spChg chg="mod">
          <ac:chgData name="Akilah Johnson" userId="S::akjohnso@adobe.com::2fa3aa60-0c9c-4d06-bae2-795983241227" providerId="AD" clId="Web-{19826C17-B3F5-53A1-AAFF-C7771804C7A7}" dt="2021-10-13T18:38:14.044" v="4" actId="20577"/>
          <ac:spMkLst>
            <pc:docMk/>
            <pc:sldMk cId="5960377" sldId="259"/>
            <ac:spMk id="124" creationId="{14AAF776-9013-4C40-92F9-FFFE22C4038F}"/>
          </ac:spMkLst>
        </pc:spChg>
        <pc:spChg chg="mod">
          <ac:chgData name="Akilah Johnson" userId="S::akjohnso@adobe.com::2fa3aa60-0c9c-4d06-bae2-795983241227" providerId="AD" clId="Web-{19826C17-B3F5-53A1-AAFF-C7771804C7A7}" dt="2021-10-13T18:38:10.013" v="2" actId="20577"/>
          <ac:spMkLst>
            <pc:docMk/>
            <pc:sldMk cId="5960377" sldId="259"/>
            <ac:spMk id="125" creationId="{AF4EBBF5-5438-A043-B9AA-3822381D52EE}"/>
          </ac:spMkLst>
        </pc:spChg>
        <pc:spChg chg="mod">
          <ac:chgData name="Akilah Johnson" userId="S::akjohnso@adobe.com::2fa3aa60-0c9c-4d06-bae2-795983241227" providerId="AD" clId="Web-{19826C17-B3F5-53A1-AAFF-C7771804C7A7}" dt="2021-10-13T18:38:12.263" v="3" actId="20577"/>
          <ac:spMkLst>
            <pc:docMk/>
            <pc:sldMk cId="5960377" sldId="259"/>
            <ac:spMk id="126" creationId="{7F65676D-32E4-7B4B-BB85-4D504B5882BD}"/>
          </ac:spMkLst>
        </pc:spChg>
      </pc:sldChg>
      <pc:sldChg chg="modSp">
        <pc:chgData name="Akilah Johnson" userId="S::akjohnso@adobe.com::2fa3aa60-0c9c-4d06-bae2-795983241227" providerId="AD" clId="Web-{19826C17-B3F5-53A1-AAFF-C7771804C7A7}" dt="2021-10-13T18:40:23.717" v="19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19826C17-B3F5-53A1-AAFF-C7771804C7A7}" dt="2021-10-13T18:40:23.717" v="19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19826C17-B3F5-53A1-AAFF-C7771804C7A7}" dt="2021-10-13T18:39:38.154" v="17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  <pc:sldChg chg="modSp">
        <pc:chgData name="Akilah Johnson" userId="S::akjohnso@adobe.com::2fa3aa60-0c9c-4d06-bae2-795983241227" providerId="AD" clId="Web-{19826C17-B3F5-53A1-AAFF-C7771804C7A7}" dt="2021-10-13T18:39:10.373" v="15" actId="20577"/>
        <pc:sldMkLst>
          <pc:docMk/>
          <pc:sldMk cId="717026355" sldId="266"/>
        </pc:sldMkLst>
        <pc:spChg chg="mod">
          <ac:chgData name="Akilah Johnson" userId="S::akjohnso@adobe.com::2fa3aa60-0c9c-4d06-bae2-795983241227" providerId="AD" clId="Web-{19826C17-B3F5-53A1-AAFF-C7771804C7A7}" dt="2021-10-13T18:39:10.373" v="15" actId="20577"/>
          <ac:spMkLst>
            <pc:docMk/>
            <pc:sldMk cId="717026355" sldId="266"/>
            <ac:spMk id="9" creationId="{00000000-0000-0000-0000-000000000000}"/>
          </ac:spMkLst>
        </pc:spChg>
        <pc:spChg chg="mod">
          <ac:chgData name="Akilah Johnson" userId="S::akjohnso@adobe.com::2fa3aa60-0c9c-4d06-bae2-795983241227" providerId="AD" clId="Web-{19826C17-B3F5-53A1-AAFF-C7771804C7A7}" dt="2021-10-13T18:38:44.029" v="11" actId="20577"/>
          <ac:spMkLst>
            <pc:docMk/>
            <pc:sldMk cId="717026355" sldId="266"/>
            <ac:spMk id="82" creationId="{F6061E8D-9723-464D-AA49-7A3A3A02BE92}"/>
          </ac:spMkLst>
        </pc:spChg>
        <pc:spChg chg="mod">
          <ac:chgData name="Akilah Johnson" userId="S::akjohnso@adobe.com::2fa3aa60-0c9c-4d06-bae2-795983241227" providerId="AD" clId="Web-{19826C17-B3F5-53A1-AAFF-C7771804C7A7}" dt="2021-10-13T18:39:00.638" v="13" actId="20577"/>
          <ac:spMkLst>
            <pc:docMk/>
            <pc:sldMk cId="717026355" sldId="266"/>
            <ac:spMk id="83" creationId="{BB34E685-A734-974B-A33A-BE51D1A8BC0D}"/>
          </ac:spMkLst>
        </pc:spChg>
      </pc:sldChg>
      <pc:sldChg chg="modSp">
        <pc:chgData name="Akilah Johnson" userId="S::akjohnso@adobe.com::2fa3aa60-0c9c-4d06-bae2-795983241227" providerId="AD" clId="Web-{19826C17-B3F5-53A1-AAFF-C7771804C7A7}" dt="2021-10-13T18:50:21.160" v="67"/>
        <pc:sldMkLst>
          <pc:docMk/>
          <pc:sldMk cId="2161849182" sldId="267"/>
        </pc:sldMkLst>
        <pc:graphicFrameChg chg="mod modGraphic">
          <ac:chgData name="Akilah Johnson" userId="S::akjohnso@adobe.com::2fa3aa60-0c9c-4d06-bae2-795983241227" providerId="AD" clId="Web-{19826C17-B3F5-53A1-AAFF-C7771804C7A7}" dt="2021-10-13T18:50:21.160" v="67"/>
          <ac:graphicFrameMkLst>
            <pc:docMk/>
            <pc:sldMk cId="2161849182" sldId="267"/>
            <ac:graphicFrameMk id="9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112231ED-4F38-A856-2EFF-9D0F88AC9BDF}"/>
    <pc:docChg chg="modSld">
      <pc:chgData name="Akilah Johnson" userId="S::akjohnso@adobe.com::2fa3aa60-0c9c-4d06-bae2-795983241227" providerId="AD" clId="Web-{112231ED-4F38-A856-2EFF-9D0F88AC9BDF}" dt="2021-09-22T19:11:31.474" v="2" actId="1076"/>
      <pc:docMkLst>
        <pc:docMk/>
      </pc:docMkLst>
      <pc:sldChg chg="modSp">
        <pc:chgData name="Akilah Johnson" userId="S::akjohnso@adobe.com::2fa3aa60-0c9c-4d06-bae2-795983241227" providerId="AD" clId="Web-{112231ED-4F38-A856-2EFF-9D0F88AC9BDF}" dt="2021-09-22T19:11:31.474" v="2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112231ED-4F38-A856-2EFF-9D0F88AC9BDF}" dt="2021-09-22T19:11:31.474" v="2" actId="1076"/>
          <ac:spMkLst>
            <pc:docMk/>
            <pc:sldMk cId="1050037809" sldId="261"/>
            <ac:spMk id="23" creationId="{00000000-0000-0000-0000-000000000000}"/>
          </ac:spMkLst>
        </pc:spChg>
        <pc:spChg chg="mod">
          <ac:chgData name="Akilah Johnson" userId="S::akjohnso@adobe.com::2fa3aa60-0c9c-4d06-bae2-795983241227" providerId="AD" clId="Web-{112231ED-4F38-A856-2EFF-9D0F88AC9BDF}" dt="2021-09-22T19:08:28.879" v="0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3F02B349-0406-AE51-D438-E7A0BE890230}"/>
    <pc:docChg chg="modSld">
      <pc:chgData name="Andy Witt" userId="S::awitt@adobe.com::e9157bdf-53b2-40e4-9459-936793d75696" providerId="AD" clId="Web-{3F02B349-0406-AE51-D438-E7A0BE890230}" dt="2021-08-25T18:45:07.550" v="11"/>
      <pc:docMkLst>
        <pc:docMk/>
      </pc:docMkLst>
      <pc:sldChg chg="modSp">
        <pc:chgData name="Andy Witt" userId="S::awitt@adobe.com::e9157bdf-53b2-40e4-9459-936793d75696" providerId="AD" clId="Web-{3F02B349-0406-AE51-D438-E7A0BE890230}" dt="2021-08-25T18:45:07.550" v="11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3F02B349-0406-AE51-D438-E7A0BE890230}" dt="2021-08-25T18:45:07.550" v="11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3CA2F123-FAC9-2CDD-7937-C83283BA7837}"/>
    <pc:docChg chg="modSld">
      <pc:chgData name="Akilah Johnson" userId="S::akjohnso@adobe.com::2fa3aa60-0c9c-4d06-bae2-795983241227" providerId="AD" clId="Web-{3CA2F123-FAC9-2CDD-7937-C83283BA7837}" dt="2021-09-16T20:58:19.458" v="0" actId="1076"/>
      <pc:docMkLst>
        <pc:docMk/>
      </pc:docMkLst>
      <pc:sldChg chg="modSp">
        <pc:chgData name="Akilah Johnson" userId="S::akjohnso@adobe.com::2fa3aa60-0c9c-4d06-bae2-795983241227" providerId="AD" clId="Web-{3CA2F123-FAC9-2CDD-7937-C83283BA7837}" dt="2021-09-16T20:58:19.458" v="0" actId="1076"/>
        <pc:sldMkLst>
          <pc:docMk/>
          <pc:sldMk cId="717026355" sldId="266"/>
        </pc:sldMkLst>
        <pc:spChg chg="mod">
          <ac:chgData name="Akilah Johnson" userId="S::akjohnso@adobe.com::2fa3aa60-0c9c-4d06-bae2-795983241227" providerId="AD" clId="Web-{3CA2F123-FAC9-2CDD-7937-C83283BA7837}" dt="2021-09-16T20:58:19.458" v="0" actId="1076"/>
          <ac:spMkLst>
            <pc:docMk/>
            <pc:sldMk cId="717026355" sldId="266"/>
            <ac:spMk id="83" creationId="{BB34E685-A734-974B-A33A-BE51D1A8BC0D}"/>
          </ac:spMkLst>
        </pc:spChg>
      </pc:sldChg>
    </pc:docChg>
  </pc:docChgLst>
  <pc:docChgLst>
    <pc:chgData name="Akilah Johnson" userId="S::akjohnso@adobe.com::2fa3aa60-0c9c-4d06-bae2-795983241227" providerId="AD" clId="Web-{A40C3D7D-993B-38B2-2DDA-C562505A1054}"/>
    <pc:docChg chg="modSld">
      <pc:chgData name="Akilah Johnson" userId="S::akjohnso@adobe.com::2fa3aa60-0c9c-4d06-bae2-795983241227" providerId="AD" clId="Web-{A40C3D7D-993B-38B2-2DDA-C562505A1054}" dt="2021-09-22T23:00:46.860" v="3"/>
      <pc:docMkLst>
        <pc:docMk/>
      </pc:docMkLst>
      <pc:sldChg chg="modSp">
        <pc:chgData name="Akilah Johnson" userId="S::akjohnso@adobe.com::2fa3aa60-0c9c-4d06-bae2-795983241227" providerId="AD" clId="Web-{A40C3D7D-993B-38B2-2DDA-C562505A1054}" dt="2021-09-22T23:00:46.860" v="3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A40C3D7D-993B-38B2-2DDA-C562505A1054}" dt="2021-09-22T23:00:46.860" v="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D02E726A-82A5-CF13-9EBE-9B674D878D37}"/>
    <pc:docChg chg="modSld">
      <pc:chgData name="Akilah Johnson" userId="S::akjohnso@adobe.com::2fa3aa60-0c9c-4d06-bae2-795983241227" providerId="AD" clId="Web-{D02E726A-82A5-CF13-9EBE-9B674D878D37}" dt="2021-10-12T19:51:27.470" v="10"/>
      <pc:docMkLst>
        <pc:docMk/>
      </pc:docMkLst>
      <pc:sldChg chg="modSp delCm">
        <pc:chgData name="Akilah Johnson" userId="S::akjohnso@adobe.com::2fa3aa60-0c9c-4d06-bae2-795983241227" providerId="AD" clId="Web-{D02E726A-82A5-CF13-9EBE-9B674D878D37}" dt="2021-10-12T19:51:27.470" v="10"/>
        <pc:sldMkLst>
          <pc:docMk/>
          <pc:sldMk cId="2161849182" sldId="267"/>
        </pc:sldMkLst>
        <pc:spChg chg="mod">
          <ac:chgData name="Akilah Johnson" userId="S::akjohnso@adobe.com::2fa3aa60-0c9c-4d06-bae2-795983241227" providerId="AD" clId="Web-{D02E726A-82A5-CF13-9EBE-9B674D878D37}" dt="2021-10-12T19:51:04.127" v="8" actId="20577"/>
          <ac:spMkLst>
            <pc:docMk/>
            <pc:sldMk cId="2161849182" sldId="267"/>
            <ac:spMk id="2" creationId="{00000000-0000-0000-0000-000000000000}"/>
          </ac:spMkLst>
        </pc:spChg>
      </pc:sldChg>
    </pc:docChg>
  </pc:docChgLst>
  <pc:docChgLst>
    <pc:chgData name="Lauren Schutte" userId="6e08b2d3-447a-4d66-86be-444d50df187f" providerId="ADAL" clId="{1A3D389F-0E00-444F-BDF7-5C174E20EEC2}"/>
    <pc:docChg chg="undo custSel modSld">
      <pc:chgData name="Lauren Schutte" userId="6e08b2d3-447a-4d66-86be-444d50df187f" providerId="ADAL" clId="{1A3D389F-0E00-444F-BDF7-5C174E20EEC2}" dt="2021-10-13T19:40:59.066" v="67" actId="20577"/>
      <pc:docMkLst>
        <pc:docMk/>
      </pc:docMkLst>
      <pc:sldChg chg="delSp modSp mod">
        <pc:chgData name="Lauren Schutte" userId="6e08b2d3-447a-4d66-86be-444d50df187f" providerId="ADAL" clId="{1A3D389F-0E00-444F-BDF7-5C174E20EEC2}" dt="2021-10-13T19:40:25.578" v="61" actId="478"/>
        <pc:sldMkLst>
          <pc:docMk/>
          <pc:sldMk cId="5960377" sldId="259"/>
        </pc:sldMkLst>
        <pc:spChg chg="mod">
          <ac:chgData name="Lauren Schutte" userId="6e08b2d3-447a-4d66-86be-444d50df187f" providerId="ADAL" clId="{1A3D389F-0E00-444F-BDF7-5C174E20EEC2}" dt="2021-10-13T19:33:45.182" v="59" actId="20577"/>
          <ac:spMkLst>
            <pc:docMk/>
            <pc:sldMk cId="5960377" sldId="259"/>
            <ac:spMk id="127" creationId="{BB896A03-8E7E-344F-BDE1-37C49461FF04}"/>
          </ac:spMkLst>
        </pc:spChg>
        <pc:grpChg chg="del mod">
          <ac:chgData name="Lauren Schutte" userId="6e08b2d3-447a-4d66-86be-444d50df187f" providerId="ADAL" clId="{1A3D389F-0E00-444F-BDF7-5C174E20EEC2}" dt="2021-10-13T19:40:25.578" v="61" actId="478"/>
          <ac:grpSpMkLst>
            <pc:docMk/>
            <pc:sldMk cId="5960377" sldId="259"/>
            <ac:grpSpMk id="62" creationId="{C539739D-1D3E-204D-9819-C44D9AE36DE8}"/>
          </ac:grpSpMkLst>
        </pc:grpChg>
      </pc:sldChg>
      <pc:sldChg chg="modSp mod">
        <pc:chgData name="Lauren Schutte" userId="6e08b2d3-447a-4d66-86be-444d50df187f" providerId="ADAL" clId="{1A3D389F-0E00-444F-BDF7-5C174E20EEC2}" dt="2021-10-13T19:40:59.066" v="67" actId="20577"/>
        <pc:sldMkLst>
          <pc:docMk/>
          <pc:sldMk cId="2161849182" sldId="267"/>
        </pc:sldMkLst>
        <pc:spChg chg="mod">
          <ac:chgData name="Lauren Schutte" userId="6e08b2d3-447a-4d66-86be-444d50df187f" providerId="ADAL" clId="{1A3D389F-0E00-444F-BDF7-5C174E20EEC2}" dt="2021-10-13T19:40:59.066" v="67" actId="20577"/>
          <ac:spMkLst>
            <pc:docMk/>
            <pc:sldMk cId="2161849182" sldId="267"/>
            <ac:spMk id="2" creationId="{00000000-0000-0000-0000-000000000000}"/>
          </ac:spMkLst>
        </pc:spChg>
        <pc:graphicFrameChg chg="mod modGraphic">
          <ac:chgData name="Lauren Schutte" userId="6e08b2d3-447a-4d66-86be-444d50df187f" providerId="ADAL" clId="{1A3D389F-0E00-444F-BDF7-5C174E20EEC2}" dt="2021-10-13T19:33:05.183" v="58"/>
          <ac:graphicFrameMkLst>
            <pc:docMk/>
            <pc:sldMk cId="2161849182" sldId="267"/>
            <ac:graphicFrameMk id="9" creationId="{00000000-0000-0000-0000-000000000000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04T14:53:07.049" idx="6">
    <p:pos x="10" y="10"/>
    <p:text>Please remove black, red, blue circles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2A597-803A-C244-97E2-A01066125D19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1E84E-BC3F-7D4F-A7DC-121CE042C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7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47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11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7" y="468883"/>
            <a:ext cx="6794504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10"/>
              <a:t>©2020</a:t>
            </a:r>
            <a:r>
              <a:rPr spc="-5"/>
              <a:t> Adobe. All</a:t>
            </a:r>
            <a:r>
              <a:rPr spc="-10"/>
              <a:t> Rights</a:t>
            </a:r>
            <a:r>
              <a:rPr spc="-5"/>
              <a:t> </a:t>
            </a:r>
            <a:r>
              <a:rPr spc="-10"/>
              <a:t>Reserved.</a:t>
            </a:r>
            <a:r>
              <a:rPr spc="-5"/>
              <a:t> Adobe</a:t>
            </a:r>
            <a:r>
              <a:rPr spc="60"/>
              <a:t> </a:t>
            </a:r>
            <a:r>
              <a:rPr spc="-1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comments" Target="../comments/comment1.xml"/><Relationship Id="rId3" Type="http://schemas.openxmlformats.org/officeDocument/2006/relationships/image" Target="../media/image3.jp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32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jpg"/><Relationship Id="rId11" Type="http://schemas.openxmlformats.org/officeDocument/2006/relationships/image" Target="../media/image30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hyperlink" Target="https://helpx.adobe.com/it/support/programs/support-policies-terms-conditions.html" TargetMode="External"/><Relationship Id="rId4" Type="http://schemas.openxmlformats.org/officeDocument/2006/relationships/image" Target="../media/image3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2044" y="85417"/>
            <a:ext cx="5534275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it-IT" sz="2300">
                <a:latin typeface="Adobe Clean"/>
              </a:rPr>
              <a:t>PIANI DI SUPPORTO ADOBE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5148" y="7013545"/>
            <a:ext cx="4561152" cy="234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 u="sng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106923"/>
              </p:ext>
            </p:extLst>
          </p:nvPr>
        </p:nvGraphicFramePr>
        <p:xfrm>
          <a:off x="146919" y="7401714"/>
          <a:ext cx="7477080" cy="2346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3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1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76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698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 lvl="0" indent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Le funzioni operative di produzione del cliente non sono disponibili oppure si verificano problemi significativi di perdita di dati o deterioramento dei servizi ed è richiesto un intervento immediato per ripristinare funzionalità e usabilità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24x7/1 ora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>
                      <a:solidFill>
                        <a:srgbClr val="B3B3B3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24x7/30 minuti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it-IT" sz="900" b="0" i="0" u="none" strike="noStrike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Le funzioni operative del cliente hanno subìto un notevole deterioramento o mancata disponibilità dei servizi, potenziale perdita di dati, oppure un problema interessa una funzione importante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operativo/4 ore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24x5/1 ora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692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it-IT" sz="900" b="0" i="0" u="none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Le funzioni operative del cliente sono interessate da deterioramento lieve dei servizi (o nessun deterioramento), tuttavia è possibile procedere mediante una soluzione temporanea 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operativo/6 ore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Orario operativo/2 ore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953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900" b="0" i="0" u="none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lavorativi/3 giorni</a:t>
                      </a:r>
                    </a:p>
                  </a:txBody>
                  <a:tcPr marL="9525" marR="9525" marT="952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Giorni lavorativi/1 giorno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8" cy="39547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it-IT"/>
              <a:t>©2021 Adobe. All Rights Reserved. Adobe Confidential.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C7AD1A-A268-194E-B5D2-94B9C3BA3A24}"/>
              </a:ext>
            </a:extLst>
          </p:cNvPr>
          <p:cNvSpPr txBox="1"/>
          <p:nvPr/>
        </p:nvSpPr>
        <p:spPr>
          <a:xfrm>
            <a:off x="431833" y="396996"/>
            <a:ext cx="25908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B5B9BF51-8921-A94B-954A-82B5B5874814}"/>
              </a:ext>
            </a:extLst>
          </p:cNvPr>
          <p:cNvSpPr txBox="1"/>
          <p:nvPr/>
        </p:nvSpPr>
        <p:spPr>
          <a:xfrm>
            <a:off x="146919" y="756605"/>
            <a:ext cx="6035427" cy="109094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Business |</a:t>
            </a:r>
            <a:r>
              <a:rPr lang="it-IT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it-IT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Enterprise</a:t>
            </a:r>
            <a:r>
              <a:rPr lang="it-IT" sz="1200" b="1" dirty="0">
                <a:solidFill>
                  <a:schemeClr val="bg1"/>
                </a:solidFill>
                <a:latin typeface="Adobe Clean Light" panose="020B0303020404020204" pitchFamily="34" charset="0"/>
              </a:rPr>
              <a:t> </a:t>
            </a:r>
            <a:r>
              <a:rPr lang="it-IT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| Elite</a:t>
            </a:r>
            <a:b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</a:rPr>
              <a:t>Il supporto </a:t>
            </a: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ENTERPRISE include l’accesso a percorsi di apprendimento personalizzati e forum della community monitorati tramite Adobe Experience League. Puoi inoltre usufruire di documentazione tecnica dettagliata e note sulla versione sempre aggiornate.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Ai clienti ENTERPRISE viene assegnato un Named Support Engineer che sarà il tuo contatto tecnico di riferimento all’interno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del team Adobe Support. Conoscendo a fondo le tue specifiche soluzioni Experience Cloud, il team Adobe Support affiancherà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i tuoi team tecnici per garantire la rapida risoluzione di tutte le richieste di supporto. Inoltre, può assistere nel coordinare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l’erogazione di ulteriori benefici ENTERPRISE, riducendo al minimo il disagio nei momenti più critici. 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63DBC3ED-EEDC-974A-82A2-F5182CF125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13572"/>
              </p:ext>
            </p:extLst>
          </p:nvPr>
        </p:nvGraphicFramePr>
        <p:xfrm>
          <a:off x="125148" y="2159576"/>
          <a:ext cx="7498851" cy="47762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Enterprise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F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it-IT" sz="9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451537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3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endParaRPr lang="en-US" sz="900"/>
                    </a:p>
                  </a:txBody>
                  <a:tcPr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887575"/>
                  </a:ext>
                </a:extLst>
              </a:tr>
              <a:tr h="19523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983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849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7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</p:spPr>
      </p:pic>
      <p:sp>
        <p:nvSpPr>
          <p:cNvPr id="75" name="object 46">
            <a:extLst>
              <a:ext uri="{FF2B5EF4-FFF2-40B4-BE49-F238E27FC236}">
                <a16:creationId xmlns:a16="http://schemas.microsoft.com/office/drawing/2014/main" id="{4602CC83-B0C7-8445-9007-87E67CDDD9D0}"/>
              </a:ext>
            </a:extLst>
          </p:cNvPr>
          <p:cNvSpPr txBox="1"/>
          <p:nvPr/>
        </p:nvSpPr>
        <p:spPr>
          <a:xfrm>
            <a:off x="2835999" y="8863866"/>
            <a:ext cx="2194560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</a:t>
            </a:r>
            <a:b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è disponibile per tutti i prodotti</a:t>
            </a: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5EE386-6D63-F440-9078-1E567B208D54}"/>
              </a:ext>
            </a:extLst>
          </p:cNvPr>
          <p:cNvSpPr txBox="1">
            <a:spLocks/>
          </p:cNvSpPr>
          <p:nvPr/>
        </p:nvSpPr>
        <p:spPr>
          <a:xfrm>
            <a:off x="689237" y="6374322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2E37CCA-094C-054D-863A-3D767661D848}"/>
              </a:ext>
            </a:extLst>
          </p:cNvPr>
          <p:cNvSpPr>
            <a:spLocks/>
          </p:cNvSpPr>
          <p:nvPr/>
        </p:nvSpPr>
        <p:spPr>
          <a:xfrm>
            <a:off x="689237" y="6577508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83" name="object 39">
            <a:extLst>
              <a:ext uri="{FF2B5EF4-FFF2-40B4-BE49-F238E27FC236}">
                <a16:creationId xmlns:a16="http://schemas.microsoft.com/office/drawing/2014/main" id="{7A016ADC-2A30-8A4B-BE07-A9AB6C1898A7}"/>
              </a:ext>
            </a:extLst>
          </p:cNvPr>
          <p:cNvSpPr txBox="1"/>
          <p:nvPr/>
        </p:nvSpPr>
        <p:spPr>
          <a:xfrm>
            <a:off x="355868" y="6811571"/>
            <a:ext cx="2194560" cy="1113125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/>
              </a:rPr>
              <a:t>Accesso online continuo a un database </a:t>
            </a:r>
            <a:br>
              <a:rPr lang="it-IT" sz="1000" dirty="0">
                <a:solidFill>
                  <a:srgbClr val="4B4B4B"/>
                </a:solidFill>
                <a:latin typeface="Adobe Clean Light"/>
              </a:rPr>
            </a:br>
            <a:r>
              <a:rPr lang="it-IT" sz="1000" dirty="0">
                <a:solidFill>
                  <a:srgbClr val="4B4B4B"/>
                </a:solidFill>
                <a:latin typeface="Adobe Clean Light"/>
              </a:rPr>
              <a:t>in continua crescita di soluzioni tecniche, documentazione del prodotto, risposte </a:t>
            </a:r>
            <a:br>
              <a:rPr lang="it-IT" sz="1000" dirty="0">
                <a:solidFill>
                  <a:srgbClr val="4B4B4B"/>
                </a:solidFill>
                <a:latin typeface="Adobe Clean Light"/>
              </a:rPr>
            </a:br>
            <a:r>
              <a:rPr lang="it-IT" sz="1000" dirty="0">
                <a:solidFill>
                  <a:srgbClr val="4B4B4B"/>
                </a:solidFill>
                <a:latin typeface="Adobe Clean Light"/>
              </a:rPr>
              <a:t>alle domande più frequenti e altro ancora. Possibilità di relazionarsi con professionisti </a:t>
            </a:r>
            <a:br>
              <a:rPr lang="it-IT" sz="1000" dirty="0">
                <a:solidFill>
                  <a:srgbClr val="4B4B4B"/>
                </a:solidFill>
                <a:latin typeface="Adobe Clean Light"/>
              </a:rPr>
            </a:br>
            <a:r>
              <a:rPr lang="it-IT" sz="1000" dirty="0">
                <a:solidFill>
                  <a:srgbClr val="4B4B4B"/>
                </a:solidFill>
                <a:latin typeface="Adobe Clean Light"/>
              </a:rPr>
              <a:t>e altri clienti della Community Adobe per condividere best practice ed esperienze.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4C66FF-3A42-4243-8C3C-D8E8D56C012D}"/>
              </a:ext>
            </a:extLst>
          </p:cNvPr>
          <p:cNvSpPr txBox="1">
            <a:spLocks/>
          </p:cNvSpPr>
          <p:nvPr/>
        </p:nvSpPr>
        <p:spPr>
          <a:xfrm>
            <a:off x="5723508" y="6374322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6BE91A2-2927-1A41-B04A-544C52C4DC26}"/>
              </a:ext>
            </a:extLst>
          </p:cNvPr>
          <p:cNvSpPr>
            <a:spLocks/>
          </p:cNvSpPr>
          <p:nvPr/>
        </p:nvSpPr>
        <p:spPr>
          <a:xfrm>
            <a:off x="5723508" y="6577508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87" name="object 39">
            <a:extLst>
              <a:ext uri="{FF2B5EF4-FFF2-40B4-BE49-F238E27FC236}">
                <a16:creationId xmlns:a16="http://schemas.microsoft.com/office/drawing/2014/main" id="{57C0C871-6516-F145-97DA-27A143E6185C}"/>
              </a:ext>
            </a:extLst>
          </p:cNvPr>
          <p:cNvSpPr txBox="1"/>
          <p:nvPr/>
        </p:nvSpPr>
        <p:spPr>
          <a:xfrm>
            <a:off x="5265660" y="6769769"/>
            <a:ext cx="2349577" cy="1267014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it-IT" sz="1000" spc="-10" dirty="0">
                <a:solidFill>
                  <a:srgbClr val="4B4B4B"/>
                </a:solidFill>
                <a:latin typeface="Adobe Clean Light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F54E1A-3EAC-FA4B-8203-8F22A6642031}"/>
              </a:ext>
            </a:extLst>
          </p:cNvPr>
          <p:cNvSpPr txBox="1">
            <a:spLocks/>
          </p:cNvSpPr>
          <p:nvPr/>
        </p:nvSpPr>
        <p:spPr>
          <a:xfrm>
            <a:off x="3201544" y="8363609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A63A762-C68F-4742-A032-0B8A3E3EF7E1}"/>
              </a:ext>
            </a:extLst>
          </p:cNvPr>
          <p:cNvSpPr>
            <a:spLocks/>
          </p:cNvSpPr>
          <p:nvPr/>
        </p:nvSpPr>
        <p:spPr>
          <a:xfrm>
            <a:off x="3201544" y="8544828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88AEA01-9019-C44F-A3C6-6B853E1790AF}"/>
              </a:ext>
            </a:extLst>
          </p:cNvPr>
          <p:cNvSpPr txBox="1">
            <a:spLocks/>
          </p:cNvSpPr>
          <p:nvPr/>
        </p:nvSpPr>
        <p:spPr>
          <a:xfrm>
            <a:off x="3201544" y="6374322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BBEB6A8-153F-DF43-BDF0-E9999D61AC1F}"/>
              </a:ext>
            </a:extLst>
          </p:cNvPr>
          <p:cNvSpPr>
            <a:spLocks/>
          </p:cNvSpPr>
          <p:nvPr/>
        </p:nvSpPr>
        <p:spPr>
          <a:xfrm>
            <a:off x="3201544" y="6577508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92" name="object 39">
            <a:extLst>
              <a:ext uri="{FF2B5EF4-FFF2-40B4-BE49-F238E27FC236}">
                <a16:creationId xmlns:a16="http://schemas.microsoft.com/office/drawing/2014/main" id="{2EE8690E-B0C8-F249-AF73-5FA69B6A65AF}"/>
              </a:ext>
            </a:extLst>
          </p:cNvPr>
          <p:cNvSpPr txBox="1"/>
          <p:nvPr/>
        </p:nvSpPr>
        <p:spPr>
          <a:xfrm>
            <a:off x="2835998" y="6807272"/>
            <a:ext cx="2269401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</a:t>
            </a:r>
            <a:r>
              <a:rPr lang="it-IT" sz="1000" b="1" dirty="0">
                <a:solidFill>
                  <a:srgbClr val="020302"/>
                </a:solidFill>
                <a:latin typeface="AdobeClean-Light"/>
              </a:rPr>
              <a:t>contatti interni per </a:t>
            </a:r>
            <a:br>
              <a:rPr lang="it-IT" sz="1000" b="1" dirty="0">
                <a:solidFill>
                  <a:srgbClr val="020302"/>
                </a:solidFill>
                <a:latin typeface="AdobeClean-Light"/>
              </a:rPr>
            </a:br>
            <a:r>
              <a:rPr lang="it-IT" sz="1000" b="1" dirty="0">
                <a:solidFill>
                  <a:srgbClr val="020302"/>
                </a:solidFill>
                <a:latin typeface="AdobeClean-Light"/>
              </a:rPr>
              <a:t>il supporto</a:t>
            </a:r>
            <a:r>
              <a:rPr lang="it-IT" sz="1000" dirty="0">
                <a:latin typeface="Adobe Clean Light" panose="020B0303020404020204" pitchFamily="34" charset="0"/>
              </a:rPr>
              <a:t> possono segnalare i problemi tramite tutti i canali disponibili (compreso il supporto telefonico per casi P1) e interagire con il team Adobe di assistenza tecnica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per conto della tua azienda. </a:t>
            </a:r>
          </a:p>
        </p:txBody>
      </p:sp>
      <p:sp>
        <p:nvSpPr>
          <p:cNvPr id="93" name="object 26">
            <a:extLst>
              <a:ext uri="{FF2B5EF4-FFF2-40B4-BE49-F238E27FC236}">
                <a16:creationId xmlns:a16="http://schemas.microsoft.com/office/drawing/2014/main" id="{6307748F-6B2D-4E41-94EB-D9DC8442AE48}"/>
              </a:ext>
            </a:extLst>
          </p:cNvPr>
          <p:cNvSpPr/>
          <p:nvPr/>
        </p:nvSpPr>
        <p:spPr>
          <a:xfrm>
            <a:off x="214971" y="6156641"/>
            <a:ext cx="2616264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61FB899-EBCA-A144-BC72-6D65DDDA1D5D}"/>
              </a:ext>
            </a:extLst>
          </p:cNvPr>
          <p:cNvSpPr/>
          <p:nvPr/>
        </p:nvSpPr>
        <p:spPr>
          <a:xfrm>
            <a:off x="214971" y="5833662"/>
            <a:ext cx="1901483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online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C0F9EC-CE60-7549-BDEE-7F75FE7D2EFB}"/>
              </a:ext>
            </a:extLst>
          </p:cNvPr>
          <p:cNvSpPr txBox="1">
            <a:spLocks/>
          </p:cNvSpPr>
          <p:nvPr/>
        </p:nvSpPr>
        <p:spPr>
          <a:xfrm>
            <a:off x="689237" y="8363609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E173CC-5BDE-CE46-B09B-8B9C8EAB6E1A}"/>
              </a:ext>
            </a:extLst>
          </p:cNvPr>
          <p:cNvSpPr>
            <a:spLocks/>
          </p:cNvSpPr>
          <p:nvPr/>
        </p:nvSpPr>
        <p:spPr>
          <a:xfrm>
            <a:off x="689237" y="8544828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101" name="object 39">
            <a:extLst>
              <a:ext uri="{FF2B5EF4-FFF2-40B4-BE49-F238E27FC236}">
                <a16:creationId xmlns:a16="http://schemas.microsoft.com/office/drawing/2014/main" id="{C78C63F6-B527-0345-9CEF-0BF891742A51}"/>
              </a:ext>
            </a:extLst>
          </p:cNvPr>
          <p:cNvSpPr txBox="1"/>
          <p:nvPr/>
        </p:nvSpPr>
        <p:spPr>
          <a:xfrm>
            <a:off x="355867" y="8829438"/>
            <a:ext cx="2245029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Le sessioni Office Hours, guidate dal team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 Assistenza clienti di Adobe, sono pensate per informare e aiutare i partecipanti a risolvere eventuali problemi e forniscono suggerimenti utili per ottenere il massimo dalle soluzioni Adobe.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9C62A95-F1EE-4246-BE9D-564816B03BD4}"/>
              </a:ext>
            </a:extLst>
          </p:cNvPr>
          <p:cNvSpPr txBox="1">
            <a:spLocks/>
          </p:cNvSpPr>
          <p:nvPr/>
        </p:nvSpPr>
        <p:spPr>
          <a:xfrm>
            <a:off x="5723508" y="8363609"/>
            <a:ext cx="204889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it-IT" sz="1200" spc="-10" dirty="0">
                <a:solidFill>
                  <a:srgbClr val="000000"/>
                </a:solidFill>
              </a:rPr>
              <a:t>Portali di assistenza autonoma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72AE8F8-314B-CD42-B69C-DC473A5407DE}"/>
              </a:ext>
            </a:extLst>
          </p:cNvPr>
          <p:cNvSpPr>
            <a:spLocks/>
          </p:cNvSpPr>
          <p:nvPr/>
        </p:nvSpPr>
        <p:spPr>
          <a:xfrm>
            <a:off x="5723508" y="8544828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 dirty="0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105" name="object 39">
            <a:extLst>
              <a:ext uri="{FF2B5EF4-FFF2-40B4-BE49-F238E27FC236}">
                <a16:creationId xmlns:a16="http://schemas.microsoft.com/office/drawing/2014/main" id="{1EF93770-A312-1448-A318-59C7AB2FB6AD}"/>
              </a:ext>
            </a:extLst>
          </p:cNvPr>
          <p:cNvSpPr txBox="1"/>
          <p:nvPr/>
        </p:nvSpPr>
        <p:spPr>
          <a:xfrm>
            <a:off x="5265661" y="8790460"/>
            <a:ext cx="219456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avvisi, suggerimenti e altro ancora.</a:t>
            </a:r>
          </a:p>
        </p:txBody>
      </p:sp>
      <p:sp>
        <p:nvSpPr>
          <p:cNvPr id="113" name="object 11">
            <a:extLst>
              <a:ext uri="{FF2B5EF4-FFF2-40B4-BE49-F238E27FC236}">
                <a16:creationId xmlns:a16="http://schemas.microsoft.com/office/drawing/2014/main" id="{2860E159-CE71-E147-9ED2-5C004530291D}"/>
              </a:ext>
            </a:extLst>
          </p:cNvPr>
          <p:cNvSpPr txBox="1">
            <a:spLocks/>
          </p:cNvSpPr>
          <p:nvPr/>
        </p:nvSpPr>
        <p:spPr>
          <a:xfrm>
            <a:off x="97788" y="9888626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it-IT"/>
              <a:t>©2021 Adobe. All Rights Reserved. Adobe Confidential.</a:t>
            </a:r>
          </a:p>
        </p:txBody>
      </p:sp>
      <p:sp>
        <p:nvSpPr>
          <p:cNvPr id="114" name="object 26">
            <a:extLst>
              <a:ext uri="{FF2B5EF4-FFF2-40B4-BE49-F238E27FC236}">
                <a16:creationId xmlns:a16="http://schemas.microsoft.com/office/drawing/2014/main" id="{408C2D8F-392B-584D-B818-DDD728EB2211}"/>
              </a:ext>
            </a:extLst>
          </p:cNvPr>
          <p:cNvSpPr/>
          <p:nvPr/>
        </p:nvSpPr>
        <p:spPr>
          <a:xfrm>
            <a:off x="214971" y="868681"/>
            <a:ext cx="2927642" cy="66021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BDA6231-3DD1-8A43-B0D1-0426CE38EFB1}"/>
              </a:ext>
            </a:extLst>
          </p:cNvPr>
          <p:cNvSpPr/>
          <p:nvPr/>
        </p:nvSpPr>
        <p:spPr>
          <a:xfrm>
            <a:off x="214971" y="530261"/>
            <a:ext cx="2159245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Caratteristiche del supporto Enterprise</a:t>
            </a:r>
          </a:p>
        </p:txBody>
      </p:sp>
      <p:sp>
        <p:nvSpPr>
          <p:cNvPr id="118" name="object 60">
            <a:extLst>
              <a:ext uri="{FF2B5EF4-FFF2-40B4-BE49-F238E27FC236}">
                <a16:creationId xmlns:a16="http://schemas.microsoft.com/office/drawing/2014/main" id="{BB9C52B5-EDD8-5649-9B09-CD916E468DCA}"/>
              </a:ext>
            </a:extLst>
          </p:cNvPr>
          <p:cNvSpPr txBox="1"/>
          <p:nvPr/>
        </p:nvSpPr>
        <p:spPr>
          <a:xfrm>
            <a:off x="689237" y="2603191"/>
            <a:ext cx="19587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Gestione delle escalation</a:t>
            </a:r>
          </a:p>
        </p:txBody>
      </p:sp>
      <p:sp>
        <p:nvSpPr>
          <p:cNvPr id="119" name="object 61">
            <a:extLst>
              <a:ext uri="{FF2B5EF4-FFF2-40B4-BE49-F238E27FC236}">
                <a16:creationId xmlns:a16="http://schemas.microsoft.com/office/drawing/2014/main" id="{C05E643C-5521-E34E-8CCB-83DA47CEABF4}"/>
              </a:ext>
            </a:extLst>
          </p:cNvPr>
          <p:cNvSpPr txBox="1"/>
          <p:nvPr/>
        </p:nvSpPr>
        <p:spPr>
          <a:xfrm>
            <a:off x="355868" y="2923693"/>
            <a:ext cx="219456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 contatto Adobe dedicato che può fornire assistenza e aggiornamenti regolari in merito ai casi che richiedono escalation,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assicurarsi che venga data priorità alle richieste di supporto aperte più critiche.</a:t>
            </a:r>
          </a:p>
        </p:txBody>
      </p:sp>
      <p:sp>
        <p:nvSpPr>
          <p:cNvPr id="120" name="object 62">
            <a:extLst>
              <a:ext uri="{FF2B5EF4-FFF2-40B4-BE49-F238E27FC236}">
                <a16:creationId xmlns:a16="http://schemas.microsoft.com/office/drawing/2014/main" id="{1DE9F4C6-6FBC-7048-980D-2E4B9151D17A}"/>
              </a:ext>
            </a:extLst>
          </p:cNvPr>
          <p:cNvSpPr txBox="1"/>
          <p:nvPr/>
        </p:nvSpPr>
        <p:spPr>
          <a:xfrm>
            <a:off x="3201544" y="2592995"/>
            <a:ext cx="1980056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Valutazione dei servizi</a:t>
            </a:r>
          </a:p>
        </p:txBody>
      </p:sp>
      <p:sp>
        <p:nvSpPr>
          <p:cNvPr id="121" name="object 63">
            <a:extLst>
              <a:ext uri="{FF2B5EF4-FFF2-40B4-BE49-F238E27FC236}">
                <a16:creationId xmlns:a16="http://schemas.microsoft.com/office/drawing/2014/main" id="{3419AAD6-8F78-6A4E-92B4-499B303969C2}"/>
              </a:ext>
            </a:extLst>
          </p:cNvPr>
          <p:cNvSpPr txBox="1"/>
          <p:nvPr/>
        </p:nvSpPr>
        <p:spPr>
          <a:xfrm>
            <a:off x="2835999" y="2921585"/>
            <a:ext cx="21945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Valutazione semestrale completa dei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servizi erogati dal programma Enterprise,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dei vantaggi che offrono e delle metriche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di adottate.</a:t>
            </a:r>
          </a:p>
        </p:txBody>
      </p:sp>
      <p:sp>
        <p:nvSpPr>
          <p:cNvPr id="123" name="object 65">
            <a:extLst>
              <a:ext uri="{FF2B5EF4-FFF2-40B4-BE49-F238E27FC236}">
                <a16:creationId xmlns:a16="http://schemas.microsoft.com/office/drawing/2014/main" id="{A68C77C5-EF3C-7143-9359-14C6A26D1276}"/>
              </a:ext>
            </a:extLst>
          </p:cNvPr>
          <p:cNvSpPr txBox="1"/>
          <p:nvPr/>
        </p:nvSpPr>
        <p:spPr>
          <a:xfrm>
            <a:off x="5265661" y="1426694"/>
            <a:ext cx="22682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Una sessione di 60 minuti incentrata su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una specifica funzionalità di prodotto 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come utilizzarla per risolvere le problematiche più comuni.</a:t>
            </a:r>
          </a:p>
        </p:txBody>
      </p:sp>
      <p:sp>
        <p:nvSpPr>
          <p:cNvPr id="124" name="object 66">
            <a:extLst>
              <a:ext uri="{FF2B5EF4-FFF2-40B4-BE49-F238E27FC236}">
                <a16:creationId xmlns:a16="http://schemas.microsoft.com/office/drawing/2014/main" id="{14AAF776-9013-4C40-92F9-FFFE22C4038F}"/>
              </a:ext>
            </a:extLst>
          </p:cNvPr>
          <p:cNvSpPr txBox="1"/>
          <p:nvPr/>
        </p:nvSpPr>
        <p:spPr>
          <a:xfrm>
            <a:off x="5284713" y="4944583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/>
              </a:rPr>
              <a:t>Promuovere l’adozione di best practice </a:t>
            </a:r>
            <a:br>
              <a:rPr lang="it-IT" sz="1000" dirty="0">
                <a:solidFill>
                  <a:srgbClr val="4B4B4B"/>
                </a:solidFill>
                <a:latin typeface="Adobe Clean Light"/>
              </a:rPr>
            </a:br>
            <a:r>
              <a:rPr lang="it-IT" sz="1000" dirty="0">
                <a:solidFill>
                  <a:srgbClr val="4B4B4B"/>
                </a:solidFill>
                <a:latin typeface="Adobe Clean Light"/>
              </a:rPr>
              <a:t>per la personalizzazione e componenti core di AEM as a Cloud Service.</a:t>
            </a:r>
          </a:p>
        </p:txBody>
      </p:sp>
      <p:sp>
        <p:nvSpPr>
          <p:cNvPr id="125" name="object 67">
            <a:extLst>
              <a:ext uri="{FF2B5EF4-FFF2-40B4-BE49-F238E27FC236}">
                <a16:creationId xmlns:a16="http://schemas.microsoft.com/office/drawing/2014/main" id="{AF4EBBF5-5438-A043-B9AA-3822381D52EE}"/>
              </a:ext>
            </a:extLst>
          </p:cNvPr>
          <p:cNvSpPr txBox="1"/>
          <p:nvPr/>
        </p:nvSpPr>
        <p:spPr>
          <a:xfrm>
            <a:off x="2831235" y="4936943"/>
            <a:ext cx="2317029" cy="720903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3970" marR="5080" indent="-1905">
              <a:lnSpc>
                <a:spcPct val="117000"/>
              </a:lnSpc>
              <a:spcBef>
                <a:spcPts val="9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/>
              </a:rPr>
              <a:t>Individuare, valutare e fornire raccomandazioni su aree specifiche, relative all’adozione delle soluzioni, che offrono opportunità di ottimizzazione.</a:t>
            </a:r>
          </a:p>
        </p:txBody>
      </p:sp>
      <p:sp>
        <p:nvSpPr>
          <p:cNvPr id="126" name="object 68">
            <a:extLst>
              <a:ext uri="{FF2B5EF4-FFF2-40B4-BE49-F238E27FC236}">
                <a16:creationId xmlns:a16="http://schemas.microsoft.com/office/drawing/2014/main" id="{7F65676D-32E4-7B4B-BB85-4D504B5882BD}"/>
              </a:ext>
            </a:extLst>
          </p:cNvPr>
          <p:cNvSpPr txBox="1"/>
          <p:nvPr/>
        </p:nvSpPr>
        <p:spPr>
          <a:xfrm>
            <a:off x="365393" y="4890835"/>
            <a:ext cx="2244455" cy="71737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/>
              </a:rPr>
              <a:t>Governance operativa e tecnica per assistere i clienti di AEM as a Cloud Service a rispettare gli standard di settore e le best practice per AEM as a Cloud Service.</a:t>
            </a:r>
          </a:p>
        </p:txBody>
      </p:sp>
      <p:sp>
        <p:nvSpPr>
          <p:cNvPr id="127" name="object 39">
            <a:extLst>
              <a:ext uri="{FF2B5EF4-FFF2-40B4-BE49-F238E27FC236}">
                <a16:creationId xmlns:a16="http://schemas.microsoft.com/office/drawing/2014/main" id="{BB896A03-8E7E-344F-BDE1-37C49461FF04}"/>
              </a:ext>
            </a:extLst>
          </p:cNvPr>
          <p:cNvSpPr txBox="1"/>
          <p:nvPr/>
        </p:nvSpPr>
        <p:spPr>
          <a:xfrm>
            <a:off x="2835999" y="1401973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>
              <a:spcBef>
                <a:spcPts val="19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 tecnico del supporto dedicato che acquisisce familiarità con l’ambiente della soluzione e gli obiettivi di business del cliente. Il Named Support Engineer è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 tecnico esperto che aiuta a coordinare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la tua esperienza di assistenza Enterprise.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C112B89-FE2D-9246-A0BB-87EE74786AB0}"/>
              </a:ext>
            </a:extLst>
          </p:cNvPr>
          <p:cNvSpPr>
            <a:spLocks/>
          </p:cNvSpPr>
          <p:nvPr/>
        </p:nvSpPr>
        <p:spPr>
          <a:xfrm>
            <a:off x="3201544" y="112742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solidFill>
                  <a:srgbClr val="020302"/>
                </a:solidFill>
                <a:latin typeface="+mj-lt"/>
              </a:rPr>
              <a:t>Named Support Engineer</a:t>
            </a:r>
          </a:p>
        </p:txBody>
      </p:sp>
      <p:pic>
        <p:nvPicPr>
          <p:cNvPr id="142" name="Graphic 141" descr="User outline">
            <a:extLst>
              <a:ext uri="{FF2B5EF4-FFF2-40B4-BE49-F238E27FC236}">
                <a16:creationId xmlns:a16="http://schemas.microsoft.com/office/drawing/2014/main" id="{D810B7C8-EC8A-8D4D-9EEC-977E8C8AB0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76853" y="1015953"/>
            <a:ext cx="365760" cy="299325"/>
          </a:xfrm>
          <a:prstGeom prst="rect">
            <a:avLst/>
          </a:prstGeom>
        </p:spPr>
      </p:pic>
      <p:sp>
        <p:nvSpPr>
          <p:cNvPr id="144" name="object 62">
            <a:extLst>
              <a:ext uri="{FF2B5EF4-FFF2-40B4-BE49-F238E27FC236}">
                <a16:creationId xmlns:a16="http://schemas.microsoft.com/office/drawing/2014/main" id="{0D314FCF-4BE4-7542-ACF8-D1CC1D85A5C3}"/>
              </a:ext>
            </a:extLst>
          </p:cNvPr>
          <p:cNvSpPr txBox="1"/>
          <p:nvPr/>
        </p:nvSpPr>
        <p:spPr>
          <a:xfrm>
            <a:off x="5723508" y="1099975"/>
            <a:ext cx="16536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>
                <a:solidFill>
                  <a:srgbClr val="020302"/>
                </a:solidFill>
                <a:latin typeface="Adobe Clean"/>
                <a:cs typeface="Adobe Clean"/>
              </a:rPr>
              <a:t>Sessioni con esperti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8139763-3864-EE42-90B0-5D0834D69657}"/>
              </a:ext>
            </a:extLst>
          </p:cNvPr>
          <p:cNvSpPr/>
          <p:nvPr/>
        </p:nvSpPr>
        <p:spPr>
          <a:xfrm>
            <a:off x="5191126" y="4466703"/>
            <a:ext cx="2520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Best practice per la personalizzazione di AEM as a Cloud Service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46486FF-98E8-104F-B880-5545084769D6}"/>
              </a:ext>
            </a:extLst>
          </p:cNvPr>
          <p:cNvSpPr/>
          <p:nvPr/>
        </p:nvSpPr>
        <p:spPr>
          <a:xfrm>
            <a:off x="2743062" y="4438393"/>
            <a:ext cx="21385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Servizi a valore aggiunto </a:t>
            </a:r>
            <a:b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per AEM as a Cloud Service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8F92F5A-D3CA-DB48-AF85-3ED95C0CE207}"/>
              </a:ext>
            </a:extLst>
          </p:cNvPr>
          <p:cNvSpPr/>
          <p:nvPr/>
        </p:nvSpPr>
        <p:spPr>
          <a:xfrm>
            <a:off x="381000" y="4438394"/>
            <a:ext cx="1998943" cy="430887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Governance per AEM </a:t>
            </a:r>
            <a:b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it-IT" sz="11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  <p:pic>
        <p:nvPicPr>
          <p:cNvPr id="151" name="Graphic 150" descr="Director's Chair outline">
            <a:extLst>
              <a:ext uri="{FF2B5EF4-FFF2-40B4-BE49-F238E27FC236}">
                <a16:creationId xmlns:a16="http://schemas.microsoft.com/office/drawing/2014/main" id="{921858E2-75CF-3B40-8734-4CE41782FC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57799" y="1015952"/>
            <a:ext cx="411480" cy="411480"/>
          </a:xfrm>
          <a:prstGeom prst="rect">
            <a:avLst/>
          </a:prstGeom>
        </p:spPr>
      </p:pic>
      <p:pic>
        <p:nvPicPr>
          <p:cNvPr id="153" name="Graphic 152" descr="Rating 3 Star with solid fill">
            <a:extLst>
              <a:ext uri="{FF2B5EF4-FFF2-40B4-BE49-F238E27FC236}">
                <a16:creationId xmlns:a16="http://schemas.microsoft.com/office/drawing/2014/main" id="{D5B000DA-4203-6A40-88BA-0E899DF282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76853" y="2514600"/>
            <a:ext cx="385800" cy="385800"/>
          </a:xfrm>
          <a:prstGeom prst="rect">
            <a:avLst/>
          </a:prstGeom>
        </p:spPr>
      </p:pic>
      <p:sp>
        <p:nvSpPr>
          <p:cNvPr id="61" name="object 62">
            <a:extLst>
              <a:ext uri="{FF2B5EF4-FFF2-40B4-BE49-F238E27FC236}">
                <a16:creationId xmlns:a16="http://schemas.microsoft.com/office/drawing/2014/main" id="{617B1137-C66B-C040-8DDC-65022470FBF2}"/>
              </a:ext>
            </a:extLst>
          </p:cNvPr>
          <p:cNvSpPr txBox="1"/>
          <p:nvPr/>
        </p:nvSpPr>
        <p:spPr>
          <a:xfrm>
            <a:off x="689237" y="1102554"/>
            <a:ext cx="175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b="1" dirty="0">
                <a:solidFill>
                  <a:srgbClr val="020302"/>
                </a:solidFill>
                <a:latin typeface="Adobe Clean"/>
                <a:cs typeface="Adobe Clean"/>
              </a:rPr>
              <a:t>Valutazione dei casi</a:t>
            </a:r>
          </a:p>
        </p:txBody>
      </p:sp>
      <p:pic>
        <p:nvPicPr>
          <p:cNvPr id="5" name="Graphic 4" descr="Customer review outline">
            <a:extLst>
              <a:ext uri="{FF2B5EF4-FFF2-40B4-BE49-F238E27FC236}">
                <a16:creationId xmlns:a16="http://schemas.microsoft.com/office/drawing/2014/main" id="{8CCEB8E9-4EDC-FD45-900B-6151B8F604B7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1015953"/>
            <a:ext cx="411480" cy="320040"/>
          </a:xfrm>
          <a:prstGeom prst="rect">
            <a:avLst/>
          </a:prstGeom>
        </p:spPr>
      </p:pic>
      <p:sp>
        <p:nvSpPr>
          <p:cNvPr id="66" name="object 63">
            <a:extLst>
              <a:ext uri="{FF2B5EF4-FFF2-40B4-BE49-F238E27FC236}">
                <a16:creationId xmlns:a16="http://schemas.microsoft.com/office/drawing/2014/main" id="{FFC37365-14D1-2C4B-97CC-3896ADF5B05F}"/>
              </a:ext>
            </a:extLst>
          </p:cNvPr>
          <p:cNvSpPr txBox="1"/>
          <p:nvPr/>
        </p:nvSpPr>
        <p:spPr>
          <a:xfrm>
            <a:off x="355868" y="1426046"/>
            <a:ext cx="2194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Valutazione periodica programmata delle richieste di supporto aperte, per garantirne l’allineamento in termini di descrizione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dei casi, impatto sul business, stato, priorità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accordi sulle azioni successive necessarie </a:t>
            </a:r>
            <a:b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garantire una rapida risoluzione.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5F3FC-2C04-C744-BD0E-F9ACC42DEA13}"/>
              </a:ext>
            </a:extLst>
          </p:cNvPr>
          <p:cNvSpPr/>
          <p:nvPr/>
        </p:nvSpPr>
        <p:spPr>
          <a:xfrm>
            <a:off x="214971" y="3981193"/>
            <a:ext cx="2354171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Attività di supporto cloud - AEM</a:t>
            </a:r>
          </a:p>
        </p:txBody>
      </p:sp>
      <p:sp>
        <p:nvSpPr>
          <p:cNvPr id="69" name="object 26">
            <a:extLst>
              <a:ext uri="{FF2B5EF4-FFF2-40B4-BE49-F238E27FC236}">
                <a16:creationId xmlns:a16="http://schemas.microsoft.com/office/drawing/2014/main" id="{6A102D56-C83F-964F-8477-EC69A0596922}"/>
              </a:ext>
            </a:extLst>
          </p:cNvPr>
          <p:cNvSpPr/>
          <p:nvPr/>
        </p:nvSpPr>
        <p:spPr>
          <a:xfrm>
            <a:off x="214970" y="4310484"/>
            <a:ext cx="2394879" cy="73561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Graphic 8" descr="Syncing cloud outline">
            <a:extLst>
              <a:ext uri="{FF2B5EF4-FFF2-40B4-BE49-F238E27FC236}">
                <a16:creationId xmlns:a16="http://schemas.microsoft.com/office/drawing/2014/main" id="{ABD4F6D3-5974-B843-8E65-3F7D52C02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92974" y="3892352"/>
            <a:ext cx="461665" cy="461665"/>
          </a:xfrm>
          <a:prstGeom prst="rect">
            <a:avLst/>
          </a:prstGeom>
        </p:spPr>
      </p:pic>
      <p:pic>
        <p:nvPicPr>
          <p:cNvPr id="67" name="Graphic 66" descr="Speaker phone outline">
            <a:extLst>
              <a:ext uri="{FF2B5EF4-FFF2-40B4-BE49-F238E27FC236}">
                <a16:creationId xmlns:a16="http://schemas.microsoft.com/office/drawing/2014/main" id="{9CF25698-88B0-EB4D-88EB-74AEDE37DB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776853" y="6389362"/>
            <a:ext cx="411480" cy="411480"/>
          </a:xfrm>
          <a:prstGeom prst="rect">
            <a:avLst/>
          </a:prstGeom>
        </p:spPr>
      </p:pic>
      <p:pic>
        <p:nvPicPr>
          <p:cNvPr id="70" name="Graphic 69" descr="Remote learning language outline">
            <a:extLst>
              <a:ext uri="{FF2B5EF4-FFF2-40B4-BE49-F238E27FC236}">
                <a16:creationId xmlns:a16="http://schemas.microsoft.com/office/drawing/2014/main" id="{AAC2DE22-688A-D04D-BBF0-41B9716024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28600" y="8363609"/>
            <a:ext cx="411480" cy="411480"/>
          </a:xfrm>
          <a:prstGeom prst="rect">
            <a:avLst/>
          </a:prstGeom>
        </p:spPr>
      </p:pic>
      <p:pic>
        <p:nvPicPr>
          <p:cNvPr id="72" name="Graphic 71" descr="Customer review outline">
            <a:extLst>
              <a:ext uri="{FF2B5EF4-FFF2-40B4-BE49-F238E27FC236}">
                <a16:creationId xmlns:a16="http://schemas.microsoft.com/office/drawing/2014/main" id="{21B3E732-0813-BE43-B793-4BD9034C6B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8600" y="6350694"/>
            <a:ext cx="411480" cy="411480"/>
          </a:xfrm>
          <a:prstGeom prst="rect">
            <a:avLst/>
          </a:prstGeom>
        </p:spPr>
      </p:pic>
      <p:pic>
        <p:nvPicPr>
          <p:cNvPr id="73" name="Graphic 72" descr="Signpost outline">
            <a:extLst>
              <a:ext uri="{FF2B5EF4-FFF2-40B4-BE49-F238E27FC236}">
                <a16:creationId xmlns:a16="http://schemas.microsoft.com/office/drawing/2014/main" id="{1F982738-B503-9740-BDCB-05ED93867D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6338884"/>
            <a:ext cx="411480" cy="411480"/>
          </a:xfrm>
          <a:prstGeom prst="rect">
            <a:avLst/>
          </a:prstGeom>
        </p:spPr>
      </p:pic>
      <p:pic>
        <p:nvPicPr>
          <p:cNvPr id="76" name="Graphic 75" descr="Internet outline">
            <a:extLst>
              <a:ext uri="{FF2B5EF4-FFF2-40B4-BE49-F238E27FC236}">
                <a16:creationId xmlns:a16="http://schemas.microsoft.com/office/drawing/2014/main" id="{F6C8836B-077B-BC4F-9C12-02BE5602368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257800" y="8363609"/>
            <a:ext cx="411480" cy="411480"/>
          </a:xfrm>
          <a:prstGeom prst="rect">
            <a:avLst/>
          </a:prstGeom>
        </p:spPr>
      </p:pic>
      <p:pic>
        <p:nvPicPr>
          <p:cNvPr id="77" name="Graphic 76" descr="Chat bubble outline">
            <a:extLst>
              <a:ext uri="{FF2B5EF4-FFF2-40B4-BE49-F238E27FC236}">
                <a16:creationId xmlns:a16="http://schemas.microsoft.com/office/drawing/2014/main" id="{B6F9981D-CBCE-514B-8F7F-0F0CAFEDBE4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776853" y="8363609"/>
            <a:ext cx="411480" cy="411480"/>
          </a:xfrm>
          <a:prstGeom prst="rect">
            <a:avLst/>
          </a:prstGeom>
        </p:spPr>
      </p:pic>
      <p:pic>
        <p:nvPicPr>
          <p:cNvPr id="78" name="Graphic 77" descr="Playbook outline">
            <a:extLst>
              <a:ext uri="{FF2B5EF4-FFF2-40B4-BE49-F238E27FC236}">
                <a16:creationId xmlns:a16="http://schemas.microsoft.com/office/drawing/2014/main" id="{C027C0A6-1CBA-8A4F-819C-F6A9FD0038F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28600" y="2517951"/>
            <a:ext cx="469271" cy="415313"/>
          </a:xfrm>
          <a:prstGeom prst="rect">
            <a:avLst/>
          </a:prstGeom>
        </p:spPr>
      </p:pic>
      <p:sp>
        <p:nvSpPr>
          <p:cNvPr id="59" name="object 38">
            <a:extLst>
              <a:ext uri="{FF2B5EF4-FFF2-40B4-BE49-F238E27FC236}">
                <a16:creationId xmlns:a16="http://schemas.microsoft.com/office/drawing/2014/main" id="{6A5585B6-BC58-CF49-8E30-0902A61164D3}"/>
              </a:ext>
            </a:extLst>
          </p:cNvPr>
          <p:cNvSpPr/>
          <p:nvPr/>
        </p:nvSpPr>
        <p:spPr>
          <a:xfrm rot="5400000" flipH="1">
            <a:off x="3863341" y="101303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8">
            <a:extLst>
              <a:ext uri="{FF2B5EF4-FFF2-40B4-BE49-F238E27FC236}">
                <a16:creationId xmlns:a16="http://schemas.microsoft.com/office/drawing/2014/main" id="{C74BA5F1-BF40-EA40-A62E-3F21CE2DB3F1}"/>
              </a:ext>
            </a:extLst>
          </p:cNvPr>
          <p:cNvSpPr/>
          <p:nvPr/>
        </p:nvSpPr>
        <p:spPr>
          <a:xfrm rot="5400000" flipH="1">
            <a:off x="3863341" y="5365076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96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38">
            <a:extLst>
              <a:ext uri="{FF2B5EF4-FFF2-40B4-BE49-F238E27FC236}">
                <a16:creationId xmlns:a16="http://schemas.microsoft.com/office/drawing/2014/main" id="{E94A976A-74F6-2B44-A50A-E80284518390}"/>
              </a:ext>
            </a:extLst>
          </p:cNvPr>
          <p:cNvSpPr/>
          <p:nvPr/>
        </p:nvSpPr>
        <p:spPr>
          <a:xfrm rot="10800000" flipH="1">
            <a:off x="2673171" y="2678191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38">
            <a:extLst>
              <a:ext uri="{FF2B5EF4-FFF2-40B4-BE49-F238E27FC236}">
                <a16:creationId xmlns:a16="http://schemas.microsoft.com/office/drawing/2014/main" id="{DDD1FF31-1F82-184B-91EF-DE7A6E303CA0}"/>
              </a:ext>
            </a:extLst>
          </p:cNvPr>
          <p:cNvSpPr/>
          <p:nvPr/>
        </p:nvSpPr>
        <p:spPr>
          <a:xfrm rot="10800000" flipH="1">
            <a:off x="1959771" y="2678191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026EDD91-B9E8-0640-B78B-DC392FC36D81}"/>
              </a:ext>
            </a:extLst>
          </p:cNvPr>
          <p:cNvSpPr/>
          <p:nvPr/>
        </p:nvSpPr>
        <p:spPr>
          <a:xfrm rot="10800000" flipH="1">
            <a:off x="611792" y="2682563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8">
            <a:extLst>
              <a:ext uri="{FF2B5EF4-FFF2-40B4-BE49-F238E27FC236}">
                <a16:creationId xmlns:a16="http://schemas.microsoft.com/office/drawing/2014/main" id="{32D4F643-675A-724B-B062-DF5052AAF61F}"/>
              </a:ext>
            </a:extLst>
          </p:cNvPr>
          <p:cNvSpPr/>
          <p:nvPr/>
        </p:nvSpPr>
        <p:spPr>
          <a:xfrm rot="10800000" flipH="1">
            <a:off x="1301653" y="2678191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0488" y="9670288"/>
            <a:ext cx="7355840" cy="315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90"/>
              </a:lnSpc>
            </a:pP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7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8" name="object 8"/>
          <p:cNvSpPr/>
          <p:nvPr/>
        </p:nvSpPr>
        <p:spPr>
          <a:xfrm>
            <a:off x="4529508" y="914778"/>
            <a:ext cx="2157033" cy="63806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524169" y="589788"/>
            <a:ext cx="2588260" cy="22826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Attività di servizio sul campo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14399" y="589788"/>
            <a:ext cx="193700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Launch Advisory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42187" y="1225804"/>
            <a:ext cx="318964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  <a:cs typeface="AdobeClean-Light"/>
              </a:rPr>
              <a:t>Per i clienti che implementano una</a:t>
            </a:r>
            <a:r>
              <a:rPr lang="it-IT" sz="1000" b="1" dirty="0">
                <a:solidFill>
                  <a:srgbClr val="1F1F1F"/>
                </a:solidFill>
                <a:latin typeface="Adobe Clean"/>
                <a:cs typeface="Adobe Clean"/>
              </a:rPr>
              <a:t> nuova soluzione Adobe Experience Cloud, </a:t>
            </a:r>
            <a: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  <a:t>Launch Advisory</a:t>
            </a:r>
            <a:r>
              <a:rPr lang="it-IT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offre un </a:t>
            </a:r>
            <a:r>
              <a:rPr lang="it-IT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set principale </a:t>
            </a:r>
            <a:br>
              <a:rPr lang="it-IT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</a:br>
            <a:r>
              <a:rPr lang="it-IT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di servizi di consulenza</a:t>
            </a:r>
            <a: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  <a:t> e raccomandazioni consolidate, </a:t>
            </a:r>
            <a:b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</a:br>
            <a: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  <a:t>utili per il </a:t>
            </a:r>
            <a:r>
              <a:rPr lang="it-IT" sz="1000" b="1" dirty="0">
                <a:latin typeface="Adobe Clean Light" charset="0"/>
                <a:ea typeface="Adobe Clean Light" charset="0"/>
                <a:cs typeface="Adobe Clean Light" charset="0"/>
              </a:rPr>
              <a:t>successo dell’implementazione</a:t>
            </a:r>
            <a: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  <a:t> e </a:t>
            </a:r>
            <a:r>
              <a:rPr lang="it-IT" sz="1000" b="1" dirty="0">
                <a:latin typeface="Adobe Clean Light" charset="0"/>
                <a:ea typeface="Adobe Clean Light" charset="0"/>
                <a:cs typeface="Adobe Clean Light" charset="0"/>
              </a:rPr>
              <a:t>per velocizzare </a:t>
            </a:r>
            <a:br>
              <a:rPr lang="it-IT" sz="1000" b="1" dirty="0">
                <a:latin typeface="Adobe Clean Light" charset="0"/>
                <a:ea typeface="Adobe Clean Light" charset="0"/>
                <a:cs typeface="Adobe Clean Light" charset="0"/>
              </a:rPr>
            </a:br>
            <a:r>
              <a:rPr lang="it-IT" sz="1000" b="1" dirty="0">
                <a:latin typeface="Adobe Clean Light" charset="0"/>
                <a:ea typeface="Adobe Clean Light" charset="0"/>
                <a:cs typeface="Adobe Clean Light" charset="0"/>
              </a:rPr>
              <a:t>il time-to-value</a:t>
            </a:r>
            <a:r>
              <a:rPr lang="it-IT" sz="1000" dirty="0">
                <a:latin typeface="Adobe Clean Light" charset="0"/>
                <a:ea typeface="Adobe Clean Light" charset="0"/>
                <a:cs typeface="Adobe Clean Light" charset="0"/>
              </a:rPr>
              <a:t>.</a:t>
            </a:r>
          </a:p>
        </p:txBody>
      </p:sp>
      <p:pic>
        <p:nvPicPr>
          <p:cNvPr id="57" name="object 5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30"/>
          </a:xfrm>
          <a:prstGeom prst="rect">
            <a:avLst/>
          </a:prstGeom>
          <a:ln>
            <a:solidFill>
              <a:srgbClr val="FA0E00"/>
            </a:solidFill>
          </a:ln>
        </p:spPr>
      </p:pic>
      <p:sp>
        <p:nvSpPr>
          <p:cNvPr id="61" name="object 61"/>
          <p:cNvSpPr txBox="1"/>
          <p:nvPr/>
        </p:nvSpPr>
        <p:spPr>
          <a:xfrm>
            <a:off x="3898791" y="1228675"/>
            <a:ext cx="3684584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 marR="5080">
              <a:spcBef>
                <a:spcPts val="6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 servizi sul campo sono utilizzati per la </a:t>
            </a:r>
            <a:r>
              <a:rPr lang="it-IT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risoluzione rapida</a:t>
            </a: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e si incentrano sul successo dei clienti e la velocizzazione del </a:t>
            </a:r>
            <a:r>
              <a:rPr lang="it-IT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time-to-value</a:t>
            </a: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. Se Launch Advisory è attivo, </a:t>
            </a:r>
            <a:r>
              <a:rPr lang="it-IT" sz="1000" b="1" dirty="0">
                <a:solidFill>
                  <a:srgbClr val="4B4B4B"/>
                </a:solidFill>
                <a:latin typeface="Adobe Clean" panose="020B0503020404020204" pitchFamily="34" charset="0"/>
              </a:rPr>
              <a:t>nel primo anno non sono previsti servizi sul campo</a:t>
            </a: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 per i prodotti coperti da un contratto di supporto Adobe. </a:t>
            </a:r>
          </a:p>
          <a:p>
            <a:pPr marL="24130" marR="5080">
              <a:spcBef>
                <a:spcPts val="600"/>
              </a:spcBef>
            </a:pPr>
            <a:endParaRPr lang="en-US" sz="1000" b="1" dirty="0">
              <a:solidFill>
                <a:srgbClr val="1F1F1F"/>
              </a:solidFill>
              <a:latin typeface="Adobe Clean"/>
              <a:cs typeface="Adobe Clean"/>
            </a:endParaRPr>
          </a:p>
        </p:txBody>
      </p:sp>
      <p:sp>
        <p:nvSpPr>
          <p:cNvPr id="65" name="object 8">
            <a:extLst>
              <a:ext uri="{FF2B5EF4-FFF2-40B4-BE49-F238E27FC236}">
                <a16:creationId xmlns:a16="http://schemas.microsoft.com/office/drawing/2014/main" id="{6B55E2C9-CF96-2F4E-85BA-89AEA97B17D5}"/>
              </a:ext>
            </a:extLst>
          </p:cNvPr>
          <p:cNvSpPr/>
          <p:nvPr/>
        </p:nvSpPr>
        <p:spPr>
          <a:xfrm flipV="1">
            <a:off x="924304" y="869060"/>
            <a:ext cx="1285496" cy="45719"/>
          </a:xfrm>
          <a:custGeom>
            <a:avLst/>
            <a:gdLst/>
            <a:ahLst/>
            <a:cxnLst/>
            <a:rect l="l" t="t" r="r" b="b"/>
            <a:pathLst>
              <a:path w="2651125">
                <a:moveTo>
                  <a:pt x="0" y="0"/>
                </a:moveTo>
                <a:lnTo>
                  <a:pt x="2651036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38">
            <a:extLst>
              <a:ext uri="{FF2B5EF4-FFF2-40B4-BE49-F238E27FC236}">
                <a16:creationId xmlns:a16="http://schemas.microsoft.com/office/drawing/2014/main" id="{EBA3192C-C3E3-C641-AAF6-A4953AD2838C}"/>
              </a:ext>
            </a:extLst>
          </p:cNvPr>
          <p:cNvSpPr/>
          <p:nvPr/>
        </p:nvSpPr>
        <p:spPr>
          <a:xfrm rot="10800000" flipH="1">
            <a:off x="3692282" y="762000"/>
            <a:ext cx="45720" cy="1325882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21">
            <a:extLst>
              <a:ext uri="{FF2B5EF4-FFF2-40B4-BE49-F238E27FC236}">
                <a16:creationId xmlns:a16="http://schemas.microsoft.com/office/drawing/2014/main" id="{F9FB5025-2514-684C-812E-4F3EA1789BFC}"/>
              </a:ext>
            </a:extLst>
          </p:cNvPr>
          <p:cNvSpPr/>
          <p:nvPr/>
        </p:nvSpPr>
        <p:spPr>
          <a:xfrm>
            <a:off x="4457700" y="762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3703" y="0"/>
                </a:lnTo>
              </a:path>
            </a:pathLst>
          </a:custGeom>
          <a:ln w="990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ABF6C5-6955-9645-9E88-A7A5E1977309}"/>
              </a:ext>
            </a:extLst>
          </p:cNvPr>
          <p:cNvSpPr/>
          <p:nvPr/>
        </p:nvSpPr>
        <p:spPr>
          <a:xfrm>
            <a:off x="172087" y="3867961"/>
            <a:ext cx="3565915" cy="2490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it-IT" sz="1000" dirty="0">
                <a:latin typeface="Adobe Clean Light" charset="0"/>
              </a:rPr>
              <a:t>Gli esperti delle soluzioni Adobe aiutano a convalidare i requisiti, l’architettura, il processo di sviluppo e lo stato di preparazione, </a:t>
            </a:r>
            <a:br>
              <a:rPr lang="it-IT" sz="1000" dirty="0">
                <a:latin typeface="Adobe Clean Light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con </a:t>
            </a:r>
            <a:r>
              <a:rPr lang="it-IT" sz="1000" b="1" dirty="0">
                <a:solidFill>
                  <a:srgbClr val="000000"/>
                </a:solidFill>
                <a:latin typeface="Adobe Clean SemiLight" panose="020B0403020404020204" pitchFamily="34" charset="0"/>
              </a:rPr>
              <a:t>indicazioni basate su best practice</a:t>
            </a:r>
            <a:r>
              <a:rPr lang="it-IT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 rivolte ai clienti </a:t>
            </a:r>
            <a:br>
              <a:rPr lang="it-IT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SemiLight" panose="020B0403020404020204" pitchFamily="34" charset="0"/>
              </a:rPr>
              <a:t>e ai partner di implementazione.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solidFill>
                <a:srgbClr val="1F1F1F"/>
              </a:solidFill>
              <a:latin typeface="Adobe Clean"/>
              <a:cs typeface="Adobe Clean"/>
            </a:endParaRPr>
          </a:p>
          <a:p>
            <a:pPr marL="12700" marR="5080">
              <a:spcBef>
                <a:spcPts val="100"/>
              </a:spcBef>
            </a:pPr>
            <a:r>
              <a:rPr lang="it-IT" sz="1000" dirty="0">
                <a:latin typeface="Adobe Clean Light" charset="0"/>
              </a:rPr>
              <a:t>Launch Advisory si allinea alla pianificazione del progetto del cliente, con obiettivi intermedi comuni (</a:t>
            </a:r>
            <a:r>
              <a:rPr lang="it-IT" sz="1000" b="1" dirty="0">
                <a:latin typeface="Adobe Clean Light" charset="0"/>
              </a:rPr>
              <a:t>avvio, definizione, progettazione, lancio e post-lancio</a:t>
            </a:r>
            <a:r>
              <a:rPr lang="it-IT" sz="1000" dirty="0">
                <a:latin typeface="Adobe Clean Light" charset="0"/>
              </a:rPr>
              <a:t>) per guidare, convalidare, valutare e formulare raccomandazioni.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it-IT" sz="1000" dirty="0">
                <a:latin typeface="Adobe Clean Light" charset="0"/>
              </a:rPr>
              <a:t>Il servizio include i seguenti materiali:</a:t>
            </a:r>
          </a:p>
          <a:p>
            <a:pPr marL="184150" marR="508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it-IT" sz="1000" dirty="0"/>
              <a:t>Piano di lancio (incluso il piano di collaborazione al progetto)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/>
              <a:t>Documentazione relativa a valutazione e raccomandazioni</a:t>
            </a:r>
          </a:p>
          <a:p>
            <a:pPr marL="184150" marR="508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it-IT" sz="1000" dirty="0"/>
              <a:t>Riepilogo dell’ambito delle attività di consulenza</a:t>
            </a:r>
          </a:p>
        </p:txBody>
      </p:sp>
      <p:sp>
        <p:nvSpPr>
          <p:cNvPr id="68" name="object 38">
            <a:extLst>
              <a:ext uri="{FF2B5EF4-FFF2-40B4-BE49-F238E27FC236}">
                <a16:creationId xmlns:a16="http://schemas.microsoft.com/office/drawing/2014/main" id="{5EFFA37E-5E9D-754A-94DA-1299B0F27104}"/>
              </a:ext>
            </a:extLst>
          </p:cNvPr>
          <p:cNvSpPr/>
          <p:nvPr/>
        </p:nvSpPr>
        <p:spPr>
          <a:xfrm rot="10800000" flipH="1">
            <a:off x="3692282" y="3840480"/>
            <a:ext cx="45719" cy="566928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Pentagon 68">
            <a:extLst>
              <a:ext uri="{FF2B5EF4-FFF2-40B4-BE49-F238E27FC236}">
                <a16:creationId xmlns:a16="http://schemas.microsoft.com/office/drawing/2014/main" id="{B3CD9FB2-B6D3-164A-8CA9-E474FC909A25}"/>
              </a:ext>
            </a:extLst>
          </p:cNvPr>
          <p:cNvSpPr/>
          <p:nvPr/>
        </p:nvSpPr>
        <p:spPr>
          <a:xfrm>
            <a:off x="3599686" y="2920968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Esecuzione e utilizzo</a:t>
            </a:r>
          </a:p>
        </p:txBody>
      </p:sp>
      <p:sp>
        <p:nvSpPr>
          <p:cNvPr id="70" name="object 38">
            <a:extLst>
              <a:ext uri="{FF2B5EF4-FFF2-40B4-BE49-F238E27FC236}">
                <a16:creationId xmlns:a16="http://schemas.microsoft.com/office/drawing/2014/main" id="{71095CA5-757D-5E40-AAFD-CC32BD673713}"/>
              </a:ext>
            </a:extLst>
          </p:cNvPr>
          <p:cNvSpPr/>
          <p:nvPr/>
        </p:nvSpPr>
        <p:spPr>
          <a:xfrm rot="10800000" flipH="1">
            <a:off x="3331288" y="2678190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FB0EC1F4-1AFD-B344-81D9-2CCD3D8EF8DB}"/>
              </a:ext>
            </a:extLst>
          </p:cNvPr>
          <p:cNvSpPr/>
          <p:nvPr/>
        </p:nvSpPr>
        <p:spPr>
          <a:xfrm>
            <a:off x="310386" y="2920968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/>
              <a:t>Implementazione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ECB7D75-60DA-E74F-9027-4C8869FE5BD2}"/>
              </a:ext>
            </a:extLst>
          </p:cNvPr>
          <p:cNvSpPr txBox="1"/>
          <p:nvPr/>
        </p:nvSpPr>
        <p:spPr>
          <a:xfrm>
            <a:off x="2918286" y="2317134"/>
            <a:ext cx="93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Post-lancio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934150-F664-DD41-A622-B5C7027882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106" y="6379881"/>
            <a:ext cx="3093589" cy="2855621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C999750A-7416-1B41-9A8D-8AD5A5E5F6B4}"/>
              </a:ext>
            </a:extLst>
          </p:cNvPr>
          <p:cNvSpPr/>
          <p:nvPr/>
        </p:nvSpPr>
        <p:spPr>
          <a:xfrm>
            <a:off x="42491" y="417893"/>
            <a:ext cx="803911" cy="68821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6061E8D-9723-464D-AA49-7A3A3A02BE92}"/>
              </a:ext>
            </a:extLst>
          </p:cNvPr>
          <p:cNvSpPr/>
          <p:nvPr/>
        </p:nvSpPr>
        <p:spPr>
          <a:xfrm>
            <a:off x="3855907" y="4632512"/>
            <a:ext cx="3582528" cy="231088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it-IT" sz="1000" b="1" dirty="0">
                <a:solidFill>
                  <a:srgbClr val="000000"/>
                </a:solidFill>
                <a:latin typeface="Adobe Clean" panose="020B0503020404020204" pitchFamily="34" charset="0"/>
              </a:rPr>
              <a:t>Le attività tecniche</a:t>
            </a:r>
            <a:r>
              <a:rPr lang="it-IT" sz="1000" dirty="0">
                <a:solidFill>
                  <a:srgbClr val="000000"/>
                </a:solidFill>
                <a:latin typeface="Adobe Clean" panose="020B0503020404020204" pitchFamily="34" charset="0"/>
              </a:rPr>
              <a:t> </a:t>
            </a:r>
            <a:r>
              <a:rPr lang="it-IT" sz="1000" dirty="0">
                <a:solidFill>
                  <a:srgbClr val="000000"/>
                </a:solidFill>
                <a:latin typeface="Adobe Clean Light"/>
              </a:rPr>
              <a:t>supportano le competenze tecniche del clienti e sono volte a massimizzare l’adozione degli strumenti. In particolare, includono supporto e raccomandazioni in merito a configurazioni della piattaforma, integrazioni e risoluzione di problemi.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it-IT" sz="1000" dirty="0">
                <a:latin typeface="Adobe Clean Light"/>
              </a:rPr>
              <a:t>Attività tecniche disponibili:</a:t>
            </a:r>
          </a:p>
          <a:p>
            <a:pPr marL="184150" marR="508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Audit sullo stato del sistema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Audit della piattaforma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Abilitazione del set di funzioni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Integrazioni e configurazioni di base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Risoluzione di problemi inerenti la soluzione del cliente</a:t>
            </a:r>
          </a:p>
          <a:p>
            <a:pPr marL="184150" marR="508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Supporto dei servizi cloud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B34E685-A734-974B-A33A-BE51D1A8BC0D}"/>
              </a:ext>
            </a:extLst>
          </p:cNvPr>
          <p:cNvSpPr/>
          <p:nvPr/>
        </p:nvSpPr>
        <p:spPr>
          <a:xfrm>
            <a:off x="3851397" y="7187537"/>
            <a:ext cx="3582528" cy="20544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it-IT" sz="1000" b="1" dirty="0">
                <a:solidFill>
                  <a:srgbClr val="000000"/>
                </a:solidFill>
                <a:latin typeface="Adobe Clean" panose="020B0503020404020204" pitchFamily="34" charset="0"/>
              </a:rPr>
              <a:t>Le attività strategiche</a:t>
            </a:r>
            <a:r>
              <a:rPr lang="it-IT" sz="1000" dirty="0">
                <a:solidFill>
                  <a:srgbClr val="000000"/>
                </a:solidFill>
                <a:latin typeface="Adobe Clean" panose="020B0503020404020204" pitchFamily="34" charset="0"/>
              </a:rPr>
              <a:t> </a:t>
            </a:r>
            <a:r>
              <a:rPr lang="it-IT" sz="1000" dirty="0">
                <a:solidFill>
                  <a:srgbClr val="000000"/>
                </a:solidFill>
                <a:latin typeface="Adobe Clean Light"/>
              </a:rPr>
              <a:t>rilevano le opportunità che consentono </a:t>
            </a:r>
            <a:br>
              <a:rPr lang="it-IT" sz="1000" dirty="0">
                <a:solidFill>
                  <a:srgbClr val="000000"/>
                </a:solidFill>
                <a:latin typeface="Adobe Clean Light"/>
              </a:rPr>
            </a:br>
            <a:r>
              <a:rPr lang="it-IT" sz="1000" dirty="0">
                <a:solidFill>
                  <a:srgbClr val="000000"/>
                </a:solidFill>
                <a:latin typeface="Adobe Clean Light"/>
              </a:rPr>
              <a:t>di trarre maggior valore dalle soluzioni Adobe del cliente. </a:t>
            </a:r>
            <a:br>
              <a:rPr lang="it-IT" sz="1000" dirty="0">
                <a:solidFill>
                  <a:srgbClr val="000000"/>
                </a:solidFill>
                <a:latin typeface="Adobe Clean Light"/>
              </a:rPr>
            </a:br>
            <a:r>
              <a:rPr lang="it-IT" sz="1000" dirty="0">
                <a:solidFill>
                  <a:srgbClr val="000000"/>
                </a:solidFill>
                <a:latin typeface="Adobe Clean Light"/>
              </a:rPr>
              <a:t>Includono raccomandazioni di supporto relative a strategia, misurazione e livello di preparazione per favorire la realizzazione </a:t>
            </a:r>
            <a:br>
              <a:rPr lang="it-IT" sz="1000" dirty="0">
                <a:solidFill>
                  <a:srgbClr val="000000"/>
                </a:solidFill>
                <a:latin typeface="Adobe Clean Light"/>
              </a:rPr>
            </a:br>
            <a:r>
              <a:rPr lang="it-IT" sz="1000" dirty="0">
                <a:solidFill>
                  <a:srgbClr val="000000"/>
                </a:solidFill>
                <a:latin typeface="Adobe Clean Light"/>
              </a:rPr>
              <a:t>di valore tramite una o più soluzioni Adobe.</a:t>
            </a:r>
          </a:p>
          <a:p>
            <a:pPr marL="12700" marR="5080">
              <a:spcBef>
                <a:spcPts val="100"/>
              </a:spcBef>
            </a:pPr>
            <a:endParaRPr lang="en-US" sz="1000" dirty="0">
              <a:latin typeface="Adobe Clean Light" charset="0"/>
            </a:endParaRPr>
          </a:p>
          <a:p>
            <a:pPr marL="12700" marR="5080">
              <a:spcBef>
                <a:spcPts val="100"/>
              </a:spcBef>
            </a:pPr>
            <a:r>
              <a:rPr lang="it-IT" sz="1000" dirty="0">
                <a:latin typeface="Adobe Clean Light"/>
              </a:rPr>
              <a:t>Attività strategiche disponibili:</a:t>
            </a:r>
          </a:p>
          <a:p>
            <a:pPr marL="241300" marR="508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Roadmap sul livello di preparazione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Sviluppo e misurazione di casi d’uso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Reporting e analisi</a:t>
            </a:r>
          </a:p>
          <a:p>
            <a:pPr marL="241300" marR="508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it-IT" sz="1000" dirty="0"/>
              <a:t>Abilitazione delle best 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CFC85E-B176-5441-A8D8-AEF6C3DFCC2A}"/>
              </a:ext>
            </a:extLst>
          </p:cNvPr>
          <p:cNvSpPr txBox="1"/>
          <p:nvPr/>
        </p:nvSpPr>
        <p:spPr>
          <a:xfrm>
            <a:off x="3851397" y="3891661"/>
            <a:ext cx="3525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lvl="0">
              <a:spcBef>
                <a:spcPts val="100"/>
              </a:spcBef>
            </a:pP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I clienti Enterprise hanno diritto a </a:t>
            </a:r>
            <a:r>
              <a:rPr lang="it-IT" sz="1200" b="1" u="sng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2 </a:t>
            </a:r>
            <a:r>
              <a:rPr lang="it-IT" sz="1000" b="1" u="sng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attività all’anno</a:t>
            </a: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di tipo</a:t>
            </a:r>
            <a:r>
              <a:rPr lang="it-IT" sz="1000" b="1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 tecnico </a:t>
            </a:r>
            <a:r>
              <a:rPr lang="it-IT" sz="1000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e/o </a:t>
            </a:r>
            <a:r>
              <a:rPr lang="it-IT" sz="1000" b="1" dirty="0">
                <a:solidFill>
                  <a:srgbClr val="1F1F1F"/>
                </a:solidFill>
                <a:latin typeface="Adobe Clean" panose="020B0503020404020204" pitchFamily="34" charset="0"/>
                <a:cs typeface="AdobeClean-Light"/>
              </a:rPr>
              <a:t>strategico</a:t>
            </a:r>
            <a:r>
              <a:rPr lang="it-IT" sz="1000" dirty="0">
                <a:solidFill>
                  <a:srgbClr val="1F1F1F"/>
                </a:solidFill>
                <a:latin typeface="Adobe Clean Light" panose="020B0303020404020204" pitchFamily="34" charset="0"/>
                <a:cs typeface="AdobeClean-Light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8501EA-3511-BA44-BB3B-9F53FFBEAB0B}"/>
              </a:ext>
            </a:extLst>
          </p:cNvPr>
          <p:cNvSpPr txBox="1"/>
          <p:nvPr/>
        </p:nvSpPr>
        <p:spPr>
          <a:xfrm>
            <a:off x="2259949" y="2317134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Lancio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22B1C33-2658-9C47-9546-65EE39995E93}"/>
              </a:ext>
            </a:extLst>
          </p:cNvPr>
          <p:cNvSpPr txBox="1"/>
          <p:nvPr/>
        </p:nvSpPr>
        <p:spPr>
          <a:xfrm>
            <a:off x="845340" y="2320287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Definizione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5CB7DF-91C2-1E4A-AAC5-7863828EA701}"/>
              </a:ext>
            </a:extLst>
          </p:cNvPr>
          <p:cNvSpPr txBox="1"/>
          <p:nvPr/>
        </p:nvSpPr>
        <p:spPr>
          <a:xfrm>
            <a:off x="205422" y="2330087"/>
            <a:ext cx="826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/>
              <a:t>Avvio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507ED1-06E3-D34E-B109-779393F8BBA9}"/>
              </a:ext>
            </a:extLst>
          </p:cNvPr>
          <p:cNvSpPr txBox="1"/>
          <p:nvPr/>
        </p:nvSpPr>
        <p:spPr>
          <a:xfrm>
            <a:off x="1507288" y="2320287"/>
            <a:ext cx="10142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050" dirty="0"/>
              <a:t>Progettazione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D0F674-4C3B-AB48-86F4-0547F3186A06}"/>
              </a:ext>
            </a:extLst>
          </p:cNvPr>
          <p:cNvSpPr/>
          <p:nvPr/>
        </p:nvSpPr>
        <p:spPr>
          <a:xfrm>
            <a:off x="3692281" y="2549086"/>
            <a:ext cx="3684584" cy="368078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accent1">
                    <a:lumMod val="50000"/>
                  </a:schemeClr>
                </a:solidFill>
              </a:rPr>
              <a:t>2 attività all’anno</a:t>
            </a:r>
          </a:p>
        </p:txBody>
      </p:sp>
    </p:spTree>
    <p:extLst>
      <p:ext uri="{BB962C8B-B14F-4D97-AF65-F5344CB8AC3E}">
        <p14:creationId xmlns:p14="http://schemas.microsoft.com/office/powerpoint/2010/main" val="71702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70410" y="575594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0706" y="4913781"/>
            <a:ext cx="6605381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34078"/>
              </p:ext>
            </p:extLst>
          </p:nvPr>
        </p:nvGraphicFramePr>
        <p:xfrm>
          <a:off x="171128" y="5907213"/>
          <a:ext cx="7391400" cy="139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 dirty="0"/>
                        <a:t>Il supporto è disponibile solo in inglese e giapponese.</a:t>
                      </a:r>
                    </a:p>
                    <a:p>
                      <a:pPr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0" i="0" u="none" strike="noStrike" noProof="0" dirty="0"/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b="0" i="0" u="none" strike="noStrike" noProof="0" dirty="0"/>
                        <a:t> </a:t>
                      </a:r>
                      <a:r>
                        <a:rPr lang="it-IT" sz="1100" b="0" i="0" u="none" strike="noStrike" baseline="30000" noProof="0" dirty="0"/>
                        <a:t>1 </a:t>
                      </a:r>
                      <a:r>
                        <a:rPr lang="it-IT" sz="1100" b="0" i="0" u="none" strike="noStrike" noProof="0" dirty="0"/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713358" y="8528519"/>
            <a:ext cx="1065922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281738" y="8543943"/>
            <a:ext cx="1195302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76939"/>
              </p:ext>
            </p:extLst>
          </p:nvPr>
        </p:nvGraphicFramePr>
        <p:xfrm>
          <a:off x="194237" y="1272353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risolve un problema relativo a un prodotto. Vengono segnalate ad esempio le interruzioni per manutenzione programmata o problemi relativi ai servizi con diversi livelli di gravità.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0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4099BE-EDEC-4FF1-8378-446617236015}">
  <ds:schemaRefs>
    <ds:schemaRef ds:uri="6c8368ec-3776-49b5-a5bb-90648cf9530f"/>
    <ds:schemaRef ds:uri="8a053bff-88be-49e4-9a87-e748e18b8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2EBF8D-136B-48EC-8FC0-F70C0583664B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41989CE-20BB-4A6A-A33F-71A1AE469C3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1778</Words>
  <Application>Microsoft Office PowerPoint</Application>
  <PresentationFormat>Custom</PresentationFormat>
  <Paragraphs>180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DX CUSTOMER SUPPORT</dc:title>
  <cp:lastModifiedBy>Lubomir Michniak</cp:lastModifiedBy>
  <cp:revision>28</cp:revision>
  <dcterms:created xsi:type="dcterms:W3CDTF">2021-05-05T02:01:37Z</dcterms:created>
  <dcterms:modified xsi:type="dcterms:W3CDTF">2021-11-12T15:10:29Z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2020-11-10T00:00:00Z</vt:filetime>
  </property>
  <property fmtid="{D5CDD505-2E9C-101B-9397-08002B2CF9AE}" pid="3" name="LastSaved">
    <vt:filetime>2021-05-05T00:00:00Z</vt:filetime>
  </property>
  <property fmtid="{D5CDD505-2E9C-101B-9397-08002B2CF9AE}" pid="4" name="ContentTypeId">
    <vt:lpwstr>0x010100E783BF6876BCC646A459363AF21A7736</vt:lpwstr>
  </property>
</Properties>
</file>