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F7488-A26A-D845-83B0-BE2FC48D1AFD}" v="1" dt="2021-10-13T19:37:08.5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/>
    <p:restoredTop sz="94796"/>
  </p:normalViewPr>
  <p:slideViewPr>
    <p:cSldViewPr>
      <p:cViewPr varScale="1">
        <p:scale>
          <a:sx n="72" d="100"/>
          <a:sy n="72" d="100"/>
        </p:scale>
        <p:origin x="3069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Schutte" userId="6e08b2d3-447a-4d66-86be-444d50df187f" providerId="ADAL" clId="{096F7488-A26A-D845-83B0-BE2FC48D1AFD}"/>
    <pc:docChg chg="modSld">
      <pc:chgData name="Lauren Schutte" userId="6e08b2d3-447a-4d66-86be-444d50df187f" providerId="ADAL" clId="{096F7488-A26A-D845-83B0-BE2FC48D1AFD}" dt="2021-10-13T19:38:26.139" v="4" actId="20577"/>
      <pc:docMkLst>
        <pc:docMk/>
      </pc:docMkLst>
      <pc:sldChg chg="modSp mod">
        <pc:chgData name="Lauren Schutte" userId="6e08b2d3-447a-4d66-86be-444d50df187f" providerId="ADAL" clId="{096F7488-A26A-D845-83B0-BE2FC48D1AFD}" dt="2021-10-13T19:37:16.686" v="2" actId="242"/>
        <pc:sldMkLst>
          <pc:docMk/>
          <pc:sldMk cId="0" sldId="256"/>
        </pc:sldMkLst>
        <pc:graphicFrameChg chg="mod modGraphic">
          <ac:chgData name="Lauren Schutte" userId="6e08b2d3-447a-4d66-86be-444d50df187f" providerId="ADAL" clId="{096F7488-A26A-D845-83B0-BE2FC48D1AFD}" dt="2021-10-13T19:37:16.686" v="2" actId="242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Lauren Schutte" userId="6e08b2d3-447a-4d66-86be-444d50df187f" providerId="ADAL" clId="{096F7488-A26A-D845-83B0-BE2FC48D1AFD}" dt="2021-10-13T19:38:11.810" v="3" actId="20577"/>
        <pc:sldMkLst>
          <pc:docMk/>
          <pc:sldMk cId="0" sldId="257"/>
        </pc:sldMkLst>
        <pc:spChg chg="mod">
          <ac:chgData name="Lauren Schutte" userId="6e08b2d3-447a-4d66-86be-444d50df187f" providerId="ADAL" clId="{096F7488-A26A-D845-83B0-BE2FC48D1AFD}" dt="2021-10-13T19:38:11.810" v="3" actId="20577"/>
          <ac:spMkLst>
            <pc:docMk/>
            <pc:sldMk cId="0" sldId="257"/>
            <ac:spMk id="39" creationId="{00000000-0000-0000-0000-000000000000}"/>
          </ac:spMkLst>
        </pc:spChg>
      </pc:sldChg>
      <pc:sldChg chg="modSp mod">
        <pc:chgData name="Lauren Schutte" userId="6e08b2d3-447a-4d66-86be-444d50df187f" providerId="ADAL" clId="{096F7488-A26A-D845-83B0-BE2FC48D1AFD}" dt="2021-10-13T19:38:26.139" v="4" actId="20577"/>
        <pc:sldMkLst>
          <pc:docMk/>
          <pc:sldMk cId="799510854" sldId="260"/>
        </pc:sldMkLst>
        <pc:graphicFrameChg chg="modGraphic">
          <ac:chgData name="Lauren Schutte" userId="6e08b2d3-447a-4d66-86be-444d50df187f" providerId="ADAL" clId="{096F7488-A26A-D845-83B0-BE2FC48D1AFD}" dt="2021-10-13T19:38:26.139" v="4" actId="20577"/>
          <ac:graphicFrameMkLst>
            <pc:docMk/>
            <pc:sldMk cId="799510854" sldId="260"/>
            <ac:graphicFrameMk id="111" creationId="{D8653CEC-4213-DE40-9BAF-D1E3318FF89C}"/>
          </ac:graphicFrameMkLst>
        </pc:graphicFrameChg>
      </pc:sldChg>
    </pc:docChg>
  </pc:docChgLst>
  <pc:docChgLst>
    <pc:chgData name="Akilah Johnson" userId="S::akjohnso@adobe.com::2fa3aa60-0c9c-4d06-bae2-795983241227" providerId="AD" clId="Web-{57A486D7-8267-4044-450E-B1D42691F1A4}"/>
    <pc:docChg chg="modSld">
      <pc:chgData name="Akilah Johnson" userId="S::akjohnso@adobe.com::2fa3aa60-0c9c-4d06-bae2-795983241227" providerId="AD" clId="Web-{57A486D7-8267-4044-450E-B1D42691F1A4}" dt="2021-10-12T15:47:55.091" v="2" actId="20577"/>
      <pc:docMkLst>
        <pc:docMk/>
      </pc:docMkLst>
      <pc:sldChg chg="modSp">
        <pc:chgData name="Akilah Johnson" userId="S::akjohnso@adobe.com::2fa3aa60-0c9c-4d06-bae2-795983241227" providerId="AD" clId="Web-{57A486D7-8267-4044-450E-B1D42691F1A4}" dt="2021-10-12T15:47:55.091" v="2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57A486D7-8267-4044-450E-B1D42691F1A4}" dt="2021-10-12T15:47:55.091" v="2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Akilah Johnson" userId="S::akjohnso@adobe.com::2fa3aa60-0c9c-4d06-bae2-795983241227" providerId="AD" clId="Web-{CF46E89E-48FC-BA32-13C5-654DDA452FDC}"/>
    <pc:docChg chg="modSld">
      <pc:chgData name="Akilah Johnson" userId="S::akjohnso@adobe.com::2fa3aa60-0c9c-4d06-bae2-795983241227" providerId="AD" clId="Web-{CF46E89E-48FC-BA32-13C5-654DDA452FDC}" dt="2021-10-12T17:00:50.675" v="21" actId="20577"/>
      <pc:docMkLst>
        <pc:docMk/>
      </pc:docMkLst>
      <pc:sldChg chg="modSp">
        <pc:chgData name="Akilah Johnson" userId="S::akjohnso@adobe.com::2fa3aa60-0c9c-4d06-bae2-795983241227" providerId="AD" clId="Web-{CF46E89E-48FC-BA32-13C5-654DDA452FDC}" dt="2021-10-12T16:58:10.550" v="6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CF46E89E-48FC-BA32-13C5-654DDA452FDC}" dt="2021-10-12T16:58:10.550" v="6" actId="20577"/>
          <ac:spMkLst>
            <pc:docMk/>
            <pc:sldMk cId="0" sldId="256"/>
            <ac:spMk id="2" creationId="{00000000-0000-0000-0000-000000000000}"/>
          </ac:spMkLst>
        </pc:spChg>
        <pc:graphicFrameChg chg="mod modGraphic">
          <ac:chgData name="Akilah Johnson" userId="S::akjohnso@adobe.com::2fa3aa60-0c9c-4d06-bae2-795983241227" providerId="AD" clId="Web-{CF46E89E-48FC-BA32-13C5-654DDA452FDC}" dt="2021-10-12T16:57:07.113" v="1"/>
          <ac:graphicFrameMkLst>
            <pc:docMk/>
            <pc:sldMk cId="0" sldId="256"/>
            <ac:graphicFrameMk id="8" creationId="{00000000-0000-0000-0000-000000000000}"/>
          </ac:graphicFrameMkLst>
        </pc:graphicFrameChg>
      </pc:sldChg>
      <pc:sldChg chg="modSp">
        <pc:chgData name="Akilah Johnson" userId="S::akjohnso@adobe.com::2fa3aa60-0c9c-4d06-bae2-795983241227" providerId="AD" clId="Web-{CF46E89E-48FC-BA32-13C5-654DDA452FDC}" dt="2021-10-12T16:59:59.628" v="14" actId="20577"/>
        <pc:sldMkLst>
          <pc:docMk/>
          <pc:sldMk cId="0" sldId="257"/>
        </pc:sldMkLst>
        <pc:spChg chg="mod">
          <ac:chgData name="Akilah Johnson" userId="S::akjohnso@adobe.com::2fa3aa60-0c9c-4d06-bae2-795983241227" providerId="AD" clId="Web-{CF46E89E-48FC-BA32-13C5-654DDA452FDC}" dt="2021-10-12T16:59:21.300" v="12" actId="20577"/>
          <ac:spMkLst>
            <pc:docMk/>
            <pc:sldMk cId="0" sldId="257"/>
            <ac:spMk id="39" creationId="{00000000-0000-0000-0000-000000000000}"/>
          </ac:spMkLst>
        </pc:spChg>
        <pc:spChg chg="mod">
          <ac:chgData name="Akilah Johnson" userId="S::akjohnso@adobe.com::2fa3aa60-0c9c-4d06-bae2-795983241227" providerId="AD" clId="Web-{CF46E89E-48FC-BA32-13C5-654DDA452FDC}" dt="2021-10-12T16:59:59.628" v="14" actId="20577"/>
          <ac:spMkLst>
            <pc:docMk/>
            <pc:sldMk cId="0" sldId="257"/>
            <ac:spMk id="46" creationId="{00000000-0000-0000-0000-000000000000}"/>
          </ac:spMkLst>
        </pc:spChg>
      </pc:sldChg>
      <pc:sldChg chg="modSp">
        <pc:chgData name="Akilah Johnson" userId="S::akjohnso@adobe.com::2fa3aa60-0c9c-4d06-bae2-795983241227" providerId="AD" clId="Web-{CF46E89E-48FC-BA32-13C5-654DDA452FDC}" dt="2021-10-12T17:00:50.675" v="21" actId="20577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CF46E89E-48FC-BA32-13C5-654DDA452FDC}" dt="2021-10-12T17:00:50.675" v="21" actId="20577"/>
          <ac:spMkLst>
            <pc:docMk/>
            <pc:sldMk cId="799510854" sldId="260"/>
            <ac:spMk id="24" creationId="{00000000-0000-0000-0000-000000000000}"/>
          </ac:spMkLst>
        </pc:spChg>
        <pc:spChg chg="mod">
          <ac:chgData name="Akilah Johnson" userId="S::akjohnso@adobe.com::2fa3aa60-0c9c-4d06-bae2-795983241227" providerId="AD" clId="Web-{CF46E89E-48FC-BA32-13C5-654DDA452FDC}" dt="2021-10-12T17:00:45.784" v="19" actId="20577"/>
          <ac:spMkLst>
            <pc:docMk/>
            <pc:sldMk cId="799510854" sldId="260"/>
            <ac:spMk id="56" creationId="{00000000-0000-0000-0000-000000000000}"/>
          </ac:spMkLst>
        </pc:spChg>
      </pc:sldChg>
    </pc:docChg>
  </pc:docChgLst>
  <pc:docChgLst>
    <pc:chgData name="Akilah Johnson" userId="S::akjohnso@adobe.com::2fa3aa60-0c9c-4d06-bae2-795983241227" providerId="AD" clId="Web-{19E88417-C612-7196-8214-73025F75FA84}"/>
    <pc:docChg chg="modSld">
      <pc:chgData name="Akilah Johnson" userId="S::akjohnso@adobe.com::2fa3aa60-0c9c-4d06-bae2-795983241227" providerId="AD" clId="Web-{19E88417-C612-7196-8214-73025F75FA84}" dt="2021-10-12T19:15:42.562" v="5" actId="20577"/>
      <pc:docMkLst>
        <pc:docMk/>
      </pc:docMkLst>
      <pc:sldChg chg="modSp">
        <pc:chgData name="Akilah Johnson" userId="S::akjohnso@adobe.com::2fa3aa60-0c9c-4d06-bae2-795983241227" providerId="AD" clId="Web-{19E88417-C612-7196-8214-73025F75FA84}" dt="2021-10-12T19:15:42.562" v="5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19E88417-C612-7196-8214-73025F75FA84}" dt="2021-10-12T19:15:42.562" v="5" actId="20577"/>
          <ac:spMkLst>
            <pc:docMk/>
            <pc:sldMk cId="0" sldId="256"/>
            <ac:spMk id="13" creationId="{7979C0CC-523E-844A-96DC-75FC662E01AB}"/>
          </ac:spMkLst>
        </pc:spChg>
      </pc:sldChg>
    </pc:docChg>
  </pc:docChgLst>
  <pc:docChgLst>
    <pc:chgData name="Akilah Johnson" userId="S::akjohnso@adobe.com::2fa3aa60-0c9c-4d06-bae2-795983241227" providerId="AD" clId="Web-{5343DD59-8FB2-7AAD-1875-255EDB54B98D}"/>
    <pc:docChg chg="modSld">
      <pc:chgData name="Akilah Johnson" userId="S::akjohnso@adobe.com::2fa3aa60-0c9c-4d06-bae2-795983241227" providerId="AD" clId="Web-{5343DD59-8FB2-7AAD-1875-255EDB54B98D}" dt="2021-09-22T18:47:16.489" v="185"/>
      <pc:docMkLst>
        <pc:docMk/>
      </pc:docMkLst>
      <pc:sldChg chg="modSp">
        <pc:chgData name="Akilah Johnson" userId="S::akjohnso@adobe.com::2fa3aa60-0c9c-4d06-bae2-795983241227" providerId="AD" clId="Web-{5343DD59-8FB2-7AAD-1875-255EDB54B98D}" dt="2021-09-22T18:47:16.489" v="185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5343DD59-8FB2-7AAD-1875-255EDB54B98D}" dt="2021-09-22T18:45:44.427" v="153" actId="20577"/>
          <ac:spMkLst>
            <pc:docMk/>
            <pc:sldMk cId="799510854" sldId="260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5343DD59-8FB2-7AAD-1875-255EDB54B98D}" dt="2021-09-22T18:47:16.489" v="185"/>
          <ac:graphicFrameMkLst>
            <pc:docMk/>
            <pc:sldMk cId="799510854" sldId="260"/>
            <ac:graphicFrameMk id="25" creationId="{3A91F5B0-3974-A14D-A146-FB590F2AAD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it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it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010400"/>
            <a:ext cx="2884717" cy="2276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it-IT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Obiettivi del livello di servizio: Risposta iniziale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739271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it-IT" sz="1200" b="1" dirty="0">
                <a:solidFill>
                  <a:schemeClr val="bg1"/>
                </a:solidFill>
                <a:latin typeface="Adobe Clean" panose="020B0503020404020204" pitchFamily="34" charset="0"/>
              </a:rPr>
              <a:t>Online</a:t>
            </a:r>
            <a:r>
              <a:rPr lang="it-IT" sz="1200" dirty="0">
                <a:solidFill>
                  <a:schemeClr val="bg1"/>
                </a:solidFill>
                <a:latin typeface="Adobe Clean Light"/>
              </a:rPr>
              <a:t> | Business | Enterprise | Elite</a:t>
            </a:r>
            <a:br>
              <a:rPr lang="it-IT" sz="900" dirty="0">
                <a:latin typeface="Adobe Clean Light" panose="020B03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/>
              </a:rPr>
              <a:t>Adobe offre una gamma completa di risorse tecniche per assistere la tua azienda, incluse nell’abbonamento Experience Cloud. </a:t>
            </a:r>
            <a:br>
              <a:rPr lang="it-IT" sz="900" dirty="0">
                <a:solidFill>
                  <a:schemeClr val="bg1"/>
                </a:solidFill>
                <a:latin typeface="Adobe Clean SemiLight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/>
              </a:rPr>
              <a:t>Il supporto Online include l’accesso a percorsi di apprendimento personalizzati e forum della community monitorati tramite </a:t>
            </a:r>
            <a:br>
              <a:rPr lang="it-IT" sz="900" dirty="0">
                <a:solidFill>
                  <a:schemeClr val="bg1"/>
                </a:solidFill>
                <a:latin typeface="Adobe Clean SemiLight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/>
              </a:rPr>
              <a:t>Adobe Experience League. Puoi usufruire di documentazione tecnica dettagliata e note sulla versione sempre aggiornate </a:t>
            </a:r>
            <a:br>
              <a:rPr lang="it-IT" sz="900" dirty="0">
                <a:solidFill>
                  <a:schemeClr val="bg1"/>
                </a:solidFill>
                <a:latin typeface="Adobe Clean SemiLight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/>
              </a:rPr>
              <a:t>pubblicate sul sito </a:t>
            </a:r>
            <a:r>
              <a:rPr lang="it-IT" sz="900" u="sng" dirty="0">
                <a:solidFill>
                  <a:schemeClr val="bg1"/>
                </a:solidFill>
                <a:latin typeface="Adobe Clean Semi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http://www.adobe.com. </a:t>
            </a:r>
            <a:r>
              <a:rPr lang="it-IT" sz="900" dirty="0">
                <a:solidFill>
                  <a:schemeClr val="bg1"/>
                </a:solidFill>
                <a:latin typeface="Adobe Clean SemiLight"/>
              </a:rPr>
              <a:t>Il pacchetto Online include inoltre l’accesso telefonico ai team addetti al supporto </a:t>
            </a:r>
            <a:br>
              <a:rPr lang="it-IT" sz="900" dirty="0">
                <a:solidFill>
                  <a:schemeClr val="bg1"/>
                </a:solidFill>
                <a:latin typeface="Adobe Clean SemiLight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/>
              </a:rPr>
              <a:t>tecnico per eventuali problemi di livello P1, per ricevere assistenza nei momenti più critici. Per problemi di minore criticità, </a:t>
            </a:r>
            <a:br>
              <a:rPr lang="it-IT" sz="900" dirty="0">
                <a:solidFill>
                  <a:schemeClr val="bg1"/>
                </a:solidFill>
                <a:latin typeface="Adobe Clean SemiLight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/>
              </a:rPr>
              <a:t>è possibile inviare richieste di supporto tramite il portale web.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73320"/>
              </p:ext>
            </p:extLst>
          </p:nvPr>
        </p:nvGraphicFramePr>
        <p:xfrm>
          <a:off x="0" y="1938947"/>
          <a:ext cx="7705343" cy="507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4367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Supporto Online</a:t>
                      </a: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Business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67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 algn="l" rtl="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it-IT" sz="800" i="1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Livelli di supporto a pagamento ($)</a:t>
                      </a: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59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Esperti assegnati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5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Named Support Engineer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5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59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di assistenza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0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5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per problemi P1 24x7x365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35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Contatti interni per il supporto (per prodotto)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35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telefonico in diretta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35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delle escalation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35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Valutazioni dei servizi all’anno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Sessioni con esperti all’anno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50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Valutazione dei casi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50359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degli eventi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359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ambiente, manutenzione e monitoraggio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533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della roadmap di prodotti, versioni, </a:t>
                      </a:r>
                      <a:b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migrazione e aggiornamento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359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supporto cloud -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359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sul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- Nel primo anno di nuove soluzioni</a:t>
                      </a: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900" dirty="0">
                          <a:latin typeface="AdobeClean-Light"/>
                          <a:cs typeface="AdobeClean-Light"/>
                        </a:rPr>
                        <a:t>Attività di servizio sul campo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0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it-IT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50393"/>
              </p:ext>
            </p:extLst>
          </p:nvPr>
        </p:nvGraphicFramePr>
        <p:xfrm>
          <a:off x="33527" y="7264787"/>
          <a:ext cx="7705343" cy="2527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Supporto Online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Business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Enterprise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0068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1 (P1)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nell’ambiente di produzione del cliente non sono disponibili oppure si verificano problemi significativi di perdita di dati </a:t>
                      </a:r>
                      <a:b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o deterioramento del servizio ed è richiesto un intervento immediato </a:t>
                      </a:r>
                      <a:b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per ripristinare funzionalità e usabilità. </a:t>
                      </a:r>
                    </a:p>
                  </a:txBody>
                  <a:tcPr marL="0" marR="0" marT="0" marB="1800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24x7/1 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24x7/1 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24x7/30 minuti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24x7/15 minuti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2 (P2)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del cliente hanno subìto un notevole deterioramento </a:t>
                      </a:r>
                      <a:b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del servizio o potenziale perdita di dati, oppure un problema interessa una funzione importante. </a:t>
                      </a:r>
                    </a:p>
                  </a:txBody>
                  <a:tcPr marL="0" marR="0" marT="0" marB="1800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Orario operativo/</a:t>
                      </a:r>
                      <a:b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</a:br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4 ore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Orario operativo/</a:t>
                      </a:r>
                      <a:b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</a:br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 ore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24x5/1 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24x5/30 minuti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3 (P3)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Le funzioni operative del cliente sono interessate da deterioramento lieve del servizio, tuttavia è possibile procedere mediante una soluzione temporanea.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Orario operativo/</a:t>
                      </a:r>
                      <a:b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</a:br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6 ore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Orario operativo/</a:t>
                      </a:r>
                      <a:b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</a:br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4 ore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Orario operativo/</a:t>
                      </a:r>
                      <a:b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</a:br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 ore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24x5/1 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4 (P4)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Domande generali sulle attuali funzionalità del prodotto o su una richiesta </a:t>
                      </a:r>
                      <a:b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di miglioramento </a:t>
                      </a:r>
                    </a:p>
                  </a:txBody>
                  <a:tcPr marL="0" marR="0" marT="0" marB="1800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Giorni lavorativi/</a:t>
                      </a:r>
                      <a:b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</a:br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3 giorni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Giorni lavorativi/</a:t>
                      </a:r>
                      <a:b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</a:br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1 giorno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Giorni lavorativi/</a:t>
                      </a:r>
                      <a:b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</a:br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1 giorno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Giorni lavorativi/</a:t>
                      </a:r>
                      <a:b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</a:br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1 giorno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300">
                <a:latin typeface="Adobe Clean"/>
              </a:rPr>
              <a:t>PIANI DI SUPPORTO ADOBE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3"/>
            <a:ext cx="1275849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561244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Grazie all’Assistenza clienti di Adobe, è possibile accedere a risorse online per la documentazione, acquisire le best practice con l’aiuto </a:t>
            </a:r>
            <a:b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di altri esperti e clienti e seguire la serie di webinar Office Hours con suggerimenti utili per la risoluzione di eventuali problemi. </a:t>
            </a:r>
            <a:b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Sono disponibili diversi canali</a:t>
            </a:r>
            <a:r>
              <a:rPr lang="it-IT" sz="1000" dirty="0">
                <a:latin typeface="AdobeClean-Light"/>
                <a:cs typeface="AdobeClean-Light"/>
              </a:rPr>
              <a:t> </a:t>
            </a: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per l’inoltro di domande e richieste di assistenza.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3026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spcBef>
                <a:spcPts val="100"/>
              </a:spcBef>
              <a:tabLst>
                <a:tab pos="1786889" algn="l"/>
              </a:tabLst>
            </a:pPr>
            <a:r>
              <a:rPr lang="it-IT" sz="900" dirty="0">
                <a:solidFill>
                  <a:srgbClr val="020302"/>
                </a:solidFill>
                <a:latin typeface="AdobeClean-Light"/>
                <a:cs typeface="AdobeClean-Light"/>
              </a:rPr>
              <a:t>Avvia una sessione di chat per ottenere risposte e assistenza nell’invio di un caso.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 Il supporto chat in diretta non è disponibile per tutti i prodotti.  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1327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Supporto Online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Forum della community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Forum online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8" y="3893151"/>
            <a:ext cx="3421947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Accesso online continuo a un database in continua crescita </a:t>
            </a:r>
            <a:b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di soluzioni tecniche, documentazione del prodotto, risposte alle domande più frequenti e altro ancora. Possibilità di relazionarsi con professionisti e altri clienti della Community Adobe per condividere best practice ed esperienze.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Percorsi autoguidati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Diventa un Experience Maker con Experience League. Puoi acquisire rapidamente le capacità necessarie nella gestione della customer experience seguendo un percorso di apprendimento personalizzato per sviluppare nuove competenze, partecipare a una comunità globale di professionisti e guadagnare riconoscimenti di valore sul piano professionale.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Webinar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Le sessioni Office Hours, guidate dal team di Assistenza clienti </a:t>
            </a:r>
            <a:b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di Adobe, sono pensate per informare e aiutare i partecipanti </a:t>
            </a:r>
            <a:b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 risolvere eventuali problemi e forniscono suggerimenti utili </a:t>
            </a:r>
            <a:b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per ottenere il massimo dalle soluzioni Adobe.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it-IT" sz="1200">
                <a:solidFill>
                  <a:srgbClr val="000000"/>
                </a:solidFill>
              </a:rPr>
              <a:t>Portali di assistenza autonoma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Portale di supporto 24/7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5" y="6132567"/>
            <a:ext cx="3464531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Accesso on-demand al portale di assistenza autonoma per inviare richieste di supporto, esaminare lo stato dei casi e sfogliare altre risorse, come la knowledge base, notizie e avvisi, suggerimenti e altro ancora.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Supporto chat in diretta*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24x7x365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telefonico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2" y="8494028"/>
            <a:ext cx="3481207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20302"/>
                </a:solidFill>
                <a:latin typeface="AdobeClean-Light"/>
              </a:rPr>
              <a:t>Gli utenti autorizzati o i contatti interni per il supporto possono segnalare i problemi tramite tutti i canali disponibili (compreso il supporto telefonico per casi P1) e interagire con il team Adobe </a:t>
            </a:r>
            <a:br>
              <a:rPr lang="it-IT" sz="1000" dirty="0">
                <a:solidFill>
                  <a:srgbClr val="020302"/>
                </a:solidFill>
                <a:latin typeface="AdobeClean-Light"/>
              </a:rPr>
            </a:br>
            <a:r>
              <a:rPr lang="it-IT" sz="1000" dirty="0">
                <a:solidFill>
                  <a:srgbClr val="020302"/>
                </a:solidFill>
                <a:latin typeface="AdobeClean-Light"/>
              </a:rPr>
              <a:t>di assistenza tecnica per conto della tua azienda</a:t>
            </a:r>
            <a:r>
              <a:rPr lang="it-IT" sz="1000" dirty="0">
                <a:latin typeface="Adobe Clean Light" panose="020B0303020404020204" pitchFamily="34" charset="0"/>
              </a:rPr>
              <a:t>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it-IT"/>
              <a:t>©2021 Adobe. All Rights Reserved. Adobe Confidential.</a:t>
            </a:r>
          </a:p>
        </p:txBody>
      </p:sp>
      <p:pic>
        <p:nvPicPr>
          <p:cNvPr id="40" name="Graphic 39" descr="Customer review outline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Remote learning language outline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Signpost outline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Internet outline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Chat bubble outline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Speaker phone outline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it-IT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Risorse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1017579" cy="64312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San Jose, CA 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it-IT" sz="8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 anchor="t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it-IT" sz="1100" i="1">
                <a:solidFill>
                  <a:srgbClr val="777879"/>
                </a:solidFill>
                <a:latin typeface="AdobeClean-LightIt"/>
                <a:cs typeface="AdobeClean-LightIt"/>
              </a:rPr>
              <a:t>Per saperne di più sulle opzioni di Supporto Adobe e capire quale sia il livello più adatto alle tue esigenze, contatta il tuo Named Account Manager (NAM) o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610671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Supporto Adobe: aree geografiche, orari operativi e lingue</a:t>
            </a:r>
          </a:p>
          <a:p>
            <a:pPr>
              <a:spcBef>
                <a:spcPts val="915"/>
              </a:spcBef>
            </a:pPr>
            <a:r>
              <a:rPr lang="it-IT" sz="1000" dirty="0">
                <a:solidFill>
                  <a:srgbClr val="1F1F1F"/>
                </a:solidFill>
                <a:latin typeface="AdobeClean-Light"/>
              </a:rPr>
              <a:t>L’ambito del supporto Adobe è definito allineando l’indirizzo di fatturazione del cliente (in base all’ordine di vendita o altro documento di acquisto del servizio di supporto Adobe) a una delle seguenti aree geografiche: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60972"/>
              </p:ext>
            </p:extLst>
          </p:nvPr>
        </p:nvGraphicFramePr>
        <p:xfrm>
          <a:off x="171128" y="5907213"/>
          <a:ext cx="7391400" cy="167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Americhe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Medio Oriente </a:t>
                      </a:r>
                      <a:b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</a:b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 Africa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Asia-Pacifico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Giappone</a:t>
                      </a:r>
                      <a:r>
                        <a:rPr lang="it-IT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06:00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</a:rPr>
                        <a:t>Il supporto è disponibile solo in inglese e giapponese.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 Adobe Commerce non prevede il supporto in lingua giapponese.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it-IT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 </a:t>
                      </a:r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In Giappone, i casi P2, P3 e P4 sono limitati al solo orario operativo.</a:t>
                      </a:r>
                    </a:p>
                    <a:p>
                      <a:pPr algn="l" rtl="0"/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Eccellenza tecnica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Supporto rapido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77000" y="8543943"/>
            <a:ext cx="804778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Consulenza strategica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49059"/>
              </p:ext>
            </p:extLst>
          </p:nvPr>
        </p:nvGraphicFramePr>
        <p:xfrm>
          <a:off x="194236" y="1059345"/>
          <a:ext cx="736829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Con Experience League, Adobe aiuta le aziende a conseguire il valore che si aspettano dalle soluzioni Adobe in cui hanno investito. In questo portale unificato, puoi imparare, relazionarti con altri professionisti </a:t>
                      </a:r>
                      <a:b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 crescere seguendo un percorso personalizzato con tutorial, documentazione dei prodotti, formazione con istruttori, supporto tecnico e il sostegno dell’intera community.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Formazione</a:t>
                      </a:r>
                      <a:r>
                        <a:rPr lang="it-IT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 corsi Adobe Digital Learning Services sono accessibili da Experience League. I corsi di apprendimento comprendono lezioni sia on-demand che guidate da istruttori.  Potrai acquisire nuove competenze particolarmente ricercate nel settore e metterle in pratica nella tua organizzazione, per favorirne il successo.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Problemi di produzione e interruzioni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trasmette informazioni sullo stato di tutti i prodotti </a:t>
                      </a:r>
                      <a:b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 i servizi Adobe implementati in ambienti multi-tenant. Puoi scegliere se ricevere notifiche e-mail ogni volta che Adobe segnala, aggiorna </a:t>
                      </a:r>
                      <a:b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risolve un problema relativo a un prodotto. Vengono segnalate ad esempio le interruzioni per manutenzione programmata o problemi relativi ai servizi con diversi livelli di gravità.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Termini e condizioni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Termini e condizioni che descrivono i servizi di supporto disponibili.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12BD98-169B-4BEE-86DF-4C9641DF23C4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a053bff-88be-49e4-9a87-e748e18b8b62"/>
    <ds:schemaRef ds:uri="6c8368ec-3776-49b5-a5bb-90648cf9530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27620</TotalTime>
  <Words>1238</Words>
  <Application>Microsoft Office PowerPoint</Application>
  <PresentationFormat>Custom</PresentationFormat>
  <Paragraphs>157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PIANI DI SUPPORTO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Lubomir Michniak</cp:lastModifiedBy>
  <cp:revision>120</cp:revision>
  <dcterms:created xsi:type="dcterms:W3CDTF">2020-11-03T06:32:09Z</dcterms:created>
  <dcterms:modified xsi:type="dcterms:W3CDTF">2021-11-12T15:11:24Z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