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>
        <p:scale>
          <a:sx n="125" d="100"/>
          <a:sy n="125" d="100"/>
        </p:scale>
        <p:origin x="936" y="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019F6A09-DCDA-BB53-9E3C-5BA3B13E26BB}"/>
    <pc:docChg chg="modSld">
      <pc:chgData name="Akilah Johnson" userId="S::akjohnso@adobe.com::2fa3aa60-0c9c-4d06-bae2-795983241227" providerId="AD" clId="Web-{019F6A09-DCDA-BB53-9E3C-5BA3B13E26BB}" dt="2021-10-12T17:10:36.752" v="17" actId="20577"/>
      <pc:docMkLst>
        <pc:docMk/>
      </pc:docMkLst>
      <pc:sldChg chg="modSp">
        <pc:chgData name="Akilah Johnson" userId="S::akjohnso@adobe.com::2fa3aa60-0c9c-4d06-bae2-795983241227" providerId="AD" clId="Web-{019F6A09-DCDA-BB53-9E3C-5BA3B13E26BB}" dt="2021-10-12T17:09:32.112" v="2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019F6A09-DCDA-BB53-9E3C-5BA3B13E26BB}" dt="2021-10-12T17:09:32.112" v="2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019F6A09-DCDA-BB53-9E3C-5BA3B13E26BB}" dt="2021-10-12T17:10:36.752" v="17" actId="20577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19F6A09-DCDA-BB53-9E3C-5BA3B13E26BB}" dt="2021-10-12T17:10:36.752" v="17" actId="20577"/>
          <ac:spMkLst>
            <pc:docMk/>
            <pc:sldMk cId="1050037809" sldId="261"/>
            <ac:spMk id="56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019F6A09-DCDA-BB53-9E3C-5BA3B13E26BB}" dt="2021-10-12T17:09:41.471" v="6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</pc:docChg>
  </pc:docChgLst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kita Sood" userId="c93a62e3-2a47-429d-82c6-c2a8fd110ae7" providerId="ADAL" clId="{EADEB940-4844-7941-8DD1-C0A7CBA2737C}"/>
    <pc:docChg chg="modSld">
      <pc:chgData name="Ankita Sood" userId="c93a62e3-2a47-429d-82c6-c2a8fd110ae7" providerId="ADAL" clId="{EADEB940-4844-7941-8DD1-C0A7CBA2737C}" dt="2022-01-20T19:38:27.531" v="31" actId="20577"/>
      <pc:docMkLst>
        <pc:docMk/>
      </pc:docMkLst>
      <pc:sldChg chg="modSp mod">
        <pc:chgData name="Ankita Sood" userId="c93a62e3-2a47-429d-82c6-c2a8fd110ae7" providerId="ADAL" clId="{EADEB940-4844-7941-8DD1-C0A7CBA2737C}" dt="2022-01-20T19:38:22.046" v="23" actId="20577"/>
        <pc:sldMkLst>
          <pc:docMk/>
          <pc:sldMk cId="0" sldId="256"/>
        </pc:sldMkLst>
        <pc:spChg chg="mod">
          <ac:chgData name="Ankita Sood" userId="c93a62e3-2a47-429d-82c6-c2a8fd110ae7" providerId="ADAL" clId="{EADEB940-4844-7941-8DD1-C0A7CBA2737C}" dt="2022-01-20T19:38:07.964" v="7" actId="20577"/>
          <ac:spMkLst>
            <pc:docMk/>
            <pc:sldMk cId="0" sldId="256"/>
            <ac:spMk id="5" creationId="{00000000-0000-0000-0000-000000000000}"/>
          </ac:spMkLst>
        </pc:spChg>
        <pc:graphicFrameChg chg="modGraphic">
          <ac:chgData name="Ankita Sood" userId="c93a62e3-2a47-429d-82c6-c2a8fd110ae7" providerId="ADAL" clId="{EADEB940-4844-7941-8DD1-C0A7CBA2737C}" dt="2022-01-20T19:38:22.046" v="23" actId="20577"/>
          <ac:graphicFrameMkLst>
            <pc:docMk/>
            <pc:sldMk cId="0" sldId="256"/>
            <ac:graphicFrameMk id="9" creationId="{00000000-0000-0000-0000-000000000000}"/>
          </ac:graphicFrameMkLst>
        </pc:graphicFrameChg>
        <pc:graphicFrameChg chg="modGraphic">
          <ac:chgData name="Ankita Sood" userId="c93a62e3-2a47-429d-82c6-c2a8fd110ae7" providerId="ADAL" clId="{EADEB940-4844-7941-8DD1-C0A7CBA2737C}" dt="2022-01-20T19:38:16.769" v="15" actId="20577"/>
          <ac:graphicFrameMkLst>
            <pc:docMk/>
            <pc:sldMk cId="0" sldId="256"/>
            <ac:graphicFrameMk id="11" creationId="{3AC7AEA2-E7A4-BD48-80EA-856168E207F6}"/>
          </ac:graphicFrameMkLst>
        </pc:graphicFrameChg>
      </pc:sldChg>
      <pc:sldChg chg="modSp mod">
        <pc:chgData name="Ankita Sood" userId="c93a62e3-2a47-429d-82c6-c2a8fd110ae7" providerId="ADAL" clId="{EADEB940-4844-7941-8DD1-C0A7CBA2737C}" dt="2022-01-20T19:38:27.531" v="31" actId="20577"/>
        <pc:sldMkLst>
          <pc:docMk/>
          <pc:sldMk cId="0" sldId="257"/>
        </pc:sldMkLst>
        <pc:spChg chg="mod">
          <ac:chgData name="Ankita Sood" userId="c93a62e3-2a47-429d-82c6-c2a8fd110ae7" providerId="ADAL" clId="{EADEB940-4844-7941-8DD1-C0A7CBA2737C}" dt="2022-01-20T19:38:27.531" v="31" actId="20577"/>
          <ac:spMkLst>
            <pc:docMk/>
            <pc:sldMk cId="0" sldId="257"/>
            <ac:spMk id="44" creationId="{147009FB-1B8D-6D4F-87DF-41B5DE49EFE5}"/>
          </ac:spMkLst>
        </pc:sp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kilah Johnson" userId="S::akjohnso@adobe.com::2fa3aa60-0c9c-4d06-bae2-795983241227" providerId="AD" clId="Web-{D428A0AE-54E2-30D2-C574-7A0742876CCF}"/>
    <pc:docChg chg="modSld">
      <pc:chgData name="Akilah Johnson" userId="S::akjohnso@adobe.com::2fa3aa60-0c9c-4d06-bae2-795983241227" providerId="AD" clId="Web-{D428A0AE-54E2-30D2-C574-7A0742876CCF}" dt="2021-10-12T19:11:25.330" v="0" actId="20577"/>
      <pc:docMkLst>
        <pc:docMk/>
      </pc:docMkLst>
      <pc:sldChg chg="modSp">
        <pc:chgData name="Akilah Johnson" userId="S::akjohnso@adobe.com::2fa3aa60-0c9c-4d06-bae2-795983241227" providerId="AD" clId="Web-{D428A0AE-54E2-30D2-C574-7A0742876CCF}" dt="2021-10-12T19:11:25.330" v="0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D428A0AE-54E2-30D2-C574-7A0742876CCF}" dt="2021-10-12T19:11:25.330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Lauren Schutte" userId="S::schutte@adobe.com::6e08b2d3-447a-4d66-86be-444d50df187f" providerId="AD" clId="Web-{AC30C20D-1316-8ECC-DADD-39CCEC6A7FCF}"/>
    <pc:docChg chg="modSld">
      <pc:chgData name="Lauren Schutte" userId="S::schutte@adobe.com::6e08b2d3-447a-4d66-86be-444d50df187f" providerId="AD" clId="Web-{AC30C20D-1316-8ECC-DADD-39CCEC6A7FCF}" dt="2021-10-13T19:03:35.035" v="8" actId="1076"/>
      <pc:docMkLst>
        <pc:docMk/>
      </pc:docMkLst>
      <pc:sldChg chg="modSp">
        <pc:chgData name="Lauren Schutte" userId="S::schutte@adobe.com::6e08b2d3-447a-4d66-86be-444d50df187f" providerId="AD" clId="Web-{AC30C20D-1316-8ECC-DADD-39CCEC6A7FCF}" dt="2021-10-13T19:03:35.035" v="8" actId="1076"/>
        <pc:sldMkLst>
          <pc:docMk/>
          <pc:sldMk cId="0" sldId="256"/>
        </pc:sldMkLst>
        <pc:spChg chg="mod">
          <ac:chgData name="Lauren Schutte" userId="S::schutte@adobe.com::6e08b2d3-447a-4d66-86be-444d50df187f" providerId="AD" clId="Web-{AC30C20D-1316-8ECC-DADD-39CCEC6A7FCF}" dt="2021-10-13T19:03:27.878" v="7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Lauren Schutte" userId="S::schutte@adobe.com::6e08b2d3-447a-4d66-86be-444d50df187f" providerId="AD" clId="Web-{AC30C20D-1316-8ECC-DADD-39CCEC6A7FCF}" dt="2021-10-13T19:03:35.035" v="8" actId="1076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  <pc:docChgLst>
    <pc:chgData name="Lauren Schutte" userId="6e08b2d3-447a-4d66-86be-444d50df187f" providerId="ADAL" clId="{61630BD6-9AE9-064C-B39F-AFA945B82B3E}"/>
    <pc:docChg chg="undo custSel modSld">
      <pc:chgData name="Lauren Schutte" userId="6e08b2d3-447a-4d66-86be-444d50df187f" providerId="ADAL" clId="{61630BD6-9AE9-064C-B39F-AFA945B82B3E}" dt="2021-10-13T19:21:08.267" v="201" actId="20577"/>
      <pc:docMkLst>
        <pc:docMk/>
      </pc:docMkLst>
      <pc:sldChg chg="modSp mod">
        <pc:chgData name="Lauren Schutte" userId="6e08b2d3-447a-4d66-86be-444d50df187f" providerId="ADAL" clId="{61630BD6-9AE9-064C-B39F-AFA945B82B3E}" dt="2021-10-13T19:21:08.267" v="201" actId="20577"/>
        <pc:sldMkLst>
          <pc:docMk/>
          <pc:sldMk cId="0" sldId="256"/>
        </pc:sldMkLst>
        <pc:spChg chg="mod">
          <ac:chgData name="Lauren Schutte" userId="6e08b2d3-447a-4d66-86be-444d50df187f" providerId="ADAL" clId="{61630BD6-9AE9-064C-B39F-AFA945B82B3E}" dt="2021-10-13T19:03:44.344" v="3" actId="1076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Lauren Schutte" userId="6e08b2d3-447a-4d66-86be-444d50df187f" providerId="ADAL" clId="{61630BD6-9AE9-064C-B39F-AFA945B82B3E}" dt="2021-10-13T19:21:08.267" v="201" actId="20577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it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it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4555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2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000">
                <a:latin typeface="Adobe Clean"/>
              </a:rPr>
              <a:t>PIANI DI SUPPORTO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531160"/>
            <a:ext cx="5865216" cy="12731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Standard | </a:t>
            </a:r>
            <a:r>
              <a:rPr lang="it-IT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 e ampliabili con un pacchetto di supporto BUSINESS. Il supporto BUSINESS include l’accesso a percorsi di apprendimento personalizzati e forum della community monitorati tramite Adobe Experience League. Puoi inoltre usufruire di documentazione tecnica dettagliata e note sulla versione sempre aggiornate. I clienti BUSINESS possono anche contattare, tramite telefono o portale web, i team addetti al supporto tecnico, per ricevere assistenza nei momenti più critici. I clienti BUSINESS riceveranno comunicazioni e aggiornamenti regolari dal proprio Account Support Lead, nonché la gestione delle escalation per le richieste di supporto più critiche.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173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 sz="700"/>
              <a:t>©2021 Adobe. All Rights Reserved. Adobe Confidential.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4913"/>
              </p:ext>
            </p:extLst>
          </p:nvPr>
        </p:nvGraphicFramePr>
        <p:xfrm>
          <a:off x="121147" y="2120949"/>
          <a:ext cx="7498851" cy="4815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migrazione 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i="1" dirty="0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64429"/>
              </p:ext>
            </p:extLst>
          </p:nvPr>
        </p:nvGraphicFramePr>
        <p:xfrm>
          <a:off x="118872" y="7475985"/>
          <a:ext cx="7498851" cy="2350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4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 verificano problemi significativi di perdita di dati o deterioramento del servizio ed è richiesto un intervento immediato per ripristinare funzionalità e usabilità.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24x7/1 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24x7/1 ora</a:t>
                      </a:r>
                    </a:p>
                  </a:txBody>
                  <a:tcPr marL="0" marR="0" marT="0" marB="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o potenziale perdita di dati, oppure un problema interessa una funzione importante.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operativo/4 ore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Orario operativo/2 ore</a:t>
                      </a:r>
                    </a:p>
                  </a:txBody>
                  <a:tcPr marL="0" marR="0" marT="0" marB="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tuttavia è possibile procedere mediante una soluzione temporanea.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Orario operativo/6 ore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operativo/4 ore</a:t>
                      </a:r>
                    </a:p>
                  </a:txBody>
                  <a:tcPr marL="0" marR="0" marT="0" marB="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3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0320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Giorni lavorativi/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giorni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223520" indent="0" algn="ctr" defTabSz="1203325" fontAlgn="t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  <a:ea typeface="+mn-ea"/>
                          <a:cs typeface="+mn-cs"/>
                        </a:rPr>
                        <a:t>Giorni lavorativi/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  <a:ea typeface="+mn-ea"/>
                          <a:cs typeface="+mn-cs"/>
                        </a:rPr>
                        <a:t>1 giorno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45777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900" dirty="0">
                <a:solidFill>
                  <a:srgbClr val="000000"/>
                </a:solidFill>
                <a:latin typeface="Adobe Clean Light" panose="020B0303020404020204" pitchFamily="34" charset="0"/>
              </a:rPr>
              <a:t>Un Account Support Lead dedicato per il monitoraggio proattivo dei casi e per promuovere la collaborazione tra team, fornire webinar introduttivi, eseguire rapporti sui servizi e fornire assistenza non tecnica. Inoltre funge da riferimento per l’escalation dei problemi e da rappresentante del cliente all’interno del supporto Adobe.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5796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it-IT" sz="900" i="1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</a:t>
            </a:r>
            <a:r>
              <a:rPr lang="it-IT" sz="800" i="1">
                <a:solidFill>
                  <a:srgbClr val="7A7A7A"/>
                </a:solidFill>
                <a:latin typeface="AdobeClean-LightIt"/>
                <a:cs typeface="AdobeClean-LightIt"/>
              </a:rPr>
              <a:t>.  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08298"/>
            <a:ext cx="15682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1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39205"/>
            <a:ext cx="95931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491149"/>
            <a:ext cx="228600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in continua crescita di soluzioni tecniche, documentazione del prodotto, risposte alle domande più frequenti e altro ancora. Migliaia di clienti possono condividere best practice ed esperienze.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39205"/>
            <a:ext cx="117981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491149"/>
            <a:ext cx="2286000" cy="11439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spc="-20" dirty="0">
                <a:solidFill>
                  <a:srgbClr val="000000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 una comunità globale di professionisti e guadagnare riconoscimenti di valore sul piano professionale.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1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287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08298"/>
            <a:ext cx="2520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1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39205"/>
            <a:ext cx="116698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491149"/>
            <a:ext cx="228600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>
                <a:solidFill>
                  <a:srgbClr val="020302"/>
                </a:solidFill>
                <a:latin typeface="AdobeClean-Light"/>
              </a:rPr>
              <a:t>Gli utenti autorizzati o i contatti interni per il supporto possono segnalare i problemi tramite tutti i canali disponibili (compreso il supporto telefonico per casi P1) e interagire con il team Adobe di assistenza tecnica per conto della tua azienda</a:t>
            </a:r>
            <a:r>
              <a:rPr lang="it-IT" sz="900">
                <a:latin typeface="Adobe Clean Light" panose="020B0303020404020204" pitchFamily="34" charset="0"/>
              </a:rPr>
              <a:t>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173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 sz="700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solidFill>
                  <a:srgbClr val="020302"/>
                </a:solidFill>
                <a:latin typeface="+mj-lt"/>
              </a:rPr>
              <a:t>Account Support Lead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6214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09681"/>
            <a:ext cx="2591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2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Standard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566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2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Business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45668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900">
                <a:latin typeface="Adobe Clean Light" panose="020B0303020404020204" pitchFamily="34" charset="0"/>
              </a:rPr>
              <a:t>I clienti possono segnalare telefonicamente i problemi P2, P3 e P4 durante l’orario operativo per la propria area geografica. Non vi è alcun limite al numero di chiamate di supporto consentite. I clienti possono anche chiedere di essere richiamati dal supporto, o richiedere una sessione con desktop remoto condiviso a scopo di dimostrazione o risoluzione di un problema.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solidFill>
                  <a:srgbClr val="020302"/>
                </a:solidFill>
                <a:latin typeface="+mj-lt"/>
              </a:rPr>
              <a:t>Supporto telefonico in diretta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solidFill>
                  <a:srgbClr val="4B4B4B"/>
                </a:solidFill>
                <a:latin typeface="Adobe Clean Light" panose="020B0303020404020204" pitchFamily="34" charset="0"/>
              </a:rPr>
              <a:t>Un contatto Adobe dedicato che può fornire assistenza e aggiornamenti regolari in merito ai casi che richiedono escalation, e assicurarsi che venga data priorità alle richieste di supporto aperte più critiche.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solidFill>
                  <a:srgbClr val="020302"/>
                </a:solidFill>
                <a:latin typeface="+mj-lt"/>
              </a:rPr>
              <a:t>Gestione delle escalation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1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50334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000000"/>
                </a:solidFill>
                <a:latin typeface="Adobe Clean Light" panose="020B0303020404020204" pitchFamily="34" charset="0"/>
              </a:rPr>
              <a:t>Office Hours è un’iniziativa nata dal team del Servizio clienti di Adobe. Queste sessioni sono progettate per informare e aiutare i partecipanti a risolvere problemi e fornire suggerimenti e trucchi utili per le soluzioni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4411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1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e avvisi, suggerimenti e altro ancora.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>
                <a:latin typeface="+mj-lt"/>
              </a:rPr>
              <a:t>Servizi Business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3805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900">
                <a:latin typeface="Adobe Clean Light" panose="020B0303020404020204" pitchFamily="34" charset="0"/>
              </a:rPr>
              <a:t>Un Account Support Lead terrà dei webinar per illustrare i servizi di supporto Business.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600"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2469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2469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2469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100" dirty="0">
                <a:solidFill>
                  <a:srgbClr val="000000"/>
                </a:solidFill>
              </a:rPr>
              <a:t>Portale di assistenza autonoma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5924478"/>
            <a:ext cx="2520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1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4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7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0200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2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12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7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7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700" dirty="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7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7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48227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05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7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2" y="5031270"/>
            <a:ext cx="6797927" cy="694421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9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79293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Medio Oriente e 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b="1" i="0" u="none" strike="noStrike" cap="none" normalizeH="0" baseline="30000" noProof="0" dirty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Il supporto è disponibile solo in inglese e giapponese.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 Adobe Commerce non prevede il supporto in lingua giapponese.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1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1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14264" y="8543943"/>
            <a:ext cx="810895" cy="37516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it-IT" sz="11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82750"/>
              </p:ext>
            </p:extLst>
          </p:nvPr>
        </p:nvGraphicFramePr>
        <p:xfrm>
          <a:off x="194236" y="1059345"/>
          <a:ext cx="736829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 b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e crescere seguendo un percorso personalizzato con tutorial, documentazione dei prodotti, formazione con istruttori, supporto tecnico e il sostegno dell’intera community.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Status.adobe.com trasmette informazioni sullo stato di tutti i prodotti e i servizi Adobe implementati in ambienti multi-tenant. Puoi scegliere se ricevere notifiche e-mail ogni volta che Adobe segnala, aggiorna o risolve un problema relativo a un prodotto. Vengono segnalate ad esempio le interruzioni per manutenzione programmata o problemi relativi ai servizi con diversi livelli di gravità.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10" tooltip="https://helpx.adobe.com/it/support/programs/enterprise-support-programs/premier-support-business.html"/>
                        </a:rPr>
                        <a:t>Sito del supporto Business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Sito del supporto Business di Adobe.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11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Termini e condizioni che descrivono i servizi di supporto disponibili.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C3CAF-E6F1-40E3-87D4-6B781C97D6B4}">
  <ds:schemaRefs>
    <ds:schemaRef ds:uri="6c8368ec-3776-49b5-a5bb-90648cf9530f"/>
    <ds:schemaRef ds:uri="http://purl.org/dc/elements/1.1/"/>
    <ds:schemaRef ds:uri="http://schemas.openxmlformats.org/package/2006/metadata/core-properties"/>
    <ds:schemaRef ds:uri="8a053bff-88be-49e4-9a87-e748e18b8b62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1286</Words>
  <Application>Microsoft Office PowerPoint</Application>
  <PresentationFormat>Custom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 Pham Hang</dc:creator>
  <cp:lastModifiedBy>Nga Pham Hang</cp:lastModifiedBy>
  <cp:revision>7</cp:revision>
  <dcterms:created xsi:type="dcterms:W3CDTF">2020-11-03T06:32:09Z</dcterms:created>
  <dcterms:modified xsi:type="dcterms:W3CDTF">2022-02-14T16:42:12Z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