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67" r:id="rId5"/>
    <p:sldId id="259" r:id="rId6"/>
    <p:sldId id="266"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8" clrIdx="0">
    <p:extLst>
      <p:ext uri="{19B8F6BF-5375-455C-9EA6-DF929625EA0E}">
        <p15:presenceInfo xmlns:p15="http://schemas.microsoft.com/office/powerpoint/2012/main" userId="S::akjohnso@adobe.com::2fa3aa60-0c9c-4d06-bae2-7959832412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E3"/>
    <a:srgbClr val="2E8FFF"/>
    <a:srgbClr val="585959"/>
    <a:srgbClr val="FA0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B2EF93-BE08-D205-D43E-3B568BB37DAA}" v="26" dt="2021-09-22T23:01:49.517"/>
    <p1510:client id="{0AC6A3A1-0788-C69A-5EFD-279F3FA2CF0F}" v="51" dt="2021-09-22T18:56:17.553"/>
    <p1510:client id="{112231ED-4F38-A856-2EFF-9D0F88AC9BDF}" v="3" dt="2021-09-22T19:11:31.474"/>
    <p1510:client id="{3CA2F123-FAC9-2CDD-7937-C83283BA7837}" v="1" dt="2021-09-16T20:58:19.458"/>
    <p1510:client id="{3F02B349-0406-AE51-D438-E7A0BE890230}" v="20" dt="2021-08-25T18:45:08.206"/>
    <p1510:client id="{A40C3D7D-993B-38B2-2DDA-C562505A1054}" v="4" dt="2021-09-22T23:00:46.860"/>
    <p1510:client id="{BAC4F85F-6423-7248-85C4-44132DA97563}" v="77" dt="2021-08-07T08:51:03.45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3150" y="10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lah Johnson" userId="S::akjohnso@adobe.com::2fa3aa60-0c9c-4d06-bae2-795983241227" providerId="AD" clId="Web-{0AB2EF93-BE08-D205-D43E-3B568BB37DAA}"/>
    <pc:docChg chg="modSld">
      <pc:chgData name="Akilah Johnson" userId="S::akjohnso@adobe.com::2fa3aa60-0c9c-4d06-bae2-795983241227" providerId="AD" clId="Web-{0AB2EF93-BE08-D205-D43E-3B568BB37DAA}" dt="2021-09-22T23:01:45.877" v="13"/>
      <pc:docMkLst>
        <pc:docMk/>
      </pc:docMkLst>
      <pc:sldChg chg="modSp">
        <pc:chgData name="Akilah Johnson" userId="S::akjohnso@adobe.com::2fa3aa60-0c9c-4d06-bae2-795983241227" providerId="AD" clId="Web-{0AB2EF93-BE08-D205-D43E-3B568BB37DAA}" dt="2021-09-22T23:01:45.877" v="13"/>
        <pc:sldMkLst>
          <pc:docMk/>
          <pc:sldMk cId="1050037809" sldId="261"/>
        </pc:sldMkLst>
        <pc:graphicFrameChg chg="mod modGraphic">
          <ac:chgData name="Akilah Johnson" userId="S::akjohnso@adobe.com::2fa3aa60-0c9c-4d06-bae2-795983241227" providerId="AD" clId="Web-{0AB2EF93-BE08-D205-D43E-3B568BB37DAA}" dt="2021-09-22T23:01:45.877" v="13"/>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0AC6A3A1-0788-C69A-5EFD-279F3FA2CF0F}"/>
    <pc:docChg chg="modSld">
      <pc:chgData name="Akilah Johnson" userId="S::akjohnso@adobe.com::2fa3aa60-0c9c-4d06-bae2-795983241227" providerId="AD" clId="Web-{0AC6A3A1-0788-C69A-5EFD-279F3FA2CF0F}" dt="2021-09-22T18:56:17.553" v="29"/>
      <pc:docMkLst>
        <pc:docMk/>
      </pc:docMkLst>
      <pc:sldChg chg="modSp delCm">
        <pc:chgData name="Akilah Johnson" userId="S::akjohnso@adobe.com::2fa3aa60-0c9c-4d06-bae2-795983241227" providerId="AD" clId="Web-{0AC6A3A1-0788-C69A-5EFD-279F3FA2CF0F}" dt="2021-09-22T18:56:17.553" v="29"/>
        <pc:sldMkLst>
          <pc:docMk/>
          <pc:sldMk cId="1050037809" sldId="261"/>
        </pc:sldMkLst>
        <pc:spChg chg="mod">
          <ac:chgData name="Akilah Johnson" userId="S::akjohnso@adobe.com::2fa3aa60-0c9c-4d06-bae2-795983241227" providerId="AD" clId="Web-{0AC6A3A1-0788-C69A-5EFD-279F3FA2CF0F}" dt="2021-09-22T18:55:46.585" v="16" actId="20577"/>
          <ac:spMkLst>
            <pc:docMk/>
            <pc:sldMk cId="1050037809" sldId="261"/>
            <ac:spMk id="64" creationId="{41467BDC-3D83-D844-B922-CD07E94E5AAB}"/>
          </ac:spMkLst>
        </pc:spChg>
        <pc:graphicFrameChg chg="mod modGraphic">
          <ac:chgData name="Akilah Johnson" userId="S::akjohnso@adobe.com::2fa3aa60-0c9c-4d06-bae2-795983241227" providerId="AD" clId="Web-{0AC6A3A1-0788-C69A-5EFD-279F3FA2CF0F}" dt="2021-09-22T18:55:59.928" v="28"/>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112231ED-4F38-A856-2EFF-9D0F88AC9BDF}"/>
    <pc:docChg chg="modSld">
      <pc:chgData name="Akilah Johnson" userId="S::akjohnso@adobe.com::2fa3aa60-0c9c-4d06-bae2-795983241227" providerId="AD" clId="Web-{112231ED-4F38-A856-2EFF-9D0F88AC9BDF}" dt="2021-09-22T19:11:31.474" v="2" actId="1076"/>
      <pc:docMkLst>
        <pc:docMk/>
      </pc:docMkLst>
      <pc:sldChg chg="modSp">
        <pc:chgData name="Akilah Johnson" userId="S::akjohnso@adobe.com::2fa3aa60-0c9c-4d06-bae2-795983241227" providerId="AD" clId="Web-{112231ED-4F38-A856-2EFF-9D0F88AC9BDF}" dt="2021-09-22T19:11:31.474" v="2" actId="1076"/>
        <pc:sldMkLst>
          <pc:docMk/>
          <pc:sldMk cId="1050037809" sldId="261"/>
        </pc:sldMkLst>
        <pc:spChg chg="mod">
          <ac:chgData name="Akilah Johnson" userId="S::akjohnso@adobe.com::2fa3aa60-0c9c-4d06-bae2-795983241227" providerId="AD" clId="Web-{112231ED-4F38-A856-2EFF-9D0F88AC9BDF}" dt="2021-09-22T19:11:31.474" v="2" actId="1076"/>
          <ac:spMkLst>
            <pc:docMk/>
            <pc:sldMk cId="1050037809" sldId="261"/>
            <ac:spMk id="23" creationId="{00000000-0000-0000-0000-000000000000}"/>
          </ac:spMkLst>
        </pc:spChg>
        <pc:spChg chg="mod">
          <ac:chgData name="Akilah Johnson" userId="S::akjohnso@adobe.com::2fa3aa60-0c9c-4d06-bae2-795983241227" providerId="AD" clId="Web-{112231ED-4F38-A856-2EFF-9D0F88AC9BDF}" dt="2021-09-22T19:08:28.879" v="0" actId="1076"/>
          <ac:spMkLst>
            <pc:docMk/>
            <pc:sldMk cId="1050037809" sldId="261"/>
            <ac:spMk id="64" creationId="{41467BDC-3D83-D844-B922-CD07E94E5AAB}"/>
          </ac:spMkLst>
        </pc:spChg>
      </pc:sldChg>
    </pc:docChg>
  </pc:docChgLst>
  <pc:docChgLst>
    <pc:chgData name="Andy Witt" userId="S::awitt@adobe.com::e9157bdf-53b2-40e4-9459-936793d75696" providerId="AD" clId="Web-{3F02B349-0406-AE51-D438-E7A0BE890230}"/>
    <pc:docChg chg="modSld">
      <pc:chgData name="Andy Witt" userId="S::awitt@adobe.com::e9157bdf-53b2-40e4-9459-936793d75696" providerId="AD" clId="Web-{3F02B349-0406-AE51-D438-E7A0BE890230}" dt="2021-08-25T18:45:07.550" v="11"/>
      <pc:docMkLst>
        <pc:docMk/>
      </pc:docMkLst>
      <pc:sldChg chg="modSp">
        <pc:chgData name="Andy Witt" userId="S::awitt@adobe.com::e9157bdf-53b2-40e4-9459-936793d75696" providerId="AD" clId="Web-{3F02B349-0406-AE51-D438-E7A0BE890230}" dt="2021-08-25T18:45:07.550" v="11"/>
        <pc:sldMkLst>
          <pc:docMk/>
          <pc:sldMk cId="1050037809" sldId="261"/>
        </pc:sldMkLst>
        <pc:graphicFrameChg chg="mod modGraphic">
          <ac:chgData name="Andy Witt" userId="S::awitt@adobe.com::e9157bdf-53b2-40e4-9459-936793d75696" providerId="AD" clId="Web-{3F02B349-0406-AE51-D438-E7A0BE890230}" dt="2021-08-25T18:45:07.550" v="11"/>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3CA2F123-FAC9-2CDD-7937-C83283BA7837}"/>
    <pc:docChg chg="modSld">
      <pc:chgData name="Akilah Johnson" userId="S::akjohnso@adobe.com::2fa3aa60-0c9c-4d06-bae2-795983241227" providerId="AD" clId="Web-{3CA2F123-FAC9-2CDD-7937-C83283BA7837}" dt="2021-09-16T20:58:19.458" v="0" actId="1076"/>
      <pc:docMkLst>
        <pc:docMk/>
      </pc:docMkLst>
      <pc:sldChg chg="modSp">
        <pc:chgData name="Akilah Johnson" userId="S::akjohnso@adobe.com::2fa3aa60-0c9c-4d06-bae2-795983241227" providerId="AD" clId="Web-{3CA2F123-FAC9-2CDD-7937-C83283BA7837}" dt="2021-09-16T20:58:19.458" v="0" actId="1076"/>
        <pc:sldMkLst>
          <pc:docMk/>
          <pc:sldMk cId="717026355" sldId="266"/>
        </pc:sldMkLst>
        <pc:spChg chg="mod">
          <ac:chgData name="Akilah Johnson" userId="S::akjohnso@adobe.com::2fa3aa60-0c9c-4d06-bae2-795983241227" providerId="AD" clId="Web-{3CA2F123-FAC9-2CDD-7937-C83283BA7837}" dt="2021-09-16T20:58:19.458" v="0" actId="1076"/>
          <ac:spMkLst>
            <pc:docMk/>
            <pc:sldMk cId="717026355" sldId="266"/>
            <ac:spMk id="83" creationId="{BB34E685-A734-974B-A33A-BE51D1A8BC0D}"/>
          </ac:spMkLst>
        </pc:spChg>
      </pc:sldChg>
    </pc:docChg>
  </pc:docChgLst>
  <pc:docChgLst>
    <pc:chgData name="Akilah Johnson" userId="S::akjohnso@adobe.com::2fa3aa60-0c9c-4d06-bae2-795983241227" providerId="AD" clId="Web-{A40C3D7D-993B-38B2-2DDA-C562505A1054}"/>
    <pc:docChg chg="modSld">
      <pc:chgData name="Akilah Johnson" userId="S::akjohnso@adobe.com::2fa3aa60-0c9c-4d06-bae2-795983241227" providerId="AD" clId="Web-{A40C3D7D-993B-38B2-2DDA-C562505A1054}" dt="2021-09-22T23:00:46.860" v="3"/>
      <pc:docMkLst>
        <pc:docMk/>
      </pc:docMkLst>
      <pc:sldChg chg="modSp">
        <pc:chgData name="Akilah Johnson" userId="S::akjohnso@adobe.com::2fa3aa60-0c9c-4d06-bae2-795983241227" providerId="AD" clId="Web-{A40C3D7D-993B-38B2-2DDA-C562505A1054}" dt="2021-09-22T23:00:46.860" v="3"/>
        <pc:sldMkLst>
          <pc:docMk/>
          <pc:sldMk cId="1050037809" sldId="261"/>
        </pc:sldMkLst>
        <pc:graphicFrameChg chg="mod modGraphic">
          <ac:chgData name="Akilah Johnson" userId="S::akjohnso@adobe.com::2fa3aa60-0c9c-4d06-bae2-795983241227" providerId="AD" clId="Web-{A40C3D7D-993B-38B2-2DDA-C562505A1054}" dt="2021-09-22T23:00:46.860" v="3"/>
          <ac:graphicFrameMkLst>
            <pc:docMk/>
            <pc:sldMk cId="1050037809" sldId="261"/>
            <ac:graphicFrameMk id="25" creationId="{3A91F5B0-3974-A14D-A146-FB590F2AAD18}"/>
          </ac:graphicFrameMkLst>
        </pc:graphicFrame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8-04T14:42:10.630" idx="4">
    <p:pos x="-3291" y="2170"/>
    <p:text/>
    <p:extLst>
      <p:ext uri="{C676402C-5697-4E1C-873F-D02D1690AC5C}">
        <p15:threadingInfo xmlns:p15="http://schemas.microsoft.com/office/powerpoint/2012/main" timeZoneBias="420"/>
      </p:ext>
    </p:extLst>
  </p:cm>
  <p:cm authorId="1" dt="2021-08-04T14:42:19.668" idx="5">
    <p:pos x="4567" y="1502"/>
    <p:text>Can we add a darker blue line under 'Enterprise Support?'</p:text>
    <p:extLst>
      <p:ext uri="{C676402C-5697-4E1C-873F-D02D1690AC5C}">
        <p15:threadingInfo xmlns:p15="http://schemas.microsoft.com/office/powerpoint/2012/main" timeZoneBias="420"/>
      </p:ext>
    </p:extLst>
  </p:cm>
  <p:cm authorId="1" dt="2021-08-04T15:01:35.985" idx="8">
    <p:pos x="4567" y="1598"/>
    <p:text>Hi Ankita, I did my best to keep the formatting you already worked so hard on. I added a few comments on things I'll need your help with . Thank again so much!</p:text>
    <p:extLst>
      <p:ext uri="{C676402C-5697-4E1C-873F-D02D1690AC5C}">
        <p15:threadingInfo xmlns:p15="http://schemas.microsoft.com/office/powerpoint/2012/main" timeZoneBias="420">
          <p15:parentCm authorId="1" idx="5"/>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8-04T14:53:07.049" idx="6">
    <p:pos x="10" y="10"/>
    <p:text>Please remove black, red, blue circles</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CB2A597-803A-C244-97E2-A01066125D19}" type="datetimeFigureOut">
              <a:rPr lang="en-US" smtClean="0"/>
              <a:t>10/1/2021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DA1E84E-BC3F-7D4F-A7DC-121CE042C070}" type="slidenum">
              <a:rPr lang="en-US" smtClean="0"/>
              <a:t>‹#›</a:t>
            </a:fld>
            <a:endParaRPr lang="en-US"/>
          </a:p>
        </p:txBody>
      </p:sp>
    </p:spTree>
    <p:extLst>
      <p:ext uri="{BB962C8B-B14F-4D97-AF65-F5344CB8AC3E}">
        <p14:creationId xmlns:p14="http://schemas.microsoft.com/office/powerpoint/2010/main" val="4105387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1</a:t>
            </a:fld>
            <a:endParaRPr lang="en-US"/>
          </a:p>
        </p:txBody>
      </p:sp>
    </p:spTree>
    <p:extLst>
      <p:ext uri="{BB962C8B-B14F-4D97-AF65-F5344CB8AC3E}">
        <p14:creationId xmlns:p14="http://schemas.microsoft.com/office/powerpoint/2010/main" val="3699447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2</a:t>
            </a:fld>
            <a:endParaRPr lang="en-US"/>
          </a:p>
        </p:txBody>
      </p:sp>
    </p:spTree>
    <p:extLst>
      <p:ext uri="{BB962C8B-B14F-4D97-AF65-F5344CB8AC3E}">
        <p14:creationId xmlns:p14="http://schemas.microsoft.com/office/powerpoint/2010/main" val="428236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772311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6"/>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7" y="468883"/>
            <a:ext cx="6794504"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7788" y="9888626"/>
            <a:ext cx="2245360"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comments" Target="../comments/comment2.xml"/><Relationship Id="rId3" Type="http://schemas.openxmlformats.org/officeDocument/2006/relationships/image" Target="../media/image3.jp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svg"/><Relationship Id="rId2" Type="http://schemas.openxmlformats.org/officeDocument/2006/relationships/notesSlide" Target="../notesSlides/notesSlide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pn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32.pn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amp;lang=it#support" TargetMode="External"/><Relationship Id="rId12" Type="http://schemas.openxmlformats.org/officeDocument/2006/relationships/image" Target="../media/image31.svg"/><Relationship Id="rId2" Type="http://schemas.openxmlformats.org/officeDocument/2006/relationships/notesSlide" Target="../notesSlides/notesSlide4.xml"/><Relationship Id="rId16" Type="http://schemas.openxmlformats.org/officeDocument/2006/relationships/image" Target="../media/image35.svg"/><Relationship Id="rId1" Type="http://schemas.openxmlformats.org/officeDocument/2006/relationships/slideLayout" Target="../slideLayouts/slideLayout5.xml"/><Relationship Id="rId6" Type="http://schemas.openxmlformats.org/officeDocument/2006/relationships/image" Target="../media/image29.jpg"/><Relationship Id="rId11" Type="http://schemas.openxmlformats.org/officeDocument/2006/relationships/image" Target="../media/image30.png"/><Relationship Id="rId5" Type="http://schemas.openxmlformats.org/officeDocument/2006/relationships/image" Target="../media/image28.png"/><Relationship Id="rId15" Type="http://schemas.openxmlformats.org/officeDocument/2006/relationships/image" Target="../media/image34.png"/><Relationship Id="rId10" Type="http://schemas.openxmlformats.org/officeDocument/2006/relationships/hyperlink" Target="https://helpx.adobe.com/it/support/programs/support-policies-terms-conditions.html" TargetMode="External"/><Relationship Id="rId4" Type="http://schemas.openxmlformats.org/officeDocument/2006/relationships/image" Target="../media/image3.jpg"/><Relationship Id="rId9" Type="http://schemas.openxmlformats.org/officeDocument/2006/relationships/hyperlink" Target="https://status.adobe.com/" TargetMode="External"/><Relationship Id="rId14" Type="http://schemas.openxmlformats.org/officeDocument/2006/relationships/image" Target="../media/image3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044" y="85417"/>
            <a:ext cx="5534275" cy="366767"/>
          </a:xfrm>
          <a:prstGeom prst="rect">
            <a:avLst/>
          </a:prstGeom>
        </p:spPr>
        <p:txBody>
          <a:bodyPr vert="horz" wrap="square" lIns="0" tIns="12700" rIns="0" bIns="0" rtlCol="0">
            <a:spAutoFit/>
          </a:bodyPr>
          <a:lstStyle/>
          <a:p>
            <a:pPr marL="12700">
              <a:lnSpc>
                <a:spcPct val="100000"/>
              </a:lnSpc>
              <a:spcBef>
                <a:spcPts val="100"/>
              </a:spcBef>
            </a:pPr>
            <a:r>
              <a:rPr lang="it-IT" sz="2300">
                <a:latin typeface="Adobe Clean" panose="020B0503020404020204" pitchFamily="34" charset="0"/>
              </a:rPr>
              <a:t>OPZIONI DI SUPPORTO ADOBE</a:t>
            </a:r>
          </a:p>
        </p:txBody>
      </p:sp>
      <p:sp>
        <p:nvSpPr>
          <p:cNvPr id="4" name="object 4"/>
          <p:cNvSpPr txBox="1"/>
          <p:nvPr/>
        </p:nvSpPr>
        <p:spPr>
          <a:xfrm>
            <a:off x="125148" y="7013546"/>
            <a:ext cx="2785110" cy="228268"/>
          </a:xfrm>
          <a:prstGeom prst="rect">
            <a:avLst/>
          </a:prstGeom>
        </p:spPr>
        <p:txBody>
          <a:bodyPr vert="horz" wrap="square" lIns="0" tIns="12700" rIns="0" bIns="0" rtlCol="0">
            <a:spAutoFit/>
          </a:bodyPr>
          <a:lstStyle/>
          <a:p>
            <a:pPr marL="12700">
              <a:lnSpc>
                <a:spcPct val="100000"/>
              </a:lnSpc>
              <a:spcBef>
                <a:spcPts val="100"/>
              </a:spcBef>
            </a:pPr>
            <a:r>
              <a:rPr lang="it-IT" sz="1400" b="1" u="sng" dirty="0">
                <a:solidFill>
                  <a:srgbClr val="020302"/>
                </a:solidFill>
                <a:uFill>
                  <a:solidFill>
                    <a:srgbClr val="020302"/>
                  </a:solidFill>
                </a:uFill>
                <a:latin typeface="Adobe Clean"/>
                <a:cs typeface="Adobe Clean"/>
              </a:rPr>
              <a:t>Obiettivi del livello di servizio: risposta iniziale</a:t>
            </a:r>
          </a:p>
        </p:txBody>
      </p:sp>
      <p:graphicFrame>
        <p:nvGraphicFramePr>
          <p:cNvPr id="9" name="object 9"/>
          <p:cNvGraphicFramePr>
            <a:graphicFrameLocks noGrp="1"/>
          </p:cNvGraphicFramePr>
          <p:nvPr>
            <p:extLst>
              <p:ext uri="{D42A27DB-BD31-4B8C-83A1-F6EECF244321}">
                <p14:modId xmlns:p14="http://schemas.microsoft.com/office/powerpoint/2010/main" val="24320966"/>
              </p:ext>
            </p:extLst>
          </p:nvPr>
        </p:nvGraphicFramePr>
        <p:xfrm>
          <a:off x="146919" y="7473158"/>
          <a:ext cx="7477080" cy="2317408"/>
        </p:xfrm>
        <a:graphic>
          <a:graphicData uri="http://schemas.openxmlformats.org/drawingml/2006/table">
            <a:tbl>
              <a:tblPr firstRow="1" bandRow="1">
                <a:tableStyleId>{2D5ABB26-0587-4C30-8999-92F81FD0307C}</a:tableStyleId>
              </a:tblPr>
              <a:tblGrid>
                <a:gridCol w="4653681">
                  <a:extLst>
                    <a:ext uri="{9D8B030D-6E8A-4147-A177-3AD203B41FA5}">
                      <a16:colId xmlns:a16="http://schemas.microsoft.com/office/drawing/2014/main" val="20000"/>
                    </a:ext>
                  </a:extLst>
                </a:gridCol>
                <a:gridCol w="1509294">
                  <a:extLst>
                    <a:ext uri="{9D8B030D-6E8A-4147-A177-3AD203B41FA5}">
                      <a16:colId xmlns:a16="http://schemas.microsoft.com/office/drawing/2014/main" val="20001"/>
                    </a:ext>
                  </a:extLst>
                </a:gridCol>
                <a:gridCol w="1314105">
                  <a:extLst>
                    <a:ext uri="{9D8B030D-6E8A-4147-A177-3AD203B41FA5}">
                      <a16:colId xmlns:a16="http://schemas.microsoft.com/office/drawing/2014/main" val="20002"/>
                    </a:ext>
                  </a:extLst>
                </a:gridCol>
              </a:tblGrid>
              <a:tr h="336767">
                <a:tc>
                  <a:txBody>
                    <a:bodyPr/>
                    <a:lstStyle/>
                    <a:p>
                      <a:pPr marL="50800">
                        <a:lnSpc>
                          <a:spcPct val="100000"/>
                        </a:lnSpc>
                        <a:spcBef>
                          <a:spcPts val="55"/>
                        </a:spcBef>
                      </a:pPr>
                      <a:r>
                        <a:rPr lang="it-IT" sz="900">
                          <a:solidFill>
                            <a:srgbClr val="020302"/>
                          </a:solidFill>
                          <a:latin typeface="Adobe Clean"/>
                          <a:cs typeface="Adobe Clean"/>
                        </a:rPr>
                        <a:t>Priorità</a:t>
                      </a:r>
                    </a:p>
                  </a:txBody>
                  <a:tcPr marL="0" marR="0" marT="698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381000">
                        <a:lnSpc>
                          <a:spcPct val="100000"/>
                        </a:lnSpc>
                        <a:spcBef>
                          <a:spcPts val="55"/>
                        </a:spcBef>
                      </a:pPr>
                      <a:r>
                        <a:rPr lang="it-IT" sz="900">
                          <a:solidFill>
                            <a:srgbClr val="020302"/>
                          </a:solidFill>
                          <a:latin typeface="Adobe Clean"/>
                          <a:cs typeface="Adobe Clean"/>
                        </a:rPr>
                        <a:t>Supporto Online</a:t>
                      </a:r>
                    </a:p>
                  </a:txBody>
                  <a:tcPr marL="0" marR="0" marT="6985" marB="0" anchor="ctr">
                    <a:lnL w="6350">
                      <a:solidFill>
                        <a:srgbClr val="B7B8B8"/>
                      </a:solidFill>
                      <a:prstDash val="solid"/>
                    </a:lnL>
                    <a:lnR w="6350">
                      <a:solidFill>
                        <a:srgbClr val="B7B8B8"/>
                      </a:solidFill>
                      <a:prstDash val="solid"/>
                    </a:lnR>
                    <a:lnT w="6350">
                      <a:solidFill>
                        <a:srgbClr val="B7B8B8"/>
                      </a:solidFill>
                      <a:prstDash val="solid"/>
                    </a:lnT>
                    <a:lnB w="76200">
                      <a:solidFill>
                        <a:srgbClr val="B3B3B3"/>
                      </a:solidFill>
                      <a:prstDash val="solid"/>
                    </a:lnB>
                    <a:solidFill>
                      <a:srgbClr val="D9D9D9"/>
                    </a:solidFill>
                  </a:tcPr>
                </a:tc>
                <a:tc>
                  <a:txBody>
                    <a:bodyPr/>
                    <a:lstStyle/>
                    <a:p>
                      <a:pPr marL="260985">
                        <a:lnSpc>
                          <a:spcPct val="100000"/>
                        </a:lnSpc>
                        <a:spcBef>
                          <a:spcPts val="80"/>
                        </a:spcBef>
                      </a:pPr>
                      <a:r>
                        <a:rPr lang="it-IT" sz="900">
                          <a:solidFill>
                            <a:srgbClr val="FFFFFF"/>
                          </a:solidFill>
                          <a:latin typeface="Adobe Clean"/>
                          <a:cs typeface="Adobe Clean"/>
                        </a:rPr>
                        <a:t>Supporto Enterprise</a:t>
                      </a:r>
                    </a:p>
                  </a:txBody>
                  <a:tcPr marL="0" marR="0" marT="1016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57150" cap="flat" cmpd="sng" algn="ctr">
                      <a:solidFill>
                        <a:srgbClr val="2E8FFF"/>
                      </a:solidFill>
                      <a:prstDash val="solid"/>
                      <a:round/>
                      <a:headEnd type="none" w="med" len="med"/>
                      <a:tailEnd type="none" w="med" len="med"/>
                    </a:lnB>
                    <a:solidFill>
                      <a:srgbClr val="404040"/>
                    </a:solidFill>
                  </a:tcPr>
                </a:tc>
                <a:extLst>
                  <a:ext uri="{0D108BD9-81ED-4DB2-BD59-A6C34878D82A}">
                    <a16:rowId xmlns:a16="http://schemas.microsoft.com/office/drawing/2014/main" val="10000"/>
                  </a:ext>
                </a:extLst>
              </a:tr>
              <a:tr h="484756">
                <a:tc>
                  <a:txBody>
                    <a:bodyPr/>
                    <a:lstStyle/>
                    <a:p>
                      <a:pPr marL="50800">
                        <a:lnSpc>
                          <a:spcPct val="100000"/>
                        </a:lnSpc>
                        <a:spcBef>
                          <a:spcPts val="125"/>
                        </a:spcBef>
                      </a:pPr>
                      <a:r>
                        <a:rPr lang="it-IT" sz="900" b="1">
                          <a:solidFill>
                            <a:srgbClr val="020302"/>
                          </a:solidFill>
                          <a:latin typeface="Adobe Clean"/>
                          <a:cs typeface="Adobe Clean"/>
                        </a:rPr>
                        <a:t>PRIORITÀ 1 (P1)</a:t>
                      </a:r>
                    </a:p>
                    <a:p>
                      <a:pPr marL="50800" marR="387985" lvl="0" indent="0" defTabSz="914400" eaLnBrk="1" fontAlgn="auto" latinLnBrk="0" hangingPunct="1">
                        <a:lnSpc>
                          <a:spcPts val="1000"/>
                        </a:lnSpc>
                        <a:spcBef>
                          <a:spcPts val="420"/>
                        </a:spcBef>
                        <a:spcAft>
                          <a:spcPts val="0"/>
                        </a:spcAft>
                        <a:buClrTx/>
                        <a:buSzTx/>
                        <a:buFontTx/>
                        <a:buNone/>
                        <a:tabLst/>
                        <a:defRPr/>
                      </a:pPr>
                      <a:r>
                        <a:rPr lang="it-IT" sz="900" b="0" i="0">
                          <a:solidFill>
                            <a:srgbClr val="020302"/>
                          </a:solidFill>
                          <a:latin typeface="Adobe Clean Light" panose="020B0303020404020204" pitchFamily="34" charset="0"/>
                          <a:ea typeface="+mn-ea"/>
                          <a:cs typeface="Adobe Clean"/>
                        </a:rPr>
                        <a:t> </a:t>
                      </a:r>
                      <a:r>
                        <a:rPr lang="it-IT" sz="900" b="0" i="0" u="none" strike="noStrike">
                          <a:solidFill>
                            <a:schemeClr val="tx1"/>
                          </a:solidFill>
                          <a:latin typeface="Adobe Clean Light" panose="020B0303020404020204" pitchFamily="34" charset="0"/>
                          <a:ea typeface="+mn-ea"/>
                          <a:cs typeface="+mn-cs"/>
                        </a:rPr>
                        <a:t>Le funzioni operative di produzione del cliente non sono disponibili oppure si verificano problemi significativi di perdita di dati o deterioramento dei servizi ed è richiesto un intervento immediato per ripristinare funzionalità e usabilità</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542925" marR="492125" algn="ctr">
                        <a:lnSpc>
                          <a:spcPct val="102200"/>
                        </a:lnSpc>
                      </a:pPr>
                      <a:r>
                        <a:rPr lang="it-IT" sz="900">
                          <a:solidFill>
                            <a:srgbClr val="020302"/>
                          </a:solidFill>
                          <a:latin typeface="AdobeClean-Light"/>
                          <a:cs typeface="AdobeClean-Light"/>
                        </a:rPr>
                        <a:t>24x7 /           1 ora</a:t>
                      </a:r>
                    </a:p>
                  </a:txBody>
                  <a:tcPr marL="0" marR="0" marT="0" marB="0" anchor="ctr">
                    <a:lnL w="6350">
                      <a:solidFill>
                        <a:srgbClr val="B7B8B8"/>
                      </a:solidFill>
                      <a:prstDash val="solid"/>
                    </a:lnL>
                    <a:lnR w="6350">
                      <a:solidFill>
                        <a:srgbClr val="B7B8B8"/>
                      </a:solidFill>
                      <a:prstDash val="solid"/>
                    </a:lnR>
                    <a:lnT w="76200">
                      <a:solidFill>
                        <a:srgbClr val="B3B3B3"/>
                      </a:solidFill>
                      <a:prstDash val="solid"/>
                    </a:lnT>
                    <a:lnB w="6350">
                      <a:solidFill>
                        <a:srgbClr val="B7B8B8"/>
                      </a:solidFill>
                      <a:prstDash val="solid"/>
                    </a:lnB>
                  </a:tcPr>
                </a:tc>
                <a:tc>
                  <a:txBody>
                    <a:bodyPr/>
                    <a:lstStyle/>
                    <a:p>
                      <a:pPr marL="352425" marR="476250" indent="111125" algn="ctr">
                        <a:lnSpc>
                          <a:spcPct val="100000"/>
                        </a:lnSpc>
                        <a:spcBef>
                          <a:spcPts val="700"/>
                        </a:spcBef>
                      </a:pPr>
                      <a:r>
                        <a:rPr lang="it-IT" sz="900">
                          <a:solidFill>
                            <a:srgbClr val="020302"/>
                          </a:solidFill>
                          <a:latin typeface="AdobeClean-Light"/>
                          <a:cs typeface="AdobeClean-Light"/>
                        </a:rPr>
                        <a:t>24x7 /  30 minuti</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57150" cap="flat" cmpd="sng" algn="ctr">
                      <a:solidFill>
                        <a:srgbClr val="2E8FFF"/>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484755">
                <a:tc>
                  <a:txBody>
                    <a:bodyPr/>
                    <a:lstStyle/>
                    <a:p>
                      <a:pPr marL="50800">
                        <a:lnSpc>
                          <a:spcPct val="100000"/>
                        </a:lnSpc>
                        <a:spcBef>
                          <a:spcPts val="125"/>
                        </a:spcBef>
                      </a:pPr>
                      <a:r>
                        <a:rPr lang="it-IT" sz="900" b="1">
                          <a:solidFill>
                            <a:srgbClr val="020302"/>
                          </a:solidFill>
                          <a:latin typeface="Adobe Clean"/>
                          <a:cs typeface="Adobe Clean"/>
                        </a:rPr>
                        <a:t>PRIORITÀ 2 (P2)</a:t>
                      </a:r>
                    </a:p>
                    <a:p>
                      <a:pPr marL="50165" marR="203200">
                        <a:lnSpc>
                          <a:spcPts val="1000"/>
                        </a:lnSpc>
                        <a:spcBef>
                          <a:spcPts val="415"/>
                        </a:spcBef>
                      </a:pPr>
                      <a:r>
                        <a:rPr lang="it-IT" sz="900" b="0" i="0" u="none" strike="noStrike">
                          <a:solidFill>
                            <a:schemeClr val="tx1"/>
                          </a:solidFill>
                          <a:latin typeface="Adobe Clean Light" panose="020B0303020404020204" pitchFamily="34" charset="0"/>
                          <a:ea typeface="+mn-ea"/>
                          <a:cs typeface="+mn-cs"/>
                        </a:rPr>
                        <a:t>Le funzioni operative del cliente hanno subìto un notevole deterioramento o mancata disponibilità dei servizi, potenziale perdita di dati, oppure un problema interessa una funzione importante</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it-IT" sz="900">
                          <a:solidFill>
                            <a:srgbClr val="020302"/>
                          </a:solidFill>
                          <a:latin typeface="AdobeClean-Light"/>
                          <a:cs typeface="AdobeClean-Light"/>
                        </a:rPr>
                        <a:t>Orario operativo /       4 ore</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542925" marR="492125" algn="ctr">
                        <a:lnSpc>
                          <a:spcPct val="102200"/>
                        </a:lnSpc>
                      </a:pPr>
                      <a:r>
                        <a:rPr lang="it-IT" sz="900">
                          <a:solidFill>
                            <a:srgbClr val="020302"/>
                          </a:solidFill>
                          <a:latin typeface="AdobeClean-Light"/>
                          <a:ea typeface="+mn-ea"/>
                          <a:cs typeface="AdobeClean-Light"/>
                        </a:rPr>
                        <a:t>24x5 /           1 ora</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566928">
                <a:tc>
                  <a:txBody>
                    <a:bodyPr/>
                    <a:lstStyle/>
                    <a:p>
                      <a:pPr marL="50800">
                        <a:lnSpc>
                          <a:spcPct val="100000"/>
                        </a:lnSpc>
                        <a:spcBef>
                          <a:spcPts val="630"/>
                        </a:spcBef>
                      </a:pPr>
                      <a:r>
                        <a:rPr lang="it-IT" sz="900" b="1" dirty="0">
                          <a:solidFill>
                            <a:srgbClr val="020302"/>
                          </a:solidFill>
                          <a:latin typeface="Adobe Clean"/>
                          <a:cs typeface="Adobe Clean"/>
                        </a:rPr>
                        <a:t>PRIORITÀ 3 (P3)</a:t>
                      </a:r>
                    </a:p>
                    <a:p>
                      <a:pPr marL="49530" marR="212090" indent="-2540">
                        <a:lnSpc>
                          <a:spcPts val="1000"/>
                        </a:lnSpc>
                        <a:spcBef>
                          <a:spcPts val="415"/>
                        </a:spcBef>
                      </a:pPr>
                      <a:r>
                        <a:rPr lang="it-IT" sz="900" b="0" i="0" u="none" strike="noStrike" dirty="0">
                          <a:solidFill>
                            <a:schemeClr val="tx1"/>
                          </a:solidFill>
                          <a:latin typeface="Adobe Clean Light" panose="020B0303020404020204" pitchFamily="34" charset="0"/>
                          <a:ea typeface="+mn-ea"/>
                          <a:cs typeface="+mn-cs"/>
                        </a:rPr>
                        <a:t>Le funzioni operative del cliente sono interessate da deterioramento lieve dei servizi </a:t>
                      </a:r>
                      <a:br>
                        <a:rPr lang="sk-SK" sz="900" b="0" i="0" u="none" strike="noStrike" dirty="0">
                          <a:solidFill>
                            <a:schemeClr val="tx1"/>
                          </a:solidFill>
                          <a:latin typeface="Adobe Clean Light" panose="020B0303020404020204" pitchFamily="34" charset="0"/>
                          <a:ea typeface="+mn-ea"/>
                          <a:cs typeface="+mn-cs"/>
                        </a:rPr>
                      </a:br>
                      <a:r>
                        <a:rPr lang="it-IT" sz="900" b="0" i="0" u="none" strike="noStrike" dirty="0">
                          <a:solidFill>
                            <a:schemeClr val="tx1"/>
                          </a:solidFill>
                          <a:latin typeface="Adobe Clean Light" panose="020B0303020404020204" pitchFamily="34" charset="0"/>
                          <a:ea typeface="+mn-ea"/>
                          <a:cs typeface="+mn-cs"/>
                        </a:rPr>
                        <a:t>(o nessun deterioramento), tuttavia è possibile procedere mediante una soluzione temporanea.  </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it-IT" sz="900">
                          <a:solidFill>
                            <a:srgbClr val="020302"/>
                          </a:solidFill>
                          <a:latin typeface="AdobeClean-Light"/>
                          <a:cs typeface="AdobeClean-Light"/>
                        </a:rPr>
                        <a:t>Orario operativo /       6 ore</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111125" marR="398780" indent="0" algn="ctr">
                        <a:lnSpc>
                          <a:spcPct val="102200"/>
                        </a:lnSpc>
                        <a:spcBef>
                          <a:spcPts val="675"/>
                        </a:spcBef>
                      </a:pPr>
                      <a:r>
                        <a:rPr lang="it-IT" sz="900" dirty="0">
                          <a:solidFill>
                            <a:srgbClr val="020302"/>
                          </a:solidFill>
                          <a:latin typeface="AdobeClean-Light"/>
                          <a:cs typeface="AdobeClean-Light"/>
                        </a:rPr>
                        <a:t>Orario operativo /  </a:t>
                      </a:r>
                      <a:br>
                        <a:rPr lang="sk-SK" sz="900" dirty="0">
                          <a:solidFill>
                            <a:srgbClr val="020302"/>
                          </a:solidFill>
                          <a:latin typeface="AdobeClean-Light"/>
                          <a:cs typeface="AdobeClean-Light"/>
                        </a:rPr>
                      </a:br>
                      <a:r>
                        <a:rPr lang="it-IT" sz="900" dirty="0">
                          <a:solidFill>
                            <a:srgbClr val="020302"/>
                          </a:solidFill>
                          <a:latin typeface="AdobeClean-Light"/>
                          <a:cs typeface="AdobeClean-Light"/>
                        </a:rPr>
                        <a:t>2 ore</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59998">
                <a:tc>
                  <a:txBody>
                    <a:bodyPr/>
                    <a:lstStyle/>
                    <a:p>
                      <a:pPr marL="49530">
                        <a:lnSpc>
                          <a:spcPct val="100000"/>
                        </a:lnSpc>
                        <a:spcBef>
                          <a:spcPts val="145"/>
                        </a:spcBef>
                      </a:pPr>
                      <a:r>
                        <a:rPr lang="it-IT" sz="900" b="1">
                          <a:solidFill>
                            <a:srgbClr val="020302"/>
                          </a:solidFill>
                          <a:latin typeface="Adobe Clean"/>
                          <a:cs typeface="Adobe Clean"/>
                        </a:rPr>
                        <a:t>PRIORITÀ 4 (P4)</a:t>
                      </a:r>
                    </a:p>
                    <a:p>
                      <a:pPr marL="49530">
                        <a:lnSpc>
                          <a:spcPct val="100000"/>
                        </a:lnSpc>
                        <a:spcBef>
                          <a:spcPts val="145"/>
                        </a:spcBef>
                      </a:pPr>
                      <a:r>
                        <a:rPr lang="it-IT" sz="900" b="1">
                          <a:solidFill>
                            <a:srgbClr val="020302"/>
                          </a:solidFill>
                          <a:latin typeface="Adobe Clean"/>
                          <a:ea typeface="+mn-ea"/>
                          <a:cs typeface="Adobe Clean"/>
                        </a:rPr>
                        <a:t> </a:t>
                      </a:r>
                      <a:r>
                        <a:rPr lang="it-IT" sz="900" b="0" i="0" u="none" strike="noStrike">
                          <a:solidFill>
                            <a:schemeClr val="tx1"/>
                          </a:solidFill>
                          <a:latin typeface="Adobe Clean Light" panose="020B0303020404020204" pitchFamily="34" charset="0"/>
                          <a:ea typeface="+mn-ea"/>
                          <a:cs typeface="+mn-cs"/>
                        </a:rPr>
                        <a:t>Domande generali sulle attuali funzionalità del prodotto o su una richiesta di miglioramento</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it-IT" sz="900" dirty="0">
                          <a:solidFill>
                            <a:srgbClr val="020302"/>
                          </a:solidFill>
                          <a:latin typeface="AdobeClean-Light"/>
                          <a:cs typeface="AdobeClean-Light"/>
                        </a:rPr>
                        <a:t>Giorni lavorativi /        3 giorni</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173038" marR="343535" indent="0" algn="ctr">
                        <a:lnSpc>
                          <a:spcPct val="102200"/>
                        </a:lnSpc>
                      </a:pPr>
                      <a:r>
                        <a:rPr lang="it-IT" sz="900" dirty="0">
                          <a:solidFill>
                            <a:srgbClr val="020302"/>
                          </a:solidFill>
                          <a:latin typeface="AdobeClean-Light"/>
                          <a:cs typeface="AdobeClean-Light"/>
                        </a:rPr>
                        <a:t>Giorni lavorativi / 1 giorno</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10" name="object 10"/>
          <p:cNvPicPr/>
          <p:nvPr/>
        </p:nvPicPr>
        <p:blipFill>
          <a:blip r:embed="rId3" cstate="print"/>
          <a:stretch>
            <a:fillRect/>
          </a:stretch>
        </p:blipFill>
        <p:spPr>
          <a:xfrm>
            <a:off x="67056" y="108204"/>
            <a:ext cx="289558" cy="395476"/>
          </a:xfrm>
          <a:prstGeom prst="rect">
            <a:avLst/>
          </a:prstGeom>
        </p:spPr>
      </p:pic>
      <p:sp>
        <p:nvSpPr>
          <p:cNvPr id="11" name="object 11"/>
          <p:cNvSpPr txBox="1">
            <a:spLocks noGrp="1"/>
          </p:cNvSpPr>
          <p:nvPr>
            <p:ph type="ftr" sz="quarter" idx="5"/>
          </p:nvPr>
        </p:nvSpPr>
        <p:spPr>
          <a:xfrm>
            <a:off x="97788" y="9888626"/>
            <a:ext cx="2245360" cy="133370"/>
          </a:xfrm>
          <a:prstGeom prst="rect">
            <a:avLst/>
          </a:prstGeom>
        </p:spPr>
        <p:txBody>
          <a:bodyPr vert="horz" wrap="square" lIns="0" tIns="10160" rIns="0" bIns="0" rtlCol="0">
            <a:spAutoFit/>
          </a:bodyPr>
          <a:lstStyle/>
          <a:p>
            <a:pPr marL="12700">
              <a:lnSpc>
                <a:spcPct val="100000"/>
              </a:lnSpc>
              <a:spcBef>
                <a:spcPts val="80"/>
              </a:spcBef>
            </a:pPr>
            <a:r>
              <a:rPr lang="it-IT"/>
              <a:t>©2021 Adobe. All Rights Reserved. Adobe Confidential.</a:t>
            </a:r>
          </a:p>
        </p:txBody>
      </p:sp>
      <p:sp>
        <p:nvSpPr>
          <p:cNvPr id="7" name="TextBox 6">
            <a:extLst>
              <a:ext uri="{FF2B5EF4-FFF2-40B4-BE49-F238E27FC236}">
                <a16:creationId xmlns:a16="http://schemas.microsoft.com/office/drawing/2014/main" id="{40C7AD1A-A268-194E-B5D2-94B9C3BA3A24}"/>
              </a:ext>
            </a:extLst>
          </p:cNvPr>
          <p:cNvSpPr txBox="1"/>
          <p:nvPr/>
        </p:nvSpPr>
        <p:spPr>
          <a:xfrm>
            <a:off x="431833" y="396996"/>
            <a:ext cx="2590800" cy="200055"/>
          </a:xfrm>
          <a:prstGeom prst="rect">
            <a:avLst/>
          </a:prstGeom>
          <a:noFill/>
        </p:spPr>
        <p:txBody>
          <a:bodyPr wrap="square" rtlCol="0">
            <a:spAutoFit/>
          </a:bodyPr>
          <a:lstStyle/>
          <a:p>
            <a:r>
              <a:rPr lang="it-IT" sz="700" i="1">
                <a:solidFill>
                  <a:schemeClr val="bg1"/>
                </a:solidFill>
              </a:rPr>
              <a:t>Adobe Experience Cloud</a:t>
            </a:r>
          </a:p>
        </p:txBody>
      </p:sp>
      <p:sp>
        <p:nvSpPr>
          <p:cNvPr id="12" name="object 5">
            <a:extLst>
              <a:ext uri="{FF2B5EF4-FFF2-40B4-BE49-F238E27FC236}">
                <a16:creationId xmlns:a16="http://schemas.microsoft.com/office/drawing/2014/main" id="{B5B9BF51-8921-A94B-954A-82B5B5874814}"/>
              </a:ext>
            </a:extLst>
          </p:cNvPr>
          <p:cNvSpPr txBox="1"/>
          <p:nvPr/>
        </p:nvSpPr>
        <p:spPr>
          <a:xfrm>
            <a:off x="146919" y="756605"/>
            <a:ext cx="6035427" cy="1243417"/>
          </a:xfrm>
          <a:prstGeom prst="rect">
            <a:avLst/>
          </a:prstGeom>
        </p:spPr>
        <p:txBody>
          <a:bodyPr vert="horz" wrap="square" lIns="0" tIns="24130" rIns="0" bIns="0" rtlCol="0">
            <a:spAutoFit/>
          </a:bodyPr>
          <a:lstStyle/>
          <a:p>
            <a:pPr marL="12700" marR="5080">
              <a:lnSpc>
                <a:spcPts val="1200"/>
              </a:lnSpc>
              <a:spcBef>
                <a:spcPts val="240"/>
              </a:spcBef>
            </a:pPr>
            <a:r>
              <a:rPr lang="it-IT" sz="1200">
                <a:solidFill>
                  <a:schemeClr val="bg1"/>
                </a:solidFill>
                <a:latin typeface="Adobe Clean Light" panose="020B0303020404020204" pitchFamily="34" charset="0"/>
              </a:rPr>
              <a:t>Online | Business |</a:t>
            </a:r>
            <a:r>
              <a:rPr lang="it-IT" sz="1200" b="1">
                <a:solidFill>
                  <a:schemeClr val="bg1"/>
                </a:solidFill>
                <a:latin typeface="Adobe Clean Light" panose="020B0303020404020204" pitchFamily="34" charset="0"/>
              </a:rPr>
              <a:t> </a:t>
            </a:r>
            <a:r>
              <a:rPr lang="it-IT" sz="1200" b="1">
                <a:solidFill>
                  <a:schemeClr val="bg1"/>
                </a:solidFill>
              </a:rPr>
              <a:t>Enterprise</a:t>
            </a:r>
            <a:r>
              <a:rPr lang="it-IT" sz="1200" b="1">
                <a:solidFill>
                  <a:schemeClr val="bg1"/>
                </a:solidFill>
                <a:latin typeface="Adobe Clean Light" panose="020B0303020404020204" pitchFamily="34" charset="0"/>
              </a:rPr>
              <a:t> </a:t>
            </a:r>
            <a:r>
              <a:rPr lang="it-IT" sz="1200">
                <a:solidFill>
                  <a:schemeClr val="bg1"/>
                </a:solidFill>
                <a:latin typeface="Adobe Clean Light" panose="020B0303020404020204" pitchFamily="34" charset="0"/>
              </a:rPr>
              <a:t>| Elite</a:t>
            </a:r>
            <a:br>
              <a:rPr lang="it-IT" sz="900">
                <a:solidFill>
                  <a:schemeClr val="bg1"/>
                </a:solidFill>
                <a:latin typeface="Adobe Clean Light" panose="020B0303020404020204" pitchFamily="34" charset="0"/>
              </a:rPr>
            </a:br>
            <a:r>
              <a:rPr lang="it-IT" sz="900">
                <a:solidFill>
                  <a:schemeClr val="bg1"/>
                </a:solidFill>
              </a:rPr>
              <a:t>Il supporto </a:t>
            </a:r>
            <a:r>
              <a:rPr lang="it-IT" sz="900">
                <a:solidFill>
                  <a:schemeClr val="bg1"/>
                </a:solidFill>
                <a:latin typeface="Adobe Clean SemiLight" panose="020B0403020404020204" pitchFamily="34" charset="0"/>
              </a:rPr>
              <a:t>ENTERPRISE include l’accesso a percorsi di apprendimento personalizzati e forum della community monitorati tramite Adobe Experience League. Puoi inoltre usufruire di documentazione tecnica dettagliata e note sulla versione sempre aggiornate. Ai clienti ENTERPRISE viene assegnato un Named Support Engineer che sarà il tuo contatto tecnico di riferimento all’interno del team Adobe Support. Conoscendo a fondo le tue specifiche soluzioni Experience Cloud, il team Adobe Support affiancherà i tuoi team tecnici per garantire la rapida risoluzione di tutte le richieste di supporto. Inoltre, può assistere nel coordinare l’erogazione di ulteriori benefici ENTERPRISE, riducendo al minimo il disagio nei momenti più critici. </a:t>
            </a:r>
          </a:p>
        </p:txBody>
      </p:sp>
      <p:graphicFrame>
        <p:nvGraphicFramePr>
          <p:cNvPr id="13" name="object 8">
            <a:extLst>
              <a:ext uri="{FF2B5EF4-FFF2-40B4-BE49-F238E27FC236}">
                <a16:creationId xmlns:a16="http://schemas.microsoft.com/office/drawing/2014/main" id="{63DBC3ED-EEDC-974A-82A2-F5182CF12546}"/>
              </a:ext>
            </a:extLst>
          </p:cNvPr>
          <p:cNvGraphicFramePr>
            <a:graphicFrameLocks noGrp="1"/>
          </p:cNvGraphicFramePr>
          <p:nvPr>
            <p:extLst>
              <p:ext uri="{D42A27DB-BD31-4B8C-83A1-F6EECF244321}">
                <p14:modId xmlns:p14="http://schemas.microsoft.com/office/powerpoint/2010/main" val="2304197327"/>
              </p:ext>
            </p:extLst>
          </p:nvPr>
        </p:nvGraphicFramePr>
        <p:xfrm>
          <a:off x="125148" y="2159576"/>
          <a:ext cx="7498851" cy="4776202"/>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3133474">
                  <a:extLst>
                    <a:ext uri="{9D8B030D-6E8A-4147-A177-3AD203B41FA5}">
                      <a16:colId xmlns:a16="http://schemas.microsoft.com/office/drawing/2014/main" val="20001"/>
                    </a:ext>
                  </a:extLst>
                </a:gridCol>
                <a:gridCol w="1425889">
                  <a:extLst>
                    <a:ext uri="{9D8B030D-6E8A-4147-A177-3AD203B41FA5}">
                      <a16:colId xmlns:a16="http://schemas.microsoft.com/office/drawing/2014/main" val="2563521174"/>
                    </a:ext>
                  </a:extLst>
                </a:gridCol>
                <a:gridCol w="1425889">
                  <a:extLst>
                    <a:ext uri="{9D8B030D-6E8A-4147-A177-3AD203B41FA5}">
                      <a16:colId xmlns:a16="http://schemas.microsoft.com/office/drawing/2014/main" val="20003"/>
                    </a:ext>
                  </a:extLst>
                </a:gridCol>
              </a:tblGrid>
              <a:tr h="241251">
                <a:tc gridSpan="2">
                  <a:txBody>
                    <a:bodyPr/>
                    <a:lstStyle/>
                    <a:p>
                      <a:endParaRPr lang="en-US"/>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it-IT" sz="900">
                          <a:solidFill>
                            <a:srgbClr val="404040"/>
                          </a:solidFill>
                          <a:latin typeface="Adobe Clean"/>
                          <a:cs typeface="Adobe Clean"/>
                        </a:rPr>
                        <a:t>Supporto Online</a:t>
                      </a: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it-IT" sz="900">
                          <a:solidFill>
                            <a:srgbClr val="FFFFFF"/>
                          </a:solidFill>
                          <a:latin typeface="Adobe Clean"/>
                          <a:cs typeface="Adobe Clean"/>
                        </a:rPr>
                        <a:t>Supporto Enterprise</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2F8FFF"/>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332691">
                <a:tc gridSpan="2">
                  <a:txBody>
                    <a:bodyPr/>
                    <a:lstStyle/>
                    <a:p>
                      <a:endParaRPr lang="en-US"/>
                    </a:p>
                  </a:txBody>
                  <a:tcPr/>
                </a:tc>
                <a:tc hMerge="1">
                  <a:txBody>
                    <a:bodyPr/>
                    <a:lstStyle/>
                    <a:p>
                      <a:endParaRPr/>
                    </a:p>
                  </a:txBody>
                  <a:tcPr marL="0" marR="0" marT="0" marB="0"/>
                </a:tc>
                <a:tc>
                  <a:txBody>
                    <a:bodyPr/>
                    <a:lstStyle/>
                    <a:p>
                      <a:pPr marL="0" marR="0" lvl="0" indent="0" algn="l" defTabSz="914400" rtl="0" eaLnBrk="1" fontAlgn="auto" latinLnBrk="0" hangingPunct="1">
                        <a:lnSpc>
                          <a:spcPct val="100000"/>
                        </a:lnSpc>
                        <a:spcBef>
                          <a:spcPts val="650"/>
                        </a:spcBef>
                        <a:spcAft>
                          <a:spcPts val="0"/>
                        </a:spcAft>
                        <a:buClrTx/>
                        <a:buSzTx/>
                        <a:buFontTx/>
                        <a:buNone/>
                        <a:tabLst/>
                        <a:defRPr/>
                      </a:pPr>
                      <a:endParaRPr lang="en-US" sz="8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it-IT" sz="800" i="1">
                          <a:solidFill>
                            <a:schemeClr val="bg1"/>
                          </a:solidFill>
                          <a:latin typeface="Adobe Clean Light" panose="020B0303020404020204" pitchFamily="34" charset="0"/>
                        </a:rPr>
                        <a:t>Supporto a pagamento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2F8F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it-IT" sz="1000" b="1" i="0">
                          <a:solidFill>
                            <a:schemeClr val="bg1"/>
                          </a:solidFill>
                          <a:latin typeface="Adobe Clean" panose="020B0503020404020204" pitchFamily="34" charset="0"/>
                          <a:cs typeface="AdobeClean-Light"/>
                        </a:rPr>
                        <a:t>Esperti assegnati</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it-IT" sz="900">
                          <a:solidFill>
                            <a:srgbClr val="020302"/>
                          </a:solidFill>
                          <a:latin typeface="AdobeClean-Light"/>
                          <a:cs typeface="AdobeClean-Light"/>
                        </a:rPr>
                        <a:t>Account Support Lead</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l" rtl="0">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l" rtl="0">
                        <a:lnSpc>
                          <a:spcPct val="100000"/>
                        </a:lnSpc>
                        <a:spcBef>
                          <a:spcPts val="470"/>
                        </a:spcBef>
                      </a:pPr>
                      <a:endParaRPr sz="90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it-IT" sz="900">
                          <a:solidFill>
                            <a:srgbClr val="020302"/>
                          </a:solidFill>
                          <a:latin typeface="AdobeClean-Light"/>
                          <a:cs typeface="AdobeClean-Light"/>
                        </a:rPr>
                        <a:t>Named Support Engineer</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it-IT" sz="90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it-IT" sz="900">
                          <a:solidFill>
                            <a:srgbClr val="020302"/>
                          </a:solidFill>
                          <a:latin typeface="AdobeClean-Light"/>
                          <a:cs typeface="AdobeClean-Light"/>
                        </a:rPr>
                        <a:t>Technical Account Manager</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l" rtl="0">
                        <a:lnSpc>
                          <a:spcPct val="100000"/>
                        </a:lnSpc>
                      </a:pPr>
                      <a:endParaRPr sz="900">
                        <a:latin typeface="Times New Roman"/>
                        <a:cs typeface="Times New Roman"/>
                      </a:endParaRPr>
                    </a:p>
                  </a:txBody>
                  <a:tcPr marL="0" marR="0" marT="0" marB="0" anchor="ctr">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it-IT" sz="1000" b="1" i="0">
                          <a:solidFill>
                            <a:schemeClr val="bg1"/>
                          </a:solidFill>
                          <a:latin typeface="Adobe Clean" panose="020B0503020404020204" pitchFamily="34" charset="0"/>
                          <a:cs typeface="AdobeClean-Light"/>
                        </a:rPr>
                        <a:t>Servizi di assistenza</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it-IT" sz="900">
                          <a:solidFill>
                            <a:srgbClr val="020302"/>
                          </a:solidFill>
                          <a:latin typeface="AdobeClean-Light"/>
                          <a:cs typeface="AdobeClean-Light"/>
                        </a:rPr>
                        <a:t>Supporto Online</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it-IT" sz="900">
                          <a:solidFill>
                            <a:srgbClr val="020302"/>
                          </a:solidFill>
                          <a:latin typeface="AdobeClean-Light"/>
                          <a:cs typeface="AdobeClean-Light"/>
                        </a:rPr>
                        <a:t>Orario operativo</a:t>
                      </a: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it-IT" sz="900">
                          <a:solidFill>
                            <a:srgbClr val="020302"/>
                          </a:solidFill>
                          <a:latin typeface="AdobeClean-Light"/>
                          <a:cs typeface="AdobeClean-Light"/>
                        </a:rPr>
                        <a:t>24x5</a:t>
                      </a:r>
                    </a:p>
                  </a:txBody>
                  <a:tcPr marL="0" marR="0" marT="67945"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it-IT" sz="900">
                          <a:solidFill>
                            <a:srgbClr val="020302"/>
                          </a:solidFill>
                          <a:latin typeface="AdobeClean-Light"/>
                          <a:cs typeface="AdobeClean-Light"/>
                        </a:rPr>
                        <a:t>Supporto per problemi P1 24x7x365</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it-IT" sz="9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it-IT" sz="900">
                          <a:solidFill>
                            <a:srgbClr val="020302"/>
                          </a:solidFill>
                          <a:latin typeface="Wingdings"/>
                          <a:cs typeface="Wingdings"/>
                        </a:rPr>
                        <a:t></a:t>
                      </a: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it-IT" sz="900">
                          <a:solidFill>
                            <a:srgbClr val="020302"/>
                          </a:solidFill>
                          <a:latin typeface="AdobeClean-Light"/>
                          <a:cs typeface="AdobeClean-Light"/>
                        </a:rPr>
                        <a:t>Contatti interni per il supporto (per prodotto)</a:t>
                      </a: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it-IT" sz="900">
                          <a:solidFill>
                            <a:srgbClr val="020302"/>
                          </a:solidFill>
                          <a:latin typeface="AdobeClean-Light"/>
                          <a:cs typeface="AdobeClean-Light"/>
                        </a:rPr>
                        <a:t>4</a:t>
                      </a: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it-IT" sz="900">
                          <a:solidFill>
                            <a:srgbClr val="020302"/>
                          </a:solidFill>
                          <a:latin typeface="AdobeClean-Light"/>
                          <a:cs typeface="AdobeClean-Light"/>
                        </a:rPr>
                        <a:t>10</a:t>
                      </a: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it-IT" sz="900">
                          <a:solidFill>
                            <a:srgbClr val="020302"/>
                          </a:solidFill>
                          <a:latin typeface="AdobeClean-Light"/>
                          <a:cs typeface="AdobeClean-Light"/>
                        </a:rPr>
                        <a:t>Supporto telefonico in diretta</a:t>
                      </a:r>
                    </a:p>
                  </a:txBody>
                  <a:tcPr marL="0" marR="0" marT="57785" marB="0">
                    <a:lnL w="12700">
                      <a:solidFill>
                        <a:srgbClr val="F0F0F0"/>
                      </a:solidFill>
                      <a:prstDash val="solid"/>
                    </a:lnL>
                    <a:lnR w="12700">
                      <a:solidFill>
                        <a:srgbClr val="F0F0F0"/>
                      </a:solidFill>
                      <a:prstDash val="solid"/>
                    </a:lnR>
                  </a:tcPr>
                </a:tc>
                <a:tc>
                  <a:txBody>
                    <a:bodyPr/>
                    <a:lstStyle/>
                    <a:p>
                      <a:pPr algn="l" rtl="0">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it-IT" sz="900">
                          <a:solidFill>
                            <a:srgbClr val="020302"/>
                          </a:solidFill>
                          <a:latin typeface="Wingdings"/>
                          <a:cs typeface="Wingdings"/>
                        </a:rPr>
                        <a:t></a:t>
                      </a: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it-IT" sz="900" dirty="0">
                          <a:solidFill>
                            <a:srgbClr val="020302"/>
                          </a:solidFill>
                          <a:latin typeface="AdobeClean-Light"/>
                          <a:cs typeface="AdobeClean-Light"/>
                        </a:rPr>
                        <a:t>Gestione delle escalation</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it-IT" sz="900">
                          <a:solidFill>
                            <a:srgbClr val="020302"/>
                          </a:solidFill>
                          <a:latin typeface="Wingdings"/>
                          <a:cs typeface="Wingdings"/>
                        </a:rPr>
                        <a:t></a:t>
                      </a: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gn="l" rtl="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it-IT" sz="900">
                          <a:solidFill>
                            <a:srgbClr val="020302"/>
                          </a:solidFill>
                          <a:latin typeface="AdobeClean-Light"/>
                          <a:cs typeface="AdobeClean-Light"/>
                        </a:rPr>
                        <a:t>Valutazioni dei servizi all’anno</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it-IT" sz="900">
                          <a:latin typeface="Times New Roman"/>
                          <a:cs typeface="Times New Roman"/>
                        </a:rPr>
                        <a:t>2</a:t>
                      </a: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it-IT" sz="900">
                          <a:latin typeface="AdobeClean-Light"/>
                          <a:cs typeface="AdobeClean-Light"/>
                        </a:rPr>
                        <a:t>Sessioni con esperti all’anno</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it-IT" sz="900">
                          <a:latin typeface="Times New Roman"/>
                          <a:cs typeface="Times New Roman"/>
                        </a:rPr>
                        <a:t>2</a:t>
                      </a:r>
                    </a:p>
                  </a:txBody>
                  <a:tcPr marL="0" marR="0" marT="0" marB="0">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it-IT" sz="900">
                          <a:latin typeface="AdobeClean-Light"/>
                          <a:cs typeface="AdobeClean-Light"/>
                        </a:rPr>
                        <a:t>Valutazione dei casi</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it-IT" sz="900">
                          <a:solidFill>
                            <a:srgbClr val="020302"/>
                          </a:solidFill>
                          <a:latin typeface="Wingdings"/>
                          <a:cs typeface="Wingdings"/>
                        </a:rPr>
                        <a:t></a:t>
                      </a:r>
                    </a:p>
                  </a:txBody>
                  <a:tcPr marL="0" marR="0" marT="0" marB="0">
                    <a:solidFill>
                      <a:schemeClr val="bg1">
                        <a:lumMod val="95000"/>
                      </a:schemeClr>
                    </a:solidFill>
                  </a:tcPr>
                </a:tc>
                <a:extLst>
                  <a:ext uri="{0D108BD9-81ED-4DB2-BD59-A6C34878D82A}">
                    <a16:rowId xmlns:a16="http://schemas.microsoft.com/office/drawing/2014/main" val="4193451537"/>
                  </a:ext>
                </a:extLst>
              </a:tr>
              <a:tr h="230812">
                <a:tc vMerge="1">
                  <a:txBody>
                    <a:bodyPr/>
                    <a:lstStyle/>
                    <a:p>
                      <a:pPr marL="48895"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it-IT" sz="900">
                          <a:solidFill>
                            <a:srgbClr val="020302"/>
                          </a:solidFill>
                          <a:latin typeface="AdobeClean-Light"/>
                          <a:cs typeface="AdobeClean-Light"/>
                        </a:rPr>
                        <a:t>Gestione degli eventi</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gn="l" rtl="0">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it-IT" sz="900">
                          <a:solidFill>
                            <a:srgbClr val="020302"/>
                          </a:solidFill>
                          <a:latin typeface="AdobeClean-Light"/>
                          <a:cs typeface="AdobeClean-Light"/>
                        </a:rPr>
                        <a:t>Valutazione ambiente, manutenzione e monitoraggio</a:t>
                      </a:r>
                    </a:p>
                  </a:txBody>
                  <a:tcPr marL="0" marR="0" marT="59055"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it-IT" sz="900" dirty="0">
                          <a:solidFill>
                            <a:srgbClr val="020302"/>
                          </a:solidFill>
                          <a:latin typeface="AdobeClean-Light"/>
                          <a:cs typeface="AdobeClean-Light"/>
                        </a:rPr>
                        <a:t>Valutazione della roadmap di prodotti, versioni, migrazione </a:t>
                      </a:r>
                      <a:br>
                        <a:rPr lang="sk-SK" sz="900" dirty="0">
                          <a:solidFill>
                            <a:srgbClr val="020302"/>
                          </a:solidFill>
                          <a:latin typeface="AdobeClean-Light"/>
                          <a:cs typeface="AdobeClean-Light"/>
                        </a:rPr>
                      </a:br>
                      <a:r>
                        <a:rPr lang="it-IT" sz="900" dirty="0">
                          <a:solidFill>
                            <a:srgbClr val="020302"/>
                          </a:solidFill>
                          <a:latin typeface="AdobeClean-Light"/>
                          <a:cs typeface="AdobeClean-Light"/>
                        </a:rPr>
                        <a:t>e aggiornamento</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gn="l" rtl="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it-IT" sz="900">
                          <a:latin typeface="AdobeClean-Light"/>
                          <a:cs typeface="AdobeClean-Light"/>
                        </a:rPr>
                        <a:t>Attività di supporto cloud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it-IT" sz="900">
                          <a:solidFill>
                            <a:srgbClr val="020302"/>
                          </a:solidFill>
                          <a:latin typeface="Wingdings"/>
                          <a:cs typeface="Wingding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a:latin typeface="Wingdings"/>
                        <a:cs typeface="Wingdings"/>
                      </a:endParaRPr>
                    </a:p>
                  </a:txBody>
                  <a:tcPr marL="0" marR="0" marT="0" marB="0">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61868">
                <a:tc rowSpan="3">
                  <a:txBody>
                    <a:bodyPr/>
                    <a:lstStyle/>
                    <a:p>
                      <a:pPr marL="48260">
                        <a:lnSpc>
                          <a:spcPct val="100000"/>
                        </a:lnSpc>
                        <a:spcBef>
                          <a:spcPts val="830"/>
                        </a:spcBef>
                      </a:pPr>
                      <a:r>
                        <a:rPr lang="it-IT" sz="1000" b="1" i="0">
                          <a:solidFill>
                            <a:schemeClr val="bg1"/>
                          </a:solidFill>
                          <a:latin typeface="Adobe Clean" panose="020B0503020404020204" pitchFamily="34" charset="0"/>
                          <a:cs typeface="AdobeClean-Light"/>
                        </a:rPr>
                        <a:t>Servizi sul campo</a:t>
                      </a: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lang="it-IT" sz="900">
                          <a:solidFill>
                            <a:srgbClr val="020302"/>
                          </a:solidFill>
                          <a:latin typeface="AdobeClean-Light"/>
                          <a:cs typeface="AdobeClean-Light"/>
                        </a:rPr>
                        <a:t>Launch Advisory - Nel primo anno di nuove soluzioni</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gn="l" rtl="0">
                        <a:lnSpc>
                          <a:spcPct val="100000"/>
                        </a:lnSpc>
                      </a:pPr>
                      <a:endParaRPr sz="90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it-IT" sz="900">
                          <a:solidFill>
                            <a:srgbClr val="020302"/>
                          </a:solidFill>
                          <a:latin typeface="Wingdings"/>
                          <a:cs typeface="Wingdings"/>
                        </a:rPr>
                        <a:t></a:t>
                      </a:r>
                    </a:p>
                  </a:txBody>
                  <a:tcPr marL="0" marR="0" marT="0"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0">
                <a:tc vMerge="1">
                  <a:txBody>
                    <a:bodyPr/>
                    <a:lstStyle/>
                    <a:p>
                      <a:endParaRPr lang="en-US"/>
                    </a:p>
                  </a:txBody>
                  <a:tcPr>
                    <a:lnT w="12700" cap="flat" cmpd="sng" algn="ctr">
                      <a:solidFill>
                        <a:srgbClr val="F1F1F1"/>
                      </a:solidFill>
                      <a:prstDash val="solid"/>
                      <a:round/>
                      <a:headEnd type="none" w="med" len="med"/>
                      <a:tailEnd type="none" w="med" len="med"/>
                    </a:lnT>
                  </a:tcPr>
                </a:tc>
                <a:tc vMerge="1">
                  <a:txBody>
                    <a:bodyPr/>
                    <a:lstStyle/>
                    <a:p>
                      <a:endParaRPr lang="en-US"/>
                    </a:p>
                  </a:txBody>
                  <a:tcPr>
                    <a:lnT w="12700" cap="flat" cmpd="sng" algn="ctr">
                      <a:solidFill>
                        <a:srgbClr val="F1F1F1"/>
                      </a:solidFill>
                      <a:prstDash val="solid"/>
                      <a:round/>
                      <a:headEnd type="none" w="med" len="med"/>
                      <a:tailEnd type="none" w="med" len="med"/>
                    </a:lnT>
                  </a:tcPr>
                </a:tc>
                <a:tc rowSpan="2">
                  <a:txBody>
                    <a:bodyPr/>
                    <a:lstStyle/>
                    <a:p>
                      <a:endParaRPr lang="en-US" sz="900"/>
                    </a:p>
                  </a:txBody>
                  <a:tcPr>
                    <a:lnL w="635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tcPr>
                </a:tc>
                <a:tc rowSpan="2">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it-IT" sz="900">
                          <a:solidFill>
                            <a:srgbClr val="020302"/>
                          </a:solidFill>
                          <a:latin typeface="Wingdings"/>
                          <a:cs typeface="Wingdings"/>
                        </a:rPr>
                        <a:t></a:t>
                      </a: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264887575"/>
                  </a:ext>
                </a:extLst>
              </a:tr>
              <a:tr h="195234">
                <a:tc vMerge="1">
                  <a:txBody>
                    <a:bodyPr/>
                    <a:lstStyle/>
                    <a:p>
                      <a:endParaRPr lang="en-US"/>
                    </a:p>
                  </a:txBody>
                  <a:tcPr/>
                </a:tc>
                <a:tc>
                  <a:txBody>
                    <a:bodyPr/>
                    <a:lstStyle/>
                    <a:p>
                      <a:pPr marL="48260" marR="0" lvl="0" indent="0" defTabSz="914400" eaLnBrk="1" fontAlgn="auto" latinLnBrk="0" hangingPunct="0">
                        <a:lnSpc>
                          <a:spcPct val="100000"/>
                        </a:lnSpc>
                        <a:spcBef>
                          <a:spcPts val="380"/>
                        </a:spcBef>
                        <a:spcAft>
                          <a:spcPts val="0"/>
                        </a:spcAft>
                        <a:buClrTx/>
                        <a:buSzTx/>
                        <a:buFontTx/>
                        <a:buNone/>
                        <a:tabLst/>
                        <a:defRPr/>
                      </a:pPr>
                      <a:r>
                        <a:rPr lang="it-IT" sz="900" dirty="0">
                          <a:latin typeface="AdobeClean-Light"/>
                          <a:cs typeface="AdobeClean-Light"/>
                        </a:rPr>
                        <a:t>Attività di servizio sul campo </a:t>
                      </a:r>
                    </a:p>
                  </a:txBody>
                  <a:tcPr marL="0" marR="0" marT="48260" marB="0">
                    <a:lnL w="1270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443983707"/>
                  </a:ext>
                </a:extLst>
              </a:tr>
            </a:tbl>
          </a:graphicData>
        </a:graphic>
      </p:graphicFrame>
    </p:spTree>
    <p:extLst>
      <p:ext uri="{BB962C8B-B14F-4D97-AF65-F5344CB8AC3E}">
        <p14:creationId xmlns:p14="http://schemas.microsoft.com/office/powerpoint/2010/main" val="2161849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object 71"/>
          <p:cNvPicPr/>
          <p:nvPr/>
        </p:nvPicPr>
        <p:blipFill>
          <a:blip r:embed="rId3" cstate="print"/>
          <a:stretch>
            <a:fillRect/>
          </a:stretch>
        </p:blipFill>
        <p:spPr>
          <a:xfrm>
            <a:off x="0" y="0"/>
            <a:ext cx="7772400" cy="294130"/>
          </a:xfrm>
          <a:prstGeom prst="rect">
            <a:avLst/>
          </a:prstGeom>
        </p:spPr>
      </p:pic>
      <p:sp>
        <p:nvSpPr>
          <p:cNvPr id="75" name="object 46">
            <a:extLst>
              <a:ext uri="{FF2B5EF4-FFF2-40B4-BE49-F238E27FC236}">
                <a16:creationId xmlns:a16="http://schemas.microsoft.com/office/drawing/2014/main" id="{4602CC83-B0C7-8445-9007-87E67CDDD9D0}"/>
              </a:ext>
            </a:extLst>
          </p:cNvPr>
          <p:cNvSpPr txBox="1"/>
          <p:nvPr/>
        </p:nvSpPr>
        <p:spPr>
          <a:xfrm>
            <a:off x="2835999" y="9021041"/>
            <a:ext cx="2194560" cy="487313"/>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it-IT" sz="1000" dirty="0">
                <a:solidFill>
                  <a:srgbClr val="020302"/>
                </a:solidFill>
                <a:latin typeface="AdobeClean-Light"/>
                <a:cs typeface="AdobeClean-Light"/>
              </a:rPr>
              <a:t>Avvia una sessione di chat per ottenere risposte e assistenza nell’invio di un caso.</a:t>
            </a:r>
          </a:p>
          <a:p>
            <a:pPr marL="33020" marR="159385">
              <a:lnSpc>
                <a:spcPct val="100000"/>
              </a:lnSpc>
              <a:spcBef>
                <a:spcPts val="100"/>
              </a:spcBef>
              <a:tabLst>
                <a:tab pos="1786889" algn="l"/>
              </a:tabLst>
            </a:pPr>
            <a:r>
              <a:rPr lang="it-IT" sz="1000" i="1" dirty="0">
                <a:solidFill>
                  <a:srgbClr val="7A7A7A"/>
                </a:solidFill>
                <a:latin typeface="AdobeClean-LightIt"/>
                <a:cs typeface="AdobeClean-LightIt"/>
              </a:rPr>
              <a:t>* Il supporto chat in diretta non è disponibile per tutti i prodotti</a:t>
            </a:r>
            <a:r>
              <a:rPr lang="it-IT" sz="900" i="1" dirty="0">
                <a:solidFill>
                  <a:srgbClr val="7A7A7A"/>
                </a:solidFill>
                <a:latin typeface="AdobeClean-LightIt"/>
                <a:cs typeface="AdobeClean-LightIt"/>
              </a:rPr>
              <a:t>.  </a:t>
            </a:r>
          </a:p>
        </p:txBody>
      </p:sp>
      <p:sp>
        <p:nvSpPr>
          <p:cNvPr id="80" name="TextBox 79">
            <a:extLst>
              <a:ext uri="{FF2B5EF4-FFF2-40B4-BE49-F238E27FC236}">
                <a16:creationId xmlns:a16="http://schemas.microsoft.com/office/drawing/2014/main" id="{0A5EE386-6D63-F440-9078-1E567B208D54}"/>
              </a:ext>
            </a:extLst>
          </p:cNvPr>
          <p:cNvSpPr txBox="1">
            <a:spLocks/>
          </p:cNvSpPr>
          <p:nvPr/>
        </p:nvSpPr>
        <p:spPr>
          <a:xfrm>
            <a:off x="689237" y="6664838"/>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it-IT" sz="1200">
                <a:solidFill>
                  <a:srgbClr val="000000"/>
                </a:solidFill>
              </a:rPr>
              <a:t>Forum della community</a:t>
            </a:r>
          </a:p>
        </p:txBody>
      </p:sp>
      <p:sp>
        <p:nvSpPr>
          <p:cNvPr id="81" name="Rectangle 80">
            <a:extLst>
              <a:ext uri="{FF2B5EF4-FFF2-40B4-BE49-F238E27FC236}">
                <a16:creationId xmlns:a16="http://schemas.microsoft.com/office/drawing/2014/main" id="{B2E37CCA-094C-054D-863A-3D767661D848}"/>
              </a:ext>
            </a:extLst>
          </p:cNvPr>
          <p:cNvSpPr>
            <a:spLocks/>
          </p:cNvSpPr>
          <p:nvPr/>
        </p:nvSpPr>
        <p:spPr>
          <a:xfrm>
            <a:off x="689237" y="6868024"/>
            <a:ext cx="959314" cy="184666"/>
          </a:xfrm>
          <a:prstGeom prst="rect">
            <a:avLst/>
          </a:prstGeom>
        </p:spPr>
        <p:txBody>
          <a:bodyPr wrap="square" lIns="0" tIns="0" rIns="0" bIns="0">
            <a:spAutoFit/>
          </a:bodyPr>
          <a:lstStyle/>
          <a:p>
            <a:pPr>
              <a:spcBef>
                <a:spcPts val="600"/>
              </a:spcBef>
              <a:spcAft>
                <a:spcPts val="600"/>
              </a:spcAft>
            </a:pPr>
            <a:r>
              <a:rPr lang="it-IT" sz="1200" b="1">
                <a:latin typeface="+mj-lt"/>
                <a:ea typeface="Open Sans" pitchFamily="34" charset="0"/>
                <a:cs typeface="Open Sans" pitchFamily="34" charset="0"/>
              </a:rPr>
              <a:t>Forum online</a:t>
            </a:r>
          </a:p>
        </p:txBody>
      </p:sp>
      <p:sp>
        <p:nvSpPr>
          <p:cNvPr id="83" name="object 39">
            <a:extLst>
              <a:ext uri="{FF2B5EF4-FFF2-40B4-BE49-F238E27FC236}">
                <a16:creationId xmlns:a16="http://schemas.microsoft.com/office/drawing/2014/main" id="{7A016ADC-2A30-8A4B-BE07-A9AB6C1898A7}"/>
              </a:ext>
            </a:extLst>
          </p:cNvPr>
          <p:cNvSpPr txBox="1"/>
          <p:nvPr/>
        </p:nvSpPr>
        <p:spPr>
          <a:xfrm>
            <a:off x="355868" y="7102087"/>
            <a:ext cx="2194560" cy="959237"/>
          </a:xfrm>
          <a:prstGeom prst="rect">
            <a:avLst/>
          </a:prstGeom>
        </p:spPr>
        <p:txBody>
          <a:bodyPr vert="horz" wrap="square" lIns="0" tIns="35560" rIns="0" bIns="0" rtlCol="0">
            <a:spAutoFit/>
          </a:bodyPr>
          <a:lstStyle/>
          <a:p>
            <a:r>
              <a:rPr lang="it-IT" sz="1000" dirty="0">
                <a:solidFill>
                  <a:srgbClr val="4B4B4B"/>
                </a:solidFill>
                <a:latin typeface="Adobe Clean Light" panose="020B0303020404020204" pitchFamily="34" charset="0"/>
              </a:rPr>
              <a:t>Accesso online continuo a un database in continua crescita di soluzioni tecniche, documentazione del prodotto, risposte alle domande più frequenti e altro ancora. Possibilità di relazionarsi con professionisti e altri clienti della Community Adobe per condividere best practice ed esperienze.</a:t>
            </a:r>
          </a:p>
        </p:txBody>
      </p:sp>
      <p:sp>
        <p:nvSpPr>
          <p:cNvPr id="84" name="TextBox 83">
            <a:extLst>
              <a:ext uri="{FF2B5EF4-FFF2-40B4-BE49-F238E27FC236}">
                <a16:creationId xmlns:a16="http://schemas.microsoft.com/office/drawing/2014/main" id="{434C66FF-3A42-4243-8C3C-D8E8D56C012D}"/>
              </a:ext>
            </a:extLst>
          </p:cNvPr>
          <p:cNvSpPr txBox="1">
            <a:spLocks/>
          </p:cNvSpPr>
          <p:nvPr/>
        </p:nvSpPr>
        <p:spPr>
          <a:xfrm>
            <a:off x="5723508" y="6664838"/>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it-IT" sz="1200">
                <a:solidFill>
                  <a:srgbClr val="000000"/>
                </a:solidFill>
              </a:rPr>
              <a:t>Experience League</a:t>
            </a:r>
          </a:p>
        </p:txBody>
      </p:sp>
      <p:sp>
        <p:nvSpPr>
          <p:cNvPr id="85" name="Rectangle 84">
            <a:extLst>
              <a:ext uri="{FF2B5EF4-FFF2-40B4-BE49-F238E27FC236}">
                <a16:creationId xmlns:a16="http://schemas.microsoft.com/office/drawing/2014/main" id="{36BE91A2-2927-1A41-B04A-544C52C4DC26}"/>
              </a:ext>
            </a:extLst>
          </p:cNvPr>
          <p:cNvSpPr>
            <a:spLocks/>
          </p:cNvSpPr>
          <p:nvPr/>
        </p:nvSpPr>
        <p:spPr>
          <a:xfrm>
            <a:off x="5723508" y="6868024"/>
            <a:ext cx="1316707" cy="184666"/>
          </a:xfrm>
          <a:prstGeom prst="rect">
            <a:avLst/>
          </a:prstGeom>
        </p:spPr>
        <p:txBody>
          <a:bodyPr wrap="none" lIns="0" tIns="0" rIns="0" bIns="0">
            <a:spAutoFit/>
          </a:bodyPr>
          <a:lstStyle/>
          <a:p>
            <a:pPr>
              <a:spcBef>
                <a:spcPts val="600"/>
              </a:spcBef>
              <a:spcAft>
                <a:spcPts val="600"/>
              </a:spcAft>
            </a:pPr>
            <a:r>
              <a:rPr lang="it-IT" sz="1200" b="1">
                <a:latin typeface="+mj-lt"/>
                <a:ea typeface="Open Sans" pitchFamily="34" charset="0"/>
                <a:cs typeface="Open Sans" pitchFamily="34" charset="0"/>
              </a:rPr>
              <a:t>Percorsi autoguidati</a:t>
            </a:r>
          </a:p>
        </p:txBody>
      </p:sp>
      <p:sp>
        <p:nvSpPr>
          <p:cNvPr id="87" name="object 39">
            <a:extLst>
              <a:ext uri="{FF2B5EF4-FFF2-40B4-BE49-F238E27FC236}">
                <a16:creationId xmlns:a16="http://schemas.microsoft.com/office/drawing/2014/main" id="{57C0C871-6516-F145-97DA-27A143E6185C}"/>
              </a:ext>
            </a:extLst>
          </p:cNvPr>
          <p:cNvSpPr txBox="1"/>
          <p:nvPr/>
        </p:nvSpPr>
        <p:spPr>
          <a:xfrm>
            <a:off x="5265660" y="7060285"/>
            <a:ext cx="2506739" cy="1267014"/>
          </a:xfrm>
          <a:prstGeom prst="rect">
            <a:avLst/>
          </a:prstGeom>
        </p:spPr>
        <p:txBody>
          <a:bodyPr vert="horz" wrap="square" lIns="0" tIns="35560" rIns="0" bIns="0" rtlCol="0">
            <a:spAutoFit/>
          </a:bodyPr>
          <a:lstStyle/>
          <a:p>
            <a:r>
              <a:rPr lang="it-IT" sz="1000" dirty="0">
                <a:solidFill>
                  <a:srgbClr val="4B4B4B"/>
                </a:solidFill>
                <a:latin typeface="Adobe Clean Light" panose="020B0303020404020204" pitchFamily="34" charset="0"/>
              </a:rPr>
              <a:t>Diventa un Experience Maker con Experience League. Puoi acquisire rapidamente le capacità necessarie nella gestione della customer experience seguendo un percorso di apprendimento personalizzato per sviluppare nuove competenze, partecipare a una comunità globale di professionisti e guadagnare riconoscimenti di valore sul piano professionale.</a:t>
            </a:r>
          </a:p>
        </p:txBody>
      </p:sp>
      <p:sp>
        <p:nvSpPr>
          <p:cNvPr id="88" name="TextBox 87">
            <a:extLst>
              <a:ext uri="{FF2B5EF4-FFF2-40B4-BE49-F238E27FC236}">
                <a16:creationId xmlns:a16="http://schemas.microsoft.com/office/drawing/2014/main" id="{21F54E1A-3EAC-FA4B-8203-8F22A6642031}"/>
              </a:ext>
            </a:extLst>
          </p:cNvPr>
          <p:cNvSpPr txBox="1">
            <a:spLocks/>
          </p:cNvSpPr>
          <p:nvPr/>
        </p:nvSpPr>
        <p:spPr>
          <a:xfrm>
            <a:off x="3201544" y="8520784"/>
            <a:ext cx="1543003"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it-IT" sz="1200">
                <a:solidFill>
                  <a:srgbClr val="000000"/>
                </a:solidFill>
              </a:rPr>
              <a:t>Supporto chat in diretta*</a:t>
            </a:r>
          </a:p>
        </p:txBody>
      </p:sp>
      <p:sp>
        <p:nvSpPr>
          <p:cNvPr id="89" name="Rectangle 88">
            <a:extLst>
              <a:ext uri="{FF2B5EF4-FFF2-40B4-BE49-F238E27FC236}">
                <a16:creationId xmlns:a16="http://schemas.microsoft.com/office/drawing/2014/main" id="{7A63A762-C68F-4742-A032-0B8A3E3EF7E1}"/>
              </a:ext>
            </a:extLst>
          </p:cNvPr>
          <p:cNvSpPr>
            <a:spLocks/>
          </p:cNvSpPr>
          <p:nvPr/>
        </p:nvSpPr>
        <p:spPr>
          <a:xfrm>
            <a:off x="3201544" y="8702003"/>
            <a:ext cx="840166" cy="184666"/>
          </a:xfrm>
          <a:prstGeom prst="rect">
            <a:avLst/>
          </a:prstGeom>
        </p:spPr>
        <p:txBody>
          <a:bodyPr wrap="none" lIns="0" tIns="0" rIns="0" bIns="0">
            <a:spAutoFit/>
          </a:bodyPr>
          <a:lstStyle/>
          <a:p>
            <a:pPr>
              <a:spcBef>
                <a:spcPts val="600"/>
              </a:spcBef>
              <a:spcAft>
                <a:spcPts val="600"/>
              </a:spcAft>
            </a:pPr>
            <a:r>
              <a:rPr lang="it-IT" sz="1200" b="1">
                <a:latin typeface="+mj-lt"/>
                <a:ea typeface="Open Sans" pitchFamily="34" charset="0"/>
                <a:cs typeface="Open Sans" pitchFamily="34" charset="0"/>
              </a:rPr>
              <a:t>Supporto chat</a:t>
            </a:r>
          </a:p>
        </p:txBody>
      </p:sp>
      <p:sp>
        <p:nvSpPr>
          <p:cNvPr id="90" name="TextBox 89">
            <a:extLst>
              <a:ext uri="{FF2B5EF4-FFF2-40B4-BE49-F238E27FC236}">
                <a16:creationId xmlns:a16="http://schemas.microsoft.com/office/drawing/2014/main" id="{688AEA01-9019-C44F-A3C6-6B853E1790AF}"/>
              </a:ext>
            </a:extLst>
          </p:cNvPr>
          <p:cNvSpPr txBox="1">
            <a:spLocks/>
          </p:cNvSpPr>
          <p:nvPr/>
        </p:nvSpPr>
        <p:spPr>
          <a:xfrm>
            <a:off x="3201544" y="666483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it-IT" sz="1200">
                <a:solidFill>
                  <a:srgbClr val="000000"/>
                </a:solidFill>
              </a:rPr>
              <a:t>24x7 P1 </a:t>
            </a:r>
          </a:p>
        </p:txBody>
      </p:sp>
      <p:sp>
        <p:nvSpPr>
          <p:cNvPr id="91" name="Rectangle 90">
            <a:extLst>
              <a:ext uri="{FF2B5EF4-FFF2-40B4-BE49-F238E27FC236}">
                <a16:creationId xmlns:a16="http://schemas.microsoft.com/office/drawing/2014/main" id="{EBBEB6A8-153F-DF43-BDF0-E9999D61AC1F}"/>
              </a:ext>
            </a:extLst>
          </p:cNvPr>
          <p:cNvSpPr>
            <a:spLocks/>
          </p:cNvSpPr>
          <p:nvPr/>
        </p:nvSpPr>
        <p:spPr>
          <a:xfrm>
            <a:off x="3201544" y="6868024"/>
            <a:ext cx="992259" cy="184666"/>
          </a:xfrm>
          <a:prstGeom prst="rect">
            <a:avLst/>
          </a:prstGeom>
        </p:spPr>
        <p:txBody>
          <a:bodyPr wrap="none" lIns="0" tIns="0" rIns="0" bIns="0">
            <a:spAutoFit/>
          </a:bodyPr>
          <a:lstStyle/>
          <a:p>
            <a:pPr>
              <a:spcBef>
                <a:spcPts val="600"/>
              </a:spcBef>
              <a:spcAft>
                <a:spcPts val="600"/>
              </a:spcAft>
            </a:pPr>
            <a:r>
              <a:rPr lang="it-IT" sz="1200" b="1">
                <a:latin typeface="+mj-lt"/>
                <a:ea typeface="Open Sans" pitchFamily="34" charset="0"/>
                <a:cs typeface="Open Sans" pitchFamily="34" charset="0"/>
              </a:rPr>
              <a:t>Supporto telefonico</a:t>
            </a:r>
          </a:p>
        </p:txBody>
      </p:sp>
      <p:sp>
        <p:nvSpPr>
          <p:cNvPr id="92" name="object 39">
            <a:extLst>
              <a:ext uri="{FF2B5EF4-FFF2-40B4-BE49-F238E27FC236}">
                <a16:creationId xmlns:a16="http://schemas.microsoft.com/office/drawing/2014/main" id="{2EE8690E-B0C8-F249-AF73-5FA69B6A65AF}"/>
              </a:ext>
            </a:extLst>
          </p:cNvPr>
          <p:cNvSpPr txBox="1"/>
          <p:nvPr/>
        </p:nvSpPr>
        <p:spPr>
          <a:xfrm>
            <a:off x="2835999" y="7097788"/>
            <a:ext cx="2194560" cy="805349"/>
          </a:xfrm>
          <a:prstGeom prst="rect">
            <a:avLst/>
          </a:prstGeom>
        </p:spPr>
        <p:txBody>
          <a:bodyPr vert="horz" wrap="square" lIns="0" tIns="35560" rIns="0" bIns="0" rtlCol="0">
            <a:spAutoFit/>
          </a:bodyPr>
          <a:lstStyle/>
          <a:p>
            <a:r>
              <a:rPr lang="it-IT" sz="1000">
                <a:solidFill>
                  <a:srgbClr val="020302"/>
                </a:solidFill>
                <a:latin typeface="AdobeClean-Light"/>
              </a:rPr>
              <a:t>Gli utenti autorizzati o i </a:t>
            </a:r>
            <a:r>
              <a:rPr lang="it-IT" sz="1000" b="1">
                <a:solidFill>
                  <a:srgbClr val="020302"/>
                </a:solidFill>
                <a:latin typeface="AdobeClean-Light"/>
              </a:rPr>
              <a:t>contatti interni per il supporto</a:t>
            </a:r>
            <a:r>
              <a:rPr lang="it-IT" sz="1000">
                <a:latin typeface="Adobe Clean Light" panose="020B0303020404020204" pitchFamily="34" charset="0"/>
              </a:rPr>
              <a:t> possono segnalare i problemi tramite tutti i canali disponibili (compreso il supporto telefonico per casi P1) e interagire con il team Adobe di assistenza tecnica per conto della tua azienda. </a:t>
            </a:r>
          </a:p>
        </p:txBody>
      </p:sp>
      <p:sp>
        <p:nvSpPr>
          <p:cNvPr id="93" name="object 26">
            <a:extLst>
              <a:ext uri="{FF2B5EF4-FFF2-40B4-BE49-F238E27FC236}">
                <a16:creationId xmlns:a16="http://schemas.microsoft.com/office/drawing/2014/main" id="{6307748F-6B2D-4E41-94EB-D9DC8442AE48}"/>
              </a:ext>
            </a:extLst>
          </p:cNvPr>
          <p:cNvSpPr/>
          <p:nvPr/>
        </p:nvSpPr>
        <p:spPr>
          <a:xfrm>
            <a:off x="214971" y="6447157"/>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94" name="Rectangle 93">
            <a:extLst>
              <a:ext uri="{FF2B5EF4-FFF2-40B4-BE49-F238E27FC236}">
                <a16:creationId xmlns:a16="http://schemas.microsoft.com/office/drawing/2014/main" id="{361FB899-EBCA-A144-BC72-6D65DDDA1D5D}"/>
              </a:ext>
            </a:extLst>
          </p:cNvPr>
          <p:cNvSpPr/>
          <p:nvPr/>
        </p:nvSpPr>
        <p:spPr>
          <a:xfrm>
            <a:off x="214971" y="6124178"/>
            <a:ext cx="1901483" cy="307777"/>
          </a:xfrm>
          <a:prstGeom prst="rect">
            <a:avLst/>
          </a:prstGeom>
        </p:spPr>
        <p:txBody>
          <a:bodyPr wrap="none" lIns="0">
            <a:spAutoFit/>
          </a:bodyPr>
          <a:lstStyle/>
          <a:p>
            <a:pPr>
              <a:lnSpc>
                <a:spcPct val="100000"/>
              </a:lnSpc>
              <a:spcBef>
                <a:spcPts val="280"/>
              </a:spcBef>
            </a:pPr>
            <a:r>
              <a:rPr lang="it-IT" sz="1400" b="1">
                <a:solidFill>
                  <a:srgbClr val="020302"/>
                </a:solidFill>
                <a:latin typeface="Adobe Clean"/>
                <a:cs typeface="Adobe Clean"/>
              </a:rPr>
              <a:t>Caratteristiche del supporto online</a:t>
            </a:r>
          </a:p>
        </p:txBody>
      </p:sp>
      <p:sp>
        <p:nvSpPr>
          <p:cNvPr id="99" name="TextBox 98">
            <a:extLst>
              <a:ext uri="{FF2B5EF4-FFF2-40B4-BE49-F238E27FC236}">
                <a16:creationId xmlns:a16="http://schemas.microsoft.com/office/drawing/2014/main" id="{21C0F9EC-CE60-7549-BDEE-7F75FE7D2EFB}"/>
              </a:ext>
            </a:extLst>
          </p:cNvPr>
          <p:cNvSpPr txBox="1">
            <a:spLocks/>
          </p:cNvSpPr>
          <p:nvPr/>
        </p:nvSpPr>
        <p:spPr>
          <a:xfrm>
            <a:off x="689237" y="8520784"/>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it-IT" sz="1200">
                <a:solidFill>
                  <a:srgbClr val="000000"/>
                </a:solidFill>
              </a:rPr>
              <a:t>Office Hours</a:t>
            </a:r>
          </a:p>
        </p:txBody>
      </p:sp>
      <p:sp>
        <p:nvSpPr>
          <p:cNvPr id="100" name="Rectangle 99">
            <a:extLst>
              <a:ext uri="{FF2B5EF4-FFF2-40B4-BE49-F238E27FC236}">
                <a16:creationId xmlns:a16="http://schemas.microsoft.com/office/drawing/2014/main" id="{CDE173CC-5BDE-CE46-B09B-8B9C8EAB6E1A}"/>
              </a:ext>
            </a:extLst>
          </p:cNvPr>
          <p:cNvSpPr>
            <a:spLocks/>
          </p:cNvSpPr>
          <p:nvPr/>
        </p:nvSpPr>
        <p:spPr>
          <a:xfrm>
            <a:off x="689237" y="8702003"/>
            <a:ext cx="604974" cy="184666"/>
          </a:xfrm>
          <a:prstGeom prst="rect">
            <a:avLst/>
          </a:prstGeom>
        </p:spPr>
        <p:txBody>
          <a:bodyPr wrap="none" lIns="0" tIns="0" rIns="0" bIns="0">
            <a:spAutoFit/>
          </a:bodyPr>
          <a:lstStyle/>
          <a:p>
            <a:pPr>
              <a:spcBef>
                <a:spcPts val="600"/>
              </a:spcBef>
              <a:spcAft>
                <a:spcPts val="600"/>
              </a:spcAft>
            </a:pPr>
            <a:r>
              <a:rPr lang="it-IT" sz="1200" b="1">
                <a:latin typeface="+mj-lt"/>
                <a:ea typeface="Open Sans" pitchFamily="34" charset="0"/>
                <a:cs typeface="Open Sans" pitchFamily="34" charset="0"/>
              </a:rPr>
              <a:t>Webinar</a:t>
            </a:r>
          </a:p>
        </p:txBody>
      </p:sp>
      <p:sp>
        <p:nvSpPr>
          <p:cNvPr id="101" name="object 39">
            <a:extLst>
              <a:ext uri="{FF2B5EF4-FFF2-40B4-BE49-F238E27FC236}">
                <a16:creationId xmlns:a16="http://schemas.microsoft.com/office/drawing/2014/main" id="{C78C63F6-B527-0345-9CEF-0BF891742A51}"/>
              </a:ext>
            </a:extLst>
          </p:cNvPr>
          <p:cNvSpPr txBox="1"/>
          <p:nvPr/>
        </p:nvSpPr>
        <p:spPr>
          <a:xfrm>
            <a:off x="355867" y="8986613"/>
            <a:ext cx="2480131" cy="805349"/>
          </a:xfrm>
          <a:prstGeom prst="rect">
            <a:avLst/>
          </a:prstGeom>
        </p:spPr>
        <p:txBody>
          <a:bodyPr vert="horz" wrap="square" lIns="0" tIns="35560" rIns="0" bIns="0" rtlCol="0">
            <a:spAutoFit/>
          </a:bodyPr>
          <a:lstStyle/>
          <a:p>
            <a:r>
              <a:rPr lang="it-IT" sz="1000" dirty="0">
                <a:solidFill>
                  <a:srgbClr val="4B4B4B"/>
                </a:solidFill>
                <a:latin typeface="Adobe Clean Light" panose="020B0303020404020204" pitchFamily="34" charset="0"/>
              </a:rPr>
              <a:t>Le sessioni Office Hours, guidate dal team di Assistenza clienti di Adobe, sono pensate per informare e aiutare i partecipanti a risolvere eventuali problemi e forniscono suggerimenti utili per ottenere il massimo dalle soluzioni Adobe. </a:t>
            </a:r>
          </a:p>
        </p:txBody>
      </p:sp>
      <p:sp>
        <p:nvSpPr>
          <p:cNvPr id="103" name="TextBox 102">
            <a:extLst>
              <a:ext uri="{FF2B5EF4-FFF2-40B4-BE49-F238E27FC236}">
                <a16:creationId xmlns:a16="http://schemas.microsoft.com/office/drawing/2014/main" id="{79C62A95-F1EE-4246-BE9D-564816B03BD4}"/>
              </a:ext>
            </a:extLst>
          </p:cNvPr>
          <p:cNvSpPr txBox="1">
            <a:spLocks/>
          </p:cNvSpPr>
          <p:nvPr/>
        </p:nvSpPr>
        <p:spPr>
          <a:xfrm>
            <a:off x="5723508" y="8520784"/>
            <a:ext cx="13037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it-IT" sz="1200">
                <a:solidFill>
                  <a:srgbClr val="000000"/>
                </a:solidFill>
              </a:rPr>
              <a:t>Portali di assistenza autonoma</a:t>
            </a:r>
          </a:p>
        </p:txBody>
      </p:sp>
      <p:sp>
        <p:nvSpPr>
          <p:cNvPr id="104" name="Rectangle 103">
            <a:extLst>
              <a:ext uri="{FF2B5EF4-FFF2-40B4-BE49-F238E27FC236}">
                <a16:creationId xmlns:a16="http://schemas.microsoft.com/office/drawing/2014/main" id="{A72AE8F8-314B-CD42-B69C-DC473A5407DE}"/>
              </a:ext>
            </a:extLst>
          </p:cNvPr>
          <p:cNvSpPr>
            <a:spLocks/>
          </p:cNvSpPr>
          <p:nvPr/>
        </p:nvSpPr>
        <p:spPr>
          <a:xfrm>
            <a:off x="5723508" y="8702003"/>
            <a:ext cx="1267206" cy="184666"/>
          </a:xfrm>
          <a:prstGeom prst="rect">
            <a:avLst/>
          </a:prstGeom>
        </p:spPr>
        <p:txBody>
          <a:bodyPr wrap="none" lIns="0" tIns="0" rIns="0" bIns="0">
            <a:spAutoFit/>
          </a:bodyPr>
          <a:lstStyle/>
          <a:p>
            <a:pPr>
              <a:spcBef>
                <a:spcPts val="600"/>
              </a:spcBef>
              <a:spcAft>
                <a:spcPts val="600"/>
              </a:spcAft>
            </a:pPr>
            <a:r>
              <a:rPr lang="it-IT" sz="1200" b="1">
                <a:latin typeface="+mj-lt"/>
                <a:ea typeface="Open Sans" pitchFamily="34" charset="0"/>
                <a:cs typeface="Open Sans" pitchFamily="34" charset="0"/>
              </a:rPr>
              <a:t>Portale di supporto 24/7</a:t>
            </a:r>
          </a:p>
        </p:txBody>
      </p:sp>
      <p:sp>
        <p:nvSpPr>
          <p:cNvPr id="105" name="object 39">
            <a:extLst>
              <a:ext uri="{FF2B5EF4-FFF2-40B4-BE49-F238E27FC236}">
                <a16:creationId xmlns:a16="http://schemas.microsoft.com/office/drawing/2014/main" id="{1EF93770-A312-1448-A318-59C7AB2FB6AD}"/>
              </a:ext>
            </a:extLst>
          </p:cNvPr>
          <p:cNvSpPr txBox="1"/>
          <p:nvPr/>
        </p:nvSpPr>
        <p:spPr>
          <a:xfrm>
            <a:off x="5265661" y="8947635"/>
            <a:ext cx="2194560" cy="805349"/>
          </a:xfrm>
          <a:prstGeom prst="rect">
            <a:avLst/>
          </a:prstGeom>
        </p:spPr>
        <p:txBody>
          <a:bodyPr vert="horz" wrap="square" lIns="0" tIns="35560" rIns="0" bIns="0" rtlCol="0">
            <a:spAutoFit/>
          </a:bodyPr>
          <a:lstStyle/>
          <a:p>
            <a:r>
              <a:rPr lang="it-IT" sz="1000" dirty="0">
                <a:solidFill>
                  <a:srgbClr val="4B4B4B"/>
                </a:solidFill>
                <a:latin typeface="Adobe Clean Light" panose="020B0303020404020204" pitchFamily="34" charset="0"/>
              </a:rPr>
              <a:t>Accesso on-demand al portale di assistenza autonoma per inviare richieste di supporto, esaminare lo stato dei casi e sfogliare altre risorse, come la knowledge base, notizie e avvisi, suggerimenti e altro ancora.</a:t>
            </a:r>
          </a:p>
        </p:txBody>
      </p:sp>
      <p:sp>
        <p:nvSpPr>
          <p:cNvPr id="113" name="object 11">
            <a:extLst>
              <a:ext uri="{FF2B5EF4-FFF2-40B4-BE49-F238E27FC236}">
                <a16:creationId xmlns:a16="http://schemas.microsoft.com/office/drawing/2014/main" id="{2860E159-CE71-E147-9ED2-5C004530291D}"/>
              </a:ext>
            </a:extLst>
          </p:cNvPr>
          <p:cNvSpPr txBox="1">
            <a:spLocks/>
          </p:cNvSpPr>
          <p:nvPr/>
        </p:nvSpPr>
        <p:spPr>
          <a:xfrm>
            <a:off x="97788" y="9888626"/>
            <a:ext cx="2245360"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it-IT"/>
              <a:t>©2021 Adobe. All Rights Reserved. Adobe Confidential.</a:t>
            </a:r>
          </a:p>
        </p:txBody>
      </p:sp>
      <p:sp>
        <p:nvSpPr>
          <p:cNvPr id="114" name="object 26">
            <a:extLst>
              <a:ext uri="{FF2B5EF4-FFF2-40B4-BE49-F238E27FC236}">
                <a16:creationId xmlns:a16="http://schemas.microsoft.com/office/drawing/2014/main" id="{408C2D8F-392B-584D-B818-DDD728EB2211}"/>
              </a:ext>
            </a:extLst>
          </p:cNvPr>
          <p:cNvSpPr/>
          <p:nvPr/>
        </p:nvSpPr>
        <p:spPr>
          <a:xfrm>
            <a:off x="214971" y="868681"/>
            <a:ext cx="210312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115" name="Rectangle 114">
            <a:extLst>
              <a:ext uri="{FF2B5EF4-FFF2-40B4-BE49-F238E27FC236}">
                <a16:creationId xmlns:a16="http://schemas.microsoft.com/office/drawing/2014/main" id="{2BDA6231-3DD1-8A43-B0D1-0426CE38EFB1}"/>
              </a:ext>
            </a:extLst>
          </p:cNvPr>
          <p:cNvSpPr/>
          <p:nvPr/>
        </p:nvSpPr>
        <p:spPr>
          <a:xfrm>
            <a:off x="214971" y="530261"/>
            <a:ext cx="2159245" cy="307777"/>
          </a:xfrm>
          <a:prstGeom prst="rect">
            <a:avLst/>
          </a:prstGeom>
        </p:spPr>
        <p:txBody>
          <a:bodyPr wrap="none" lIns="0">
            <a:spAutoFit/>
          </a:bodyPr>
          <a:lstStyle/>
          <a:p>
            <a:pPr>
              <a:lnSpc>
                <a:spcPct val="100000"/>
              </a:lnSpc>
              <a:spcBef>
                <a:spcPts val="280"/>
              </a:spcBef>
            </a:pPr>
            <a:r>
              <a:rPr lang="it-IT" sz="1400" b="1">
                <a:solidFill>
                  <a:srgbClr val="020302"/>
                </a:solidFill>
                <a:latin typeface="Adobe Clean"/>
                <a:cs typeface="Adobe Clean"/>
              </a:rPr>
              <a:t>Caratteristiche del supporto Enterprise</a:t>
            </a:r>
          </a:p>
        </p:txBody>
      </p:sp>
      <p:sp>
        <p:nvSpPr>
          <p:cNvPr id="118" name="object 60">
            <a:extLst>
              <a:ext uri="{FF2B5EF4-FFF2-40B4-BE49-F238E27FC236}">
                <a16:creationId xmlns:a16="http://schemas.microsoft.com/office/drawing/2014/main" id="{BB9C52B5-EDD8-5649-9B09-CD916E468DCA}"/>
              </a:ext>
            </a:extLst>
          </p:cNvPr>
          <p:cNvSpPr txBox="1"/>
          <p:nvPr/>
        </p:nvSpPr>
        <p:spPr>
          <a:xfrm>
            <a:off x="689237" y="2603192"/>
            <a:ext cx="1653911" cy="197490"/>
          </a:xfrm>
          <a:prstGeom prst="rect">
            <a:avLst/>
          </a:prstGeom>
        </p:spPr>
        <p:txBody>
          <a:bodyPr vert="horz" wrap="square" lIns="0" tIns="12700" rIns="0" bIns="0" rtlCol="0">
            <a:spAutoFit/>
          </a:bodyPr>
          <a:lstStyle/>
          <a:p>
            <a:pPr marL="12700">
              <a:lnSpc>
                <a:spcPct val="100000"/>
              </a:lnSpc>
              <a:spcBef>
                <a:spcPts val="100"/>
              </a:spcBef>
            </a:pPr>
            <a:r>
              <a:rPr lang="it-IT" sz="1200" b="1" dirty="0">
                <a:solidFill>
                  <a:srgbClr val="020302"/>
                </a:solidFill>
                <a:latin typeface="Adobe Clean"/>
                <a:cs typeface="Adobe Clean"/>
              </a:rPr>
              <a:t>Gestione delle escalation</a:t>
            </a:r>
          </a:p>
        </p:txBody>
      </p:sp>
      <p:sp>
        <p:nvSpPr>
          <p:cNvPr id="119" name="object 61">
            <a:extLst>
              <a:ext uri="{FF2B5EF4-FFF2-40B4-BE49-F238E27FC236}">
                <a16:creationId xmlns:a16="http://schemas.microsoft.com/office/drawing/2014/main" id="{C05E643C-5521-E34E-8CCB-83DA47CEABF4}"/>
              </a:ext>
            </a:extLst>
          </p:cNvPr>
          <p:cNvSpPr txBox="1"/>
          <p:nvPr/>
        </p:nvSpPr>
        <p:spPr>
          <a:xfrm>
            <a:off x="355868" y="2923693"/>
            <a:ext cx="2194560" cy="782265"/>
          </a:xfrm>
          <a:prstGeom prst="rect">
            <a:avLst/>
          </a:prstGeom>
        </p:spPr>
        <p:txBody>
          <a:bodyPr vert="horz" wrap="square" lIns="0" tIns="12700" rIns="0" bIns="0" rtlCol="0">
            <a:spAutoFit/>
          </a:bodyPr>
          <a:lstStyle/>
          <a:p>
            <a:pPr marL="12700">
              <a:lnSpc>
                <a:spcPct val="100000"/>
              </a:lnSpc>
              <a:spcBef>
                <a:spcPts val="100"/>
              </a:spcBef>
            </a:pPr>
            <a:r>
              <a:rPr lang="it-IT" sz="1000" dirty="0">
                <a:solidFill>
                  <a:srgbClr val="4B4B4B"/>
                </a:solidFill>
                <a:latin typeface="Adobe Clean Light" panose="020B0303020404020204" pitchFamily="34" charset="0"/>
              </a:rPr>
              <a:t>Un contatto Adobe dedicato che può fornire assistenza e aggiornamenti regolari in merito ai casi che richiedono escalation, </a:t>
            </a:r>
            <a:br>
              <a:rPr lang="sk-SK" sz="1000" dirty="0">
                <a:solidFill>
                  <a:srgbClr val="4B4B4B"/>
                </a:solidFill>
                <a:latin typeface="Adobe Clean Light" panose="020B0303020404020204" pitchFamily="34" charset="0"/>
              </a:rPr>
            </a:br>
            <a:r>
              <a:rPr lang="it-IT" sz="1000" dirty="0">
                <a:solidFill>
                  <a:srgbClr val="4B4B4B"/>
                </a:solidFill>
                <a:latin typeface="Adobe Clean Light" panose="020B0303020404020204" pitchFamily="34" charset="0"/>
              </a:rPr>
              <a:t>e assicurarsi che venga data priorità alle richieste di supporto aperte più critiche.</a:t>
            </a:r>
          </a:p>
        </p:txBody>
      </p:sp>
      <p:sp>
        <p:nvSpPr>
          <p:cNvPr id="120" name="object 62">
            <a:extLst>
              <a:ext uri="{FF2B5EF4-FFF2-40B4-BE49-F238E27FC236}">
                <a16:creationId xmlns:a16="http://schemas.microsoft.com/office/drawing/2014/main" id="{1DE9F4C6-6FBC-7048-980D-2E4B9151D17A}"/>
              </a:ext>
            </a:extLst>
          </p:cNvPr>
          <p:cNvSpPr txBox="1"/>
          <p:nvPr/>
        </p:nvSpPr>
        <p:spPr>
          <a:xfrm>
            <a:off x="3201544" y="2592994"/>
            <a:ext cx="1629948" cy="197490"/>
          </a:xfrm>
          <a:prstGeom prst="rect">
            <a:avLst/>
          </a:prstGeom>
        </p:spPr>
        <p:txBody>
          <a:bodyPr vert="horz" wrap="square" lIns="0" tIns="12700" rIns="0" bIns="0" rtlCol="0">
            <a:spAutoFit/>
          </a:bodyPr>
          <a:lstStyle/>
          <a:p>
            <a:pPr marL="12700">
              <a:lnSpc>
                <a:spcPct val="100000"/>
              </a:lnSpc>
              <a:spcBef>
                <a:spcPts val="100"/>
              </a:spcBef>
            </a:pPr>
            <a:r>
              <a:rPr lang="it-IT" sz="1200" b="1">
                <a:solidFill>
                  <a:srgbClr val="020302"/>
                </a:solidFill>
                <a:latin typeface="Adobe Clean"/>
                <a:cs typeface="Adobe Clean"/>
              </a:rPr>
              <a:t>Valutazione dei servizi</a:t>
            </a:r>
          </a:p>
        </p:txBody>
      </p:sp>
      <p:sp>
        <p:nvSpPr>
          <p:cNvPr id="121" name="object 63">
            <a:extLst>
              <a:ext uri="{FF2B5EF4-FFF2-40B4-BE49-F238E27FC236}">
                <a16:creationId xmlns:a16="http://schemas.microsoft.com/office/drawing/2014/main" id="{3419AAD6-8F78-6A4E-92B4-499B303969C2}"/>
              </a:ext>
            </a:extLst>
          </p:cNvPr>
          <p:cNvSpPr txBox="1"/>
          <p:nvPr/>
        </p:nvSpPr>
        <p:spPr>
          <a:xfrm>
            <a:off x="2835999" y="2921585"/>
            <a:ext cx="2194560" cy="628377"/>
          </a:xfrm>
          <a:prstGeom prst="rect">
            <a:avLst/>
          </a:prstGeom>
        </p:spPr>
        <p:txBody>
          <a:bodyPr vert="horz" wrap="square" lIns="0" tIns="12700" rIns="0" bIns="0" rtlCol="0">
            <a:spAutoFit/>
          </a:bodyPr>
          <a:lstStyle/>
          <a:p>
            <a:pPr marL="12700">
              <a:lnSpc>
                <a:spcPct val="100000"/>
              </a:lnSpc>
              <a:spcBef>
                <a:spcPts val="100"/>
              </a:spcBef>
            </a:pPr>
            <a:r>
              <a:rPr lang="it-IT" sz="1000" dirty="0">
                <a:solidFill>
                  <a:srgbClr val="4B4B4B"/>
                </a:solidFill>
                <a:latin typeface="Adobe Clean Light" panose="020B0303020404020204" pitchFamily="34" charset="0"/>
              </a:rPr>
              <a:t>Valutazione semestrale completa dei </a:t>
            </a:r>
            <a:br>
              <a:rPr lang="sk-SK" sz="1000" dirty="0">
                <a:solidFill>
                  <a:srgbClr val="4B4B4B"/>
                </a:solidFill>
                <a:latin typeface="Adobe Clean Light" panose="020B0303020404020204" pitchFamily="34" charset="0"/>
              </a:rPr>
            </a:br>
            <a:r>
              <a:rPr lang="it-IT" sz="1000" dirty="0">
                <a:solidFill>
                  <a:srgbClr val="4B4B4B"/>
                </a:solidFill>
                <a:latin typeface="Adobe Clean Light" panose="020B0303020404020204" pitchFamily="34" charset="0"/>
              </a:rPr>
              <a:t>servizi erogati dal programma Enterprise, </a:t>
            </a:r>
            <a:br>
              <a:rPr lang="sk-SK" sz="1000" dirty="0">
                <a:solidFill>
                  <a:srgbClr val="4B4B4B"/>
                </a:solidFill>
                <a:latin typeface="Adobe Clean Light" panose="020B0303020404020204" pitchFamily="34" charset="0"/>
              </a:rPr>
            </a:br>
            <a:r>
              <a:rPr lang="it-IT" sz="1000" dirty="0">
                <a:solidFill>
                  <a:srgbClr val="4B4B4B"/>
                </a:solidFill>
                <a:latin typeface="Adobe Clean Light" panose="020B0303020404020204" pitchFamily="34" charset="0"/>
              </a:rPr>
              <a:t>dei vantaggi che offrono e delle metriche </a:t>
            </a:r>
            <a:br>
              <a:rPr lang="sk-SK" sz="1000" dirty="0">
                <a:solidFill>
                  <a:srgbClr val="4B4B4B"/>
                </a:solidFill>
                <a:latin typeface="Adobe Clean Light" panose="020B0303020404020204" pitchFamily="34" charset="0"/>
              </a:rPr>
            </a:br>
            <a:r>
              <a:rPr lang="it-IT" sz="1000" dirty="0">
                <a:solidFill>
                  <a:srgbClr val="4B4B4B"/>
                </a:solidFill>
                <a:latin typeface="Adobe Clean Light" panose="020B0303020404020204" pitchFamily="34" charset="0"/>
              </a:rPr>
              <a:t>di adottate.</a:t>
            </a:r>
          </a:p>
        </p:txBody>
      </p:sp>
      <p:sp>
        <p:nvSpPr>
          <p:cNvPr id="123" name="object 65">
            <a:extLst>
              <a:ext uri="{FF2B5EF4-FFF2-40B4-BE49-F238E27FC236}">
                <a16:creationId xmlns:a16="http://schemas.microsoft.com/office/drawing/2014/main" id="{A68C77C5-EF3C-7143-9359-14C6A26D1276}"/>
              </a:ext>
            </a:extLst>
          </p:cNvPr>
          <p:cNvSpPr txBox="1"/>
          <p:nvPr/>
        </p:nvSpPr>
        <p:spPr>
          <a:xfrm>
            <a:off x="5265661" y="1426694"/>
            <a:ext cx="2194560" cy="628377"/>
          </a:xfrm>
          <a:prstGeom prst="rect">
            <a:avLst/>
          </a:prstGeom>
        </p:spPr>
        <p:txBody>
          <a:bodyPr vert="horz" wrap="square" lIns="0" tIns="12700" rIns="0" bIns="0" rtlCol="0">
            <a:spAutoFit/>
          </a:bodyPr>
          <a:lstStyle/>
          <a:p>
            <a:pPr marL="12700">
              <a:lnSpc>
                <a:spcPct val="100000"/>
              </a:lnSpc>
              <a:spcBef>
                <a:spcPts val="100"/>
              </a:spcBef>
            </a:pPr>
            <a:r>
              <a:rPr lang="it-IT" sz="1000">
                <a:solidFill>
                  <a:srgbClr val="4B4B4B"/>
                </a:solidFill>
                <a:latin typeface="Adobe Clean Light" panose="020B0303020404020204" pitchFamily="34" charset="0"/>
              </a:rPr>
              <a:t>Una sessione di 60 minuti incentrata su una specifica funzionalità di prodotto e come utilizzarla per risolvere le problematiche più comuni.</a:t>
            </a:r>
          </a:p>
        </p:txBody>
      </p:sp>
      <p:sp>
        <p:nvSpPr>
          <p:cNvPr id="124" name="object 66">
            <a:extLst>
              <a:ext uri="{FF2B5EF4-FFF2-40B4-BE49-F238E27FC236}">
                <a16:creationId xmlns:a16="http://schemas.microsoft.com/office/drawing/2014/main" id="{14AAF776-9013-4C40-92F9-FFFE22C4038F}"/>
              </a:ext>
            </a:extLst>
          </p:cNvPr>
          <p:cNvSpPr txBox="1"/>
          <p:nvPr/>
        </p:nvSpPr>
        <p:spPr>
          <a:xfrm>
            <a:off x="5265661" y="5001737"/>
            <a:ext cx="2194560" cy="536622"/>
          </a:xfrm>
          <a:prstGeom prst="rect">
            <a:avLst/>
          </a:prstGeom>
        </p:spPr>
        <p:txBody>
          <a:bodyPr vert="horz" wrap="square" lIns="0" tIns="12700" rIns="0" bIns="0" rtlCol="0">
            <a:spAutoFit/>
          </a:bodyPr>
          <a:lstStyle/>
          <a:p>
            <a:pPr marL="12700" marR="5080">
              <a:lnSpc>
                <a:spcPct val="115999"/>
              </a:lnSpc>
              <a:spcBef>
                <a:spcPts val="600"/>
              </a:spcBef>
            </a:pPr>
            <a:r>
              <a:rPr lang="it-IT" sz="1000" dirty="0">
                <a:solidFill>
                  <a:srgbClr val="4B4B4B"/>
                </a:solidFill>
                <a:latin typeface="Adobe Clean Light" panose="020B0303020404020204" pitchFamily="34" charset="0"/>
              </a:rPr>
              <a:t>Promuovere l’adozione di best practice </a:t>
            </a:r>
            <a:br>
              <a:rPr lang="sk-SK" sz="1000" dirty="0">
                <a:solidFill>
                  <a:srgbClr val="4B4B4B"/>
                </a:solidFill>
                <a:latin typeface="Adobe Clean Light" panose="020B0303020404020204" pitchFamily="34" charset="0"/>
              </a:rPr>
            </a:br>
            <a:r>
              <a:rPr lang="it-IT" sz="1000" dirty="0">
                <a:solidFill>
                  <a:srgbClr val="4B4B4B"/>
                </a:solidFill>
                <a:latin typeface="Adobe Clean Light" panose="020B0303020404020204" pitchFamily="34" charset="0"/>
              </a:rPr>
              <a:t>per la personalizzazione e componenti</a:t>
            </a:r>
            <a:br>
              <a:rPr lang="sk-SK" sz="1000" dirty="0">
                <a:solidFill>
                  <a:srgbClr val="4B4B4B"/>
                </a:solidFill>
                <a:latin typeface="Adobe Clean Light" panose="020B0303020404020204" pitchFamily="34" charset="0"/>
              </a:rPr>
            </a:br>
            <a:r>
              <a:rPr lang="it-IT" sz="1000" dirty="0">
                <a:solidFill>
                  <a:srgbClr val="4B4B4B"/>
                </a:solidFill>
                <a:latin typeface="Adobe Clean Light" panose="020B0303020404020204" pitchFamily="34" charset="0"/>
              </a:rPr>
              <a:t>core di AEM as a Cloud Service</a:t>
            </a:r>
          </a:p>
        </p:txBody>
      </p:sp>
      <p:sp>
        <p:nvSpPr>
          <p:cNvPr id="125" name="object 67">
            <a:extLst>
              <a:ext uri="{FF2B5EF4-FFF2-40B4-BE49-F238E27FC236}">
                <a16:creationId xmlns:a16="http://schemas.microsoft.com/office/drawing/2014/main" id="{AF4EBBF5-5438-A043-B9AA-3822381D52EE}"/>
              </a:ext>
            </a:extLst>
          </p:cNvPr>
          <p:cNvSpPr txBox="1"/>
          <p:nvPr/>
        </p:nvSpPr>
        <p:spPr>
          <a:xfrm>
            <a:off x="2835999" y="4994097"/>
            <a:ext cx="2194560" cy="720903"/>
          </a:xfrm>
          <a:prstGeom prst="rect">
            <a:avLst/>
          </a:prstGeom>
        </p:spPr>
        <p:txBody>
          <a:bodyPr vert="horz" wrap="square" lIns="0" tIns="12700" rIns="0" bIns="0" rtlCol="0">
            <a:spAutoFit/>
          </a:bodyPr>
          <a:lstStyle/>
          <a:p>
            <a:pPr marL="14604" marR="5080" indent="-1905">
              <a:lnSpc>
                <a:spcPct val="117000"/>
              </a:lnSpc>
              <a:spcBef>
                <a:spcPts val="900"/>
              </a:spcBef>
            </a:pPr>
            <a:r>
              <a:rPr lang="it-IT" sz="1000" dirty="0">
                <a:solidFill>
                  <a:srgbClr val="4B4B4B"/>
                </a:solidFill>
                <a:latin typeface="Adobe Clean Light" panose="020B0303020404020204" pitchFamily="34" charset="0"/>
              </a:rPr>
              <a:t>Individuare, valutare e fornire raccomandazioni su aree specifiche,</a:t>
            </a:r>
            <a:br>
              <a:rPr lang="sk-SK" sz="1000" dirty="0">
                <a:solidFill>
                  <a:srgbClr val="4B4B4B"/>
                </a:solidFill>
                <a:latin typeface="Adobe Clean Light" panose="020B0303020404020204" pitchFamily="34" charset="0"/>
              </a:rPr>
            </a:br>
            <a:r>
              <a:rPr lang="it-IT" sz="1000" dirty="0">
                <a:solidFill>
                  <a:srgbClr val="4B4B4B"/>
                </a:solidFill>
                <a:latin typeface="Adobe Clean Light" panose="020B0303020404020204" pitchFamily="34" charset="0"/>
              </a:rPr>
              <a:t>relative all’adozione delle soluzioni, </a:t>
            </a:r>
            <a:br>
              <a:rPr lang="sk-SK" sz="1000" dirty="0">
                <a:solidFill>
                  <a:srgbClr val="4B4B4B"/>
                </a:solidFill>
                <a:latin typeface="Adobe Clean Light" panose="020B0303020404020204" pitchFamily="34" charset="0"/>
              </a:rPr>
            </a:br>
            <a:r>
              <a:rPr lang="it-IT" sz="1000" dirty="0">
                <a:solidFill>
                  <a:srgbClr val="4B4B4B"/>
                </a:solidFill>
                <a:latin typeface="Adobe Clean Light" panose="020B0303020404020204" pitchFamily="34" charset="0"/>
              </a:rPr>
              <a:t>che offrono opportunità di ottimizzazione</a:t>
            </a:r>
          </a:p>
        </p:txBody>
      </p:sp>
      <p:sp>
        <p:nvSpPr>
          <p:cNvPr id="126" name="object 68">
            <a:extLst>
              <a:ext uri="{FF2B5EF4-FFF2-40B4-BE49-F238E27FC236}">
                <a16:creationId xmlns:a16="http://schemas.microsoft.com/office/drawing/2014/main" id="{7F65676D-32E4-7B4B-BB85-4D504B5882BD}"/>
              </a:ext>
            </a:extLst>
          </p:cNvPr>
          <p:cNvSpPr txBox="1"/>
          <p:nvPr/>
        </p:nvSpPr>
        <p:spPr>
          <a:xfrm>
            <a:off x="355868" y="4947989"/>
            <a:ext cx="2194560" cy="717376"/>
          </a:xfrm>
          <a:prstGeom prst="rect">
            <a:avLst/>
          </a:prstGeom>
        </p:spPr>
        <p:txBody>
          <a:bodyPr vert="horz" wrap="square" lIns="0" tIns="12700" rIns="0" bIns="0" rtlCol="0">
            <a:spAutoFit/>
          </a:bodyPr>
          <a:lstStyle/>
          <a:p>
            <a:pPr marL="12700" marR="5080">
              <a:lnSpc>
                <a:spcPct val="117000"/>
              </a:lnSpc>
              <a:spcBef>
                <a:spcPts val="685"/>
              </a:spcBef>
            </a:pPr>
            <a:r>
              <a:rPr lang="it-IT" sz="1000">
                <a:solidFill>
                  <a:srgbClr val="4B4B4B"/>
                </a:solidFill>
                <a:latin typeface="Adobe Clean Light" panose="020B0303020404020204" pitchFamily="34" charset="0"/>
              </a:rPr>
              <a:t>Governance operativa e tecnica per assistere i clienti di AEM as a Cloud Service a rispettare gli standard di settore e le best practice per AEM as a Cloud Service</a:t>
            </a:r>
          </a:p>
        </p:txBody>
      </p:sp>
      <p:sp>
        <p:nvSpPr>
          <p:cNvPr id="127" name="object 39">
            <a:extLst>
              <a:ext uri="{FF2B5EF4-FFF2-40B4-BE49-F238E27FC236}">
                <a16:creationId xmlns:a16="http://schemas.microsoft.com/office/drawing/2014/main" id="{BB896A03-8E7E-344F-BDE1-37C49461FF04}"/>
              </a:ext>
            </a:extLst>
          </p:cNvPr>
          <p:cNvSpPr txBox="1"/>
          <p:nvPr/>
        </p:nvSpPr>
        <p:spPr>
          <a:xfrm>
            <a:off x="2835999" y="1401973"/>
            <a:ext cx="2194560" cy="959237"/>
          </a:xfrm>
          <a:prstGeom prst="rect">
            <a:avLst/>
          </a:prstGeom>
        </p:spPr>
        <p:txBody>
          <a:bodyPr vert="horz" wrap="square" lIns="0" tIns="35560" rIns="0" bIns="0" rtlCol="0">
            <a:spAutoFit/>
          </a:bodyPr>
          <a:lstStyle/>
          <a:p>
            <a:pPr>
              <a:spcBef>
                <a:spcPts val="190"/>
              </a:spcBef>
            </a:pPr>
            <a:r>
              <a:rPr lang="it-IT" sz="1000">
                <a:solidFill>
                  <a:srgbClr val="4B4B4B"/>
                </a:solidFill>
                <a:latin typeface="Adobe Clean Light" panose="020B0303020404020204" pitchFamily="34" charset="0"/>
              </a:rPr>
              <a:t>Un tecnico del supporto dedicato che acquisisce familiarità con l’ambiente della soluzione e gli obiettivi di business del cliente. Il Named Support Engineer è un tecnico esperto che aiuta a coordinare la tua esperienza di assistenza Enterprise.</a:t>
            </a:r>
          </a:p>
        </p:txBody>
      </p:sp>
      <p:sp>
        <p:nvSpPr>
          <p:cNvPr id="128" name="Rectangle 127">
            <a:extLst>
              <a:ext uri="{FF2B5EF4-FFF2-40B4-BE49-F238E27FC236}">
                <a16:creationId xmlns:a16="http://schemas.microsoft.com/office/drawing/2014/main" id="{4C112B89-FE2D-9246-A0BB-87EE74786AB0}"/>
              </a:ext>
            </a:extLst>
          </p:cNvPr>
          <p:cNvSpPr>
            <a:spLocks/>
          </p:cNvSpPr>
          <p:nvPr/>
        </p:nvSpPr>
        <p:spPr>
          <a:xfrm>
            <a:off x="3201544" y="1127425"/>
            <a:ext cx="1726164" cy="184666"/>
          </a:xfrm>
          <a:prstGeom prst="rect">
            <a:avLst/>
          </a:prstGeom>
        </p:spPr>
        <p:txBody>
          <a:bodyPr wrap="square" lIns="0" tIns="0" rIns="0" bIns="0">
            <a:spAutoFit/>
          </a:bodyPr>
          <a:lstStyle/>
          <a:p>
            <a:pPr>
              <a:spcBef>
                <a:spcPts val="600"/>
              </a:spcBef>
              <a:spcAft>
                <a:spcPts val="600"/>
              </a:spcAft>
            </a:pPr>
            <a:r>
              <a:rPr lang="it-IT" sz="1200" b="1">
                <a:solidFill>
                  <a:srgbClr val="020302"/>
                </a:solidFill>
                <a:latin typeface="+mj-lt"/>
              </a:rPr>
              <a:t>Named Support Engineer</a:t>
            </a:r>
          </a:p>
        </p:txBody>
      </p:sp>
      <p:pic>
        <p:nvPicPr>
          <p:cNvPr id="142" name="Graphic 141" descr="User outline">
            <a:extLst>
              <a:ext uri="{FF2B5EF4-FFF2-40B4-BE49-F238E27FC236}">
                <a16:creationId xmlns:a16="http://schemas.microsoft.com/office/drawing/2014/main" id="{D810B7C8-EC8A-8D4D-9EEC-977E8C8AB01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76853" y="1015953"/>
            <a:ext cx="365760" cy="299325"/>
          </a:xfrm>
          <a:prstGeom prst="rect">
            <a:avLst/>
          </a:prstGeom>
        </p:spPr>
      </p:pic>
      <p:sp>
        <p:nvSpPr>
          <p:cNvPr id="144" name="object 62">
            <a:extLst>
              <a:ext uri="{FF2B5EF4-FFF2-40B4-BE49-F238E27FC236}">
                <a16:creationId xmlns:a16="http://schemas.microsoft.com/office/drawing/2014/main" id="{0D314FCF-4BE4-7542-ACF8-D1CC1D85A5C3}"/>
              </a:ext>
            </a:extLst>
          </p:cNvPr>
          <p:cNvSpPr txBox="1"/>
          <p:nvPr/>
        </p:nvSpPr>
        <p:spPr>
          <a:xfrm>
            <a:off x="5723508" y="1099976"/>
            <a:ext cx="1463040" cy="197490"/>
          </a:xfrm>
          <a:prstGeom prst="rect">
            <a:avLst/>
          </a:prstGeom>
        </p:spPr>
        <p:txBody>
          <a:bodyPr vert="horz" wrap="square" lIns="0" tIns="12700" rIns="0" bIns="0" rtlCol="0">
            <a:spAutoFit/>
          </a:bodyPr>
          <a:lstStyle/>
          <a:p>
            <a:pPr marL="12700">
              <a:lnSpc>
                <a:spcPct val="100000"/>
              </a:lnSpc>
              <a:spcBef>
                <a:spcPts val="100"/>
              </a:spcBef>
            </a:pPr>
            <a:r>
              <a:rPr lang="it-IT" sz="1200" b="1" dirty="0">
                <a:solidFill>
                  <a:srgbClr val="020302"/>
                </a:solidFill>
                <a:latin typeface="Adobe Clean"/>
                <a:cs typeface="Adobe Clean"/>
              </a:rPr>
              <a:t>Sessioni con esperti</a:t>
            </a:r>
          </a:p>
        </p:txBody>
      </p:sp>
      <p:sp>
        <p:nvSpPr>
          <p:cNvPr id="147" name="Rectangle 146">
            <a:extLst>
              <a:ext uri="{FF2B5EF4-FFF2-40B4-BE49-F238E27FC236}">
                <a16:creationId xmlns:a16="http://schemas.microsoft.com/office/drawing/2014/main" id="{98139763-3864-EE42-90B0-5D0834D69657}"/>
              </a:ext>
            </a:extLst>
          </p:cNvPr>
          <p:cNvSpPr/>
          <p:nvPr/>
        </p:nvSpPr>
        <p:spPr>
          <a:xfrm>
            <a:off x="5181600" y="4441989"/>
            <a:ext cx="1972258" cy="646331"/>
          </a:xfrm>
          <a:prstGeom prst="rect">
            <a:avLst/>
          </a:prstGeom>
        </p:spPr>
        <p:txBody>
          <a:bodyPr wrap="square">
            <a:spAutoFit/>
          </a:bodyPr>
          <a:lstStyle/>
          <a:p>
            <a:pPr marL="12700">
              <a:lnSpc>
                <a:spcPct val="100000"/>
              </a:lnSpc>
              <a:spcBef>
                <a:spcPts val="100"/>
              </a:spcBef>
            </a:pPr>
            <a:r>
              <a:rPr lang="it-IT" sz="1200" b="1" dirty="0">
                <a:solidFill>
                  <a:srgbClr val="020302"/>
                </a:solidFill>
                <a:latin typeface="Adobe Clean"/>
                <a:cs typeface="Adobe Clean"/>
              </a:rPr>
              <a:t>Best practice per </a:t>
            </a:r>
            <a:br>
              <a:rPr lang="sk-SK" sz="1200" b="1" dirty="0">
                <a:solidFill>
                  <a:srgbClr val="020302"/>
                </a:solidFill>
                <a:latin typeface="Adobe Clean"/>
                <a:cs typeface="Adobe Clean"/>
              </a:rPr>
            </a:br>
            <a:r>
              <a:rPr lang="it-IT" sz="1200" b="1" dirty="0">
                <a:solidFill>
                  <a:srgbClr val="020302"/>
                </a:solidFill>
                <a:latin typeface="Adobe Clean"/>
                <a:cs typeface="Adobe Clean"/>
              </a:rPr>
              <a:t>la personalizzazione di AEM as a Cloud Service</a:t>
            </a:r>
          </a:p>
        </p:txBody>
      </p:sp>
      <p:sp>
        <p:nvSpPr>
          <p:cNvPr id="148" name="Rectangle 147">
            <a:extLst>
              <a:ext uri="{FF2B5EF4-FFF2-40B4-BE49-F238E27FC236}">
                <a16:creationId xmlns:a16="http://schemas.microsoft.com/office/drawing/2014/main" id="{E46486FF-98E8-104F-B880-5545084769D6}"/>
              </a:ext>
            </a:extLst>
          </p:cNvPr>
          <p:cNvSpPr/>
          <p:nvPr/>
        </p:nvSpPr>
        <p:spPr>
          <a:xfrm>
            <a:off x="2752588" y="4438393"/>
            <a:ext cx="1708650" cy="646331"/>
          </a:xfrm>
          <a:prstGeom prst="rect">
            <a:avLst/>
          </a:prstGeom>
        </p:spPr>
        <p:txBody>
          <a:bodyPr wrap="square">
            <a:spAutoFit/>
          </a:bodyPr>
          <a:lstStyle/>
          <a:p>
            <a:pPr marL="12700">
              <a:lnSpc>
                <a:spcPct val="100000"/>
              </a:lnSpc>
              <a:spcBef>
                <a:spcPts val="100"/>
              </a:spcBef>
            </a:pPr>
            <a:r>
              <a:rPr lang="it-IT" sz="1200" b="1" dirty="0">
                <a:solidFill>
                  <a:srgbClr val="020302"/>
                </a:solidFill>
                <a:latin typeface="Adobe Clean"/>
                <a:cs typeface="Adobe Clean"/>
              </a:rPr>
              <a:t>Servizi a valore aggiunto per AEM </a:t>
            </a:r>
            <a:br>
              <a:rPr lang="sk-SK" sz="1200" b="1" dirty="0">
                <a:solidFill>
                  <a:srgbClr val="020302"/>
                </a:solidFill>
                <a:latin typeface="Adobe Clean"/>
                <a:cs typeface="Adobe Clean"/>
              </a:rPr>
            </a:br>
            <a:r>
              <a:rPr lang="it-IT" sz="1200" b="1" dirty="0">
                <a:solidFill>
                  <a:srgbClr val="020302"/>
                </a:solidFill>
                <a:latin typeface="Adobe Clean"/>
                <a:cs typeface="Adobe Clean"/>
              </a:rPr>
              <a:t>as a Cloud Service</a:t>
            </a:r>
          </a:p>
        </p:txBody>
      </p:sp>
      <p:sp>
        <p:nvSpPr>
          <p:cNvPr id="149" name="Rectangle 148">
            <a:extLst>
              <a:ext uri="{FF2B5EF4-FFF2-40B4-BE49-F238E27FC236}">
                <a16:creationId xmlns:a16="http://schemas.microsoft.com/office/drawing/2014/main" id="{18F92F5A-D3CA-DB48-AF85-3ED95C0CE207}"/>
              </a:ext>
            </a:extLst>
          </p:cNvPr>
          <p:cNvSpPr/>
          <p:nvPr/>
        </p:nvSpPr>
        <p:spPr>
          <a:xfrm>
            <a:off x="381000" y="4438394"/>
            <a:ext cx="1998943" cy="461665"/>
          </a:xfrm>
          <a:prstGeom prst="rect">
            <a:avLst/>
          </a:prstGeom>
        </p:spPr>
        <p:txBody>
          <a:bodyPr wrap="square" lIns="0">
            <a:spAutoFit/>
          </a:bodyPr>
          <a:lstStyle/>
          <a:p>
            <a:pPr marL="12700">
              <a:lnSpc>
                <a:spcPct val="100000"/>
              </a:lnSpc>
              <a:spcBef>
                <a:spcPts val="100"/>
              </a:spcBef>
            </a:pPr>
            <a:r>
              <a:rPr lang="it-IT" sz="1200" b="1" dirty="0">
                <a:solidFill>
                  <a:srgbClr val="020302"/>
                </a:solidFill>
                <a:latin typeface="Adobe Clean"/>
                <a:cs typeface="Adobe Clean"/>
              </a:rPr>
              <a:t>Governance per AEM </a:t>
            </a:r>
            <a:br>
              <a:rPr lang="sk-SK" sz="1200" b="1" dirty="0">
                <a:solidFill>
                  <a:srgbClr val="020302"/>
                </a:solidFill>
                <a:latin typeface="Adobe Clean"/>
                <a:cs typeface="Adobe Clean"/>
              </a:rPr>
            </a:br>
            <a:r>
              <a:rPr lang="it-IT" sz="1200" b="1" dirty="0">
                <a:solidFill>
                  <a:srgbClr val="020302"/>
                </a:solidFill>
                <a:latin typeface="Adobe Clean"/>
                <a:cs typeface="Adobe Clean"/>
              </a:rPr>
              <a:t>as a Cloud Service</a:t>
            </a:r>
          </a:p>
        </p:txBody>
      </p:sp>
      <p:pic>
        <p:nvPicPr>
          <p:cNvPr id="151" name="Graphic 150" descr="Director's Chair outline">
            <a:extLst>
              <a:ext uri="{FF2B5EF4-FFF2-40B4-BE49-F238E27FC236}">
                <a16:creationId xmlns:a16="http://schemas.microsoft.com/office/drawing/2014/main" id="{921858E2-75CF-3B40-8734-4CE41782FC9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57799" y="1015952"/>
            <a:ext cx="411480" cy="411480"/>
          </a:xfrm>
          <a:prstGeom prst="rect">
            <a:avLst/>
          </a:prstGeom>
        </p:spPr>
      </p:pic>
      <p:pic>
        <p:nvPicPr>
          <p:cNvPr id="153" name="Graphic 152" descr="Rating 3 Star with solid fill">
            <a:extLst>
              <a:ext uri="{FF2B5EF4-FFF2-40B4-BE49-F238E27FC236}">
                <a16:creationId xmlns:a16="http://schemas.microsoft.com/office/drawing/2014/main" id="{D5B000DA-4203-6A40-88BA-0E899DF2822C}"/>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76853" y="2514600"/>
            <a:ext cx="385800" cy="385800"/>
          </a:xfrm>
          <a:prstGeom prst="rect">
            <a:avLst/>
          </a:prstGeom>
        </p:spPr>
      </p:pic>
      <p:sp>
        <p:nvSpPr>
          <p:cNvPr id="61" name="object 62">
            <a:extLst>
              <a:ext uri="{FF2B5EF4-FFF2-40B4-BE49-F238E27FC236}">
                <a16:creationId xmlns:a16="http://schemas.microsoft.com/office/drawing/2014/main" id="{617B1137-C66B-C040-8DDC-65022470FBF2}"/>
              </a:ext>
            </a:extLst>
          </p:cNvPr>
          <p:cNvSpPr txBox="1"/>
          <p:nvPr/>
        </p:nvSpPr>
        <p:spPr>
          <a:xfrm>
            <a:off x="689237" y="1102553"/>
            <a:ext cx="1373941" cy="197490"/>
          </a:xfrm>
          <a:prstGeom prst="rect">
            <a:avLst/>
          </a:prstGeom>
        </p:spPr>
        <p:txBody>
          <a:bodyPr vert="horz" wrap="square" lIns="0" tIns="12700" rIns="0" bIns="0" rtlCol="0">
            <a:spAutoFit/>
          </a:bodyPr>
          <a:lstStyle/>
          <a:p>
            <a:pPr marL="12700">
              <a:lnSpc>
                <a:spcPct val="100000"/>
              </a:lnSpc>
              <a:spcBef>
                <a:spcPts val="100"/>
              </a:spcBef>
            </a:pPr>
            <a:r>
              <a:rPr lang="it-IT" sz="1200" b="1" dirty="0">
                <a:solidFill>
                  <a:srgbClr val="020302"/>
                </a:solidFill>
                <a:latin typeface="Adobe Clean"/>
                <a:cs typeface="Adobe Clean"/>
              </a:rPr>
              <a:t>Valutazione dei casi</a:t>
            </a:r>
          </a:p>
        </p:txBody>
      </p:sp>
      <p:pic>
        <p:nvPicPr>
          <p:cNvPr id="5" name="Graphic 4" descr="Customer review outline">
            <a:extLst>
              <a:ext uri="{FF2B5EF4-FFF2-40B4-BE49-F238E27FC236}">
                <a16:creationId xmlns:a16="http://schemas.microsoft.com/office/drawing/2014/main" id="{8CCEB8E9-4EDC-FD45-900B-6151B8F604B7}"/>
              </a:ext>
            </a:extLst>
          </p:cNvPr>
          <p:cNvPicPr>
            <a:picLocks/>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1015953"/>
            <a:ext cx="411480" cy="320040"/>
          </a:xfrm>
          <a:prstGeom prst="rect">
            <a:avLst/>
          </a:prstGeom>
        </p:spPr>
      </p:pic>
      <p:sp>
        <p:nvSpPr>
          <p:cNvPr id="66" name="object 63">
            <a:extLst>
              <a:ext uri="{FF2B5EF4-FFF2-40B4-BE49-F238E27FC236}">
                <a16:creationId xmlns:a16="http://schemas.microsoft.com/office/drawing/2014/main" id="{FFC37365-14D1-2C4B-97CC-3896ADF5B05F}"/>
              </a:ext>
            </a:extLst>
          </p:cNvPr>
          <p:cNvSpPr txBox="1"/>
          <p:nvPr/>
        </p:nvSpPr>
        <p:spPr>
          <a:xfrm>
            <a:off x="355868" y="1426046"/>
            <a:ext cx="2194560" cy="936154"/>
          </a:xfrm>
          <a:prstGeom prst="rect">
            <a:avLst/>
          </a:prstGeom>
        </p:spPr>
        <p:txBody>
          <a:bodyPr vert="horz" wrap="square" lIns="0" tIns="12700" rIns="0" bIns="0" rtlCol="0">
            <a:spAutoFit/>
          </a:bodyPr>
          <a:lstStyle/>
          <a:p>
            <a:pPr marL="12700">
              <a:lnSpc>
                <a:spcPct val="100000"/>
              </a:lnSpc>
              <a:spcBef>
                <a:spcPts val="100"/>
              </a:spcBef>
            </a:pPr>
            <a:r>
              <a:rPr lang="it-IT" sz="1000">
                <a:solidFill>
                  <a:srgbClr val="4B4B4B"/>
                </a:solidFill>
                <a:latin typeface="Adobe Clean Light" panose="020B0303020404020204" pitchFamily="34" charset="0"/>
              </a:rPr>
              <a:t>Valutazione periodica programmata delle richieste di supporto aperte, per garantirne l’allineamento in termini di descrizione dei casi, impatto sul business, stato, priorità e accordi sulle azioni successive necessarie a garantire una rapida risoluzione.</a:t>
            </a:r>
          </a:p>
        </p:txBody>
      </p:sp>
      <p:sp>
        <p:nvSpPr>
          <p:cNvPr id="68" name="Rectangle 67">
            <a:extLst>
              <a:ext uri="{FF2B5EF4-FFF2-40B4-BE49-F238E27FC236}">
                <a16:creationId xmlns:a16="http://schemas.microsoft.com/office/drawing/2014/main" id="{C8A5F3FC-2C04-C744-BD0E-F9ACC42DEA13}"/>
              </a:ext>
            </a:extLst>
          </p:cNvPr>
          <p:cNvSpPr/>
          <p:nvPr/>
        </p:nvSpPr>
        <p:spPr>
          <a:xfrm>
            <a:off x="214971" y="3981193"/>
            <a:ext cx="2354171" cy="307777"/>
          </a:xfrm>
          <a:prstGeom prst="rect">
            <a:avLst/>
          </a:prstGeom>
        </p:spPr>
        <p:txBody>
          <a:bodyPr wrap="none" lIns="0">
            <a:spAutoFit/>
          </a:bodyPr>
          <a:lstStyle/>
          <a:p>
            <a:pPr>
              <a:lnSpc>
                <a:spcPct val="100000"/>
              </a:lnSpc>
              <a:spcBef>
                <a:spcPts val="280"/>
              </a:spcBef>
            </a:pPr>
            <a:r>
              <a:rPr lang="it-IT" sz="1400" b="1">
                <a:solidFill>
                  <a:srgbClr val="020302"/>
                </a:solidFill>
                <a:latin typeface="Adobe Clean"/>
                <a:cs typeface="Adobe Clean"/>
              </a:rPr>
              <a:t>Attività di supporto cloud - AEM</a:t>
            </a:r>
          </a:p>
        </p:txBody>
      </p:sp>
      <p:sp>
        <p:nvSpPr>
          <p:cNvPr id="69" name="object 26">
            <a:extLst>
              <a:ext uri="{FF2B5EF4-FFF2-40B4-BE49-F238E27FC236}">
                <a16:creationId xmlns:a16="http://schemas.microsoft.com/office/drawing/2014/main" id="{6A102D56-C83F-964F-8477-EC69A0596922}"/>
              </a:ext>
            </a:extLst>
          </p:cNvPr>
          <p:cNvSpPr/>
          <p:nvPr/>
        </p:nvSpPr>
        <p:spPr>
          <a:xfrm>
            <a:off x="214971" y="4310484"/>
            <a:ext cx="228600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pic>
        <p:nvPicPr>
          <p:cNvPr id="9" name="Graphic 8" descr="Syncing cloud outline">
            <a:extLst>
              <a:ext uri="{FF2B5EF4-FFF2-40B4-BE49-F238E27FC236}">
                <a16:creationId xmlns:a16="http://schemas.microsoft.com/office/drawing/2014/main" id="{ABD4F6D3-5974-B843-8E65-3F7D52C02A1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705069" y="3892352"/>
            <a:ext cx="461665" cy="461665"/>
          </a:xfrm>
          <a:prstGeom prst="rect">
            <a:avLst/>
          </a:prstGeom>
        </p:spPr>
      </p:pic>
      <p:pic>
        <p:nvPicPr>
          <p:cNvPr id="67" name="Graphic 66" descr="Speaker phone outline">
            <a:extLst>
              <a:ext uri="{FF2B5EF4-FFF2-40B4-BE49-F238E27FC236}">
                <a16:creationId xmlns:a16="http://schemas.microsoft.com/office/drawing/2014/main" id="{9CF25698-88B0-EB4D-88EB-74AEDE37DB9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76853" y="6679878"/>
            <a:ext cx="411480" cy="411480"/>
          </a:xfrm>
          <a:prstGeom prst="rect">
            <a:avLst/>
          </a:prstGeom>
        </p:spPr>
      </p:pic>
      <p:pic>
        <p:nvPicPr>
          <p:cNvPr id="70" name="Graphic 69" descr="Remote learning language outline">
            <a:extLst>
              <a:ext uri="{FF2B5EF4-FFF2-40B4-BE49-F238E27FC236}">
                <a16:creationId xmlns:a16="http://schemas.microsoft.com/office/drawing/2014/main" id="{AAC2DE22-688A-D04D-BBF0-41B97160247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28600" y="8520784"/>
            <a:ext cx="411480" cy="411480"/>
          </a:xfrm>
          <a:prstGeom prst="rect">
            <a:avLst/>
          </a:prstGeom>
        </p:spPr>
      </p:pic>
      <p:pic>
        <p:nvPicPr>
          <p:cNvPr id="72" name="Graphic 71" descr="Customer review outline">
            <a:extLst>
              <a:ext uri="{FF2B5EF4-FFF2-40B4-BE49-F238E27FC236}">
                <a16:creationId xmlns:a16="http://schemas.microsoft.com/office/drawing/2014/main" id="{21B3E732-0813-BE43-B793-4BD9034C6B1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6641210"/>
            <a:ext cx="411480" cy="411480"/>
          </a:xfrm>
          <a:prstGeom prst="rect">
            <a:avLst/>
          </a:prstGeom>
        </p:spPr>
      </p:pic>
      <p:pic>
        <p:nvPicPr>
          <p:cNvPr id="73" name="Graphic 72" descr="Signpost outline">
            <a:extLst>
              <a:ext uri="{FF2B5EF4-FFF2-40B4-BE49-F238E27FC236}">
                <a16:creationId xmlns:a16="http://schemas.microsoft.com/office/drawing/2014/main" id="{1F982738-B503-9740-BDCB-05ED93867DE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6629400"/>
            <a:ext cx="411480" cy="411480"/>
          </a:xfrm>
          <a:prstGeom prst="rect">
            <a:avLst/>
          </a:prstGeom>
        </p:spPr>
      </p:pic>
      <p:pic>
        <p:nvPicPr>
          <p:cNvPr id="76" name="Graphic 75" descr="Internet outline">
            <a:extLst>
              <a:ext uri="{FF2B5EF4-FFF2-40B4-BE49-F238E27FC236}">
                <a16:creationId xmlns:a16="http://schemas.microsoft.com/office/drawing/2014/main" id="{F6C8836B-077B-BC4F-9C12-02BE5602368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257800" y="8520784"/>
            <a:ext cx="411480" cy="411480"/>
          </a:xfrm>
          <a:prstGeom prst="rect">
            <a:avLst/>
          </a:prstGeom>
        </p:spPr>
      </p:pic>
      <p:pic>
        <p:nvPicPr>
          <p:cNvPr id="77" name="Graphic 76" descr="Chat bubble outline">
            <a:extLst>
              <a:ext uri="{FF2B5EF4-FFF2-40B4-BE49-F238E27FC236}">
                <a16:creationId xmlns:a16="http://schemas.microsoft.com/office/drawing/2014/main" id="{B6F9981D-CBCE-514B-8F7F-0F0CAFEDBE4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776853" y="8520784"/>
            <a:ext cx="411480" cy="411480"/>
          </a:xfrm>
          <a:prstGeom prst="rect">
            <a:avLst/>
          </a:prstGeom>
        </p:spPr>
      </p:pic>
      <p:pic>
        <p:nvPicPr>
          <p:cNvPr id="78" name="Graphic 77" descr="Playbook outline">
            <a:extLst>
              <a:ext uri="{FF2B5EF4-FFF2-40B4-BE49-F238E27FC236}">
                <a16:creationId xmlns:a16="http://schemas.microsoft.com/office/drawing/2014/main" id="{C027C0A6-1CBA-8A4F-819C-F6A9FD0038FD}"/>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8600" y="2517951"/>
            <a:ext cx="469271" cy="415313"/>
          </a:xfrm>
          <a:prstGeom prst="rect">
            <a:avLst/>
          </a:prstGeom>
        </p:spPr>
      </p:pic>
      <p:sp>
        <p:nvSpPr>
          <p:cNvPr id="59" name="object 38">
            <a:extLst>
              <a:ext uri="{FF2B5EF4-FFF2-40B4-BE49-F238E27FC236}">
                <a16:creationId xmlns:a16="http://schemas.microsoft.com/office/drawing/2014/main" id="{6A5585B6-BC58-CF49-8E30-0902A61164D3}"/>
              </a:ext>
            </a:extLst>
          </p:cNvPr>
          <p:cNvSpPr/>
          <p:nvPr/>
        </p:nvSpPr>
        <p:spPr>
          <a:xfrm rot="5400000" flipH="1">
            <a:off x="3863341" y="986533"/>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60" name="object 38">
            <a:extLst>
              <a:ext uri="{FF2B5EF4-FFF2-40B4-BE49-F238E27FC236}">
                <a16:creationId xmlns:a16="http://schemas.microsoft.com/office/drawing/2014/main" id="{C74BA5F1-BF40-EA40-A62E-3F21CE2DB3F1}"/>
              </a:ext>
            </a:extLst>
          </p:cNvPr>
          <p:cNvSpPr/>
          <p:nvPr/>
        </p:nvSpPr>
        <p:spPr>
          <a:xfrm rot="5400000" flipH="1">
            <a:off x="3863341" y="5514588"/>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grpSp>
        <p:nvGrpSpPr>
          <p:cNvPr id="62" name="object 3">
            <a:extLst>
              <a:ext uri="{FF2B5EF4-FFF2-40B4-BE49-F238E27FC236}">
                <a16:creationId xmlns:a16="http://schemas.microsoft.com/office/drawing/2014/main" id="{C539739D-1D3E-204D-9819-C44D9AE36DE8}"/>
              </a:ext>
            </a:extLst>
          </p:cNvPr>
          <p:cNvGrpSpPr/>
          <p:nvPr/>
        </p:nvGrpSpPr>
        <p:grpSpPr>
          <a:xfrm rot="5400000">
            <a:off x="1154159" y="-868525"/>
            <a:ext cx="5661921" cy="7931849"/>
            <a:chOff x="-247019" y="421767"/>
            <a:chExt cx="3875281" cy="7641336"/>
          </a:xfrm>
        </p:grpSpPr>
        <p:sp>
          <p:nvSpPr>
            <p:cNvPr id="63" name="object 4">
              <a:extLst>
                <a:ext uri="{FF2B5EF4-FFF2-40B4-BE49-F238E27FC236}">
                  <a16:creationId xmlns:a16="http://schemas.microsoft.com/office/drawing/2014/main" id="{F41DD51E-EC9C-7B44-BE42-FA9C42B94675}"/>
                </a:ext>
              </a:extLst>
            </p:cNvPr>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64" name="object 5">
              <a:extLst>
                <a:ext uri="{FF2B5EF4-FFF2-40B4-BE49-F238E27FC236}">
                  <a16:creationId xmlns:a16="http://schemas.microsoft.com/office/drawing/2014/main" id="{6E97A2E1-56BC-2B46-9873-F675D66FF621}"/>
                </a:ext>
              </a:extLst>
            </p:cNvPr>
            <p:cNvSpPr/>
            <p:nvPr/>
          </p:nvSpPr>
          <p:spPr>
            <a:xfrm>
              <a:off x="-247019" y="421767"/>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Tree>
    <p:extLst>
      <p:ext uri="{BB962C8B-B14F-4D97-AF65-F5344CB8AC3E}">
        <p14:creationId xmlns:p14="http://schemas.microsoft.com/office/powerpoint/2010/main" val="596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38">
            <a:extLst>
              <a:ext uri="{FF2B5EF4-FFF2-40B4-BE49-F238E27FC236}">
                <a16:creationId xmlns:a16="http://schemas.microsoft.com/office/drawing/2014/main" id="{E94A976A-74F6-2B44-A50A-E80284518390}"/>
              </a:ext>
            </a:extLst>
          </p:cNvPr>
          <p:cNvSpPr/>
          <p:nvPr/>
        </p:nvSpPr>
        <p:spPr>
          <a:xfrm rot="10800000" flipH="1">
            <a:off x="2673171" y="2678191"/>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8" name="object 38">
            <a:extLst>
              <a:ext uri="{FF2B5EF4-FFF2-40B4-BE49-F238E27FC236}">
                <a16:creationId xmlns:a16="http://schemas.microsoft.com/office/drawing/2014/main" id="{DDD1FF31-1F82-184B-91EF-DE7A6E303CA0}"/>
              </a:ext>
            </a:extLst>
          </p:cNvPr>
          <p:cNvSpPr/>
          <p:nvPr/>
        </p:nvSpPr>
        <p:spPr>
          <a:xfrm rot="10800000" flipH="1">
            <a:off x="1959771" y="2678191"/>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9" name="object 38">
            <a:extLst>
              <a:ext uri="{FF2B5EF4-FFF2-40B4-BE49-F238E27FC236}">
                <a16:creationId xmlns:a16="http://schemas.microsoft.com/office/drawing/2014/main" id="{026EDD91-B9E8-0640-B78B-DC392FC36D81}"/>
              </a:ext>
            </a:extLst>
          </p:cNvPr>
          <p:cNvSpPr/>
          <p:nvPr/>
        </p:nvSpPr>
        <p:spPr>
          <a:xfrm rot="10800000" flipH="1">
            <a:off x="611792" y="2682563"/>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30" name="object 38">
            <a:extLst>
              <a:ext uri="{FF2B5EF4-FFF2-40B4-BE49-F238E27FC236}">
                <a16:creationId xmlns:a16="http://schemas.microsoft.com/office/drawing/2014/main" id="{32D4F643-675A-724B-B062-DF5052AAF61F}"/>
              </a:ext>
            </a:extLst>
          </p:cNvPr>
          <p:cNvSpPr/>
          <p:nvPr/>
        </p:nvSpPr>
        <p:spPr>
          <a:xfrm rot="10800000" flipH="1">
            <a:off x="1301653" y="2678191"/>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6" name="object 6"/>
          <p:cNvSpPr txBox="1"/>
          <p:nvPr/>
        </p:nvSpPr>
        <p:spPr>
          <a:xfrm>
            <a:off x="110488" y="9670288"/>
            <a:ext cx="7355840" cy="315595"/>
          </a:xfrm>
          <a:prstGeom prst="rect">
            <a:avLst/>
          </a:prstGeom>
        </p:spPr>
        <p:txBody>
          <a:bodyPr vert="horz" wrap="square" lIns="0" tIns="0" rIns="0" bIns="0" rtlCol="0">
            <a:spAutoFit/>
          </a:bodyPr>
          <a:lstStyle/>
          <a:p>
            <a:pPr algn="r">
              <a:lnSpc>
                <a:spcPts val="590"/>
              </a:lnSpc>
            </a:pPr>
            <a:endParaRPr sz="500">
              <a:latin typeface="Adobe Clean"/>
              <a:cs typeface="Adobe Clean"/>
            </a:endParaRPr>
          </a:p>
          <a:p>
            <a:pPr>
              <a:lnSpc>
                <a:spcPct val="100000"/>
              </a:lnSpc>
              <a:spcBef>
                <a:spcPts val="20"/>
              </a:spcBef>
            </a:pPr>
            <a:endParaRPr sz="700">
              <a:latin typeface="Adobe Clean"/>
              <a:cs typeface="Adobe Clean"/>
            </a:endParaRPr>
          </a:p>
          <a:p>
            <a:pPr>
              <a:lnSpc>
                <a:spcPct val="100000"/>
              </a:lnSpc>
            </a:pPr>
            <a:r>
              <a:rPr lang="it-IT" sz="800">
                <a:solidFill>
                  <a:srgbClr val="6D6D6D"/>
                </a:solidFill>
                <a:latin typeface="Adobe Clean"/>
                <a:cs typeface="Adobe Clean"/>
              </a:rPr>
              <a:t>©2021 Adobe. All Rights Reserved. Adobe Confidential.</a:t>
            </a:r>
          </a:p>
        </p:txBody>
      </p:sp>
      <p:sp>
        <p:nvSpPr>
          <p:cNvPr id="8" name="object 8"/>
          <p:cNvSpPr/>
          <p:nvPr/>
        </p:nvSpPr>
        <p:spPr>
          <a:xfrm>
            <a:off x="4625924" y="914778"/>
            <a:ext cx="2222172" cy="63806"/>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9" name="object 9"/>
          <p:cNvSpPr txBox="1"/>
          <p:nvPr/>
        </p:nvSpPr>
        <p:spPr>
          <a:xfrm>
            <a:off x="4645559" y="589788"/>
            <a:ext cx="2588260" cy="228268"/>
          </a:xfrm>
          <a:prstGeom prst="rect">
            <a:avLst/>
          </a:prstGeom>
        </p:spPr>
        <p:txBody>
          <a:bodyPr vert="horz" wrap="square" lIns="0" tIns="12700" rIns="0" bIns="0" rtlCol="0">
            <a:spAutoFit/>
          </a:bodyPr>
          <a:lstStyle/>
          <a:p>
            <a:pPr marL="12700">
              <a:lnSpc>
                <a:spcPct val="100000"/>
              </a:lnSpc>
              <a:spcBef>
                <a:spcPts val="100"/>
              </a:spcBef>
            </a:pPr>
            <a:r>
              <a:rPr lang="it-IT" sz="1400" b="1" dirty="0">
                <a:solidFill>
                  <a:srgbClr val="020302"/>
                </a:solidFill>
                <a:latin typeface="Adobe Clean"/>
                <a:cs typeface="Adobe Clean"/>
              </a:rPr>
              <a:t>Attività di servizio sul campo</a:t>
            </a:r>
          </a:p>
        </p:txBody>
      </p:sp>
      <p:sp>
        <p:nvSpPr>
          <p:cNvPr id="22" name="object 22"/>
          <p:cNvSpPr txBox="1"/>
          <p:nvPr/>
        </p:nvSpPr>
        <p:spPr>
          <a:xfrm>
            <a:off x="914399" y="589788"/>
            <a:ext cx="1937004" cy="228268"/>
          </a:xfrm>
          <a:prstGeom prst="rect">
            <a:avLst/>
          </a:prstGeom>
        </p:spPr>
        <p:txBody>
          <a:bodyPr vert="horz" wrap="square" lIns="0" tIns="12700" rIns="0" bIns="0" rtlCol="0">
            <a:spAutoFit/>
          </a:bodyPr>
          <a:lstStyle/>
          <a:p>
            <a:pPr marL="12700">
              <a:lnSpc>
                <a:spcPct val="100000"/>
              </a:lnSpc>
              <a:spcBef>
                <a:spcPts val="100"/>
              </a:spcBef>
            </a:pPr>
            <a:r>
              <a:rPr lang="it-IT" sz="1400" b="1">
                <a:solidFill>
                  <a:srgbClr val="020302"/>
                </a:solidFill>
                <a:latin typeface="Adobe Clean"/>
                <a:cs typeface="Adobe Clean"/>
              </a:rPr>
              <a:t>Launch Advisory </a:t>
            </a:r>
          </a:p>
        </p:txBody>
      </p:sp>
      <p:sp>
        <p:nvSpPr>
          <p:cNvPr id="23" name="object 23"/>
          <p:cNvSpPr txBox="1"/>
          <p:nvPr/>
        </p:nvSpPr>
        <p:spPr>
          <a:xfrm>
            <a:off x="242188" y="1225804"/>
            <a:ext cx="3131692" cy="628377"/>
          </a:xfrm>
          <a:prstGeom prst="rect">
            <a:avLst/>
          </a:prstGeom>
        </p:spPr>
        <p:txBody>
          <a:bodyPr vert="horz" wrap="square" lIns="0" tIns="12700" rIns="0" bIns="0" rtlCol="0">
            <a:spAutoFit/>
          </a:bodyPr>
          <a:lstStyle/>
          <a:p>
            <a:pPr marL="12700" marR="5080">
              <a:spcBef>
                <a:spcPts val="100"/>
              </a:spcBef>
            </a:pPr>
            <a:r>
              <a:rPr lang="it-IT" sz="1000">
                <a:solidFill>
                  <a:srgbClr val="1F1F1F"/>
                </a:solidFill>
                <a:latin typeface="AdobeClean-Light"/>
                <a:cs typeface="AdobeClean-Light"/>
              </a:rPr>
              <a:t>Per i clienti che implementano una</a:t>
            </a:r>
            <a:r>
              <a:rPr lang="it-IT" sz="1000" b="1">
                <a:solidFill>
                  <a:srgbClr val="1F1F1F"/>
                </a:solidFill>
                <a:latin typeface="Adobe Clean"/>
                <a:cs typeface="Adobe Clean"/>
              </a:rPr>
              <a:t> nuova soluzione Adobe Experience Cloud, </a:t>
            </a:r>
            <a:r>
              <a:rPr lang="it-IT" sz="1000">
                <a:latin typeface="Adobe Clean Light" charset="0"/>
                <a:ea typeface="Adobe Clean Light" charset="0"/>
                <a:cs typeface="Adobe Clean Light" charset="0"/>
              </a:rPr>
              <a:t>Launch Advisory</a:t>
            </a:r>
            <a:r>
              <a:rPr lang="it-IT" sz="1000">
                <a:solidFill>
                  <a:srgbClr val="000000"/>
                </a:solidFill>
                <a:latin typeface="Adobe Clean SemiLight" panose="020B0403020404020204" pitchFamily="34" charset="0"/>
              </a:rPr>
              <a:t> offre un </a:t>
            </a:r>
            <a:r>
              <a:rPr lang="it-IT" sz="1000" b="1">
                <a:solidFill>
                  <a:srgbClr val="000000"/>
                </a:solidFill>
                <a:latin typeface="Adobe Clean SemiLight" panose="020B0403020404020204" pitchFamily="34" charset="0"/>
              </a:rPr>
              <a:t>set principale di servizi di consulenza</a:t>
            </a:r>
            <a:r>
              <a:rPr lang="it-IT" sz="1000">
                <a:latin typeface="Adobe Clean Light" charset="0"/>
                <a:ea typeface="Adobe Clean Light" charset="0"/>
                <a:cs typeface="Adobe Clean Light" charset="0"/>
              </a:rPr>
              <a:t> e raccomandazioni consolidate, utili per il </a:t>
            </a:r>
            <a:r>
              <a:rPr lang="it-IT" sz="1000" b="1">
                <a:latin typeface="Adobe Clean Light" charset="0"/>
                <a:ea typeface="Adobe Clean Light" charset="0"/>
                <a:cs typeface="Adobe Clean Light" charset="0"/>
              </a:rPr>
              <a:t>successo dell’implementazione</a:t>
            </a:r>
            <a:r>
              <a:rPr lang="it-IT" sz="1000">
                <a:latin typeface="Adobe Clean Light" charset="0"/>
                <a:ea typeface="Adobe Clean Light" charset="0"/>
                <a:cs typeface="Adobe Clean Light" charset="0"/>
              </a:rPr>
              <a:t> e </a:t>
            </a:r>
            <a:r>
              <a:rPr lang="it-IT" sz="1000" b="1">
                <a:latin typeface="Adobe Clean Light" charset="0"/>
                <a:ea typeface="Adobe Clean Light" charset="0"/>
                <a:cs typeface="Adobe Clean Light" charset="0"/>
              </a:rPr>
              <a:t>per velocizzare il time-to-value</a:t>
            </a:r>
            <a:r>
              <a:rPr lang="it-IT" sz="1000">
                <a:latin typeface="Adobe Clean Light" charset="0"/>
                <a:ea typeface="Adobe Clean Light" charset="0"/>
                <a:cs typeface="Adobe Clean Light" charset="0"/>
              </a:rPr>
              <a:t>.</a:t>
            </a:r>
          </a:p>
        </p:txBody>
      </p:sp>
      <p:pic>
        <p:nvPicPr>
          <p:cNvPr id="57" name="object 57"/>
          <p:cNvPicPr/>
          <p:nvPr/>
        </p:nvPicPr>
        <p:blipFill>
          <a:blip r:embed="rId3" cstate="print"/>
          <a:stretch>
            <a:fillRect/>
          </a:stretch>
        </p:blipFill>
        <p:spPr>
          <a:xfrm>
            <a:off x="0" y="0"/>
            <a:ext cx="7772400" cy="294130"/>
          </a:xfrm>
          <a:prstGeom prst="rect">
            <a:avLst/>
          </a:prstGeom>
          <a:ln>
            <a:solidFill>
              <a:srgbClr val="FA0E00"/>
            </a:solidFill>
          </a:ln>
        </p:spPr>
      </p:pic>
      <p:sp>
        <p:nvSpPr>
          <p:cNvPr id="61" name="object 61"/>
          <p:cNvSpPr txBox="1"/>
          <p:nvPr/>
        </p:nvSpPr>
        <p:spPr>
          <a:xfrm>
            <a:off x="3965471" y="1228675"/>
            <a:ext cx="3603474" cy="859210"/>
          </a:xfrm>
          <a:prstGeom prst="rect">
            <a:avLst/>
          </a:prstGeom>
        </p:spPr>
        <p:txBody>
          <a:bodyPr vert="horz" wrap="square" lIns="0" tIns="12700" rIns="0" bIns="0" rtlCol="0">
            <a:spAutoFit/>
          </a:bodyPr>
          <a:lstStyle/>
          <a:p>
            <a:pPr marL="24130" marR="5080">
              <a:spcBef>
                <a:spcPts val="600"/>
              </a:spcBef>
            </a:pPr>
            <a:r>
              <a:rPr lang="it-IT" sz="1000">
                <a:solidFill>
                  <a:srgbClr val="4B4B4B"/>
                </a:solidFill>
                <a:latin typeface="Adobe Clean Light" panose="020B0303020404020204" pitchFamily="34" charset="0"/>
              </a:rPr>
              <a:t>I servizi sul campo sono utilizzati per la </a:t>
            </a:r>
            <a:r>
              <a:rPr lang="it-IT" sz="1000" b="1">
                <a:solidFill>
                  <a:srgbClr val="4B4B4B"/>
                </a:solidFill>
                <a:latin typeface="Adobe Clean" panose="020B0503020404020204" pitchFamily="34" charset="0"/>
              </a:rPr>
              <a:t>risoluzione rapida</a:t>
            </a:r>
            <a:r>
              <a:rPr lang="it-IT" sz="1000">
                <a:solidFill>
                  <a:srgbClr val="4B4B4B"/>
                </a:solidFill>
                <a:latin typeface="Adobe Clean Light" panose="020B0303020404020204" pitchFamily="34" charset="0"/>
              </a:rPr>
              <a:t> e si incentrano sul successo dei clienti e la velocizzazione del </a:t>
            </a:r>
            <a:r>
              <a:rPr lang="it-IT" sz="1000" b="1">
                <a:solidFill>
                  <a:srgbClr val="4B4B4B"/>
                </a:solidFill>
                <a:latin typeface="Adobe Clean" panose="020B0503020404020204" pitchFamily="34" charset="0"/>
              </a:rPr>
              <a:t>time-to-value</a:t>
            </a:r>
            <a:r>
              <a:rPr lang="it-IT" sz="1000">
                <a:solidFill>
                  <a:srgbClr val="4B4B4B"/>
                </a:solidFill>
                <a:latin typeface="Adobe Clean Light" panose="020B0303020404020204" pitchFamily="34" charset="0"/>
              </a:rPr>
              <a:t>. Se Launch Advisory è attivo, </a:t>
            </a:r>
            <a:r>
              <a:rPr lang="it-IT" sz="1000" b="1">
                <a:solidFill>
                  <a:srgbClr val="4B4B4B"/>
                </a:solidFill>
                <a:latin typeface="Adobe Clean" panose="020B0503020404020204" pitchFamily="34" charset="0"/>
              </a:rPr>
              <a:t>nel primo anno non sono previsti servizi sul campo</a:t>
            </a:r>
            <a:r>
              <a:rPr lang="it-IT" sz="1000">
                <a:solidFill>
                  <a:srgbClr val="4B4B4B"/>
                </a:solidFill>
                <a:latin typeface="Adobe Clean Light" panose="020B0303020404020204" pitchFamily="34" charset="0"/>
              </a:rPr>
              <a:t> per i prodotti coperti da un contratto di supporto Adobe. </a:t>
            </a:r>
          </a:p>
          <a:p>
            <a:pPr marL="24130" marR="5080">
              <a:spcBef>
                <a:spcPts val="600"/>
              </a:spcBef>
            </a:pPr>
            <a:endParaRPr lang="en-US" sz="1000" b="1">
              <a:solidFill>
                <a:srgbClr val="1F1F1F"/>
              </a:solidFill>
              <a:latin typeface="Adobe Clean"/>
              <a:cs typeface="Adobe Clean"/>
            </a:endParaRPr>
          </a:p>
        </p:txBody>
      </p:sp>
      <p:sp>
        <p:nvSpPr>
          <p:cNvPr id="65" name="object 8">
            <a:extLst>
              <a:ext uri="{FF2B5EF4-FFF2-40B4-BE49-F238E27FC236}">
                <a16:creationId xmlns:a16="http://schemas.microsoft.com/office/drawing/2014/main" id="{6B55E2C9-CF96-2F4E-85BA-89AEA97B17D5}"/>
              </a:ext>
            </a:extLst>
          </p:cNvPr>
          <p:cNvSpPr/>
          <p:nvPr/>
        </p:nvSpPr>
        <p:spPr>
          <a:xfrm flipV="1">
            <a:off x="924304" y="869060"/>
            <a:ext cx="1285496" cy="45719"/>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66" name="object 38">
            <a:extLst>
              <a:ext uri="{FF2B5EF4-FFF2-40B4-BE49-F238E27FC236}">
                <a16:creationId xmlns:a16="http://schemas.microsoft.com/office/drawing/2014/main" id="{EBA3192C-C3E3-C641-AAF6-A4953AD2838C}"/>
              </a:ext>
            </a:extLst>
          </p:cNvPr>
          <p:cNvSpPr/>
          <p:nvPr/>
        </p:nvSpPr>
        <p:spPr>
          <a:xfrm rot="10800000" flipH="1">
            <a:off x="3692282" y="762000"/>
            <a:ext cx="45719" cy="118872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7" name="object 21">
            <a:extLst>
              <a:ext uri="{FF2B5EF4-FFF2-40B4-BE49-F238E27FC236}">
                <a16:creationId xmlns:a16="http://schemas.microsoft.com/office/drawing/2014/main" id="{F9FB5025-2514-684C-812E-4F3EA1789BFC}"/>
              </a:ext>
            </a:extLst>
          </p:cNvPr>
          <p:cNvSpPr/>
          <p:nvPr/>
        </p:nvSpPr>
        <p:spPr>
          <a:xfrm>
            <a:off x="4457700" y="762000"/>
            <a:ext cx="114300" cy="0"/>
          </a:xfrm>
          <a:custGeom>
            <a:avLst/>
            <a:gdLst/>
            <a:ahLst/>
            <a:cxnLst/>
            <a:rect l="l" t="t" r="r" b="b"/>
            <a:pathLst>
              <a:path w="114300">
                <a:moveTo>
                  <a:pt x="0" y="0"/>
                </a:moveTo>
                <a:lnTo>
                  <a:pt x="113703" y="0"/>
                </a:lnTo>
              </a:path>
            </a:pathLst>
          </a:custGeom>
          <a:ln w="9906">
            <a:solidFill>
              <a:srgbClr val="FFFFFF"/>
            </a:solidFill>
          </a:ln>
        </p:spPr>
        <p:txBody>
          <a:bodyPr wrap="square" lIns="0" tIns="0" rIns="0" bIns="0" rtlCol="0"/>
          <a:lstStyle/>
          <a:p>
            <a:endParaRPr/>
          </a:p>
        </p:txBody>
      </p:sp>
      <p:sp>
        <p:nvSpPr>
          <p:cNvPr id="4" name="Rectangle 3">
            <a:extLst>
              <a:ext uri="{FF2B5EF4-FFF2-40B4-BE49-F238E27FC236}">
                <a16:creationId xmlns:a16="http://schemas.microsoft.com/office/drawing/2014/main" id="{CAABF6C5-6955-9645-9E88-A7A5E1977309}"/>
              </a:ext>
            </a:extLst>
          </p:cNvPr>
          <p:cNvSpPr/>
          <p:nvPr/>
        </p:nvSpPr>
        <p:spPr>
          <a:xfrm>
            <a:off x="172087" y="3867961"/>
            <a:ext cx="3525469" cy="2490425"/>
          </a:xfrm>
          <a:prstGeom prst="rect">
            <a:avLst/>
          </a:prstGeom>
        </p:spPr>
        <p:txBody>
          <a:bodyPr wrap="square">
            <a:spAutoFit/>
          </a:bodyPr>
          <a:lstStyle/>
          <a:p>
            <a:pPr marL="12700" marR="5080">
              <a:spcBef>
                <a:spcPts val="100"/>
              </a:spcBef>
            </a:pPr>
            <a:r>
              <a:rPr lang="it-IT" sz="1000" dirty="0">
                <a:latin typeface="Adobe Clean Light" charset="0"/>
              </a:rPr>
              <a:t>Gli esperti delle soluzioni Adobe aiutano a convalidare i requisiti, l’architettura, il processo di sviluppo e lo stato di preparazione, </a:t>
            </a:r>
            <a:r>
              <a:rPr lang="it-IT" sz="1000" dirty="0">
                <a:solidFill>
                  <a:srgbClr val="000000"/>
                </a:solidFill>
                <a:latin typeface="Adobe Clean SemiLight" panose="020B0403020404020204" pitchFamily="34" charset="0"/>
              </a:rPr>
              <a:t>con </a:t>
            </a:r>
            <a:r>
              <a:rPr lang="it-IT" sz="1000" b="1" dirty="0">
                <a:solidFill>
                  <a:srgbClr val="000000"/>
                </a:solidFill>
                <a:latin typeface="Adobe Clean SemiLight" panose="020B0403020404020204" pitchFamily="34" charset="0"/>
              </a:rPr>
              <a:t>indicazioni basate su best practice</a:t>
            </a:r>
            <a:r>
              <a:rPr lang="it-IT" sz="1000" dirty="0">
                <a:solidFill>
                  <a:srgbClr val="000000"/>
                </a:solidFill>
                <a:latin typeface="Adobe Clean SemiLight" panose="020B0403020404020204" pitchFamily="34" charset="0"/>
              </a:rPr>
              <a:t> rivolte ai clienti e ai partner </a:t>
            </a:r>
            <a:br>
              <a:rPr lang="sk-SK" sz="1000" dirty="0">
                <a:solidFill>
                  <a:srgbClr val="000000"/>
                </a:solidFill>
                <a:latin typeface="Adobe Clean SemiLight" panose="020B0403020404020204" pitchFamily="34" charset="0"/>
              </a:rPr>
            </a:br>
            <a:r>
              <a:rPr lang="it-IT" sz="1000" dirty="0">
                <a:solidFill>
                  <a:srgbClr val="000000"/>
                </a:solidFill>
                <a:latin typeface="Adobe Clean SemiLight" panose="020B0403020404020204" pitchFamily="34" charset="0"/>
              </a:rPr>
              <a:t>di implementazione.</a:t>
            </a:r>
          </a:p>
          <a:p>
            <a:pPr marL="12700" marR="5080">
              <a:spcBef>
                <a:spcPts val="100"/>
              </a:spcBef>
            </a:pPr>
            <a:endParaRPr lang="en-US" sz="1000" dirty="0">
              <a:solidFill>
                <a:srgbClr val="1F1F1F"/>
              </a:solidFill>
              <a:latin typeface="Adobe Clean"/>
              <a:cs typeface="Adobe Clean"/>
            </a:endParaRPr>
          </a:p>
          <a:p>
            <a:pPr marL="12700" marR="5080">
              <a:spcBef>
                <a:spcPts val="100"/>
              </a:spcBef>
            </a:pPr>
            <a:r>
              <a:rPr lang="it-IT" sz="1000" dirty="0">
                <a:latin typeface="Adobe Clean Light" charset="0"/>
              </a:rPr>
              <a:t>Launch Advisory si allinea alla pianificazione del progetto</a:t>
            </a:r>
            <a:br>
              <a:rPr lang="sk-SK" sz="1000" dirty="0">
                <a:latin typeface="Adobe Clean Light" charset="0"/>
              </a:rPr>
            </a:br>
            <a:r>
              <a:rPr lang="it-IT" sz="1000" dirty="0">
                <a:latin typeface="Adobe Clean Light" charset="0"/>
              </a:rPr>
              <a:t>del cliente, con obiettivi intermedi comuni (</a:t>
            </a:r>
            <a:r>
              <a:rPr lang="it-IT" sz="1000" b="1" dirty="0">
                <a:latin typeface="Adobe Clean Light" charset="0"/>
              </a:rPr>
              <a:t>avvio, definizione, progettazione, lancio e post-lancio</a:t>
            </a:r>
            <a:r>
              <a:rPr lang="it-IT" sz="1000" dirty="0">
                <a:latin typeface="Adobe Clean Light" charset="0"/>
              </a:rPr>
              <a:t>) per guidare, convalidare, valutare e formulare raccomandazioni.</a:t>
            </a:r>
          </a:p>
          <a:p>
            <a:pPr marL="12700" marR="5080">
              <a:spcBef>
                <a:spcPts val="100"/>
              </a:spcBef>
            </a:pPr>
            <a:endParaRPr lang="en-US" sz="1000" dirty="0">
              <a:latin typeface="Adobe Clean Light" charset="0"/>
            </a:endParaRPr>
          </a:p>
          <a:p>
            <a:pPr marL="12700" marR="5080">
              <a:spcBef>
                <a:spcPts val="100"/>
              </a:spcBef>
            </a:pPr>
            <a:r>
              <a:rPr lang="it-IT" sz="1000" dirty="0">
                <a:latin typeface="Adobe Clean Light" charset="0"/>
              </a:rPr>
              <a:t>Il servizio include i seguenti materiali:</a:t>
            </a:r>
          </a:p>
          <a:p>
            <a:pPr marL="184150" marR="5080" indent="-171450">
              <a:spcBef>
                <a:spcPts val="700"/>
              </a:spcBef>
              <a:buFont typeface="Arial" panose="020B0604020202020204" pitchFamily="34" charset="0"/>
              <a:buChar char="•"/>
            </a:pPr>
            <a:r>
              <a:rPr lang="it-IT" sz="1000" dirty="0"/>
              <a:t>Piano di lancio (incluso il piano di collaborazione al progetto)</a:t>
            </a:r>
          </a:p>
          <a:p>
            <a:pPr marL="184150" marR="5080" indent="-171450">
              <a:spcBef>
                <a:spcPts val="400"/>
              </a:spcBef>
              <a:buFont typeface="Arial" panose="020B0604020202020204" pitchFamily="34" charset="0"/>
              <a:buChar char="•"/>
            </a:pPr>
            <a:r>
              <a:rPr lang="it-IT" sz="1000" dirty="0"/>
              <a:t>Documentazione relativa a valutazione e raccomandazioni</a:t>
            </a:r>
          </a:p>
          <a:p>
            <a:pPr marL="184150" marR="5080" indent="-171450">
              <a:spcBef>
                <a:spcPts val="400"/>
              </a:spcBef>
              <a:buFont typeface="Arial" panose="020B0604020202020204" pitchFamily="34" charset="0"/>
              <a:buChar char="•"/>
            </a:pPr>
            <a:r>
              <a:rPr lang="it-IT" sz="1000" dirty="0"/>
              <a:t>Riepilogo dell’ambito delle attività di consulenza</a:t>
            </a:r>
          </a:p>
        </p:txBody>
      </p:sp>
      <p:sp>
        <p:nvSpPr>
          <p:cNvPr id="68" name="object 38">
            <a:extLst>
              <a:ext uri="{FF2B5EF4-FFF2-40B4-BE49-F238E27FC236}">
                <a16:creationId xmlns:a16="http://schemas.microsoft.com/office/drawing/2014/main" id="{5EFFA37E-5E9D-754A-94DA-1299B0F27104}"/>
              </a:ext>
            </a:extLst>
          </p:cNvPr>
          <p:cNvSpPr/>
          <p:nvPr/>
        </p:nvSpPr>
        <p:spPr>
          <a:xfrm rot="10800000" flipH="1">
            <a:off x="3692282" y="3840480"/>
            <a:ext cx="45719" cy="566928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9" name="Pentagon 68">
            <a:extLst>
              <a:ext uri="{FF2B5EF4-FFF2-40B4-BE49-F238E27FC236}">
                <a16:creationId xmlns:a16="http://schemas.microsoft.com/office/drawing/2014/main" id="{B3CD9FB2-B6D3-164A-8CA9-E474FC909A25}"/>
              </a:ext>
            </a:extLst>
          </p:cNvPr>
          <p:cNvSpPr/>
          <p:nvPr/>
        </p:nvSpPr>
        <p:spPr>
          <a:xfrm>
            <a:off x="3599686" y="2920968"/>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a:t>Esecuzione e utilizzo</a:t>
            </a:r>
          </a:p>
        </p:txBody>
      </p:sp>
      <p:sp>
        <p:nvSpPr>
          <p:cNvPr id="70" name="object 38">
            <a:extLst>
              <a:ext uri="{FF2B5EF4-FFF2-40B4-BE49-F238E27FC236}">
                <a16:creationId xmlns:a16="http://schemas.microsoft.com/office/drawing/2014/main" id="{71095CA5-757D-5E40-AAFD-CC32BD673713}"/>
              </a:ext>
            </a:extLst>
          </p:cNvPr>
          <p:cNvSpPr/>
          <p:nvPr/>
        </p:nvSpPr>
        <p:spPr>
          <a:xfrm rot="10800000" flipH="1">
            <a:off x="3331288" y="2678190"/>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 name="Pentagon 4">
            <a:extLst>
              <a:ext uri="{FF2B5EF4-FFF2-40B4-BE49-F238E27FC236}">
                <a16:creationId xmlns:a16="http://schemas.microsoft.com/office/drawing/2014/main" id="{FB0EC1F4-1AFD-B344-81D9-2CCD3D8EF8DB}"/>
              </a:ext>
            </a:extLst>
          </p:cNvPr>
          <p:cNvSpPr/>
          <p:nvPr/>
        </p:nvSpPr>
        <p:spPr>
          <a:xfrm>
            <a:off x="310386" y="2920968"/>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a:t>Implementazione</a:t>
            </a:r>
          </a:p>
        </p:txBody>
      </p:sp>
      <p:sp>
        <p:nvSpPr>
          <p:cNvPr id="77" name="TextBox 76">
            <a:extLst>
              <a:ext uri="{FF2B5EF4-FFF2-40B4-BE49-F238E27FC236}">
                <a16:creationId xmlns:a16="http://schemas.microsoft.com/office/drawing/2014/main" id="{3ECB7D75-60DA-E74F-9027-4C8869FE5BD2}"/>
              </a:ext>
            </a:extLst>
          </p:cNvPr>
          <p:cNvSpPr txBox="1"/>
          <p:nvPr/>
        </p:nvSpPr>
        <p:spPr>
          <a:xfrm>
            <a:off x="2918286" y="2317134"/>
            <a:ext cx="933111" cy="261610"/>
          </a:xfrm>
          <a:prstGeom prst="rect">
            <a:avLst/>
          </a:prstGeom>
          <a:noFill/>
        </p:spPr>
        <p:txBody>
          <a:bodyPr wrap="square" rtlCol="0">
            <a:spAutoFit/>
          </a:bodyPr>
          <a:lstStyle/>
          <a:p>
            <a:pPr algn="ctr"/>
            <a:r>
              <a:rPr lang="it-IT" sz="1100"/>
              <a:t>Post-lancio</a:t>
            </a:r>
          </a:p>
        </p:txBody>
      </p:sp>
      <p:pic>
        <p:nvPicPr>
          <p:cNvPr id="13" name="Picture 12">
            <a:extLst>
              <a:ext uri="{FF2B5EF4-FFF2-40B4-BE49-F238E27FC236}">
                <a16:creationId xmlns:a16="http://schemas.microsoft.com/office/drawing/2014/main" id="{13934150-F664-DD41-A622-B5C70278822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34498" y="6379881"/>
            <a:ext cx="3096805" cy="2855621"/>
          </a:xfrm>
          <a:prstGeom prst="rect">
            <a:avLst/>
          </a:prstGeom>
        </p:spPr>
      </p:pic>
      <p:sp>
        <p:nvSpPr>
          <p:cNvPr id="26" name="Oval 25">
            <a:extLst>
              <a:ext uri="{FF2B5EF4-FFF2-40B4-BE49-F238E27FC236}">
                <a16:creationId xmlns:a16="http://schemas.microsoft.com/office/drawing/2014/main" id="{C999750A-7416-1B41-9A8D-8AD5A5E5F6B4}"/>
              </a:ext>
            </a:extLst>
          </p:cNvPr>
          <p:cNvSpPr/>
          <p:nvPr/>
        </p:nvSpPr>
        <p:spPr>
          <a:xfrm>
            <a:off x="42491" y="417893"/>
            <a:ext cx="803911" cy="68821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6061E8D-9723-464D-AA49-7A3A3A02BE92}"/>
              </a:ext>
            </a:extLst>
          </p:cNvPr>
          <p:cNvSpPr/>
          <p:nvPr/>
        </p:nvSpPr>
        <p:spPr>
          <a:xfrm>
            <a:off x="3855907" y="4694431"/>
            <a:ext cx="3525469" cy="2464777"/>
          </a:xfrm>
          <a:prstGeom prst="rect">
            <a:avLst/>
          </a:prstGeom>
        </p:spPr>
        <p:txBody>
          <a:bodyPr wrap="square">
            <a:spAutoFit/>
          </a:bodyPr>
          <a:lstStyle/>
          <a:p>
            <a:pPr marL="12700" marR="5080">
              <a:spcBef>
                <a:spcPts val="100"/>
              </a:spcBef>
            </a:pPr>
            <a:r>
              <a:rPr lang="it-IT" sz="1000" b="1" dirty="0">
                <a:solidFill>
                  <a:srgbClr val="000000"/>
                </a:solidFill>
                <a:latin typeface="+mj-lt"/>
              </a:rPr>
              <a:t>Le attività tecniche</a:t>
            </a:r>
            <a:r>
              <a:rPr lang="it-IT" sz="1000" dirty="0">
                <a:solidFill>
                  <a:srgbClr val="000000"/>
                </a:solidFill>
                <a:latin typeface="Adobe Clean Light" panose="020B0303020404020204" pitchFamily="34" charset="0"/>
              </a:rPr>
              <a:t> supportano le competenze tecniche del clienti e sono volte a massimizzare l’adozione degli strumenti. </a:t>
            </a:r>
            <a:br>
              <a:rPr lang="sk-SK" sz="1000" dirty="0">
                <a:solidFill>
                  <a:srgbClr val="000000"/>
                </a:solidFill>
                <a:latin typeface="Adobe Clean Light" panose="020B0303020404020204" pitchFamily="34" charset="0"/>
              </a:rPr>
            </a:br>
            <a:r>
              <a:rPr lang="it-IT" sz="1000" dirty="0">
                <a:solidFill>
                  <a:srgbClr val="000000"/>
                </a:solidFill>
                <a:latin typeface="Adobe Clean Light" panose="020B0303020404020204" pitchFamily="34" charset="0"/>
              </a:rPr>
              <a:t>In particolare, includono supporto e raccomandazioni in merito </a:t>
            </a:r>
            <a:br>
              <a:rPr lang="sk-SK" sz="1000" dirty="0">
                <a:solidFill>
                  <a:srgbClr val="000000"/>
                </a:solidFill>
                <a:latin typeface="Adobe Clean Light" panose="020B0303020404020204" pitchFamily="34" charset="0"/>
              </a:rPr>
            </a:br>
            <a:r>
              <a:rPr lang="it-IT" sz="1000" dirty="0">
                <a:solidFill>
                  <a:srgbClr val="000000"/>
                </a:solidFill>
                <a:latin typeface="Adobe Clean Light" panose="020B0303020404020204" pitchFamily="34" charset="0"/>
              </a:rPr>
              <a:t>a configurazioni della piattaforma, integrazioni e risoluzione </a:t>
            </a:r>
            <a:br>
              <a:rPr lang="sk-SK" sz="1000" dirty="0">
                <a:solidFill>
                  <a:srgbClr val="000000"/>
                </a:solidFill>
                <a:latin typeface="Adobe Clean Light" panose="020B0303020404020204" pitchFamily="34" charset="0"/>
              </a:rPr>
            </a:br>
            <a:r>
              <a:rPr lang="it-IT" sz="1000" dirty="0">
                <a:solidFill>
                  <a:srgbClr val="000000"/>
                </a:solidFill>
                <a:latin typeface="Adobe Clean Light" panose="020B0303020404020204" pitchFamily="34" charset="0"/>
              </a:rPr>
              <a:t>di problemi</a:t>
            </a:r>
          </a:p>
          <a:p>
            <a:pPr marL="12700" marR="5080">
              <a:spcBef>
                <a:spcPts val="100"/>
              </a:spcBef>
            </a:pPr>
            <a:endParaRPr lang="en-US" sz="1000" dirty="0">
              <a:latin typeface="Adobe Clean Light" charset="0"/>
            </a:endParaRPr>
          </a:p>
          <a:p>
            <a:pPr marL="12700" marR="5080">
              <a:spcBef>
                <a:spcPts val="100"/>
              </a:spcBef>
            </a:pPr>
            <a:r>
              <a:rPr lang="it-IT" sz="1000" dirty="0">
                <a:latin typeface="Adobe Clean Light" charset="0"/>
              </a:rPr>
              <a:t>Attività tecniche disponibili:</a:t>
            </a:r>
          </a:p>
          <a:p>
            <a:pPr marL="184150" marR="5080" indent="-171450">
              <a:spcBef>
                <a:spcPts val="700"/>
              </a:spcBef>
              <a:buClr>
                <a:srgbClr val="FA0E00"/>
              </a:buClr>
              <a:buFont typeface="Wingdings" pitchFamily="2" charset="2"/>
              <a:buChar char="ü"/>
            </a:pPr>
            <a:r>
              <a:rPr lang="it-IT" sz="1000" dirty="0"/>
              <a:t>Audit sullo stato del sistema</a:t>
            </a:r>
          </a:p>
          <a:p>
            <a:pPr marL="184150" marR="5080" indent="-171450">
              <a:spcBef>
                <a:spcPts val="400"/>
              </a:spcBef>
              <a:buClr>
                <a:srgbClr val="FA0E00"/>
              </a:buClr>
              <a:buFont typeface="Wingdings" pitchFamily="2" charset="2"/>
              <a:buChar char="ü"/>
            </a:pPr>
            <a:r>
              <a:rPr lang="it-IT" sz="1000" dirty="0"/>
              <a:t>Audit della piattaforma</a:t>
            </a:r>
          </a:p>
          <a:p>
            <a:pPr marL="184150" marR="5080" indent="-171450">
              <a:spcBef>
                <a:spcPts val="400"/>
              </a:spcBef>
              <a:buClr>
                <a:srgbClr val="FA0E00"/>
              </a:buClr>
              <a:buFont typeface="Wingdings" pitchFamily="2" charset="2"/>
              <a:buChar char="ü"/>
            </a:pPr>
            <a:r>
              <a:rPr lang="it-IT" sz="1000" dirty="0"/>
              <a:t>Abilitazione del set di funzioni</a:t>
            </a:r>
          </a:p>
          <a:p>
            <a:pPr marL="184150" marR="5080" indent="-171450">
              <a:spcBef>
                <a:spcPts val="400"/>
              </a:spcBef>
              <a:buClr>
                <a:srgbClr val="FA0E00"/>
              </a:buClr>
              <a:buFont typeface="Wingdings" pitchFamily="2" charset="2"/>
              <a:buChar char="ü"/>
            </a:pPr>
            <a:r>
              <a:rPr lang="it-IT" sz="1000" dirty="0"/>
              <a:t>Integrazioni e configurazioni di base</a:t>
            </a:r>
          </a:p>
          <a:p>
            <a:pPr marL="184150" marR="5080" indent="-171450">
              <a:spcBef>
                <a:spcPts val="400"/>
              </a:spcBef>
              <a:buClr>
                <a:srgbClr val="FA0E00"/>
              </a:buClr>
              <a:buFont typeface="Wingdings" pitchFamily="2" charset="2"/>
              <a:buChar char="ü"/>
            </a:pPr>
            <a:r>
              <a:rPr lang="it-IT" sz="1000" dirty="0"/>
              <a:t>Risoluzione di problemi inerenti la soluzione del cliente</a:t>
            </a:r>
          </a:p>
          <a:p>
            <a:pPr marL="184150" marR="5080" indent="-171450">
              <a:spcBef>
                <a:spcPts val="400"/>
              </a:spcBef>
              <a:buClr>
                <a:srgbClr val="FA0E00"/>
              </a:buClr>
              <a:buFont typeface="Wingdings" pitchFamily="2" charset="2"/>
              <a:buChar char="ü"/>
            </a:pPr>
            <a:r>
              <a:rPr lang="it-IT" sz="1000" dirty="0"/>
              <a:t>Supporto dei servizi cloud</a:t>
            </a:r>
          </a:p>
        </p:txBody>
      </p:sp>
      <p:sp>
        <p:nvSpPr>
          <p:cNvPr id="83" name="Rectangle 82">
            <a:extLst>
              <a:ext uri="{FF2B5EF4-FFF2-40B4-BE49-F238E27FC236}">
                <a16:creationId xmlns:a16="http://schemas.microsoft.com/office/drawing/2014/main" id="{BB34E685-A734-974B-A33A-BE51D1A8BC0D}"/>
              </a:ext>
            </a:extLst>
          </p:cNvPr>
          <p:cNvSpPr/>
          <p:nvPr/>
        </p:nvSpPr>
        <p:spPr>
          <a:xfrm>
            <a:off x="3851397" y="7249456"/>
            <a:ext cx="3525469" cy="2054409"/>
          </a:xfrm>
          <a:prstGeom prst="rect">
            <a:avLst/>
          </a:prstGeom>
        </p:spPr>
        <p:txBody>
          <a:bodyPr wrap="square">
            <a:spAutoFit/>
          </a:bodyPr>
          <a:lstStyle/>
          <a:p>
            <a:pPr marL="12700" marR="5080">
              <a:spcBef>
                <a:spcPts val="100"/>
              </a:spcBef>
            </a:pPr>
            <a:r>
              <a:rPr lang="it-IT" sz="1000" b="1" dirty="0">
                <a:solidFill>
                  <a:srgbClr val="000000"/>
                </a:solidFill>
                <a:latin typeface="+mj-lt"/>
              </a:rPr>
              <a:t>Le attività strategiche</a:t>
            </a:r>
            <a:r>
              <a:rPr lang="it-IT" sz="1000" dirty="0">
                <a:solidFill>
                  <a:srgbClr val="000000"/>
                </a:solidFill>
                <a:latin typeface="Adobe Clean Light" panose="020B0303020404020204" pitchFamily="34" charset="0"/>
              </a:rPr>
              <a:t> rilevano le opportunità che consentono </a:t>
            </a:r>
            <a:br>
              <a:rPr lang="sk-SK" sz="1000" dirty="0">
                <a:solidFill>
                  <a:srgbClr val="000000"/>
                </a:solidFill>
                <a:latin typeface="Adobe Clean Light" panose="020B0303020404020204" pitchFamily="34" charset="0"/>
              </a:rPr>
            </a:br>
            <a:r>
              <a:rPr lang="it-IT" sz="1000" dirty="0">
                <a:solidFill>
                  <a:srgbClr val="000000"/>
                </a:solidFill>
                <a:latin typeface="Adobe Clean Light" panose="020B0303020404020204" pitchFamily="34" charset="0"/>
              </a:rPr>
              <a:t>di trarre maggior valore dalle soluzioni Adobe del cliente. Includono raccomandazioni di supporto relative a strategia, misurazione </a:t>
            </a:r>
            <a:br>
              <a:rPr lang="sk-SK" sz="1000" dirty="0">
                <a:solidFill>
                  <a:srgbClr val="000000"/>
                </a:solidFill>
                <a:latin typeface="Adobe Clean Light" panose="020B0303020404020204" pitchFamily="34" charset="0"/>
              </a:rPr>
            </a:br>
            <a:r>
              <a:rPr lang="it-IT" sz="1000" dirty="0">
                <a:solidFill>
                  <a:srgbClr val="000000"/>
                </a:solidFill>
                <a:latin typeface="Adobe Clean Light" panose="020B0303020404020204" pitchFamily="34" charset="0"/>
              </a:rPr>
              <a:t>e livello di preparazione per favorire la realizzazione di valore tramite una o più soluzioni Adobe.</a:t>
            </a:r>
          </a:p>
          <a:p>
            <a:pPr marL="12700" marR="5080">
              <a:spcBef>
                <a:spcPts val="100"/>
              </a:spcBef>
            </a:pPr>
            <a:endParaRPr lang="en-US" sz="1000" dirty="0">
              <a:latin typeface="Adobe Clean Light" charset="0"/>
            </a:endParaRPr>
          </a:p>
          <a:p>
            <a:pPr marL="12700" marR="5080">
              <a:spcBef>
                <a:spcPts val="100"/>
              </a:spcBef>
            </a:pPr>
            <a:r>
              <a:rPr lang="it-IT" sz="1000" dirty="0">
                <a:latin typeface="Adobe Clean Light" charset="0"/>
              </a:rPr>
              <a:t>Attività strategiche disponibili:</a:t>
            </a:r>
          </a:p>
          <a:p>
            <a:pPr marL="241300" marR="5080" indent="-228600">
              <a:spcBef>
                <a:spcPts val="700"/>
              </a:spcBef>
              <a:buClr>
                <a:srgbClr val="FA0E00"/>
              </a:buClr>
              <a:buFont typeface="Wingdings" pitchFamily="2" charset="2"/>
              <a:buChar char="ü"/>
            </a:pPr>
            <a:r>
              <a:rPr lang="it-IT" sz="1000" dirty="0"/>
              <a:t>Roadmap sul livello di preparazione</a:t>
            </a:r>
          </a:p>
          <a:p>
            <a:pPr marL="241300" marR="5080" indent="-228600">
              <a:spcBef>
                <a:spcPts val="400"/>
              </a:spcBef>
              <a:buClr>
                <a:srgbClr val="FA0E00"/>
              </a:buClr>
              <a:buFont typeface="Wingdings" pitchFamily="2" charset="2"/>
              <a:buChar char="ü"/>
            </a:pPr>
            <a:r>
              <a:rPr lang="it-IT" sz="1000" dirty="0"/>
              <a:t>Sviluppo e misurazione di casi d’uso</a:t>
            </a:r>
          </a:p>
          <a:p>
            <a:pPr marL="241300" marR="5080" indent="-228600">
              <a:spcBef>
                <a:spcPts val="400"/>
              </a:spcBef>
              <a:buClr>
                <a:srgbClr val="FA0E00"/>
              </a:buClr>
              <a:buFont typeface="Wingdings" pitchFamily="2" charset="2"/>
              <a:buChar char="ü"/>
            </a:pPr>
            <a:r>
              <a:rPr lang="it-IT" sz="1000" dirty="0"/>
              <a:t>Reporting e analisi</a:t>
            </a:r>
          </a:p>
          <a:p>
            <a:pPr marL="241300" marR="5080" indent="-228600">
              <a:spcBef>
                <a:spcPts val="400"/>
              </a:spcBef>
              <a:buClr>
                <a:srgbClr val="FA0E00"/>
              </a:buClr>
              <a:buFont typeface="Wingdings" pitchFamily="2" charset="2"/>
              <a:buChar char="ü"/>
            </a:pPr>
            <a:r>
              <a:rPr lang="it-IT" sz="1000" dirty="0"/>
              <a:t>Abilitazione delle best practice</a:t>
            </a:r>
          </a:p>
        </p:txBody>
      </p:sp>
      <p:sp>
        <p:nvSpPr>
          <p:cNvPr id="2" name="TextBox 1">
            <a:extLst>
              <a:ext uri="{FF2B5EF4-FFF2-40B4-BE49-F238E27FC236}">
                <a16:creationId xmlns:a16="http://schemas.microsoft.com/office/drawing/2014/main" id="{75CFC85E-B176-5441-A8D8-AEF6C3DFCC2A}"/>
              </a:ext>
            </a:extLst>
          </p:cNvPr>
          <p:cNvSpPr txBox="1"/>
          <p:nvPr/>
        </p:nvSpPr>
        <p:spPr>
          <a:xfrm>
            <a:off x="3851397" y="3891661"/>
            <a:ext cx="3525468" cy="430887"/>
          </a:xfrm>
          <a:prstGeom prst="rect">
            <a:avLst/>
          </a:prstGeom>
          <a:noFill/>
        </p:spPr>
        <p:txBody>
          <a:bodyPr wrap="square" rtlCol="0">
            <a:spAutoFit/>
          </a:bodyPr>
          <a:lstStyle/>
          <a:p>
            <a:pPr marL="12700" marR="5080" lvl="0">
              <a:spcBef>
                <a:spcPts val="100"/>
              </a:spcBef>
            </a:pPr>
            <a:r>
              <a:rPr lang="it-IT" sz="1000" dirty="0">
                <a:solidFill>
                  <a:srgbClr val="1F1F1F"/>
                </a:solidFill>
                <a:latin typeface="Adobe Clean" panose="020B0503020404020204" pitchFamily="34" charset="0"/>
                <a:cs typeface="AdobeClean-Light"/>
              </a:rPr>
              <a:t>I clienti Enterprise hanno diritto </a:t>
            </a:r>
            <a:br>
              <a:rPr lang="sk-SK" sz="1000" dirty="0">
                <a:solidFill>
                  <a:srgbClr val="1F1F1F"/>
                </a:solidFill>
                <a:latin typeface="Adobe Clean" panose="020B0503020404020204" pitchFamily="34" charset="0"/>
                <a:cs typeface="AdobeClean-Light"/>
              </a:rPr>
            </a:br>
            <a:r>
              <a:rPr lang="it-IT" sz="1000" dirty="0">
                <a:solidFill>
                  <a:srgbClr val="1F1F1F"/>
                </a:solidFill>
                <a:latin typeface="Adobe Clean" panose="020B0503020404020204" pitchFamily="34" charset="0"/>
                <a:cs typeface="AdobeClean-Light"/>
              </a:rPr>
              <a:t>a </a:t>
            </a:r>
            <a:r>
              <a:rPr lang="it-IT" sz="1200" b="1" u="sng" dirty="0">
                <a:solidFill>
                  <a:srgbClr val="1F1F1F"/>
                </a:solidFill>
                <a:latin typeface="Adobe Clean" panose="020B0503020404020204" pitchFamily="34" charset="0"/>
                <a:cs typeface="AdobeClean-Light"/>
              </a:rPr>
              <a:t>2 </a:t>
            </a:r>
            <a:r>
              <a:rPr lang="it-IT" sz="1000" b="1" u="sng" dirty="0">
                <a:solidFill>
                  <a:srgbClr val="1F1F1F"/>
                </a:solidFill>
                <a:latin typeface="Adobe Clean" panose="020B0503020404020204" pitchFamily="34" charset="0"/>
                <a:cs typeface="AdobeClean-Light"/>
              </a:rPr>
              <a:t>attività all’anno</a:t>
            </a:r>
            <a:r>
              <a:rPr lang="it-IT" sz="1000" dirty="0">
                <a:solidFill>
                  <a:srgbClr val="1F1F1F"/>
                </a:solidFill>
                <a:latin typeface="Adobe Clean" panose="020B0503020404020204" pitchFamily="34" charset="0"/>
                <a:cs typeface="AdobeClean-Light"/>
              </a:rPr>
              <a:t> di tipo</a:t>
            </a:r>
            <a:r>
              <a:rPr lang="it-IT" sz="1000" b="1" dirty="0">
                <a:solidFill>
                  <a:srgbClr val="1F1F1F"/>
                </a:solidFill>
                <a:latin typeface="Adobe Clean" panose="020B0503020404020204" pitchFamily="34" charset="0"/>
                <a:cs typeface="AdobeClean-Light"/>
              </a:rPr>
              <a:t> tecnico </a:t>
            </a:r>
            <a:r>
              <a:rPr lang="it-IT" sz="1000" dirty="0">
                <a:solidFill>
                  <a:srgbClr val="1F1F1F"/>
                </a:solidFill>
                <a:latin typeface="Adobe Clean" panose="020B0503020404020204" pitchFamily="34" charset="0"/>
                <a:cs typeface="AdobeClean-Light"/>
              </a:rPr>
              <a:t>e/o </a:t>
            </a:r>
            <a:r>
              <a:rPr lang="it-IT" sz="1000" b="1" dirty="0">
                <a:solidFill>
                  <a:srgbClr val="1F1F1F"/>
                </a:solidFill>
                <a:latin typeface="Adobe Clean" panose="020B0503020404020204" pitchFamily="34" charset="0"/>
                <a:cs typeface="AdobeClean-Light"/>
              </a:rPr>
              <a:t>strategico</a:t>
            </a:r>
            <a:r>
              <a:rPr lang="it-IT" sz="1000" dirty="0">
                <a:solidFill>
                  <a:srgbClr val="1F1F1F"/>
                </a:solidFill>
                <a:latin typeface="Adobe Clean Light" panose="020B0303020404020204" pitchFamily="34" charset="0"/>
                <a:cs typeface="AdobeClean-Light"/>
              </a:rPr>
              <a:t>.</a:t>
            </a:r>
          </a:p>
        </p:txBody>
      </p:sp>
      <p:sp>
        <p:nvSpPr>
          <p:cNvPr id="31" name="TextBox 30">
            <a:extLst>
              <a:ext uri="{FF2B5EF4-FFF2-40B4-BE49-F238E27FC236}">
                <a16:creationId xmlns:a16="http://schemas.microsoft.com/office/drawing/2014/main" id="{6D8501EA-3511-BA44-BB3B-9F53FFBEAB0B}"/>
              </a:ext>
            </a:extLst>
          </p:cNvPr>
          <p:cNvSpPr txBox="1"/>
          <p:nvPr/>
        </p:nvSpPr>
        <p:spPr>
          <a:xfrm>
            <a:off x="2236134" y="2317134"/>
            <a:ext cx="826006" cy="261610"/>
          </a:xfrm>
          <a:prstGeom prst="rect">
            <a:avLst/>
          </a:prstGeom>
          <a:noFill/>
        </p:spPr>
        <p:txBody>
          <a:bodyPr wrap="square" rtlCol="0">
            <a:spAutoFit/>
          </a:bodyPr>
          <a:lstStyle/>
          <a:p>
            <a:pPr algn="ctr"/>
            <a:r>
              <a:rPr lang="it-IT" sz="1100"/>
              <a:t>Lancio</a:t>
            </a:r>
          </a:p>
        </p:txBody>
      </p:sp>
      <p:sp>
        <p:nvSpPr>
          <p:cNvPr id="32" name="TextBox 31">
            <a:extLst>
              <a:ext uri="{FF2B5EF4-FFF2-40B4-BE49-F238E27FC236}">
                <a16:creationId xmlns:a16="http://schemas.microsoft.com/office/drawing/2014/main" id="{822B1C33-2658-9C47-9546-65EE39995E93}"/>
              </a:ext>
            </a:extLst>
          </p:cNvPr>
          <p:cNvSpPr txBox="1"/>
          <p:nvPr/>
        </p:nvSpPr>
        <p:spPr>
          <a:xfrm>
            <a:off x="878679" y="2320287"/>
            <a:ext cx="826006" cy="261610"/>
          </a:xfrm>
          <a:prstGeom prst="rect">
            <a:avLst/>
          </a:prstGeom>
          <a:noFill/>
        </p:spPr>
        <p:txBody>
          <a:bodyPr wrap="square" rtlCol="0">
            <a:spAutoFit/>
          </a:bodyPr>
          <a:lstStyle/>
          <a:p>
            <a:pPr algn="ctr"/>
            <a:r>
              <a:rPr lang="it-IT" sz="1100"/>
              <a:t>Definizione</a:t>
            </a:r>
          </a:p>
        </p:txBody>
      </p:sp>
      <p:sp>
        <p:nvSpPr>
          <p:cNvPr id="33" name="TextBox 32">
            <a:extLst>
              <a:ext uri="{FF2B5EF4-FFF2-40B4-BE49-F238E27FC236}">
                <a16:creationId xmlns:a16="http://schemas.microsoft.com/office/drawing/2014/main" id="{535CB7DF-91C2-1E4A-AAC5-7863828EA701}"/>
              </a:ext>
            </a:extLst>
          </p:cNvPr>
          <p:cNvSpPr txBox="1"/>
          <p:nvPr/>
        </p:nvSpPr>
        <p:spPr>
          <a:xfrm>
            <a:off x="205422" y="2330087"/>
            <a:ext cx="826006" cy="261610"/>
          </a:xfrm>
          <a:prstGeom prst="rect">
            <a:avLst/>
          </a:prstGeom>
          <a:noFill/>
        </p:spPr>
        <p:txBody>
          <a:bodyPr wrap="square" rtlCol="0">
            <a:spAutoFit/>
          </a:bodyPr>
          <a:lstStyle/>
          <a:p>
            <a:pPr algn="ctr"/>
            <a:r>
              <a:rPr lang="it-IT" sz="1100"/>
              <a:t>Avvio</a:t>
            </a:r>
          </a:p>
        </p:txBody>
      </p:sp>
      <p:sp>
        <p:nvSpPr>
          <p:cNvPr id="34" name="TextBox 33">
            <a:extLst>
              <a:ext uri="{FF2B5EF4-FFF2-40B4-BE49-F238E27FC236}">
                <a16:creationId xmlns:a16="http://schemas.microsoft.com/office/drawing/2014/main" id="{DE507ED1-06E3-D34E-B109-779393F8BBA9}"/>
              </a:ext>
            </a:extLst>
          </p:cNvPr>
          <p:cNvSpPr txBox="1"/>
          <p:nvPr/>
        </p:nvSpPr>
        <p:spPr>
          <a:xfrm>
            <a:off x="1558548" y="2233788"/>
            <a:ext cx="826006" cy="261610"/>
          </a:xfrm>
          <a:prstGeom prst="rect">
            <a:avLst/>
          </a:prstGeom>
          <a:noFill/>
        </p:spPr>
        <p:txBody>
          <a:bodyPr wrap="square" rtlCol="0">
            <a:spAutoFit/>
          </a:bodyPr>
          <a:lstStyle/>
          <a:p>
            <a:pPr algn="ctr"/>
            <a:r>
              <a:rPr lang="it-IT" sz="1100" dirty="0"/>
              <a:t>Progettazione</a:t>
            </a:r>
          </a:p>
        </p:txBody>
      </p:sp>
      <p:sp>
        <p:nvSpPr>
          <p:cNvPr id="7" name="Rectangle 6">
            <a:extLst>
              <a:ext uri="{FF2B5EF4-FFF2-40B4-BE49-F238E27FC236}">
                <a16:creationId xmlns:a16="http://schemas.microsoft.com/office/drawing/2014/main" id="{C3D0F674-4C3B-AB48-86F4-0547F3186A06}"/>
              </a:ext>
            </a:extLst>
          </p:cNvPr>
          <p:cNvSpPr/>
          <p:nvPr/>
        </p:nvSpPr>
        <p:spPr>
          <a:xfrm>
            <a:off x="3692281" y="2549086"/>
            <a:ext cx="3684584" cy="368078"/>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a:solidFill>
                  <a:schemeClr val="accent1">
                    <a:lumMod val="50000"/>
                  </a:schemeClr>
                </a:solidFill>
              </a:rPr>
              <a:t>2 attività all’anno</a:t>
            </a:r>
          </a:p>
        </p:txBody>
      </p:sp>
    </p:spTree>
    <p:extLst>
      <p:ext uri="{BB962C8B-B14F-4D97-AF65-F5344CB8AC3E}">
        <p14:creationId xmlns:p14="http://schemas.microsoft.com/office/powerpoint/2010/main" val="717026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it-IT" sz="500">
                <a:solidFill>
                  <a:srgbClr val="6C6C6C"/>
                </a:solidFill>
                <a:latin typeface="Adobe Clean"/>
                <a:cs typeface="Adobe Clean"/>
              </a:rPr>
              <a:t>©2020 Adobe. All Rights Reserved. Adobe Confidential.</a:t>
            </a:r>
          </a:p>
          <a:p>
            <a:pPr>
              <a:lnSpc>
                <a:spcPct val="100000"/>
              </a:lnSpc>
              <a:spcBef>
                <a:spcPts val="25"/>
              </a:spcBef>
            </a:pPr>
            <a:endParaRPr sz="800">
              <a:latin typeface="Adobe Clean"/>
              <a:cs typeface="Adobe Clean"/>
            </a:endParaRPr>
          </a:p>
          <a:p>
            <a:pPr>
              <a:lnSpc>
                <a:spcPct val="100000"/>
              </a:lnSpc>
              <a:spcBef>
                <a:spcPts val="5"/>
              </a:spcBef>
            </a:pPr>
            <a:r>
              <a:rPr lang="it-IT" sz="800">
                <a:solidFill>
                  <a:srgbClr val="6D6D6D"/>
                </a:solidFill>
                <a:latin typeface="Adobe Clean"/>
                <a:cs typeface="Adobe Clean"/>
              </a:rPr>
              <a:t>©2020 Adobe. All Rights Reserved. Adobe Confidential.</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70410" y="575594"/>
            <a:ext cx="3476626" cy="332783"/>
          </a:xfrm>
          <a:prstGeom prst="rect">
            <a:avLst/>
          </a:prstGeom>
        </p:spPr>
        <p:txBody>
          <a:bodyPr vert="horz" wrap="square" lIns="0" tIns="116205" rIns="0" bIns="0" rtlCol="0">
            <a:spAutoFit/>
          </a:bodyPr>
          <a:lstStyle/>
          <a:p>
            <a:pPr>
              <a:lnSpc>
                <a:spcPct val="100000"/>
              </a:lnSpc>
              <a:spcBef>
                <a:spcPts val="915"/>
              </a:spcBef>
            </a:pPr>
            <a:r>
              <a:rPr lang="it-IT" sz="1400" b="1">
                <a:solidFill>
                  <a:srgbClr val="020302"/>
                </a:solidFill>
                <a:latin typeface="Adobe Clean"/>
                <a:cs typeface="Adobe Clean"/>
              </a:rPr>
              <a:t>Risorse</a:t>
            </a: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it-IT" sz="800">
                <a:solidFill>
                  <a:srgbClr val="777879"/>
                </a:solidFill>
                <a:latin typeface="Adobe Clean"/>
                <a:cs typeface="Adobe Clean"/>
              </a:rPr>
              <a:t>Adobe</a:t>
            </a:r>
          </a:p>
          <a:p>
            <a:pPr marL="12700">
              <a:lnSpc>
                <a:spcPts val="915"/>
              </a:lnSpc>
            </a:pPr>
            <a:r>
              <a:rPr lang="it-IT" sz="800">
                <a:solidFill>
                  <a:srgbClr val="777879"/>
                </a:solidFill>
                <a:latin typeface="Adobe Clean"/>
                <a:cs typeface="Adobe Clean"/>
              </a:rPr>
              <a:t>345 Park Avenue</a:t>
            </a:r>
          </a:p>
          <a:p>
            <a:pPr marL="12700">
              <a:lnSpc>
                <a:spcPts val="944"/>
              </a:lnSpc>
            </a:pPr>
            <a:r>
              <a:rPr lang="it-IT" sz="800">
                <a:solidFill>
                  <a:srgbClr val="777879"/>
                </a:solidFill>
                <a:latin typeface="Adobe Clean"/>
                <a:cs typeface="Adobe Clean"/>
              </a:rPr>
              <a:t>San Jose, CA 95110-2704</a:t>
            </a:r>
          </a:p>
          <a:p>
            <a:pPr marL="12700">
              <a:lnSpc>
                <a:spcPct val="100000"/>
              </a:lnSpc>
              <a:spcBef>
                <a:spcPts val="45"/>
              </a:spcBef>
            </a:pPr>
            <a:r>
              <a:rPr lang="it-IT" sz="800">
                <a:solidFill>
                  <a:srgbClr val="777879"/>
                </a:solidFill>
                <a:latin typeface="Adobe Clean"/>
                <a:cs typeface="Adobe Clean"/>
              </a:rPr>
              <a:t>USA</a:t>
            </a:r>
          </a:p>
          <a:p>
            <a:pPr marL="12700">
              <a:lnSpc>
                <a:spcPct val="100000"/>
              </a:lnSpc>
              <a:spcBef>
                <a:spcPts val="265"/>
              </a:spcBef>
            </a:pPr>
            <a:r>
              <a:rPr lang="it-IT" sz="800" u="sng">
                <a:solidFill>
                  <a:srgbClr val="5F5F5F"/>
                </a:solidFill>
                <a:uFill>
                  <a:solidFill>
                    <a:srgbClr val="0000FF"/>
                  </a:solidFill>
                </a:uFill>
                <a:latin typeface="Adobe Clean"/>
                <a:cs typeface="Adobe Clean"/>
                <a:hlinkClick r:id="rId3"/>
              </a:rPr>
              <a:t>www.adobe.com</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lang="it-IT" sz="1100" i="1">
                <a:solidFill>
                  <a:srgbClr val="777879"/>
                </a:solidFill>
                <a:latin typeface="AdobeClean-LightIt"/>
                <a:cs typeface="AdobeClean-LightIt"/>
              </a:rPr>
              <a:t>Per saperne di più sulle opzioni di Supporto Adobe e capire quale sia il livello più adatto alle tue esigenze, contatta il tuo Named Account Manager (NAM) o Customer Success Manager (CSM).</a:t>
            </a:r>
          </a:p>
          <a:p>
            <a:pPr marL="34290">
              <a:lnSpc>
                <a:spcPct val="100000"/>
              </a:lnSpc>
              <a:spcBef>
                <a:spcPts val="795"/>
              </a:spcBef>
            </a:pPr>
            <a:r>
              <a:rPr lang="it-IT" sz="800">
                <a:solidFill>
                  <a:srgbClr val="6D6D6D"/>
                </a:solidFill>
                <a:latin typeface="Adobe Clean"/>
                <a:cs typeface="Adobe Clean"/>
              </a:rPr>
              <a:t>©2021 Adobe. All Rights Reserved. Adobe Confidential.</a:t>
            </a:r>
          </a:p>
        </p:txBody>
      </p:sp>
      <p:sp>
        <p:nvSpPr>
          <p:cNvPr id="64" name="object 23">
            <a:extLst>
              <a:ext uri="{FF2B5EF4-FFF2-40B4-BE49-F238E27FC236}">
                <a16:creationId xmlns:a16="http://schemas.microsoft.com/office/drawing/2014/main" id="{41467BDC-3D83-D844-B922-CD07E94E5AAB}"/>
              </a:ext>
            </a:extLst>
          </p:cNvPr>
          <p:cNvSpPr txBox="1"/>
          <p:nvPr/>
        </p:nvSpPr>
        <p:spPr>
          <a:xfrm>
            <a:off x="190707" y="4913781"/>
            <a:ext cx="6943952" cy="755976"/>
          </a:xfrm>
          <a:prstGeom prst="rect">
            <a:avLst/>
          </a:prstGeom>
        </p:spPr>
        <p:txBody>
          <a:bodyPr vert="horz" wrap="square" lIns="0" tIns="116205" rIns="0" bIns="0" rtlCol="0" anchor="t">
            <a:spAutoFit/>
          </a:bodyPr>
          <a:lstStyle/>
          <a:p>
            <a:pPr>
              <a:spcBef>
                <a:spcPts val="915"/>
              </a:spcBef>
            </a:pPr>
            <a:r>
              <a:rPr lang="it-IT" sz="1400" b="1" dirty="0">
                <a:solidFill>
                  <a:srgbClr val="020302"/>
                </a:solidFill>
                <a:latin typeface="Adobe Clean"/>
                <a:cs typeface="Adobe Clean"/>
              </a:rPr>
              <a:t>Supporto Adobe: aree geografiche, orari operativi e lingue</a:t>
            </a:r>
          </a:p>
          <a:p>
            <a:pPr>
              <a:spcBef>
                <a:spcPts val="915"/>
              </a:spcBef>
            </a:pPr>
            <a:r>
              <a:rPr lang="it-IT" sz="1000" dirty="0">
                <a:solidFill>
                  <a:srgbClr val="1F1F1F"/>
                </a:solidFill>
                <a:latin typeface="AdobeClean-Light"/>
              </a:rPr>
              <a:t>L’ambito del supporto Adobe è definito allineando l’indirizzo di fatturazione del cliente </a:t>
            </a:r>
            <a:br>
              <a:rPr lang="sk-SK" sz="1000" dirty="0">
                <a:solidFill>
                  <a:srgbClr val="1F1F1F"/>
                </a:solidFill>
                <a:latin typeface="AdobeClean-Light"/>
              </a:rPr>
            </a:br>
            <a:r>
              <a:rPr lang="it-IT" sz="1000" dirty="0">
                <a:solidFill>
                  <a:srgbClr val="1F1F1F"/>
                </a:solidFill>
                <a:latin typeface="AdobeClean-Light"/>
              </a:rPr>
              <a:t>(in base all’ordine di vendita o altro documento di acquisto del servizio di supporto Adobe) a una delle seguenti aree geografiche:</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1291534283"/>
              </p:ext>
            </p:extLst>
          </p:nvPr>
        </p:nvGraphicFramePr>
        <p:xfrm>
          <a:off x="171128" y="5907213"/>
          <a:ext cx="7391400" cy="139192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it-IT" sz="1100">
                          <a:solidFill>
                            <a:schemeClr val="tx1"/>
                          </a:solidFill>
                          <a:latin typeface="Adobe Clean"/>
                        </a:rPr>
                        <a:t>Americhe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it-IT" sz="1100">
                          <a:solidFill>
                            <a:schemeClr val="tx1"/>
                          </a:solidFill>
                          <a:latin typeface="Adobe Clean"/>
                        </a:rPr>
                        <a:t>Europa, Medio Oriente e Africa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it-IT" sz="1100">
                          <a:solidFill>
                            <a:schemeClr val="tx1"/>
                          </a:solidFill>
                          <a:latin typeface="Adobe Clean"/>
                        </a:rPr>
                        <a:t>Asia-Pacifico</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it-IT" sz="1100">
                          <a:solidFill>
                            <a:schemeClr val="tx1"/>
                          </a:solidFill>
                          <a:latin typeface="Adobe Clean"/>
                        </a:rPr>
                        <a:t>Giappone</a:t>
                      </a:r>
                      <a:r>
                        <a:rPr lang="it-IT" sz="1100" baseline="30000">
                          <a:solidFill>
                            <a:schemeClr val="tx1"/>
                          </a:solidFill>
                          <a:latin typeface="Adobe Clean"/>
                        </a:rPr>
                        <a:t>1 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it-IT" sz="1100">
                          <a:solidFill>
                            <a:schemeClr val="tx1"/>
                          </a:solidFill>
                          <a:latin typeface="Adobe Clean"/>
                        </a:rPr>
                        <a:t>06:00 – 17:30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it-IT" sz="1100">
                          <a:solidFill>
                            <a:schemeClr val="tx1"/>
                          </a:solidFill>
                          <a:latin typeface="Adobe Clean"/>
                        </a:rPr>
                        <a:t>09:00 – 17:00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it-IT" sz="1100">
                          <a:solidFill>
                            <a:schemeClr val="tx1"/>
                          </a:solidFill>
                          <a:latin typeface="Adobe Clean"/>
                        </a:rPr>
                        <a:t>09:00 – 17:00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it-IT" sz="1100">
                          <a:solidFill>
                            <a:schemeClr val="tx1"/>
                          </a:solidFill>
                          <a:latin typeface="Adobe Clean"/>
                        </a:rPr>
                        <a:t>09:00 – 17:30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lvl="0" algn="ctr">
                        <a:lnSpc>
                          <a:spcPct val="100000"/>
                        </a:lnSpc>
                        <a:spcBef>
                          <a:spcPts val="0"/>
                        </a:spcBef>
                        <a:spcAft>
                          <a:spcPts val="0"/>
                        </a:spcAft>
                        <a:buNone/>
                      </a:pPr>
                      <a:r>
                        <a:rPr lang="it-IT" sz="1100" b="0" i="0" u="none" strike="noStrike" noProof="0"/>
                        <a:t>Il supporto è disponibile solo in inglese e giapponese.</a:t>
                      </a:r>
                    </a:p>
                    <a:p>
                      <a:pPr lvl="0" algn="l" rtl="0">
                        <a:lnSpc>
                          <a:spcPct val="100000"/>
                        </a:lnSpc>
                        <a:spcBef>
                          <a:spcPts val="0"/>
                        </a:spcBef>
                        <a:spcAft>
                          <a:spcPts val="0"/>
                        </a:spcAft>
                        <a:buNone/>
                      </a:pPr>
                      <a:endParaRPr lang="en-US" sz="1100" b="0" i="0" u="none" strike="noStrike" noProof="0"/>
                    </a:p>
                    <a:p>
                      <a:pPr lvl="0" algn="ctr">
                        <a:lnSpc>
                          <a:spcPct val="100000"/>
                        </a:lnSpc>
                        <a:spcBef>
                          <a:spcPts val="0"/>
                        </a:spcBef>
                        <a:spcAft>
                          <a:spcPts val="0"/>
                        </a:spcAft>
                        <a:buNone/>
                      </a:pPr>
                      <a:r>
                        <a:rPr lang="it-IT" sz="1100" b="0" i="0" u="none" strike="noStrike" noProof="0"/>
                        <a:t> </a:t>
                      </a:r>
                      <a:r>
                        <a:rPr lang="it-IT" sz="1100" b="0" i="0" u="none" strike="noStrike" baseline="30000" noProof="0"/>
                        <a:t>1 </a:t>
                      </a:r>
                      <a:r>
                        <a:rPr lang="it-IT" sz="1100" b="0" i="0" u="none" strike="noStrike" noProof="0"/>
                        <a:t>In Giappone, i casi P2, P3 e P4 sono limitati al solo orario operativo.</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lang="it-IT" sz="1200" b="1">
                <a:solidFill>
                  <a:srgbClr val="FFFFFF"/>
                </a:solidFill>
                <a:latin typeface="Adobe Clean"/>
                <a:cs typeface="Adobe Clean"/>
              </a:rPr>
              <a:t>Eccellenza tecnica</a:t>
            </a: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L="139065" marR="5080" indent="-139065">
              <a:lnSpc>
                <a:spcPts val="1390"/>
              </a:lnSpc>
              <a:spcBef>
                <a:spcPts val="185"/>
              </a:spcBef>
            </a:pPr>
            <a:r>
              <a:rPr lang="it-IT" sz="1200" b="1">
                <a:solidFill>
                  <a:srgbClr val="FFFFFF"/>
                </a:solidFill>
                <a:latin typeface="Adobe Clean"/>
                <a:cs typeface="Adobe Clean"/>
              </a:rPr>
              <a:t>Supporto rapido</a:t>
            </a:r>
          </a:p>
        </p:txBody>
      </p:sp>
      <p:sp>
        <p:nvSpPr>
          <p:cNvPr id="86" name="object 32">
            <a:extLst>
              <a:ext uri="{FF2B5EF4-FFF2-40B4-BE49-F238E27FC236}">
                <a16:creationId xmlns:a16="http://schemas.microsoft.com/office/drawing/2014/main" id="{73055FA1-8180-F44A-A86E-2B1D4C7C6B5E}"/>
              </a:ext>
            </a:extLst>
          </p:cNvPr>
          <p:cNvSpPr txBox="1"/>
          <p:nvPr/>
        </p:nvSpPr>
        <p:spPr>
          <a:xfrm>
            <a:off x="6484405" y="8543943"/>
            <a:ext cx="810895" cy="382797"/>
          </a:xfrm>
          <a:prstGeom prst="rect">
            <a:avLst/>
          </a:prstGeom>
        </p:spPr>
        <p:txBody>
          <a:bodyPr vert="horz" wrap="square" lIns="0" tIns="23495" rIns="0" bIns="0" rtlCol="0">
            <a:spAutoFit/>
          </a:bodyPr>
          <a:lstStyle/>
          <a:p>
            <a:pPr marL="50800" marR="5080" indent="-51435">
              <a:lnSpc>
                <a:spcPts val="1390"/>
              </a:lnSpc>
              <a:spcBef>
                <a:spcPts val="185"/>
              </a:spcBef>
            </a:pPr>
            <a:r>
              <a:rPr lang="it-IT" sz="1200" b="1" dirty="0">
                <a:solidFill>
                  <a:srgbClr val="FFFFFF"/>
                </a:solidFill>
                <a:latin typeface="Adobe Clean"/>
                <a:cs typeface="Adobe Clean"/>
              </a:rPr>
              <a:t>Consulenza strategica</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1128716280"/>
              </p:ext>
            </p:extLst>
          </p:nvPr>
        </p:nvGraphicFramePr>
        <p:xfrm>
          <a:off x="194237" y="1272353"/>
          <a:ext cx="7368291" cy="32359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it-IT" sz="1100" b="0">
                          <a:solidFill>
                            <a:schemeClr val="tx1"/>
                          </a:solidFill>
                          <a:latin typeface="Adobe Clean" panose="020B0503020404020204" pitchFamily="34" charset="0"/>
                          <a:ea typeface="+mn-ea"/>
                          <a:cs typeface="+mn-cs"/>
                          <a:hlinkClick r:id="rId7"/>
                        </a:rPr>
                        <a:t>Experience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it-IT" sz="1000" b="0" dirty="0">
                          <a:solidFill>
                            <a:srgbClr val="000000"/>
                          </a:solidFill>
                          <a:latin typeface="Adobe Clean Light" panose="020B0303020404020204" pitchFamily="34" charset="0"/>
                          <a:ea typeface="+mn-ea"/>
                          <a:cs typeface="+mn-cs"/>
                        </a:rPr>
                        <a:t>Con Experience League, Adobe aiuta le aziende a conseguire il valore che si aspettano dalle soluzioni Adobe in cui hanno investito. </a:t>
                      </a:r>
                      <a:br>
                        <a:rPr lang="sk-SK" sz="1000" b="0" dirty="0">
                          <a:solidFill>
                            <a:srgbClr val="000000"/>
                          </a:solidFill>
                          <a:latin typeface="Adobe Clean Light" panose="020B0303020404020204" pitchFamily="34" charset="0"/>
                          <a:ea typeface="+mn-ea"/>
                          <a:cs typeface="+mn-cs"/>
                        </a:rPr>
                      </a:br>
                      <a:r>
                        <a:rPr lang="it-IT" sz="1000" b="0" dirty="0">
                          <a:solidFill>
                            <a:srgbClr val="000000"/>
                          </a:solidFill>
                          <a:latin typeface="Adobe Clean Light" panose="020B0303020404020204" pitchFamily="34" charset="0"/>
                          <a:ea typeface="+mn-ea"/>
                          <a:cs typeface="+mn-cs"/>
                        </a:rPr>
                        <a:t>In questo portale unificato, puoi imparare, relazionarti con altri professionisti e crescere seguendo un percorso personalizzato con tutorial, documentazione dei prodotti, formazione con istruttori, supporto tecnico e il sostegno dell’intera community.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it-IT" sz="1100">
                          <a:solidFill>
                            <a:schemeClr val="dk1"/>
                          </a:solidFill>
                          <a:latin typeface="Adobe Clean" panose="020B0503020404020204" pitchFamily="34" charset="0"/>
                          <a:ea typeface="+mn-ea"/>
                          <a:cs typeface="+mn-cs"/>
                          <a:hlinkClick r:id="rId8"/>
                        </a:rPr>
                        <a:t>Formazione</a:t>
                      </a:r>
                      <a:r>
                        <a:rPr lang="it-IT" sz="1100">
                          <a:solidFill>
                            <a:schemeClr val="dk1"/>
                          </a:solidFill>
                          <a:latin typeface="Adobe Clean" panose="020B0503020404020204" pitchFamily="34" charset="0"/>
                          <a:ea typeface="+mn-ea"/>
                          <a:cs typeface="+mn-cs"/>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it-IT" sz="1000">
                          <a:solidFill>
                            <a:srgbClr val="000000"/>
                          </a:solidFill>
                          <a:latin typeface="Adobe Clean Light" panose="020B0303020404020204" pitchFamily="34" charset="0"/>
                          <a:ea typeface="+mn-ea"/>
                          <a:cs typeface="+mn-cs"/>
                        </a:rPr>
                        <a:t>I corsi Adobe Digital Learning Services sono accessibili da Experience League. I corsi di apprendimento comprendono lezioni sia on-demand che guidate da istruttori.  Potrai acquisire nuove competenze particolarmente ricercate nel settore e metterle in pratica nella tua organizzazione, per favorirne il successo.</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it-IT" sz="1100">
                          <a:solidFill>
                            <a:schemeClr val="tx1"/>
                          </a:solidFill>
                          <a:latin typeface="Adobe Clean" panose="020B0503020404020204" pitchFamily="34" charset="0"/>
                          <a:ea typeface="+mn-ea"/>
                          <a:cs typeface="+mn-cs"/>
                          <a:hlinkClick r:id="rId9"/>
                        </a:rPr>
                        <a:t>Problemi di produzione e interruzioni del sistema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it-IT" sz="1000" dirty="0">
                          <a:solidFill>
                            <a:srgbClr val="000000"/>
                          </a:solidFill>
                          <a:latin typeface="Adobe Clean Light" panose="020B0303020404020204" pitchFamily="34" charset="0"/>
                          <a:ea typeface="+mn-ea"/>
                          <a:cs typeface="+mn-cs"/>
                        </a:rPr>
                        <a:t>Status.adobe.com trasmette informazioni sullo stato di tutti i prodotti </a:t>
                      </a:r>
                      <a:br>
                        <a:rPr lang="sk-SK" sz="1000" dirty="0">
                          <a:solidFill>
                            <a:srgbClr val="000000"/>
                          </a:solidFill>
                          <a:latin typeface="Adobe Clean Light" panose="020B0303020404020204" pitchFamily="34" charset="0"/>
                          <a:ea typeface="+mn-ea"/>
                          <a:cs typeface="+mn-cs"/>
                        </a:rPr>
                      </a:br>
                      <a:r>
                        <a:rPr lang="it-IT" sz="1000" dirty="0">
                          <a:solidFill>
                            <a:srgbClr val="000000"/>
                          </a:solidFill>
                          <a:latin typeface="Adobe Clean Light" panose="020B0303020404020204" pitchFamily="34" charset="0"/>
                          <a:ea typeface="+mn-ea"/>
                          <a:cs typeface="+mn-cs"/>
                        </a:rPr>
                        <a:t>e i servizi Adobe implementati in ambienti multi-tenant. Puoi scegliere se ricevere notifiche e-mail ogni volta che Adobe segnala, aggiorna </a:t>
                      </a:r>
                      <a:br>
                        <a:rPr lang="sk-SK" sz="1000" dirty="0">
                          <a:solidFill>
                            <a:srgbClr val="000000"/>
                          </a:solidFill>
                          <a:latin typeface="Adobe Clean Light" panose="020B0303020404020204" pitchFamily="34" charset="0"/>
                          <a:ea typeface="+mn-ea"/>
                          <a:cs typeface="+mn-cs"/>
                        </a:rPr>
                      </a:br>
                      <a:r>
                        <a:rPr lang="it-IT" sz="1000" dirty="0">
                          <a:solidFill>
                            <a:srgbClr val="000000"/>
                          </a:solidFill>
                          <a:latin typeface="Adobe Clean Light" panose="020B0303020404020204" pitchFamily="34" charset="0"/>
                          <a:ea typeface="+mn-ea"/>
                          <a:cs typeface="+mn-cs"/>
                        </a:rPr>
                        <a:t>o risolve un problema relativo a un prodotto. Vengono segnalate </a:t>
                      </a:r>
                      <a:br>
                        <a:rPr lang="sk-SK" sz="1000" dirty="0">
                          <a:solidFill>
                            <a:srgbClr val="000000"/>
                          </a:solidFill>
                          <a:latin typeface="Adobe Clean Light" panose="020B0303020404020204" pitchFamily="34" charset="0"/>
                          <a:ea typeface="+mn-ea"/>
                          <a:cs typeface="+mn-cs"/>
                        </a:rPr>
                      </a:br>
                      <a:r>
                        <a:rPr lang="it-IT" sz="1000" dirty="0">
                          <a:solidFill>
                            <a:srgbClr val="000000"/>
                          </a:solidFill>
                          <a:latin typeface="Adobe Clean Light" panose="020B0303020404020204" pitchFamily="34" charset="0"/>
                          <a:ea typeface="+mn-ea"/>
                          <a:cs typeface="+mn-cs"/>
                        </a:rPr>
                        <a:t>ad esempio le interruzioni per manutenzione programmata o problemi relativi ai servizi con diversi livelli di gravità.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it-IT" sz="1100">
                          <a:solidFill>
                            <a:schemeClr val="tx1"/>
                          </a:solidFill>
                          <a:latin typeface="Adobe Clean" panose="020B0503020404020204" pitchFamily="34" charset="0"/>
                          <a:ea typeface="+mn-ea"/>
                          <a:cs typeface="+mn-cs"/>
                          <a:hlinkClick r:id="rId10"/>
                        </a:rPr>
                        <a:t>Termini e condizioni</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it-IT" sz="1000" dirty="0">
                          <a:solidFill>
                            <a:srgbClr val="000000"/>
                          </a:solidFill>
                          <a:latin typeface="Adobe Clean Light" panose="020B0303020404020204" pitchFamily="34" charset="0"/>
                          <a:ea typeface="+mn-ea"/>
                          <a:cs typeface="+mn-cs"/>
                        </a:rPr>
                        <a:t>Termini e condizioni che descrivono i servizi di supporto disponibili</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4099BE-EDEC-4FF1-8378-44661723601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B2EBF8D-136B-48EC-8FC0-F70C0583664B}">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41989CE-20BB-4A6A-A33F-71A1AE469C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1769</Words>
  <Application>Microsoft Office PowerPoint</Application>
  <PresentationFormat>Custom</PresentationFormat>
  <Paragraphs>180</Paragraphs>
  <Slides>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OPZIONI DI SUPPORTO ADOBE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DX CUSTOMER SUPPORT</dc:title>
  <cp:lastModifiedBy>Marek Poliacik</cp:lastModifiedBy>
  <cp:revision>2</cp:revision>
  <dcterms:created xsi:type="dcterms:W3CDTF">2021-05-05T02:01:37Z</dcterms:created>
  <dcterms:modified xsi:type="dcterms:W3CDTF">2021-10-01T15:07:53Z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2020-11-10T00:00:00Z</vt:filetime>
  </property>
  <property fmtid="{D5CDD505-2E9C-101B-9397-08002B2CF9AE}" pid="3" name="LastSaved">
    <vt:filetime>2021-05-05T00:00:00Z</vt:filetime>
  </property>
  <property fmtid="{D5CDD505-2E9C-101B-9397-08002B2CF9AE}" pid="4" name="ContentTypeId">
    <vt:lpwstr>0x010100E783BF6876BCC646A459363AF21A7736</vt:lpwstr>
  </property>
</Properties>
</file>