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30BD6-9AE9-064C-B39F-AFA945B82B3E}" v="202" dt="2021-10-13T19:21:08.267"/>
    <p1510:client id="{AC30C20D-1316-8ECC-DADD-39CCEC6A7FCF}" v="9" dt="2021-10-13T19:03:35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019F6A09-DCDA-BB53-9E3C-5BA3B13E26BB}"/>
    <pc:docChg chg="modSld">
      <pc:chgData name="Akilah Johnson" userId="S::akjohnso@adobe.com::2fa3aa60-0c9c-4d06-bae2-795983241227" providerId="AD" clId="Web-{019F6A09-DCDA-BB53-9E3C-5BA3B13E26BB}" dt="2021-10-12T17:10:36.752" v="17" actId="20577"/>
      <pc:docMkLst>
        <pc:docMk/>
      </pc:docMkLst>
      <pc:sldChg chg="modSp">
        <pc:chgData name="Akilah Johnson" userId="S::akjohnso@adobe.com::2fa3aa60-0c9c-4d06-bae2-795983241227" providerId="AD" clId="Web-{019F6A09-DCDA-BB53-9E3C-5BA3B13E26BB}" dt="2021-10-12T17:09:32.112" v="2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019F6A09-DCDA-BB53-9E3C-5BA3B13E26BB}" dt="2021-10-12T17:09:32.112" v="2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019F6A09-DCDA-BB53-9E3C-5BA3B13E26BB}" dt="2021-10-12T17:10:36.752" v="17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19F6A09-DCDA-BB53-9E3C-5BA3B13E26BB}" dt="2021-10-12T17:10:36.752" v="17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019F6A09-DCDA-BB53-9E3C-5BA3B13E26BB}" dt="2021-10-12T17:09:41.471" v="6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kilah Johnson" userId="S::akjohnso@adobe.com::2fa3aa60-0c9c-4d06-bae2-795983241227" providerId="AD" clId="Web-{D428A0AE-54E2-30D2-C574-7A0742876CCF}"/>
    <pc:docChg chg="modSld">
      <pc:chgData name="Akilah Johnson" userId="S::akjohnso@adobe.com::2fa3aa60-0c9c-4d06-bae2-795983241227" providerId="AD" clId="Web-{D428A0AE-54E2-30D2-C574-7A0742876CCF}" dt="2021-10-12T19:11:25.330" v="0" actId="20577"/>
      <pc:docMkLst>
        <pc:docMk/>
      </pc:docMkLst>
      <pc:sldChg chg="modSp">
        <pc:chgData name="Akilah Johnson" userId="S::akjohnso@adobe.com::2fa3aa60-0c9c-4d06-bae2-795983241227" providerId="AD" clId="Web-{D428A0AE-54E2-30D2-C574-7A0742876CCF}" dt="2021-10-12T19:11:25.330" v="0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D428A0AE-54E2-30D2-C574-7A0742876CCF}" dt="2021-10-12T19:11:25.330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Lauren Schutte" userId="S::schutte@adobe.com::6e08b2d3-447a-4d66-86be-444d50df187f" providerId="AD" clId="Web-{AC30C20D-1316-8ECC-DADD-39CCEC6A7FCF}"/>
    <pc:docChg chg="modSld">
      <pc:chgData name="Lauren Schutte" userId="S::schutte@adobe.com::6e08b2d3-447a-4d66-86be-444d50df187f" providerId="AD" clId="Web-{AC30C20D-1316-8ECC-DADD-39CCEC6A7FCF}" dt="2021-10-13T19:03:35.035" v="8" actId="1076"/>
      <pc:docMkLst>
        <pc:docMk/>
      </pc:docMkLst>
      <pc:sldChg chg="modSp">
        <pc:chgData name="Lauren Schutte" userId="S::schutte@adobe.com::6e08b2d3-447a-4d66-86be-444d50df187f" providerId="AD" clId="Web-{AC30C20D-1316-8ECC-DADD-39CCEC6A7FCF}" dt="2021-10-13T19:03:35.035" v="8" actId="1076"/>
        <pc:sldMkLst>
          <pc:docMk/>
          <pc:sldMk cId="0" sldId="256"/>
        </pc:sldMkLst>
        <pc:spChg chg="mod">
          <ac:chgData name="Lauren Schutte" userId="S::schutte@adobe.com::6e08b2d3-447a-4d66-86be-444d50df187f" providerId="AD" clId="Web-{AC30C20D-1316-8ECC-DADD-39CCEC6A7FCF}" dt="2021-10-13T19:03:27.878" v="7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Lauren Schutte" userId="S::schutte@adobe.com::6e08b2d3-447a-4d66-86be-444d50df187f" providerId="AD" clId="Web-{AC30C20D-1316-8ECC-DADD-39CCEC6A7FCF}" dt="2021-10-13T19:03:35.035" v="8" actId="1076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Lauren Schutte" userId="6e08b2d3-447a-4d66-86be-444d50df187f" providerId="ADAL" clId="{61630BD6-9AE9-064C-B39F-AFA945B82B3E}"/>
    <pc:docChg chg="undo custSel modSld">
      <pc:chgData name="Lauren Schutte" userId="6e08b2d3-447a-4d66-86be-444d50df187f" providerId="ADAL" clId="{61630BD6-9AE9-064C-B39F-AFA945B82B3E}" dt="2021-10-13T19:21:08.267" v="201" actId="20577"/>
      <pc:docMkLst>
        <pc:docMk/>
      </pc:docMkLst>
      <pc:sldChg chg="modSp mod">
        <pc:chgData name="Lauren Schutte" userId="6e08b2d3-447a-4d66-86be-444d50df187f" providerId="ADAL" clId="{61630BD6-9AE9-064C-B39F-AFA945B82B3E}" dt="2021-10-13T19:21:08.267" v="201" actId="20577"/>
        <pc:sldMkLst>
          <pc:docMk/>
          <pc:sldMk cId="0" sldId="256"/>
        </pc:sldMkLst>
        <pc:spChg chg="mod">
          <ac:chgData name="Lauren Schutte" userId="6e08b2d3-447a-4d66-86be-444d50df187f" providerId="ADAL" clId="{61630BD6-9AE9-064C-B39F-AFA945B82B3E}" dt="2021-10-13T19:03:44.344" v="3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Lauren Schutte" userId="6e08b2d3-447a-4d66-86be-444d50df187f" providerId="ADAL" clId="{61630BD6-9AE9-064C-B39F-AFA945B82B3E}" dt="2021-10-13T19:21:08.267" v="201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it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it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059493"/>
            <a:ext cx="598839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/>
              </a:rPr>
              <a:t>PIANI DI SUPPORTO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531160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</a:t>
            </a:r>
            <a:r>
              <a:rPr lang="it-IT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ampliabili con un pacchetto di supporto BUSINESS. Il supporto BUSINESS include l’accesso a percorsi di apprendimento personalizzati e forum della community monitorati tramite Adobe Experience League. Puoi inoltre usufruire di documentazione tecnica dettagliata e note sulla versione sempre aggiornate. I clienti BUSINESS possono anche contattare, tramite telefono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o portale web, i team addetti al supporto tecnico, per ricevere assistenza nei momenti più critici. I clienti BUSINESS riceveranno comunicazioni e aggiornamenti regolari dal proprio Account Support Lead, nonché la gestione delle escalation per le richieste </a:t>
            </a:r>
            <a:b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di supporto più critiche.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5460"/>
              </p:ext>
            </p:extLst>
          </p:nvPr>
        </p:nvGraphicFramePr>
        <p:xfrm>
          <a:off x="118872" y="7373115"/>
          <a:ext cx="7498851" cy="2386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4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rgbClr val="404040"/>
                          </a:solidFill>
                          <a:latin typeface="Adobe Clean"/>
                          <a:ea typeface="+mn-ea"/>
                          <a:cs typeface="Adobe Clean"/>
                        </a:rPr>
                        <a:t>Supporto Online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FFFFFF"/>
                          </a:solidFill>
                          <a:latin typeface="Adobe Clean"/>
                          <a:ea typeface="+mn-ea"/>
                          <a:cs typeface="Adobe Clean"/>
                        </a:rPr>
                        <a:t>Supporto Business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si verificano problemi significativi di perdita di dati o deterioramento del servizio ed è richiesto un intervento immediato per ripristinare funzionalità e usabilità.</a:t>
                      </a:r>
                    </a:p>
                  </a:txBody>
                  <a:tcPr marL="0" marR="0" marT="3810" marB="3600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24x7/1 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24x7/1 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</a:t>
                      </a:r>
                      <a:b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 potenziale perdita di dati, oppure un problema interessa una funzione importante.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    Orario operativo/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2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</a:t>
                      </a:r>
                      <a:b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tuttavia è possibile procedere mediante una soluzione temporanea.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   Orario operativo/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6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Orario operativo/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 ore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  Giorni lavorativi/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3 giorni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Giorni lavorativi/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1 giorno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184"/>
              </p:ext>
            </p:extLst>
          </p:nvPr>
        </p:nvGraphicFramePr>
        <p:xfrm>
          <a:off x="121147" y="2120949"/>
          <a:ext cx="7498851" cy="4815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migrazione </a:t>
                      </a:r>
                      <a:b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892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Un Account Support Lead dedicato per il monitoraggio proattivo dei casi e per promuovere la collaborazione tra team, fornire webinar introduttivi, eseguire rapporti sui servizi e fornire assistenza non tecnica. Inoltre funge da riferimento per l’escalation dei problemi e da rappresentante del cliente all’interno del supporto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dirty="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it-IT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</a:t>
            </a:r>
            <a:r>
              <a:rPr lang="it-IT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573778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596869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22063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in continua crescita di soluzioni tecniche, documentazione del prodotto, risposte alle domande più frequenti e altro ancora.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Migliaia di clienti possono condividere best practice ed esperienze.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596869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220639"/>
            <a:ext cx="2243699" cy="15747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573778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596869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6" y="6220639"/>
            <a:ext cx="2325583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il supporto telefonico per casi P1) e interagire con il team Adobe di assistenza tecnica per conto della </a:t>
            </a:r>
            <a:br>
              <a:rPr lang="it-IT" sz="1000" dirty="0">
                <a:solidFill>
                  <a:srgbClr val="020302"/>
                </a:solidFill>
                <a:latin typeface="AdobeClean-Light"/>
              </a:rPr>
            </a:br>
            <a:r>
              <a:rPr lang="it-IT" sz="1000" dirty="0">
                <a:solidFill>
                  <a:srgbClr val="020302"/>
                </a:solidFill>
                <a:latin typeface="AdobeClean-Light"/>
              </a:rPr>
              <a:t>tua azienda</a:t>
            </a:r>
            <a:r>
              <a:rPr lang="it-IT" sz="1000" dirty="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solidFill>
                  <a:srgbClr val="020302"/>
                </a:solidFill>
                <a:latin typeface="+mj-lt"/>
              </a:rPr>
              <a:t>Account Support Lead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632609"/>
            <a:ext cx="2626955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31443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online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0" y="774494"/>
            <a:ext cx="2762639" cy="53355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6" y="1370913"/>
            <a:ext cx="2359873" cy="163846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 dirty="0">
                <a:latin typeface="Adobe Clean Light" panose="020B0303020404020204" pitchFamily="34" charset="0"/>
              </a:rPr>
              <a:t>I clienti possono segnalare telefonicamente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i problemi P2, P3 e P4 durante l’orario operativo per la propria area geografica. Non vi è alcun limite al numero di chiamate di supporto consentite. I clienti possono anche chiedere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di essere richiamati dal supporto, o richiedere una sessione con desktop remoto condiviso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a scopo di dimostrazione o risoluzione </a:t>
            </a:r>
            <a:br>
              <a:rPr lang="it-IT" sz="1000" dirty="0">
                <a:latin typeface="Adobe Clean Light" panose="020B0303020404020204" pitchFamily="34" charset="0"/>
              </a:rPr>
            </a:br>
            <a:r>
              <a:rPr lang="it-IT" sz="1000" dirty="0">
                <a:latin typeface="Adobe Clean Light" panose="020B0303020404020204" pitchFamily="34" charset="0"/>
              </a:rPr>
              <a:t>di un problema.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 dirty="0">
                <a:solidFill>
                  <a:srgbClr val="020302"/>
                </a:solidFill>
                <a:latin typeface="+mj-lt"/>
              </a:rPr>
              <a:t>Supporto telefonico in diretta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14724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Un contatto Adobe dedicato che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 dirty="0">
                <a:solidFill>
                  <a:srgbClr val="020302"/>
                </a:solidFill>
                <a:latin typeface="+mj-lt"/>
              </a:rPr>
              <a:t>Gestione delle escalation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Office Hours è un’iniziativa nata dal team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del Servizio clienti di Adobe. Queste sessioni sono progettate per informare e aiutare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i partecipanti a risolvere problemi e fornire suggerimenti e trucchi utili per le soluzioni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41926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 dirty="0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</a:t>
            </a:r>
            <a:b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avvisi, suggerimenti e altro ancora.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latin typeface="+mj-lt"/>
              </a:rPr>
              <a:t>Servizi Business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 dirty="0">
                <a:latin typeface="Adobe Clean Light" panose="020B0303020404020204" pitchFamily="34" charset="0"/>
              </a:rPr>
              <a:t>Un Account Support Lead terrà dei webinar per illustrare i servizi di supporto Business.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42223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575418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575418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575418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511570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00611"/>
            <a:ext cx="25200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lnSpc>
                <a:spcPts val="1200"/>
              </a:lnSpc>
              <a:defRPr/>
            </a:pPr>
            <a:r>
              <a:rPr lang="it-IT" sz="1200" spc="-20" dirty="0">
                <a:solidFill>
                  <a:srgbClr val="000000"/>
                </a:solidFill>
              </a:rPr>
              <a:t>Portale di assistenza </a:t>
            </a:r>
            <a:br>
              <a:rPr lang="it-IT" sz="1200" spc="-20" dirty="0">
                <a:solidFill>
                  <a:srgbClr val="000000"/>
                </a:solidFill>
              </a:rPr>
            </a:br>
            <a:r>
              <a:rPr lang="it-IT" sz="1200" spc="-20" dirty="0">
                <a:solidFill>
                  <a:srgbClr val="000000"/>
                </a:solidFill>
              </a:rPr>
              <a:t>autonoma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573778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9090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2" y="5031270"/>
            <a:ext cx="6588377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 dirty="0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 dirty="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027313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Medio Oriente </a:t>
                      </a:r>
                      <a:b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343650" y="8543943"/>
            <a:ext cx="1071478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3175" marR="5080" indent="-3175" algn="ctr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26193"/>
              </p:ext>
            </p:extLst>
          </p:nvPr>
        </p:nvGraphicFramePr>
        <p:xfrm>
          <a:off x="194236" y="1059345"/>
          <a:ext cx="736829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risolve un problema relativo a un prodotto. Vengono segnalate ad esempio le interruzioni per manutenzione programmata o problemi relativi ai servizi con diversi livelli di gravità.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10" tooltip="https://helpx.adobe.com/it/support/programs/enterprise-support-programs/premier-support-business.html"/>
                        </a:rPr>
                        <a:t>Sito del supporto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Sito del supporto Business di Adobe.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1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Termini e condizioni che descrivono i servizi di supporto disponibili.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FC3CAF-E6F1-40E3-87D4-6B781C97D6B4}">
  <ds:schemaRefs>
    <ds:schemaRef ds:uri="6c8368ec-3776-49b5-a5bb-90648cf9530f"/>
    <ds:schemaRef ds:uri="8a053bff-88be-49e4-9a87-e748e18b8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1312</Words>
  <Application>Microsoft Office PowerPoint</Application>
  <PresentationFormat>Custom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PIANI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Lubomir Michniak</cp:lastModifiedBy>
  <cp:revision>3</cp:revision>
  <dcterms:created xsi:type="dcterms:W3CDTF">2020-11-03T06:32:09Z</dcterms:created>
  <dcterms:modified xsi:type="dcterms:W3CDTF">2021-11-12T15:07:50Z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