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30BD6-9AE9-064C-B39F-AFA945B82B3E}" v="202" dt="2021-10-13T19:21:08.267"/>
    <p1510:client id="{AC30C20D-1316-8ECC-DADD-39CCEC6A7FCF}" v="9" dt="2021-10-13T19:03:35.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71"/>
    <p:restoredTop sz="94649"/>
  </p:normalViewPr>
  <p:slideViewPr>
    <p:cSldViewPr snapToGrid="0">
      <p:cViewPr>
        <p:scale>
          <a:sx n="75" d="100"/>
          <a:sy n="75" d="100"/>
        </p:scale>
        <p:origin x="3048" y="-15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1/27/2022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jp/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jp/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4578695" cy="227626"/>
          </a:xfrm>
          <a:prstGeom prst="rect">
            <a:avLst/>
          </a:prstGeom>
        </p:spPr>
        <p:txBody>
          <a:bodyPr vert="horz" wrap="square" lIns="0" tIns="12065" rIns="0" bIns="0" rtlCol="0">
            <a:spAutoFit/>
          </a:bodyPr>
          <a:lstStyle/>
          <a:p>
            <a:pPr marL="12700">
              <a:lnSpc>
                <a:spcPct val="100000"/>
              </a:lnSpc>
              <a:spcBef>
                <a:spcPts val="95"/>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ja-JP" sz="2300" dirty="0">
                <a:latin typeface="Adobe Clean Han Regular" panose="020B0500000000000000" pitchFamily="34" charset="-128"/>
                <a:ea typeface="Adobe Clean Han Regular" panose="020B0500000000000000" pitchFamily="34" charset="-128"/>
              </a:rPr>
              <a:t>アドビサポートのプラン</a:t>
            </a:r>
          </a:p>
        </p:txBody>
      </p:sp>
      <p:sp>
        <p:nvSpPr>
          <p:cNvPr id="5" name="object 5"/>
          <p:cNvSpPr txBox="1"/>
          <p:nvPr/>
        </p:nvSpPr>
        <p:spPr>
          <a:xfrm>
            <a:off x="121146" y="531160"/>
            <a:ext cx="5936753" cy="1425647"/>
          </a:xfrm>
          <a:prstGeom prst="rect">
            <a:avLst/>
          </a:prstGeom>
        </p:spPr>
        <p:txBody>
          <a:bodyPr vert="horz" wrap="square" lIns="0" tIns="24130" rIns="0" bIns="0" rtlCol="0">
            <a:spAutoFit/>
          </a:bodyPr>
          <a:lstStyle/>
          <a:p>
            <a:pPr marL="12700" marR="5080">
              <a:lnSpc>
                <a:spcPts val="1200"/>
              </a:lnSpc>
              <a:spcBef>
                <a:spcPts val="240"/>
              </a:spcBef>
            </a:pPr>
            <a:r>
              <a:rPr lang="ja-JP" sz="900" dirty="0">
                <a:solidFill>
                  <a:schemeClr val="bg1"/>
                </a:solidFill>
                <a:latin typeface="Adobe Clean Han Light" panose="020B0300000000000000" pitchFamily="34" charset="-128"/>
                <a:ea typeface="Adobe Clean Han Light" panose="020B0300000000000000" pitchFamily="34" charset="-128"/>
              </a:rPr>
              <a:t>オンライン | </a:t>
            </a:r>
            <a:r>
              <a:rPr lang="ja-JP" sz="900" b="1" dirty="0">
                <a:solidFill>
                  <a:schemeClr val="bg1"/>
                </a:solidFill>
                <a:latin typeface="Adobe Clean Han Regular" panose="020B0500000000000000" pitchFamily="34" charset="-128"/>
                <a:ea typeface="Adobe Clean Han Regular" panose="020B0500000000000000" pitchFamily="34" charset="-128"/>
              </a:rPr>
              <a:t>ビジネス</a:t>
            </a:r>
            <a:r>
              <a:rPr lang="ja-JP" sz="900" dirty="0">
                <a:solidFill>
                  <a:schemeClr val="bg1"/>
                </a:solidFill>
                <a:latin typeface="Adobe Clean Han Light" panose="020B0300000000000000" pitchFamily="34" charset="-128"/>
                <a:ea typeface="Adobe Clean Han Light" panose="020B0300000000000000" pitchFamily="34" charset="-128"/>
              </a:rPr>
              <a:t> | エンタープライズ | エリート</a:t>
            </a:r>
          </a:p>
          <a:p>
            <a:pPr marL="12700" marR="5080">
              <a:lnSpc>
                <a:spcPts val="1200"/>
              </a:lnSpc>
              <a:spcBef>
                <a:spcPts val="240"/>
              </a:spcBef>
            </a:pPr>
            <a:r>
              <a:rPr lang="ja-JP" sz="90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 Experience Cloud のライセンスサブスクリプションに含まれており、ビジネスサポートではさらに充実したリソースを利用可能です。ビジネスサポートでは、Adobe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ビジネスサポートのお客様は、製品に関するあらゆる質問を、必要なときに電話またはサポート web ポータルを使用して、テクニカルサポートチームに問い合わせることができます。さらに、アカウントサポートリードからの定期的な連絡や更新通知のほか、最も重要なサポートリクエストに対するケースエスカレーション管理のサポートも受けることができます。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ja-JP"/>
              <a:t>©2021 Adobe.All Rights Reserved.Adobe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3409864802"/>
              </p:ext>
            </p:extLst>
          </p:nvPr>
        </p:nvGraphicFramePr>
        <p:xfrm>
          <a:off x="118872" y="7475985"/>
          <a:ext cx="7498851" cy="2223598"/>
        </p:xfrm>
        <a:graphic>
          <a:graphicData uri="http://schemas.openxmlformats.org/drawingml/2006/table">
            <a:tbl>
              <a:tblPr firstRow="1" bandRow="1">
                <a:tableStyleId>{2D5ABB26-0587-4C30-8999-92F81FD0307C}</a:tableStyleId>
              </a:tblPr>
              <a:tblGrid>
                <a:gridCol w="4879848">
                  <a:extLst>
                    <a:ext uri="{9D8B030D-6E8A-4147-A177-3AD203B41FA5}">
                      <a16:colId xmlns:a16="http://schemas.microsoft.com/office/drawing/2014/main" val="20000"/>
                    </a:ext>
                  </a:extLst>
                </a:gridCol>
                <a:gridCol w="1329690">
                  <a:extLst>
                    <a:ext uri="{9D8B030D-6E8A-4147-A177-3AD203B41FA5}">
                      <a16:colId xmlns:a16="http://schemas.microsoft.com/office/drawing/2014/main" val="20001"/>
                    </a:ext>
                  </a:extLst>
                </a:gridCol>
                <a:gridCol w="1289313">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588" marR="0" lvl="0" indent="0" algn="l" defTabSz="914400" eaLnBrk="1" fontAlgn="auto" latinLnBrk="0" hangingPunct="1">
                        <a:lnSpc>
                          <a:spcPct val="100000"/>
                        </a:lnSpc>
                        <a:spcBef>
                          <a:spcPts val="60"/>
                        </a:spcBef>
                        <a:spcAft>
                          <a:spcPts val="0"/>
                        </a:spcAft>
                        <a:buClrTx/>
                        <a:buSzTx/>
                        <a:buFontTx/>
                        <a:buNone/>
                        <a:tabLst/>
                        <a:defRPr/>
                      </a:pPr>
                      <a:r>
                        <a:rPr lang="ja-JP" altLang="en-US"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87313" indent="0" algn="l">
                        <a:lnSpc>
                          <a:spcPct val="100000"/>
                        </a:lnSpc>
                        <a:spcBef>
                          <a:spcPts val="60"/>
                        </a:spcBef>
                      </a:pPr>
                      <a:r>
                        <a:rPr lang="ja-JP" altLang="en-US" sz="9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14672">
                <a:tc>
                  <a:txBody>
                    <a:bodyPr/>
                    <a:lstStyle/>
                    <a:p>
                      <a:pPr marL="50800">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a:t>
                      </a:r>
                      <a:r>
                        <a:rPr lang="en-US" sz="900" b="1" dirty="0">
                          <a:solidFill>
                            <a:srgbClr val="020302"/>
                          </a:solidFill>
                          <a:latin typeface="Adobe Clean Han Regular" panose="020B0500000000000000" pitchFamily="34" charset="-128"/>
                          <a:ea typeface="Adobe Clean Han Regular" panose="020B0500000000000000" pitchFamily="34" charset="-128"/>
                          <a:cs typeface="Adobe Clean"/>
                        </a:rPr>
                        <a:t>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ja-JP" sz="900" b="0" i="0" spc="-30" baseline="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22238" marR="184785" indent="0" algn="ctr" fontAlgn="t">
                        <a:lnSpc>
                          <a:spcPct val="100000"/>
                        </a:lnSpc>
                        <a:spcBef>
                          <a:spcPts val="670"/>
                        </a:spcBef>
                        <a:tabLst>
                          <a:tab pos="87313" algn="l"/>
                        </a:tabLst>
                      </a:pPr>
                      <a:r>
                        <a:rPr lang="en-US" altLang="ja-JP" sz="900" dirty="0">
                          <a:solidFill>
                            <a:srgbClr val="020302"/>
                          </a:solidFill>
                          <a:latin typeface="Adobe Clean Han Light" panose="020B0300000000000000" pitchFamily="34" charset="-128"/>
                          <a:ea typeface="Adobe Clean Han Light" panose="020B0300000000000000" pitchFamily="34" charset="-128"/>
                          <a:cs typeface="+mn-cs"/>
                        </a:rPr>
                        <a:t>24 </a:t>
                      </a:r>
                      <a:r>
                        <a:rPr lang="ja-JP" altLang="en-US" sz="900" dirty="0">
                          <a:solidFill>
                            <a:srgbClr val="020302"/>
                          </a:solidFill>
                          <a:latin typeface="Adobe Clean Han Light" panose="020B0300000000000000" pitchFamily="34" charset="-128"/>
                          <a:ea typeface="Adobe Clean Han Light" panose="020B0300000000000000" pitchFamily="34" charset="-128"/>
                          <a:cs typeface="+mn-cs"/>
                        </a:rPr>
                        <a:t>時間年中無休／</a:t>
                      </a:r>
                      <a:br>
                        <a:rPr lang="sk-SK" altLang="ja-JP" sz="900" dirty="0">
                          <a:solidFill>
                            <a:srgbClr val="020302"/>
                          </a:solidFill>
                          <a:latin typeface="Adobe Clean Han Light" panose="020B0300000000000000" pitchFamily="34" charset="-128"/>
                          <a:ea typeface="Adobe Clean Han Light" panose="020B0300000000000000" pitchFamily="34" charset="-128"/>
                          <a:cs typeface="+mn-cs"/>
                        </a:rPr>
                      </a:br>
                      <a:r>
                        <a:rPr lang="en-US" altLang="ja-JP" sz="900" dirty="0">
                          <a:solidFill>
                            <a:srgbClr val="020302"/>
                          </a:solidFill>
                          <a:latin typeface="Adobe Clean Han Light" panose="020B0300000000000000" pitchFamily="34" charset="-128"/>
                          <a:ea typeface="Adobe Clean Han Light" panose="020B0300000000000000" pitchFamily="34" charset="-128"/>
                          <a:cs typeface="+mn-cs"/>
                        </a:rPr>
                        <a:t>1 </a:t>
                      </a:r>
                      <a:r>
                        <a:rPr lang="ja-JP" altLang="en-US" sz="900" dirty="0">
                          <a:solidFill>
                            <a:srgbClr val="020302"/>
                          </a:solidFill>
                          <a:latin typeface="Adobe Clean Han Light" panose="020B0300000000000000" pitchFamily="34" charset="-128"/>
                          <a:ea typeface="Adobe Clean Han Light" panose="020B0300000000000000" pitchFamily="34" charset="-128"/>
                          <a:cs typeface="+mn-cs"/>
                        </a:rPr>
                        <a:t>時間</a:t>
                      </a: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122238" marR="184785" indent="0" algn="ctr" fontAlgn="t">
                        <a:lnSpc>
                          <a:spcPct val="100000"/>
                        </a:lnSpc>
                        <a:spcBef>
                          <a:spcPts val="670"/>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mn-cs"/>
                        </a:rPr>
                        <a:t>24 </a:t>
                      </a:r>
                      <a:r>
                        <a:rPr lang="ja-JP" altLang="en-US" sz="900" dirty="0">
                          <a:solidFill>
                            <a:srgbClr val="020302"/>
                          </a:solidFill>
                          <a:latin typeface="Adobe Clean Han Light" panose="020B0300000000000000" pitchFamily="34" charset="-128"/>
                          <a:ea typeface="Adobe Clean Han Light" panose="020B0300000000000000" pitchFamily="34" charset="-128"/>
                          <a:cs typeface="+mn-cs"/>
                        </a:rPr>
                        <a:t>時間年中無休／</a:t>
                      </a:r>
                      <a:br>
                        <a:rPr lang="sk-SK" altLang="ja-JP" sz="900" dirty="0">
                          <a:solidFill>
                            <a:srgbClr val="020302"/>
                          </a:solidFill>
                          <a:latin typeface="Adobe Clean Han Light" panose="020B0300000000000000" pitchFamily="34" charset="-128"/>
                          <a:ea typeface="Adobe Clean Han Light" panose="020B0300000000000000" pitchFamily="34" charset="-128"/>
                          <a:cs typeface="+mn-cs"/>
                        </a:rPr>
                      </a:br>
                      <a:r>
                        <a:rPr lang="en-US" altLang="ja-JP" sz="900" dirty="0">
                          <a:solidFill>
                            <a:srgbClr val="020302"/>
                          </a:solidFill>
                          <a:latin typeface="Adobe Clean Han Light" panose="020B0300000000000000" pitchFamily="34" charset="-128"/>
                          <a:ea typeface="Adobe Clean Han Light" panose="020B0300000000000000" pitchFamily="34" charset="-128"/>
                          <a:cs typeface="+mn-cs"/>
                        </a:rPr>
                        <a:t>1 </a:t>
                      </a:r>
                      <a:r>
                        <a:rPr lang="ja-JP" altLang="en-US" sz="900" dirty="0">
                          <a:solidFill>
                            <a:srgbClr val="020302"/>
                          </a:solidFill>
                          <a:latin typeface="Adobe Clean Han Light" panose="020B0300000000000000" pitchFamily="34" charset="-128"/>
                          <a:ea typeface="Adobe Clean Han Light" panose="020B0300000000000000" pitchFamily="34" charset="-128"/>
                          <a:cs typeface="+mn-cs"/>
                        </a:rPr>
                        <a:t>時間</a:t>
                      </a: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a:lnSpc>
                          <a:spcPts val="1000"/>
                        </a:lnSpc>
                        <a:spcBef>
                          <a:spcPts val="415"/>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22238" marR="184785" indent="0" algn="ctr">
                        <a:lnSpc>
                          <a:spcPct val="100000"/>
                        </a:lnSpc>
                        <a:spcBef>
                          <a:spcPts val="670"/>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4 </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22238" marR="184785" indent="0" algn="ctr">
                        <a:lnSpc>
                          <a:spcPct val="100000"/>
                        </a:lnSpc>
                        <a:spcBef>
                          <a:spcPts val="670"/>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2 </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a:lnSpc>
                          <a:spcPts val="1000"/>
                        </a:lnSpc>
                        <a:spcBef>
                          <a:spcPts val="415"/>
                        </a:spcBef>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お客様の業務機能に軽微なサービス低下があるが、業務機能を正常に続行できるソリューション／回避策が存在する。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22238" marR="184785" indent="0" algn="ctr">
                        <a:lnSpc>
                          <a:spcPct val="100000"/>
                        </a:lnSpc>
                        <a:spcBef>
                          <a:spcPts val="670"/>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6 </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22238" marR="184785" indent="0" algn="ctr">
                        <a:lnSpc>
                          <a:spcPct val="100000"/>
                        </a:lnSpc>
                        <a:spcBef>
                          <a:spcPts val="670"/>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4 </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8895" marR="0" lvl="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  営業日／3 日</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営業日／1 日</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00666270"/>
              </p:ext>
            </p:extLst>
          </p:nvPr>
        </p:nvGraphicFramePr>
        <p:xfrm>
          <a:off x="121146" y="2120949"/>
          <a:ext cx="7460754" cy="4714546"/>
        </p:xfrm>
        <a:graphic>
          <a:graphicData uri="http://schemas.openxmlformats.org/drawingml/2006/table">
            <a:tbl>
              <a:tblPr firstRow="1" bandRow="1">
                <a:tableStyleId>{2D5ABB26-0587-4C30-8999-92F81FD0307C}</a:tableStyleId>
              </a:tblPr>
              <a:tblGrid>
                <a:gridCol w="1322368">
                  <a:extLst>
                    <a:ext uri="{9D8B030D-6E8A-4147-A177-3AD203B41FA5}">
                      <a16:colId xmlns:a16="http://schemas.microsoft.com/office/drawing/2014/main" val="1674920574"/>
                    </a:ext>
                  </a:extLst>
                </a:gridCol>
                <a:gridCol w="3460066">
                  <a:extLst>
                    <a:ext uri="{9D8B030D-6E8A-4147-A177-3AD203B41FA5}">
                      <a16:colId xmlns:a16="http://schemas.microsoft.com/office/drawing/2014/main" val="20001"/>
                    </a:ext>
                  </a:extLst>
                </a:gridCol>
                <a:gridCol w="1411168">
                  <a:extLst>
                    <a:ext uri="{9D8B030D-6E8A-4147-A177-3AD203B41FA5}">
                      <a16:colId xmlns:a16="http://schemas.microsoft.com/office/drawing/2014/main" val="2563521174"/>
                    </a:ext>
                  </a:extLst>
                </a:gridCol>
                <a:gridCol w="1267152">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Light" panose="020B0300000000000000" pitchFamily="34" charset="-128"/>
                          <a:ea typeface="Adobe Clean Han Light" panose="020B03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spc="-20" baseline="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20" baseline="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spc="-20" baseline="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20" baseline="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p>
                      <a:pPr marL="48260" hangingPunct="0">
                        <a:lnSpc>
                          <a:spcPct val="100000"/>
                        </a:lnSpc>
                        <a:spcBef>
                          <a:spcPts val="830"/>
                        </a:spcBef>
                      </a:pPr>
                      <a:r>
                        <a:rPr lang="ja-JP" sz="900" dirty="0">
                          <a:latin typeface="Adobe Clean Han Light" panose="020B0300000000000000" pitchFamily="34" charset="-128"/>
                          <a:ea typeface="Adobe Clean Han Light" panose="020B0300000000000000" pitchFamily="34" charset="-128"/>
                          <a:cs typeface="AdobeClean-Light"/>
                        </a:rPr>
                        <a:t>フィールドサービスアクティビティ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ja-JP" sz="700" i="1" dirty="0">
                <a:solidFill>
                  <a:schemeClr val="bg1"/>
                </a:solidFill>
                <a:latin typeface="Adobe Clean Han Normal" panose="020B0400000000000000" pitchFamily="34" charset="-128"/>
                <a:ea typeface="Adobe Clean Han Normal" panose="020B0400000000000000" pitchFamily="34" charset="-128"/>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639167"/>
          </a:xfrm>
          <a:prstGeom prst="rect">
            <a:avLst/>
          </a:prstGeom>
        </p:spPr>
        <p:txBody>
          <a:bodyPr vert="horz" wrap="square" lIns="0" tIns="35560" rIns="0" bIns="0" rtlCol="0">
            <a:spAutoFit/>
          </a:bodyPr>
          <a:lstStyle/>
          <a:p>
            <a:pPr marL="12700" marR="5080">
              <a:lnSpc>
                <a:spcPts val="1400"/>
              </a:lnSpc>
              <a:spcBef>
                <a:spcPts val="60"/>
              </a:spcBef>
            </a:pPr>
            <a:r>
              <a:rPr lang="ja-JP" sz="1000" dirty="0">
                <a:solidFill>
                  <a:srgbClr val="000000"/>
                </a:solidFill>
                <a:latin typeface="Adobe Clean Han Light" panose="020B0300000000000000" pitchFamily="34" charset="-128"/>
                <a:ea typeface="Adobe Clean Han Light" panose="020B0300000000000000" pitchFamily="34" charset="-128"/>
              </a:rPr>
              <a:t>専任アカウントサポートリードは、プロアクティブにケースを監視し、チーム間のコラボレーションを促進します。また、オンボーディングウェビナーの提供や、サービスレポートの実行、技術面以外でのサポートを行います。お客様のエスカレーションポイントおよびアドビサポートの社内担当としての役割を果たします。</a:t>
            </a:r>
          </a:p>
        </p:txBody>
      </p:sp>
      <p:sp>
        <p:nvSpPr>
          <p:cNvPr id="46" name="object 46"/>
          <p:cNvSpPr txBox="1"/>
          <p:nvPr/>
        </p:nvSpPr>
        <p:spPr>
          <a:xfrm>
            <a:off x="2836967" y="8537645"/>
            <a:ext cx="2449408" cy="110286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a:t>
            </a:r>
            <a:br>
              <a:rPr lang="sk-SK" altLang="ja-JP" sz="10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回答やケース申請による支援を受け</a:t>
            </a:r>
            <a:br>
              <a:rPr lang="sk-SK" altLang="ja-JP" sz="10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ることができます。</a:t>
            </a:r>
          </a:p>
          <a:p>
            <a:pPr marL="33020" marR="159385">
              <a:spcBef>
                <a:spcPts val="100"/>
              </a:spcBef>
              <a:tabLst>
                <a:tab pos="1786889" algn="l"/>
              </a:tabLst>
            </a:pP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a:t>
            </a:r>
            <a:br>
              <a:rPr lang="sk-SK" altLang="ja-JP" sz="1000" i="1" dirty="0">
                <a:solidFill>
                  <a:srgbClr val="7A7A7A"/>
                </a:solidFill>
                <a:latin typeface="Adobe Clean Han Light" panose="020B0300000000000000" pitchFamily="34" charset="-128"/>
                <a:ea typeface="Adobe Clean Han Light" panose="020B0300000000000000" pitchFamily="34" charset="-128"/>
                <a:cs typeface="AdobeClean-LightIt"/>
              </a:rPr>
            </a:b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ポートがあるわけではありません。</a:t>
            </a:r>
            <a:b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b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199" y="5965427"/>
            <a:ext cx="1928517"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196334"/>
            <a:ext cx="1817840"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448278"/>
            <a:ext cx="2286000" cy="959237"/>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などの増大するデータベースにオンラインで継続的にアクセスできます。何千人ものお客様同士が繋がり、ベストプラクティスや学習した内容を共有できます。</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196334"/>
            <a:ext cx="1745671"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448278"/>
            <a:ext cx="2286000" cy="1267014"/>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069170"/>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292572"/>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5965427"/>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599" y="6196334"/>
            <a:ext cx="1362075"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448278"/>
            <a:ext cx="2286000" cy="959237"/>
          </a:xfrm>
          <a:prstGeom prst="rect">
            <a:avLst/>
          </a:prstGeom>
        </p:spPr>
        <p:txBody>
          <a:bodyPr vert="horz" wrap="square" lIns="0" tIns="35560" rIns="0" bIns="0" rtlCol="0">
            <a:spAutoFit/>
          </a:bodyPr>
          <a:lstStyle/>
          <a:p>
            <a:r>
              <a:rPr lang="ja-JP" sz="1000" dirty="0">
                <a:solidFill>
                  <a:srgbClr val="020302"/>
                </a:solidFill>
                <a:latin typeface="Adobe Clean Han Light" panose="020B0300000000000000" pitchFamily="34" charset="-128"/>
                <a:ea typeface="Adobe Clean Han Light" panose="020B0300000000000000" pitchFamily="34" charset="-128"/>
              </a:rPr>
              <a:t>承認済みユーザーまたはサポート対象ユーザーは、</a:t>
            </a:r>
            <a:r>
              <a:rPr lang="ja-JP" sz="1000" dirty="0">
                <a:latin typeface="Adobe Clean Han Light" panose="020B0300000000000000" pitchFamily="34" charset="-128"/>
                <a:ea typeface="Adobe Clean Han Light" panose="020B0300000000000000" pitchFamily="34" charset="-128"/>
              </a:rPr>
              <a:t>使用可能なすべてのチャネル（P1 の場合は電話を含む）を通じて問題を申請でき、お客様の会社を代表してアドビのテクニカルサポートチームとやり取りできます。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ja-JP"/>
              <a:t>©2021 Adobe.All Rights Reserved.Adobe 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2048302" cy="184666"/>
          </a:xfrm>
          <a:prstGeom prst="rect">
            <a:avLst/>
          </a:prstGeom>
        </p:spPr>
        <p:txBody>
          <a:bodyPr wrap="square" lIns="0" tIns="0" rIns="0" bIns="0">
            <a:spAutoFit/>
          </a:bodyPr>
          <a:lstStyle/>
          <a:p>
            <a:pPr>
              <a:spcBef>
                <a:spcPts val="600"/>
              </a:spcBef>
              <a:spcAft>
                <a:spcPts val="600"/>
              </a:spcAft>
            </a:pPr>
            <a:r>
              <a:rPr lang="ja-JP" sz="1200" b="1" spc="-30" dirty="0">
                <a:solidFill>
                  <a:srgbClr val="020302"/>
                </a:solidFill>
                <a:latin typeface="Adobe Clean Han Regular" panose="020B0500000000000000" pitchFamily="34" charset="-128"/>
                <a:ea typeface="Adobe Clean Han Regular" panose="020B0500000000000000" pitchFamily="34" charset="-128"/>
              </a:rPr>
              <a:t>アカウントサポートリード</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04038"/>
            <a:ext cx="2254045" cy="68828"/>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351570"/>
            <a:ext cx="2409634" cy="307777"/>
          </a:xfrm>
          <a:prstGeom prst="rect">
            <a:avLst/>
          </a:prstGeom>
        </p:spPr>
        <p:txBody>
          <a:bodyPr wrap="none">
            <a:spAutoFit/>
          </a:bodyPr>
          <a:lstStyle/>
          <a:p>
            <a:pPr marL="12700">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オンラインサポートの特長</a:t>
            </a: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4"/>
            <a:ext cx="1961904"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225289"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ビジネスサポートの特長</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6" y="1370913"/>
            <a:ext cx="2492075" cy="1639167"/>
          </a:xfrm>
          <a:prstGeom prst="rect">
            <a:avLst/>
          </a:prstGeom>
        </p:spPr>
        <p:txBody>
          <a:bodyPr vert="horz" wrap="square" lIns="0" tIns="35560" rIns="0" bIns="0" rtlCol="0">
            <a:spAutoFit/>
          </a:bodyPr>
          <a:lstStyle/>
          <a:p>
            <a:pPr marL="12700" marR="5080">
              <a:lnSpc>
                <a:spcPts val="1400"/>
              </a:lnSpc>
              <a:spcBef>
                <a:spcPts val="60"/>
              </a:spcBef>
            </a:pPr>
            <a:r>
              <a:rPr lang="ja-JP" sz="1000" dirty="0">
                <a:latin typeface="Adobe Clean Han Light" panose="020B0300000000000000" pitchFamily="34" charset="-128"/>
                <a:ea typeface="Adobe Clean Han Light" panose="020B0300000000000000" pitchFamily="34" charset="-128"/>
              </a:rPr>
              <a:t>お客様は、P2、P3、P4 のすべての問題について、地域のサポート時間内に電話でサポートケースを申請できます。サポートへの電話の回数に上限はありません。また、サポートからの折り返し連絡やミーティングをリクエストすることもできます。ミーティングでは、共有リモートデスクトップセッションを使用して、問題の説明や対処を受けることができます。</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ja-JP" sz="1200" b="1" dirty="0">
                <a:solidFill>
                  <a:srgbClr val="020302"/>
                </a:solidFill>
                <a:latin typeface="Adobe Clean Han Regular" panose="020B0500000000000000" pitchFamily="34" charset="-128"/>
                <a:ea typeface="Adobe Clean Han Regular" panose="020B0500000000000000" pitchFamily="34" charset="-128"/>
              </a:rPr>
              <a:t>電話サポート（ライブ）</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ja-JP" sz="1000" dirty="0">
                <a:solidFill>
                  <a:srgbClr val="4B4B4B"/>
                </a:solidFill>
                <a:latin typeface="Adobe Clean Han Light" panose="020B0300000000000000" pitchFamily="34" charset="-128"/>
                <a:ea typeface="Adobe Clean Han Light" panose="020B03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ja-JP" sz="1200" b="1" dirty="0">
                <a:solidFill>
                  <a:srgbClr val="020302"/>
                </a:solidFill>
                <a:latin typeface="Adobe Clean Han Regular" panose="020B0500000000000000" pitchFamily="34" charset="-128"/>
                <a:ea typeface="Adobe Clean Han Regular" panose="020B0500000000000000" pitchFamily="34" charset="-128"/>
              </a:rPr>
              <a:t>エスカレーション管理</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067150"/>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292572"/>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537645"/>
            <a:ext cx="2396676" cy="1113125"/>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Office Hours は、アドビカスタマーサポートチーム主導による取り組みの 1 つです。これらのセッションは、参加者に情報を提供するだけでなく、問題のトラブルシューティングや Adobe Experience Cloud で成功するためのヒントやテクニックを紹介することを目的としています。</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171922"/>
            <a:ext cx="1328056" cy="369332"/>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a:t>
            </a:r>
            <a:br>
              <a:rPr lang="sk-SK" altLang="ja-JP" sz="1200" b="1" dirty="0">
                <a:latin typeface="Adobe Clean Han Regular" panose="020B0500000000000000" pitchFamily="34" charset="-128"/>
                <a:ea typeface="Adobe Clean Han Regular" panose="020B0500000000000000" pitchFamily="34" charset="-128"/>
                <a:cs typeface="Open Sans" pitchFamily="34" charset="0"/>
              </a:rPr>
            </a:br>
            <a:r>
              <a:rPr lang="ja-JP" sz="1200" b="1" dirty="0">
                <a:latin typeface="Adobe Clean Han Regular" panose="020B0500000000000000" pitchFamily="34" charset="-128"/>
                <a:ea typeface="Adobe Clean Han Regular" panose="020B0500000000000000" pitchFamily="34" charset="-128"/>
                <a:cs typeface="Open Sans" pitchFamily="34" charset="0"/>
              </a:rPr>
              <a:t>サポートポータル</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537645"/>
            <a:ext cx="2286000" cy="1113125"/>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4" y="3499700"/>
            <a:ext cx="2081175" cy="276999"/>
          </a:xfrm>
          <a:prstGeom prst="rect">
            <a:avLst/>
          </a:prstGeom>
          <a:noFill/>
        </p:spPr>
        <p:txBody>
          <a:bodyPr wrap="square" rtlCol="0">
            <a:spAutoFit/>
          </a:bodyPr>
          <a:lstStyle/>
          <a:p>
            <a:r>
              <a:rPr lang="ja-JP" sz="1200" b="1" dirty="0">
                <a:latin typeface="Adobe Clean Han Regular" panose="020B0500000000000000" pitchFamily="34" charset="-128"/>
                <a:ea typeface="Adobe Clean Han Regular" panose="020B0500000000000000" pitchFamily="34" charset="-128"/>
              </a:rPr>
              <a:t>ビジネスサービス</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ja-JP" sz="1000" dirty="0">
                <a:latin typeface="Adobe Clean Han Light" panose="020B0300000000000000" pitchFamily="34" charset="-128"/>
                <a:ea typeface="Adobe Clean Han Light" panose="020B0300000000000000" pitchFamily="34" charset="-128"/>
              </a:rPr>
              <a:t>アカウントサポートリード主催のウェビナーで、ビジネスサポートサービスの概要を学習できます。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439492"/>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065247"/>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5981825"/>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5981825"/>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5981825"/>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065247"/>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065247"/>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97271"/>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7948520"/>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5965427"/>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1017579" cy="662305"/>
          </a:xfrm>
          <a:prstGeom prst="rect">
            <a:avLst/>
          </a:prstGeom>
        </p:spPr>
        <p:txBody>
          <a:bodyPr vert="horz" wrap="square" lIns="0" tIns="12065" rIns="0" bIns="0" rtlCol="0">
            <a:spAutoFit/>
          </a:bodyPr>
          <a:lstStyle/>
          <a:p>
            <a:pPr marL="12700">
              <a:lnSpc>
                <a:spcPts val="930"/>
              </a:lnSpc>
              <a:spcBef>
                <a:spcPts val="95"/>
              </a:spcBef>
            </a:pPr>
            <a:r>
              <a:rPr lang="ja-JP" sz="800" dirty="0">
                <a:solidFill>
                  <a:srgbClr val="777879"/>
                </a:solidFill>
                <a:latin typeface="Adobe Clean"/>
                <a:ea typeface="MS Mincho"/>
                <a:cs typeface="Adobe Clean"/>
              </a:rPr>
              <a:t>Adobe</a:t>
            </a:r>
          </a:p>
          <a:p>
            <a:pPr marL="12700">
              <a:lnSpc>
                <a:spcPts val="915"/>
              </a:lnSpc>
            </a:pPr>
            <a:r>
              <a:rPr lang="ja-JP" sz="800" dirty="0">
                <a:solidFill>
                  <a:srgbClr val="777879"/>
                </a:solidFill>
                <a:latin typeface="Adobe Clean"/>
                <a:ea typeface="MS Mincho"/>
                <a:cs typeface="Adobe Clean"/>
              </a:rPr>
              <a:t>345 Park Avenue</a:t>
            </a:r>
          </a:p>
          <a:p>
            <a:pPr marL="12700">
              <a:lnSpc>
                <a:spcPts val="944"/>
              </a:lnSpc>
            </a:pPr>
            <a:r>
              <a:rPr lang="ja-JP" sz="800" dirty="0">
                <a:solidFill>
                  <a:srgbClr val="777879"/>
                </a:solidFill>
                <a:latin typeface="Adobe Clean"/>
                <a:ea typeface="MS Mincho"/>
                <a:cs typeface="Adobe Clean"/>
              </a:rPr>
              <a:t>San Jose, CA95110-2704</a:t>
            </a:r>
          </a:p>
          <a:p>
            <a:pPr marL="12700">
              <a:lnSpc>
                <a:spcPct val="100000"/>
              </a:lnSpc>
              <a:spcBef>
                <a:spcPts val="45"/>
              </a:spcBef>
            </a:pPr>
            <a:r>
              <a:rPr lang="ja-JP" sz="800" dirty="0">
                <a:solidFill>
                  <a:srgbClr val="777879"/>
                </a:solidFill>
                <a:latin typeface="Adobe Clean"/>
                <a:ea typeface="MS Mincho"/>
                <a:cs typeface="Adobe Clean"/>
              </a:rPr>
              <a:t>USA</a:t>
            </a:r>
          </a:p>
          <a:p>
            <a:pPr marL="12700">
              <a:lnSpc>
                <a:spcPct val="100000"/>
              </a:lnSpc>
              <a:spcBef>
                <a:spcPts val="265"/>
              </a:spcBef>
            </a:pPr>
            <a:r>
              <a:rPr lang="ja-JP" sz="800" u="sng" dirty="0">
                <a:solidFill>
                  <a:srgbClr val="5F5F5F"/>
                </a:solidFill>
                <a:uFill>
                  <a:solidFill>
                    <a:srgbClr val="0000FF"/>
                  </a:solidFill>
                </a:uFill>
                <a:latin typeface="Adobe Clean"/>
                <a:ea typeface="MS Mincho"/>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955283"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ja-JP" sz="1100" i="1"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a:ea typeface="MS Mincho"/>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a:t>
            </a:r>
            <a:r>
              <a:rPr lang="ja-JP" sz="1000">
                <a:solidFill>
                  <a:srgbClr val="1F1F1F"/>
                </a:solidFill>
                <a:latin typeface="Adobe Clean Han Light" panose="020B0300000000000000" pitchFamily="34" charset="-128"/>
                <a:ea typeface="Adobe Clean Han Light" panose="020B0300000000000000" pitchFamily="34" charset="-128"/>
              </a:rPr>
              <a:t>トの</a:t>
            </a:r>
            <a:r>
              <a:rPr lang="ja-JP" altLang="en-US" sz="1000">
                <a:solidFill>
                  <a:srgbClr val="1F1F1F"/>
                </a:solidFill>
                <a:latin typeface="Adobe Clean Han Light" panose="020B0300000000000000" pitchFamily="34" charset="-128"/>
                <a:ea typeface="Adobe Clean Han Light" panose="020B0300000000000000" pitchFamily="34" charset="-128"/>
              </a:rPr>
              <a:t>ご契約資料</a:t>
            </a:r>
            <a:r>
              <a:rPr lang="ja-JP" sz="1000">
                <a:solidFill>
                  <a:srgbClr val="1F1F1F"/>
                </a:solidFill>
                <a:latin typeface="Adobe Clean Han Light" panose="020B0300000000000000" pitchFamily="34" charset="-128"/>
                <a:ea typeface="Adobe Clean Han Light" panose="020B0300000000000000" pitchFamily="34" charset="-128"/>
              </a:rPr>
              <a:t>に</a:t>
            </a:r>
            <a:r>
              <a:rPr lang="ja-JP" sz="1000" dirty="0">
                <a:solidFill>
                  <a:srgbClr val="1F1F1F"/>
                </a:solidFill>
                <a:latin typeface="Adobe Clean Han Light" panose="020B0300000000000000" pitchFamily="34" charset="-128"/>
                <a:ea typeface="Adobe Clean Han Light" panose="020B0300000000000000" pitchFamily="34" charset="-128"/>
              </a:rPr>
              <a:t>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406102764"/>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sk-SK"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r>
                        <a:rPr lang="ja-JP" sz="1100" baseline="3000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b="1" i="0" u="none" strike="noStrike" cap="none" normalizeH="0" baseline="30000" noProof="0" dirty="0">
                          <a:ln>
                            <a:noFill/>
                          </a:ln>
                          <a:uLnTx/>
                          <a:uFillTx/>
                          <a:latin typeface="Adobe Clean Han Regular" panose="020B0500000000000000" pitchFamily="34" charset="-128"/>
                          <a:ea typeface="Adobe Clean Han Regular" panose="020B0500000000000000" pitchFamily="34" charset="-128"/>
                          <a:cs typeface="+mn-cs"/>
                        </a:rPr>
                        <a:t> </a:t>
                      </a:r>
                      <a:r>
                        <a:rPr lang="ja-JP" sz="1100" dirty="0">
                          <a:solidFill>
                            <a:schemeClr val="tx1"/>
                          </a:solidFill>
                          <a:latin typeface="Adobe Clean Han Regular" panose="020B0500000000000000" pitchFamily="34" charset="-128"/>
                          <a:ea typeface="Adobe Clean Han Regular" panose="020B0500000000000000" pitchFamily="34" charset="-128"/>
                          <a:cs typeface="+mn-cs"/>
                        </a:rPr>
                        <a:t>サポートで対応している言語は、英語および日本語のみです。</a:t>
                      </a:r>
                    </a:p>
                    <a:p>
                      <a:pPr marL="0" marR="0" lvl="0" indent="0" algn="ctr">
                        <a:lnSpc>
                          <a:spcPct val="100000"/>
                        </a:lnSpc>
                        <a:spcBef>
                          <a:spcPts val="0"/>
                        </a:spcBef>
                        <a:spcAft>
                          <a:spcPts val="0"/>
                        </a:spcAft>
                        <a:buClrTx/>
                        <a:buSzTx/>
                        <a:buFontTx/>
                        <a:buNone/>
                      </a:pPr>
                      <a:r>
                        <a:rPr lang="ja-JP" sz="1100" i="1" dirty="0">
                          <a:solidFill>
                            <a:schemeClr val="tx1"/>
                          </a:solidFill>
                          <a:latin typeface="Adobe Clean Han Regular" panose="020B0500000000000000" pitchFamily="34" charset="-128"/>
                          <a:ea typeface="Adobe Clean Han Regular" panose="020B0500000000000000" pitchFamily="34" charset="-128"/>
                        </a:rPr>
                        <a:t>*Adobe Commerce のサポートは、日本語に対応していません。 </a:t>
                      </a:r>
                    </a:p>
                    <a:p>
                      <a:pPr algn="l" rtl="0"/>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09360" y="8543943"/>
            <a:ext cx="1140058"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77433612"/>
              </p:ext>
            </p:extLst>
          </p:nvPr>
        </p:nvGraphicFramePr>
        <p:xfrm>
          <a:off x="194236" y="1059345"/>
          <a:ext cx="7368291" cy="3606800"/>
        </p:xfrm>
        <a:graphic>
          <a:graphicData uri="http://schemas.openxmlformats.org/drawingml/2006/table">
            <a:tbl>
              <a:tblPr firstRow="1" bandRow="1">
                <a:tableStyleId>{5C22544A-7EE6-4342-B048-85BDC9FD1C3A}</a:tableStyleId>
              </a:tblPr>
              <a:tblGrid>
                <a:gridCol w="3516704">
                  <a:extLst>
                    <a:ext uri="{9D8B030D-6E8A-4147-A177-3AD203B41FA5}">
                      <a16:colId xmlns:a16="http://schemas.microsoft.com/office/drawing/2014/main" val="2364693614"/>
                    </a:ext>
                  </a:extLst>
                </a:gridCol>
                <a:gridCol w="385158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a:t>
                      </a:r>
                      <a:br>
                        <a:rPr lang="sk-SK" altLang="ja-JP" sz="1000" b="0" dirty="0">
                          <a:solidFill>
                            <a:srgbClr val="000000"/>
                          </a:solidFill>
                          <a:latin typeface="Adobe Clean Han Light" panose="020B0300000000000000" pitchFamily="34" charset="-128"/>
                          <a:ea typeface="Adobe Clean Han Light" panose="020B0300000000000000" pitchFamily="34" charset="-128"/>
                          <a:cs typeface="+mn-cs"/>
                        </a:rPr>
                      </a:br>
                      <a:r>
                        <a:rPr lang="ja-JP" sz="1000" b="0" dirty="0">
                          <a:solidFill>
                            <a:srgbClr val="000000"/>
                          </a:solidFill>
                          <a:latin typeface="Adobe Clean Han Light" panose="020B0300000000000000" pitchFamily="34" charset="-128"/>
                          <a:ea typeface="Adobe Clean Han Light" panose="020B0300000000000000" pitchFamily="34" charset="-128"/>
                          <a:cs typeface="+mn-cs"/>
                        </a:rPr>
                        <a:t>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a:t>
                      </a:r>
                      <a:br>
                        <a:rPr lang="sk-SK" altLang="ja-JP" sz="1000" b="0" dirty="0">
                          <a:solidFill>
                            <a:srgbClr val="000000"/>
                          </a:solidFill>
                          <a:latin typeface="Adobe Clean Han Light" panose="020B0300000000000000" pitchFamily="34" charset="-128"/>
                          <a:ea typeface="Adobe Clean Han Light" panose="020B0300000000000000" pitchFamily="34" charset="-128"/>
                          <a:cs typeface="+mn-cs"/>
                        </a:rPr>
                      </a:br>
                      <a:r>
                        <a:rPr lang="ja-JP" sz="1000" b="0" dirty="0">
                          <a:solidFill>
                            <a:srgbClr val="000000"/>
                          </a:solidFill>
                          <a:latin typeface="Adobe Clean Han Light" panose="020B0300000000000000" pitchFamily="34" charset="-128"/>
                          <a:ea typeface="Adobe Clean Han Light" panose="020B0300000000000000" pitchFamily="34" charset="-128"/>
                          <a:cs typeface="+mn-cs"/>
                        </a:rPr>
                        <a:t>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a:t>
                      </a:r>
                      <a:br>
                        <a:rPr lang="sk-SK" altLang="ja-JP" sz="1000" dirty="0">
                          <a:solidFill>
                            <a:srgbClr val="000000"/>
                          </a:solidFill>
                          <a:latin typeface="Adobe Clean Han Light" panose="020B0300000000000000" pitchFamily="34" charset="-128"/>
                          <a:ea typeface="Adobe Clean Han Light" panose="020B0300000000000000" pitchFamily="34" charset="-128"/>
                          <a:cs typeface="+mn-cs"/>
                        </a:rPr>
                      </a:br>
                      <a:r>
                        <a:rPr lang="ja-JP" sz="1000" dirty="0">
                          <a:solidFill>
                            <a:srgbClr val="000000"/>
                          </a:solidFill>
                          <a:latin typeface="Adobe Clean Han Light" panose="020B0300000000000000" pitchFamily="34" charset="-128"/>
                          <a:ea typeface="Adobe Clean Han Light" panose="020B0300000000000000" pitchFamily="34" charset="-128"/>
                          <a:cs typeface="+mn-cs"/>
                        </a:rPr>
                        <a:t>League からアクセスできます。ラーニングコースは、オンデ</a:t>
                      </a:r>
                      <a:br>
                        <a:rPr lang="sk-SK" altLang="ja-JP" sz="1000" dirty="0">
                          <a:solidFill>
                            <a:srgbClr val="000000"/>
                          </a:solidFill>
                          <a:latin typeface="Adobe Clean Han Light" panose="020B0300000000000000" pitchFamily="34" charset="-128"/>
                          <a:ea typeface="Adobe Clean Han Light" panose="020B0300000000000000" pitchFamily="34" charset="-128"/>
                          <a:cs typeface="+mn-cs"/>
                        </a:rPr>
                      </a:br>
                      <a:r>
                        <a:rPr lang="ja-JP" sz="1000" dirty="0">
                          <a:solidFill>
                            <a:srgbClr val="000000"/>
                          </a:solidFill>
                          <a:latin typeface="Adobe Clean Han Light" panose="020B0300000000000000" pitchFamily="34" charset="-128"/>
                          <a:ea typeface="Adobe Clean Han Light" panose="020B0300000000000000" pitchFamily="34" charset="-128"/>
                          <a:cs typeface="+mn-cs"/>
                        </a:rPr>
                        <a:t>マンドレッスンと講師によるレッスンが統合されています。  </a:t>
                      </a:r>
                      <a:br>
                        <a:rPr lang="sk-SK" altLang="ja-JP" sz="1000" dirty="0">
                          <a:solidFill>
                            <a:srgbClr val="000000"/>
                          </a:solidFill>
                          <a:latin typeface="Adobe Clean Han Light" panose="020B0300000000000000" pitchFamily="34" charset="-128"/>
                          <a:ea typeface="Adobe Clean Han Light" panose="020B0300000000000000" pitchFamily="34" charset="-128"/>
                          <a:cs typeface="+mn-cs"/>
                        </a:rPr>
                      </a:br>
                      <a:r>
                        <a:rPr lang="ja-JP" sz="1000" dirty="0">
                          <a:solidFill>
                            <a:srgbClr val="000000"/>
                          </a:solidFill>
                          <a:latin typeface="Adobe Clean Han Light" panose="020B0300000000000000" pitchFamily="34" charset="-128"/>
                          <a:ea typeface="Adobe Clean Han Light" panose="020B0300000000000000" pitchFamily="34" charset="-128"/>
                          <a:cs typeface="+mn-cs"/>
                        </a:rPr>
                        <a:t>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a:t>
                      </a:r>
                      <a:br>
                        <a:rPr lang="sk-SK" altLang="ja-JP" sz="1000" dirty="0">
                          <a:solidFill>
                            <a:srgbClr val="000000"/>
                          </a:solidFill>
                          <a:latin typeface="Adobe Clean Han Light" panose="020B0300000000000000" pitchFamily="34" charset="-128"/>
                          <a:ea typeface="Adobe Clean Han Light" panose="020B0300000000000000" pitchFamily="34" charset="-128"/>
                          <a:cs typeface="+mn-cs"/>
                        </a:rPr>
                      </a:br>
                      <a:r>
                        <a:rPr lang="ja-JP" sz="1000" dirty="0">
                          <a:solidFill>
                            <a:srgbClr val="000000"/>
                          </a:solidFill>
                          <a:latin typeface="Adobe Clean Han Light" panose="020B0300000000000000" pitchFamily="34" charset="-128"/>
                          <a:ea typeface="Adobe Clean Han Light" panose="020B0300000000000000" pitchFamily="34" charset="-128"/>
                          <a:cs typeface="+mn-cs"/>
                        </a:rPr>
                        <a:t>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b="0" i="0" dirty="0">
                          <a:solidFill>
                            <a:schemeClr val="dk1"/>
                          </a:solidFill>
                          <a:latin typeface="Adobe Clean Han Regular" panose="020B0500000000000000" pitchFamily="34" charset="-128"/>
                          <a:ea typeface="Adobe Clean Han Regular" panose="020B0500000000000000" pitchFamily="34" charset="-128"/>
                          <a:cs typeface="+mn-cs"/>
                          <a:hlinkClick r:id="rId10" tooltip="https://helpx.adobe.com/jp/support/programs/enterprise-support-programs/premier-support-business.html"/>
                        </a:rPr>
                        <a:t>ビジネスサポート web サイト</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アドビビジネスサポート web サイト。</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11"/>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FC3CAF-E6F1-40E3-87D4-6B781C97D6B4}">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AE3B0B-E909-400C-B0B3-909FB50E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TotalTime>
  <Words>3748</Words>
  <Application>Microsoft Office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 Han Light</vt:lpstr>
      <vt:lpstr>Adobe Clean Han Normal</vt:lpstr>
      <vt:lpstr>Adobe Clean Han Regular</vt:lpstr>
      <vt:lpstr>Adobe Clean</vt:lpstr>
      <vt:lpstr>Adobe Clean Light</vt:lpstr>
      <vt:lpstr>Arial</vt:lpstr>
      <vt:lpstr>Calibri</vt:lpstr>
      <vt:lpstr>Times New Roman</vt:lpstr>
      <vt:lpstr>Wingdings</vt:lpstr>
      <vt:lpstr>Office Theme</vt:lpstr>
      <vt:lpstr>アドビサポートのプラン</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Lubomir Michniak</cp:lastModifiedBy>
  <cp:revision>4</cp:revision>
  <dcterms:created xsi:type="dcterms:W3CDTF">2020-11-03T06:32:09Z</dcterms:created>
  <dcterms:modified xsi:type="dcterms:W3CDTF">2022-01-27T12:01:03Z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