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4D7A0-4BBD-1B49-BE14-170949F0EA37}" v="4" dt="2021-10-13T19:10:14.6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065" y="-24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BC4D7A0-4BBD-1B49-BE14-170949F0EA37}"/>
    <pc:docChg chg="modSld">
      <pc:chgData name="Lauren Schutte" userId="6e08b2d3-447a-4d66-86be-444d50df187f" providerId="ADAL" clId="{0BC4D7A0-4BBD-1B49-BE14-170949F0EA37}" dt="2021-10-13T19:10:14.671" v="3" actId="1035"/>
      <pc:docMkLst>
        <pc:docMk/>
      </pc:docMkLst>
      <pc:sldChg chg="modSp mod">
        <pc:chgData name="Lauren Schutte" userId="6e08b2d3-447a-4d66-86be-444d50df187f" providerId="ADAL" clId="{0BC4D7A0-4BBD-1B49-BE14-170949F0EA37}" dt="2021-10-13T19:10:14.671" v="3" actId="1035"/>
        <pc:sldMkLst>
          <pc:docMk/>
          <pc:sldMk cId="0" sldId="256"/>
        </pc:sldMkLst>
        <pc:spChg chg="mod">
          <ac:chgData name="Lauren Schutte" userId="6e08b2d3-447a-4d66-86be-444d50df187f" providerId="ADAL" clId="{0BC4D7A0-4BBD-1B49-BE14-170949F0EA37}" dt="2021-10-13T19:10:14.671" v="3" actId="1035"/>
          <ac:spMkLst>
            <pc:docMk/>
            <pc:sldMk cId="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1/27/2022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1/27/2022</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ja#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jp/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nchor="t">
            <a:spAutoFit/>
          </a:bodyPr>
          <a:lstStyle/>
          <a:p>
            <a:pPr marL="12700">
              <a:spcBef>
                <a:spcPts val="100"/>
              </a:spcBef>
            </a:pPr>
            <a:r>
              <a:rPr lang="ja-JP" sz="2300" dirty="0">
                <a:latin typeface="Adobe Clean Han Regular" panose="020B0500000000000000" pitchFamily="34" charset="-128"/>
                <a:ea typeface="Adobe Clean Han Regular" panose="020B0500000000000000" pitchFamily="34" charset="-128"/>
              </a:rPr>
              <a:t>アドビサポートのプラン</a:t>
            </a:r>
          </a:p>
        </p:txBody>
      </p:sp>
      <p:sp>
        <p:nvSpPr>
          <p:cNvPr id="3" name="object 3"/>
          <p:cNvSpPr txBox="1"/>
          <p:nvPr/>
        </p:nvSpPr>
        <p:spPr>
          <a:xfrm>
            <a:off x="159523" y="560755"/>
            <a:ext cx="6976608" cy="1411027"/>
          </a:xfrm>
          <a:prstGeom prst="rect">
            <a:avLst/>
          </a:prstGeom>
        </p:spPr>
        <p:txBody>
          <a:bodyPr vert="horz" wrap="square" lIns="0" tIns="24765" rIns="0" bIns="0" rtlCol="0" anchor="t">
            <a:spAutoFit/>
          </a:bodyPr>
          <a:lstStyle/>
          <a:p>
            <a:pPr marL="12700">
              <a:lnSpc>
                <a:spcPct val="100000"/>
              </a:lnSpc>
              <a:spcBef>
                <a:spcPts val="195"/>
              </a:spcBef>
            </a:pPr>
            <a:r>
              <a:rPr lang="ja-JP" sz="1100" dirty="0">
                <a:solidFill>
                  <a:srgbClr val="FFFFFF"/>
                </a:solidFill>
                <a:latin typeface="Adobe Clean Han Light" panose="020B0300000000000000" pitchFamily="34" charset="-128"/>
                <a:ea typeface="Adobe Clean Han Light" panose="020B0300000000000000" pitchFamily="34" charset="-128"/>
                <a:cs typeface="AdobeClean-Light"/>
              </a:rPr>
              <a:t>オンライン | ビジネス | エンタープライズ | </a:t>
            </a:r>
            <a:r>
              <a:rPr lang="ja-JP" sz="1100" b="1" dirty="0">
                <a:solidFill>
                  <a:srgbClr val="FFFFFF"/>
                </a:solidFill>
                <a:latin typeface="Adobe Clean Han Regular" panose="020B0500000000000000" pitchFamily="34" charset="-128"/>
                <a:ea typeface="Adobe Clean Han Regular" panose="020B0500000000000000" pitchFamily="34" charset="-128"/>
                <a:cs typeface="Arial"/>
              </a:rPr>
              <a:t>エリート</a:t>
            </a:r>
          </a:p>
          <a:p>
            <a:pPr marL="12700" marR="1076325">
              <a:spcBef>
                <a:spcPts val="235"/>
              </a:spcBef>
            </a:pPr>
            <a:r>
              <a:rPr lang="ja-JP" sz="860" spc="-10" dirty="0">
                <a:solidFill>
                  <a:schemeClr val="bg1"/>
                </a:solidFill>
                <a:latin typeface="Adobe Clean Han Light" panose="020B0300000000000000" pitchFamily="34" charset="-128"/>
                <a:ea typeface="Adobe Clean Han Light" panose="020B0300000000000000" pitchFamily="34" charset="-128"/>
              </a:rPr>
              <a:t>アドビでは、お客様のビジネスをサポートするために、包括的なテクニカルリソースを提供しています。これらのリソースは Experience Cloud のライセンスサブスクリプションに含まれており、エリートサポートではさらに充実したリソースを利用可能です。エリートサポートでは、Adobe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いつでも参照可能です。また、エリートサポートのお客様には、アドビサポートチーム内における専任の技術相談窓口として、専任サポートエンジニアとテクニカルアカウントマネージャーが対応します。お客様を支援するために、最高水準のプロアクティブサポートおよびリアクティブサポートを提供します。お客様がお使いの Experience Cloud ソリューションに関する豊富な知識と経験を持つアドビサポートチームが、お客様のニーズがどれほど複雑であろうとも、投資効果を最大化し、問題の発生を未然に防ぐために、常にお客様に寄り添います。</a:t>
            </a:r>
          </a:p>
        </p:txBody>
      </p:sp>
      <p:sp>
        <p:nvSpPr>
          <p:cNvPr id="4" name="object 4"/>
          <p:cNvSpPr txBox="1"/>
          <p:nvPr/>
        </p:nvSpPr>
        <p:spPr>
          <a:xfrm>
            <a:off x="168564" y="7162800"/>
            <a:ext cx="4418676" cy="228268"/>
          </a:xfrm>
          <a:prstGeom prst="rect">
            <a:avLst/>
          </a:prstGeom>
        </p:spPr>
        <p:txBody>
          <a:bodyPr vert="horz" wrap="square" lIns="0" tIns="12700" rIns="0" bIns="0" rtlCol="0">
            <a:spAutoFit/>
          </a:bodyPr>
          <a:lstStyle/>
          <a:p>
            <a:pPr marL="12700">
              <a:lnSpc>
                <a:spcPct val="100000"/>
              </a:lnSpc>
              <a:spcBef>
                <a:spcPts val="100"/>
              </a:spcBef>
            </a:pPr>
            <a:r>
              <a:rPr lang="ja-JP" sz="1400" b="1" u="heavy"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graphicFrame>
        <p:nvGraphicFramePr>
          <p:cNvPr id="7" name="object 7"/>
          <p:cNvGraphicFramePr>
            <a:graphicFrameLocks noGrp="1"/>
          </p:cNvGraphicFramePr>
          <p:nvPr>
            <p:extLst>
              <p:ext uri="{D42A27DB-BD31-4B8C-83A1-F6EECF244321}">
                <p14:modId xmlns:p14="http://schemas.microsoft.com/office/powerpoint/2010/main" val="2766205288"/>
              </p:ext>
            </p:extLst>
          </p:nvPr>
        </p:nvGraphicFramePr>
        <p:xfrm>
          <a:off x="145668" y="7473158"/>
          <a:ext cx="7405032" cy="2202176"/>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436370">
                  <a:extLst>
                    <a:ext uri="{9D8B030D-6E8A-4147-A177-3AD203B41FA5}">
                      <a16:colId xmlns:a16="http://schemas.microsoft.com/office/drawing/2014/main" val="20001"/>
                    </a:ext>
                  </a:extLst>
                </a:gridCol>
                <a:gridCol w="1313730">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0" indent="0" algn="ctr">
                        <a:lnSpc>
                          <a:spcPct val="100000"/>
                        </a:lnSpc>
                        <a:spcBef>
                          <a:spcPts val="4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0" indent="0" algn="ctr">
                        <a:lnSpc>
                          <a:spcPct val="100000"/>
                        </a:lnSpc>
                        <a:spcBef>
                          <a:spcPts val="65"/>
                        </a:spcBef>
                      </a:pPr>
                      <a:r>
                        <a:rPr lang="ja-JP" sz="9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165" marR="495934" algn="l">
                        <a:lnSpc>
                          <a:spcPts val="1010"/>
                        </a:lnSpc>
                        <a:spcBef>
                          <a:spcPts val="405"/>
                        </a:spcBef>
                      </a:pPr>
                      <a:r>
                        <a:rPr lang="ja-JP" sz="900" b="0" i="0" u="none" strike="noStrike" dirty="0">
                          <a:solidFill>
                            <a:srgbClr val="000000"/>
                          </a:solidFill>
                          <a:latin typeface="Adobe Clean Han Light" panose="020B0300000000000000" pitchFamily="34" charset="-128"/>
                          <a:ea typeface="Adobe Clean Han Light" panose="020B0300000000000000" pitchFamily="34" charset="-128"/>
                        </a:rPr>
                        <a:t>お客様の本番業務機能がダウンしている、または著しいデータ損失やサービス低下があり、機能およびユーザビリティを復元するための早急な処置が必要。</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t"/>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時間年中無休／</a:t>
                      </a:r>
                      <a:b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1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algn="ctr" fontAlgn="t"/>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時間年中無休／</a:t>
                      </a:r>
                      <a:b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15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分</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49530" marR="719455" algn="l">
                        <a:lnSpc>
                          <a:spcPts val="1010"/>
                        </a:lnSpc>
                        <a:spcBef>
                          <a:spcPts val="405"/>
                        </a:spcBef>
                      </a:pPr>
                      <a:r>
                        <a:rPr lang="ja-JP" sz="900" b="0" i="0" u="none" strike="noStrike" dirty="0">
                          <a:solidFill>
                            <a:srgbClr val="000000"/>
                          </a:solidFill>
                          <a:latin typeface="Adobe Clean Han Light" panose="020B0300000000000000" pitchFamily="34" charset="-128"/>
                          <a:ea typeface="Adobe Clean Han Light" panose="020B0300000000000000" pitchFamily="34" charset="-128"/>
                        </a:rPr>
                        <a:t>お客様の業務機能に重大なサービス低下や潜在的なデータ損失があるか、主な機能が影響を受けている。</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269875" marR="343535" indent="-3175" algn="ctr">
                        <a:lnSpc>
                          <a:spcPct val="102200"/>
                        </a:lnSpc>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a:t>
                      </a: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a:t>
                      </a:r>
                      <a:br>
                        <a:rPr lang="sk-SK"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 時間</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algn="ctr" fontAlgn="t"/>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平日</a:t>
                      </a: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b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30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分</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8895" marR="387985" indent="-2540" algn="l">
                        <a:lnSpc>
                          <a:spcPts val="980"/>
                        </a:lnSpc>
                        <a:spcBef>
                          <a:spcPts val="450"/>
                        </a:spcBef>
                      </a:pPr>
                      <a:r>
                        <a:rPr lang="ja-JP" sz="900" b="0" i="0" u="none" strike="noStrike" dirty="0">
                          <a:solidFill>
                            <a:srgbClr val="000000"/>
                          </a:solidFill>
                          <a:latin typeface="Adobe Clean Han Light" panose="020B0300000000000000" pitchFamily="34" charset="-128"/>
                          <a:ea typeface="Adobe Clean Han Light" panose="020B0300000000000000" pitchFamily="34" charset="-128"/>
                        </a:rPr>
                        <a:t>お客様の業務機能に軽微なサービス低下があるが、業務機能を正常に続行できる解決策／回避策が存在する。</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258763" marR="343535" indent="-7938" algn="ctr">
                        <a:lnSpc>
                          <a:spcPct val="102200"/>
                        </a:lnSpc>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a:t>
                      </a: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a:t>
                      </a:r>
                      <a:br>
                        <a:rPr lang="sk-SK"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6 時間</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algn="ctr" fontAlgn="t"/>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平日</a:t>
                      </a: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1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62230" algn="l">
                        <a:lnSpc>
                          <a:spcPct val="100000"/>
                        </a:lnSpc>
                        <a:spcBef>
                          <a:spcPts val="315"/>
                        </a:spcBef>
                      </a:pPr>
                      <a:r>
                        <a:rPr lang="ja-JP" sz="900" b="0" i="0" u="none" strike="noStrike" dirty="0">
                          <a:solidFill>
                            <a:srgbClr val="000000"/>
                          </a:solidFill>
                          <a:latin typeface="Adobe Clean Han Light" panose="020B0300000000000000" pitchFamily="34" charset="-128"/>
                          <a:ea typeface="Adobe Clean Han Light" panose="020B0300000000000000" pitchFamily="34" charset="-128"/>
                        </a:rPr>
                        <a:t>現在の製品機能に関する一般的な質問または機能拡張のリクエスト。</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営業日／3 日</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04800" marR="343535" indent="-6350" algn="ctr">
                        <a:lnSpc>
                          <a:spcPct val="102200"/>
                        </a:lnSpc>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営業日／1 日</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lang="ja-JP" sz="800">
                <a:solidFill>
                  <a:srgbClr val="6D6D6D"/>
                </a:solidFill>
                <a:latin typeface="Adobe Clean"/>
                <a:ea typeface="MS Mincho"/>
                <a:cs typeface="Adobe Clean"/>
              </a:rPr>
              <a:t>©2021 Adobe.All Rights Reserved.Adobe Confidential.</a:t>
            </a: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ja-JP" sz="700" i="1">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4145001690"/>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403944">
                  <a:extLst>
                    <a:ext uri="{9D8B030D-6E8A-4147-A177-3AD203B41FA5}">
                      <a16:colId xmlns:a16="http://schemas.microsoft.com/office/drawing/2014/main" val="20001"/>
                    </a:ext>
                  </a:extLst>
                </a:gridCol>
                <a:gridCol w="1215390">
                  <a:extLst>
                    <a:ext uri="{9D8B030D-6E8A-4147-A177-3AD203B41FA5}">
                      <a16:colId xmlns:a16="http://schemas.microsoft.com/office/drawing/2014/main" val="2563521174"/>
                    </a:ext>
                  </a:extLst>
                </a:gridCol>
                <a:gridCol w="1192785">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90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9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800" i="1" dirty="0">
                          <a:solidFill>
                            <a:schemeClr val="bg1"/>
                          </a:solidFill>
                          <a:latin typeface="Adobe Clean Han Light" panose="020B0300000000000000" pitchFamily="34" charset="-128"/>
                          <a:ea typeface="Adobe Clean Han Light" panose="020B03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オンラインサポート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endParaRPr lang="ja-JP" sz="9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平日</a:t>
                      </a: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24</a:t>
                      </a: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時間</a:t>
                      </a:r>
                      <a:endParaRPr lang="ja-JP" sz="9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サポート対象ユーザー（製品単位）</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15</a:t>
                      </a: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ja-JP" sz="900" dirty="0">
                          <a:latin typeface="Adobe Clean Han Light" panose="020B0300000000000000" pitchFamily="34" charset="-128"/>
                          <a:ea typeface="Adobe Clean Han Light" panose="020B0300000000000000" pitchFamily="34" charset="-128"/>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ja-JP" sz="900" dirty="0">
                          <a:latin typeface="Adobe Clean Han Light" panose="020B0300000000000000" pitchFamily="34" charset="-128"/>
                          <a:ea typeface="Adobe Clean Han Light" panose="020B0300000000000000" pitchFamily="34" charset="-128"/>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ja-JP" sz="900">
                          <a:latin typeface="Adobe Clean Han Light" panose="020B0300000000000000" pitchFamily="34" charset="-128"/>
                          <a:ea typeface="Adobe Clean Han Light" panose="020B03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イベント管理</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環境レビュー、メンテナンスと監視</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ja-JP" sz="900" dirty="0">
                          <a:latin typeface="Adobe Clean Han Light" panose="020B0300000000000000" pitchFamily="34" charset="-128"/>
                          <a:ea typeface="Adobe Clean Han Light" panose="020B0300000000000000" pitchFamily="34" charset="-128"/>
                          <a:cs typeface="AdobeClean-Light"/>
                        </a:rPr>
                        <a:t>クラウドサポートアクティビティ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フィールドサービス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Launch Advisory サービス – 製品導入の初年度</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ja-JP" sz="900" dirty="0">
                          <a:latin typeface="Adobe Clean Han Light" panose="020B0300000000000000" pitchFamily="34" charset="-128"/>
                          <a:ea typeface="Adobe Clean Han Light" panose="020B0300000000000000" pitchFamily="34" charset="-128"/>
                          <a:cs typeface="AdobeClean-Light"/>
                        </a:rPr>
                        <a:t>フィールドサービスアクティビティ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l" rtl="0"/>
                      <a:endParaRPr lang="en-US"/>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ja-JP" sz="900" dirty="0">
                          <a:latin typeface="Adobe Clean Han Light" panose="020B0300000000000000" pitchFamily="34" charset="-128"/>
                          <a:ea typeface="Adobe Clean Han Light" panose="020B0300000000000000" pitchFamily="34" charset="-128"/>
                          <a:cs typeface="Times New Roman"/>
                        </a:rPr>
                        <a:t>4</a:t>
                      </a:r>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flipV="1">
            <a:off x="357339" y="851767"/>
            <a:ext cx="2054391" cy="45719"/>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2161562"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エリートサポートの特長</a:t>
            </a:r>
          </a:p>
        </p:txBody>
      </p:sp>
      <p:sp>
        <p:nvSpPr>
          <p:cNvPr id="32" name="object 32"/>
          <p:cNvSpPr txBox="1"/>
          <p:nvPr/>
        </p:nvSpPr>
        <p:spPr>
          <a:xfrm>
            <a:off x="2868167" y="1433668"/>
            <a:ext cx="2194560" cy="843821"/>
          </a:xfrm>
          <a:prstGeom prst="rect">
            <a:avLst/>
          </a:prstGeom>
        </p:spPr>
        <p:txBody>
          <a:bodyPr vert="horz" wrap="square" lIns="0" tIns="12700" rIns="0" bIns="0" rtlCol="0">
            <a:spAutoFit/>
          </a:bodyPr>
          <a:lstStyle/>
          <a:p>
            <a:pPr marL="13335" marR="26670">
              <a:lnSpc>
                <a:spcPct val="100000"/>
              </a:lnSpc>
              <a:spcBef>
                <a:spcPts val="175"/>
              </a:spcBef>
            </a:pPr>
            <a:r>
              <a:rPr lang="ja-JP" sz="900" dirty="0">
                <a:solidFill>
                  <a:srgbClr val="4B4B4B"/>
                </a:solidFill>
                <a:latin typeface="Adobe Clean Han Light" panose="020B0300000000000000" pitchFamily="34" charset="-128"/>
                <a:ea typeface="Adobe Clean Han Light" panose="020B0300000000000000" pitchFamily="34" charset="-128"/>
                <a:cs typeface="AdobeClean-Light"/>
              </a:rPr>
              <a:t>お客様のソリューション環境およびビジネス目標をよく理解している、専任のサポートエンジニアです。豊富な経験を活かして、お客様のエンタープライズサポートエクスペリエンスの調整を支援します。</a:t>
            </a: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94417" y="2503114"/>
            <a:ext cx="292526" cy="292526"/>
          </a:xfrm>
          <a:prstGeom prst="rect">
            <a:avLst/>
          </a:prstGeom>
        </p:spPr>
      </p:pic>
      <p:sp>
        <p:nvSpPr>
          <p:cNvPr id="36" name="object 36"/>
          <p:cNvSpPr txBox="1"/>
          <p:nvPr/>
        </p:nvSpPr>
        <p:spPr>
          <a:xfrm>
            <a:off x="5333365" y="1433668"/>
            <a:ext cx="2194560" cy="705321"/>
          </a:xfrm>
          <a:prstGeom prst="rect">
            <a:avLst/>
          </a:prstGeom>
        </p:spPr>
        <p:txBody>
          <a:bodyPr vert="horz" wrap="square" lIns="0" tIns="12700" rIns="0" bIns="0" rtlCol="0">
            <a:spAutoFit/>
          </a:bodyPr>
          <a:lstStyle/>
          <a:p>
            <a:pPr marL="55244" marR="114935">
              <a:lnSpc>
                <a:spcPct val="100000"/>
              </a:lnSpc>
              <a:spcBef>
                <a:spcPts val="965"/>
              </a:spcBef>
            </a:pPr>
            <a:r>
              <a:rPr lang="ja-JP" sz="900" dirty="0">
                <a:solidFill>
                  <a:srgbClr val="4B4B4B"/>
                </a:solidFill>
                <a:latin typeface="Adobe Clean Han Light" panose="020B0300000000000000" pitchFamily="34" charset="-128"/>
                <a:ea typeface="Adobe Clean Han Light" panose="020B0300000000000000" pitchFamily="34" charset="-128"/>
                <a:cs typeface="AdobeClean-Light"/>
              </a:rPr>
              <a:t>オープン中のサポートリクエストを定期的にレビューし、ケースの説明、ビジネスへの影響、ステータス、優先度、迅速な解決に必要な次のステップへの合意について、お客様と調整します。</a:t>
            </a:r>
          </a:p>
        </p:txBody>
      </p:sp>
      <p:pic>
        <p:nvPicPr>
          <p:cNvPr id="37" name="object 37"/>
          <p:cNvPicPr>
            <a:picLocks/>
          </p:cNvPicPr>
          <p:nvPr/>
        </p:nvPicPr>
        <p:blipFill>
          <a:blip r:embed="rId5" cstate="print"/>
          <a:stretch>
            <a:fillRect/>
          </a:stretch>
        </p:blipFill>
        <p:spPr>
          <a:xfrm>
            <a:off x="2768925" y="2432207"/>
            <a:ext cx="241555" cy="365760"/>
          </a:xfrm>
          <a:prstGeom prst="rect">
            <a:avLst/>
          </a:prstGeom>
        </p:spPr>
      </p:pic>
      <p:sp>
        <p:nvSpPr>
          <p:cNvPr id="39" name="object 39"/>
          <p:cNvSpPr txBox="1"/>
          <p:nvPr/>
        </p:nvSpPr>
        <p:spPr>
          <a:xfrm>
            <a:off x="324341" y="1433668"/>
            <a:ext cx="2273188" cy="843821"/>
          </a:xfrm>
          <a:prstGeom prst="rect">
            <a:avLst/>
          </a:prstGeom>
        </p:spPr>
        <p:txBody>
          <a:bodyPr vert="horz" wrap="square" lIns="0" tIns="12700" rIns="0" bIns="0" rtlCol="0">
            <a:spAutoFit/>
          </a:bodyPr>
          <a:lstStyle/>
          <a:p>
            <a:pPr marL="12700" marR="74295" indent="1270">
              <a:lnSpc>
                <a:spcPct val="100000"/>
              </a:lnSpc>
              <a:spcBef>
                <a:spcPts val="1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エリートエクスペリエンスを監視し、サポートおよびフィールドサービスのエンゲージメントを調整し、ビジネス価値を最大化するためのプロアクティブなサービスを提供する、専任のテクニカルアカウントマネージャーです。</a:t>
            </a:r>
          </a:p>
        </p:txBody>
      </p:sp>
      <p:sp>
        <p:nvSpPr>
          <p:cNvPr id="40" name="object 40"/>
          <p:cNvSpPr txBox="1"/>
          <p:nvPr/>
        </p:nvSpPr>
        <p:spPr>
          <a:xfrm>
            <a:off x="689237" y="1084335"/>
            <a:ext cx="1861191" cy="338554"/>
          </a:xfrm>
          <a:prstGeom prst="rect">
            <a:avLst/>
          </a:prstGeom>
        </p:spPr>
        <p:txBody>
          <a:bodyPr vert="horz" wrap="square" lIns="0" tIns="0" rIns="0" bIns="0" rtlCol="0">
            <a:spAutoFit/>
          </a:bodyPr>
          <a:lstStyle/>
          <a:p>
            <a:pPr marL="12700">
              <a:lnSpc>
                <a:spcPct val="100000"/>
              </a:lnSpc>
              <a:spcBef>
                <a:spcPts val="100"/>
              </a:spcBef>
            </a:pPr>
            <a:r>
              <a:rPr lang="ja-JP" sz="1100" b="1" dirty="0">
                <a:solidFill>
                  <a:srgbClr val="020302"/>
                </a:solidFill>
                <a:latin typeface="Adobe Clean Han Regular" panose="020B0500000000000000" pitchFamily="34" charset="-128"/>
                <a:ea typeface="Adobe Clean Han Regular" panose="020B0500000000000000" pitchFamily="34" charset="-128"/>
                <a:cs typeface="Arial"/>
              </a:rPr>
              <a:t>テクニカルアカウント</a:t>
            </a:r>
            <a:br>
              <a:rPr lang="en-US" altLang="ja-JP" sz="1100" b="1" dirty="0">
                <a:solidFill>
                  <a:srgbClr val="020302"/>
                </a:solidFill>
                <a:latin typeface="Adobe Clean Han Regular" panose="020B0500000000000000" pitchFamily="34" charset="-128"/>
                <a:ea typeface="Adobe Clean Han Regular" panose="020B0500000000000000" pitchFamily="34" charset="-128"/>
                <a:cs typeface="Arial"/>
              </a:rPr>
            </a:br>
            <a:r>
              <a:rPr lang="ja-JP" sz="1100" b="1" dirty="0">
                <a:solidFill>
                  <a:srgbClr val="020302"/>
                </a:solidFill>
                <a:latin typeface="Adobe Clean Han Regular" panose="020B0500000000000000" pitchFamily="34" charset="-128"/>
                <a:ea typeface="Adobe Clean Han Regular" panose="020B0500000000000000" pitchFamily="34" charset="-128"/>
                <a:cs typeface="Arial"/>
              </a:rPr>
              <a:t>マネージャー</a:t>
            </a: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111840"/>
            <a:ext cx="2194560" cy="605743"/>
          </a:xfrm>
          <a:prstGeom prst="rect">
            <a:avLst/>
          </a:prstGeom>
        </p:spPr>
        <p:txBody>
          <a:bodyPr vert="horz" wrap="square" lIns="0" tIns="0" rIns="0" bIns="0" rtlCol="0">
            <a:spAutoFit/>
          </a:bodyPr>
          <a:lstStyle/>
          <a:p>
            <a:pPr marL="12700" marR="5080">
              <a:lnSpc>
                <a:spcPct val="110700"/>
              </a:lnSpc>
              <a:spcBef>
                <a:spcPts val="40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アドビサポートチームからの継続的なナレッジトランスファーにより、ソリューションの使用に関するベストプラクティスを提供します。</a:t>
            </a:r>
          </a:p>
        </p:txBody>
      </p:sp>
      <p:sp>
        <p:nvSpPr>
          <p:cNvPr id="49" name="object 49"/>
          <p:cNvSpPr txBox="1"/>
          <p:nvPr/>
        </p:nvSpPr>
        <p:spPr>
          <a:xfrm>
            <a:off x="5265661" y="5111840"/>
            <a:ext cx="2308619" cy="605743"/>
          </a:xfrm>
          <a:prstGeom prst="rect">
            <a:avLst/>
          </a:prstGeom>
        </p:spPr>
        <p:txBody>
          <a:bodyPr vert="horz" wrap="square" lIns="0" tIns="0" rIns="0" bIns="0" rtlCol="0">
            <a:spAutoFit/>
          </a:bodyPr>
          <a:lstStyle/>
          <a:p>
            <a:pPr marL="12700" marR="5080">
              <a:lnSpc>
                <a:spcPct val="110700"/>
              </a:lnSpc>
              <a:spcBef>
                <a:spcPts val="409"/>
              </a:spcBef>
            </a:pPr>
            <a:r>
              <a:rPr lang="ja-JP" sz="900" spc="-30" dirty="0">
                <a:solidFill>
                  <a:srgbClr val="020302"/>
                </a:solidFill>
                <a:latin typeface="Adobe Clean Han Light" panose="020B0300000000000000" pitchFamily="34" charset="-128"/>
                <a:ea typeface="Adobe Clean Han Light" panose="020B0300000000000000" pitchFamily="34" charset="-128"/>
                <a:cs typeface="AdobeClean-Light"/>
              </a:rPr>
              <a:t>ビジネスおよびプロジェクトの主要なマイルストーンで、適切なレベルのサポート、サポート範囲、緩和計画を確実に実施するために、主要なイベントを管理します。</a:t>
            </a:r>
          </a:p>
        </p:txBody>
      </p:sp>
      <p:sp>
        <p:nvSpPr>
          <p:cNvPr id="50" name="object 50"/>
          <p:cNvSpPr txBox="1"/>
          <p:nvPr/>
        </p:nvSpPr>
        <p:spPr>
          <a:xfrm>
            <a:off x="324341" y="5160604"/>
            <a:ext cx="2333134" cy="792396"/>
          </a:xfrm>
          <a:prstGeom prst="rect">
            <a:avLst/>
          </a:prstGeom>
        </p:spPr>
        <p:txBody>
          <a:bodyPr vert="horz" wrap="square" lIns="0" tIns="0" rIns="0" bIns="0" rtlCol="0">
            <a:spAutoFit/>
          </a:bodyPr>
          <a:lstStyle/>
          <a:p>
            <a:pPr marL="12700" marR="5080" indent="6350">
              <a:lnSpc>
                <a:spcPct val="116199"/>
              </a:lnSpc>
              <a:spcBef>
                <a:spcPts val="2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最新のイノベーションを活用するために新製品の機能についてパーソナライズされたガイダンスを受けたり、アドビのエキスパートがリリースやアップグレード計画をレビューしたりします。</a:t>
            </a:r>
          </a:p>
        </p:txBody>
      </p:sp>
      <p:sp>
        <p:nvSpPr>
          <p:cNvPr id="54" name="object 54"/>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lang="ja-JP" sz="800">
                <a:solidFill>
                  <a:srgbClr val="6D6D6D"/>
                </a:solidFill>
                <a:latin typeface="Adobe Clean"/>
                <a:ea typeface="MS Mincho"/>
                <a:cs typeface="Adobe Clean"/>
              </a:rPr>
              <a:t>©2021 Adobe.All Rights Reserved.Adobe Confidential.</a:t>
            </a: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0398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875546" y="8793787"/>
            <a:ext cx="2194560" cy="1007968"/>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チャットセッションを開始すると、回答やケース申請による支援を受けることができます。</a:t>
            </a:r>
          </a:p>
          <a:p>
            <a:pPr marL="33020" marR="159385">
              <a:lnSpc>
                <a:spcPct val="100000"/>
              </a:lnSpc>
              <a:spcBef>
                <a:spcPts val="100"/>
              </a:spcBef>
              <a:tabLst>
                <a:tab pos="1786889" algn="l"/>
              </a:tabLst>
            </a:pP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すべての製品にライブチャットサポートがあるわけではありません。  </a:t>
            </a:r>
            <a:endParaRPr lang="en-US" altLang="ja-JP" sz="900" i="1" dirty="0">
              <a:solidFill>
                <a:srgbClr val="7A7A7A"/>
              </a:solidFill>
              <a:latin typeface="Adobe Clean Han Light" panose="020B0300000000000000" pitchFamily="34" charset="-128"/>
              <a:ea typeface="Adobe Clean Han Light" panose="020B0300000000000000" pitchFamily="34" charset="-128"/>
              <a:cs typeface="AdobeClean-LightIt"/>
            </a:endParaRPr>
          </a:p>
          <a:p>
            <a:pPr marL="33020" marR="159385">
              <a:lnSpc>
                <a:spcPct val="100000"/>
              </a:lnSpc>
              <a:spcBef>
                <a:spcPts val="100"/>
              </a:spcBef>
              <a:tabLst>
                <a:tab pos="1786889" algn="l"/>
              </a:tabLst>
            </a:pPr>
            <a:r>
              <a:rPr lang="ja-JP" altLang="en-US" sz="900" i="1" dirty="0">
                <a:solidFill>
                  <a:srgbClr val="7A7A7A"/>
                </a:solidFill>
                <a:latin typeface="Adobe Clean Han Light" panose="020B0300000000000000" pitchFamily="34" charset="-128"/>
                <a:ea typeface="Adobe Clean Han Light" panose="020B0300000000000000" pitchFamily="34" charset="-128"/>
                <a:cs typeface="AdobeClean-LightIt"/>
              </a:rPr>
              <a:t>* チャットサポートは日本語に対応していません。</a:t>
            </a:r>
            <a:endParaRPr lang="ja-JP" sz="900" i="1" dirty="0">
              <a:solidFill>
                <a:srgbClr val="7A7A7A"/>
              </a:solidFill>
              <a:latin typeface="Adobe Clean Han Light" panose="020B0300000000000000" pitchFamily="34" charset="-128"/>
              <a:ea typeface="Adobe Clean Han Light" panose="020B0300000000000000" pitchFamily="34" charset="-128"/>
              <a:cs typeface="AdobeClean-LightIt"/>
            </a:endParaRP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566414"/>
            <a:ext cx="1829664"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コミュニティフォーラム</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769600"/>
            <a:ext cx="1720294"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オンラインフォーラム</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6961861"/>
            <a:ext cx="2194560" cy="866904"/>
          </a:xfrm>
          <a:prstGeom prst="rect">
            <a:avLst/>
          </a:prstGeom>
        </p:spPr>
        <p:txBody>
          <a:bodyPr vert="horz" wrap="square" lIns="0" tIns="35560" rIns="0" bIns="0" rtlCol="0">
            <a:spAutoFit/>
          </a:bodyPr>
          <a:lstStyle/>
          <a:p>
            <a:r>
              <a:rPr lang="ja-JP" sz="900" dirty="0">
                <a:solidFill>
                  <a:srgbClr val="4B4B4B"/>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などの増大するデータベースにオンラインで継続的にアクセスできます。また、アドビコミュニティで実務担当者や他のお客様と繋がり、ベストプラクティスや学習した内容を共有できます。</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5664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769600"/>
            <a:ext cx="1745671"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セルフガイドジャーニー</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0" y="6961861"/>
            <a:ext cx="2360419" cy="1005403"/>
          </a:xfrm>
          <a:prstGeom prst="rect">
            <a:avLst/>
          </a:prstGeom>
        </p:spPr>
        <p:txBody>
          <a:bodyPr vert="horz" wrap="square" lIns="0" tIns="35560" rIns="0" bIns="0" rtlCol="0">
            <a:spAutoFit/>
          </a:bodyPr>
          <a:lstStyle/>
          <a:p>
            <a:r>
              <a:rPr lang="ja-JP" sz="900" dirty="0">
                <a:solidFill>
                  <a:srgbClr val="4B4B4B"/>
                </a:solidFill>
                <a:latin typeface="Adobe Clean Han Light" panose="020B0300000000000000" pitchFamily="34" charset="-128"/>
                <a:ea typeface="Adobe Clean Han Light" panose="020B03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85364" y="8293530"/>
            <a:ext cx="182003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spc="-30" dirty="0">
                <a:solidFill>
                  <a:srgbClr val="000000"/>
                </a:solidFill>
                <a:latin typeface="Adobe Clean Han Light" panose="020B0300000000000000" pitchFamily="34" charset="-128"/>
                <a:ea typeface="Adobe Clean Han Light" panose="020B0300000000000000" pitchFamily="34" charset="-128"/>
              </a:rPr>
              <a:t>ライブチャットサポート*</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85364" y="8474749"/>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85364" y="65664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24 時間年中無休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85364" y="6769600"/>
            <a:ext cx="952184"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66" name="object 39">
            <a:extLst>
              <a:ext uri="{FF2B5EF4-FFF2-40B4-BE49-F238E27FC236}">
                <a16:creationId xmlns:a16="http://schemas.microsoft.com/office/drawing/2014/main" id="{6D02803B-F740-8341-B0A6-E8F7CBDA4EAD}"/>
              </a:ext>
            </a:extLst>
          </p:cNvPr>
          <p:cNvSpPr txBox="1"/>
          <p:nvPr/>
        </p:nvSpPr>
        <p:spPr>
          <a:xfrm>
            <a:off x="2875546" y="6961861"/>
            <a:ext cx="2194560" cy="866904"/>
          </a:xfrm>
          <a:prstGeom prst="rect">
            <a:avLst/>
          </a:prstGeom>
        </p:spPr>
        <p:txBody>
          <a:bodyPr vert="horz" wrap="square" lIns="0" tIns="35560" rIns="0" bIns="0" rtlCol="0">
            <a:spAutoFit/>
          </a:bodyPr>
          <a:lstStyle/>
          <a:p>
            <a:r>
              <a:rPr lang="ja-JP" sz="900" dirty="0">
                <a:solidFill>
                  <a:srgbClr val="020302"/>
                </a:solidFill>
                <a:latin typeface="Adobe Clean Han Light" panose="020B0300000000000000" pitchFamily="34" charset="-128"/>
                <a:ea typeface="Adobe Clean Han Light" panose="020B0300000000000000" pitchFamily="34" charset="-128"/>
              </a:rPr>
              <a:t>承認済みユーザーまたは</a:t>
            </a:r>
            <a:r>
              <a:rPr lang="ja-JP" sz="900" b="1" dirty="0">
                <a:solidFill>
                  <a:srgbClr val="020302"/>
                </a:solidFill>
                <a:latin typeface="Adobe Clean Han Light" panose="020B0300000000000000" pitchFamily="34" charset="-128"/>
                <a:ea typeface="Adobe Clean Han Light" panose="020B0300000000000000" pitchFamily="34" charset="-128"/>
              </a:rPr>
              <a:t>サポート対象ユーザー</a:t>
            </a:r>
            <a:r>
              <a:rPr lang="ja-JP" sz="900" dirty="0">
                <a:latin typeface="Adobe Clean Han Light" panose="020B0300000000000000" pitchFamily="34" charset="-128"/>
                <a:ea typeface="Adobe Clean Han Light" panose="020B0300000000000000" pitchFamily="34" charset="-128"/>
              </a:rPr>
              <a:t>は、使用可能なすべてのチャネル（P1 の場合は電話を含む）を通じて問題を申請でき、お客様の会社を代表してアドビのテクニカルサポートチームとやり取りできます。 </a:t>
            </a: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219456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2935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474749"/>
            <a:ext cx="793487"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ウェビナー</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8759359"/>
            <a:ext cx="2435858" cy="866904"/>
          </a:xfrm>
          <a:prstGeom prst="rect">
            <a:avLst/>
          </a:prstGeom>
        </p:spPr>
        <p:txBody>
          <a:bodyPr vert="horz" wrap="square" lIns="0" tIns="35560" rIns="0" bIns="0" rtlCol="0">
            <a:spAutoFit/>
          </a:bodyPr>
          <a:lstStyle/>
          <a:p>
            <a:r>
              <a:rPr lang="ja-JP" sz="900" spc="-30" dirty="0">
                <a:solidFill>
                  <a:srgbClr val="4B4B4B"/>
                </a:solidFill>
                <a:latin typeface="Adobe Clean Han Light" panose="020B0300000000000000" pitchFamily="34" charset="-128"/>
                <a:ea typeface="Adobe Clean Han Light" panose="020B0300000000000000" pitchFamily="34" charset="-128"/>
              </a:rPr>
              <a:t>アドビカスタマーサポートチームによる Office Hours には、参加者に情報を提供するだけでなく、問題のトラブルシューティングやアドビソリューションで成功するためのヒントやテクニックを紹介することを目的としたセッションが含まれています。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7" y="8205900"/>
            <a:ext cx="2015239"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ja-JP" sz="1200" dirty="0">
                <a:solidFill>
                  <a:srgbClr val="000000"/>
                </a:solidFill>
                <a:latin typeface="Adobe Clean Han Light" panose="020B0300000000000000" pitchFamily="34" charset="-128"/>
                <a:ea typeface="Adobe Clean Han Light" panose="020B0300000000000000" pitchFamily="34" charset="-128"/>
              </a:rPr>
              <a:t>セルフサービスポータル</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387119"/>
            <a:ext cx="1328056" cy="369332"/>
          </a:xfrm>
          <a:prstGeom prst="rect">
            <a:avLst/>
          </a:prstGeom>
        </p:spPr>
        <p:txBody>
          <a:bodyPr wrap="none" lIns="0" tIns="0" rIns="0" bIns="0">
            <a:spAutoFit/>
          </a:bodyPr>
          <a:lstStyle/>
          <a:p>
            <a:r>
              <a:rPr lang="ja-JP" sz="1200" b="1" dirty="0">
                <a:latin typeface="Adobe Clean Han Regular" panose="020B0500000000000000" pitchFamily="34" charset="-128"/>
                <a:ea typeface="Adobe Clean Han Regular" panose="020B0500000000000000" pitchFamily="34" charset="-128"/>
                <a:cs typeface="Open Sans" pitchFamily="34" charset="0"/>
              </a:rPr>
              <a:t>24 時間年中無休の</a:t>
            </a:r>
            <a:endParaRPr lang="sk-SK" altLang="ja-JP" sz="1200" b="1" dirty="0">
              <a:latin typeface="Adobe Clean Han Regular" panose="020B0500000000000000" pitchFamily="34" charset="-128"/>
              <a:ea typeface="Adobe Clean Han Regular" panose="020B0500000000000000" pitchFamily="34" charset="-128"/>
              <a:cs typeface="Open Sans" pitchFamily="34" charset="0"/>
            </a:endParaRPr>
          </a:p>
          <a:p>
            <a:r>
              <a:rPr lang="ja-JP" sz="1200" b="1" dirty="0">
                <a:latin typeface="Adobe Clean Han Regular" panose="020B0500000000000000" pitchFamily="34" charset="-128"/>
                <a:ea typeface="Adobe Clean Han Regular" panose="020B0500000000000000" pitchFamily="34" charset="-128"/>
                <a:cs typeface="Open Sans" pitchFamily="34" charset="0"/>
              </a:rPr>
              <a:t>サポートポータル</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720381"/>
            <a:ext cx="2360418" cy="866904"/>
          </a:xfrm>
          <a:prstGeom prst="rect">
            <a:avLst/>
          </a:prstGeom>
        </p:spPr>
        <p:txBody>
          <a:bodyPr vert="horz" wrap="square" lIns="0" tIns="35560" rIns="0" bIns="0" rtlCol="0">
            <a:spAutoFit/>
          </a:bodyPr>
          <a:lstStyle/>
          <a:p>
            <a:r>
              <a:rPr lang="ja-JP" sz="900" dirty="0">
                <a:solidFill>
                  <a:srgbClr val="4B4B4B"/>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52745" y="65814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2935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5427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55764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2935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60673" y="82935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2956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2304477" cy="307777"/>
          </a:xfrm>
          <a:prstGeom prst="rect">
            <a:avLst/>
          </a:prstGeom>
        </p:spPr>
        <p:txBody>
          <a:bodyPr wrap="none" lIns="0">
            <a:spAutoFit/>
          </a:bodyPr>
          <a:lstStyle/>
          <a:p>
            <a:pPr>
              <a:lnSpc>
                <a:spcPct val="100000"/>
              </a:lnSpc>
              <a:spcBef>
                <a:spcPts val="28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オンラインサポートの特長</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83261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3963125"/>
            <a:ext cx="2194560" cy="605743"/>
          </a:xfrm>
          <a:prstGeom prst="rect">
            <a:avLst/>
          </a:prstGeom>
        </p:spPr>
        <p:txBody>
          <a:bodyPr lIns="0" tIns="0" rIns="0" bIns="0">
            <a:spAutoFit/>
          </a:bodyPr>
          <a:lstStyle/>
          <a:p>
            <a:pPr marL="18415" marR="262255" lvl="0">
              <a:lnSpc>
                <a:spcPct val="110700"/>
              </a:lnSpc>
              <a:spcBef>
                <a:spcPts val="31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ソリューションのデプロイメント、設定、全体的なアーキテクチャ（統合を含む）のプロアクティブなレビューを行います。</a:t>
            </a:r>
          </a:p>
        </p:txBody>
      </p:sp>
      <p:sp>
        <p:nvSpPr>
          <p:cNvPr id="12" name="Rectangle 11">
            <a:extLst>
              <a:ext uri="{FF2B5EF4-FFF2-40B4-BE49-F238E27FC236}">
                <a16:creationId xmlns:a16="http://schemas.microsoft.com/office/drawing/2014/main" id="{37686167-B7AD-E042-8630-ECF3D3A5456F}"/>
              </a:ext>
            </a:extLst>
          </p:cNvPr>
          <p:cNvSpPr/>
          <p:nvPr/>
        </p:nvSpPr>
        <p:spPr>
          <a:xfrm>
            <a:off x="5265661" y="3963125"/>
            <a:ext cx="2262264" cy="590098"/>
          </a:xfrm>
          <a:prstGeom prst="rect">
            <a:avLst/>
          </a:prstGeom>
        </p:spPr>
        <p:txBody>
          <a:bodyPr wrap="square" lIns="0" tIns="0" rIns="0" bIns="0">
            <a:spAutoFit/>
          </a:bodyPr>
          <a:lstStyle/>
          <a:p>
            <a:pPr marL="13970" marR="5080" lvl="0" indent="-1905">
              <a:lnSpc>
                <a:spcPct val="108000"/>
              </a:lnSpc>
              <a:spcBef>
                <a:spcPts val="585"/>
              </a:spcBef>
            </a:pPr>
            <a:r>
              <a:rPr lang="ja-JP" sz="900" spc="-40" dirty="0">
                <a:solidFill>
                  <a:srgbClr val="020302"/>
                </a:solidFill>
                <a:latin typeface="Adobe Clean Han Light" panose="020B0300000000000000" pitchFamily="34" charset="-128"/>
                <a:ea typeface="Adobe Clean Han Light" panose="020B0300000000000000" pitchFamily="34" charset="-128"/>
                <a:cs typeface="AdobeClean-Light"/>
              </a:rPr>
              <a:t>メンテナンスのベストプラクティスや最新の修正プログラム（SP、MR、パッチ、FP）を受け取り、すべてのメンテナンスチェックについて最新の状態を維持します。</a:t>
            </a:r>
          </a:p>
        </p:txBody>
      </p:sp>
      <p:sp>
        <p:nvSpPr>
          <p:cNvPr id="13" name="Rectangle 12">
            <a:extLst>
              <a:ext uri="{FF2B5EF4-FFF2-40B4-BE49-F238E27FC236}">
                <a16:creationId xmlns:a16="http://schemas.microsoft.com/office/drawing/2014/main" id="{B5CDB1ED-3CF9-ED48-94AA-4D141F42CCBE}"/>
              </a:ext>
            </a:extLst>
          </p:cNvPr>
          <p:cNvSpPr/>
          <p:nvPr/>
        </p:nvSpPr>
        <p:spPr>
          <a:xfrm>
            <a:off x="2852426" y="2779265"/>
            <a:ext cx="2332619" cy="553998"/>
          </a:xfrm>
          <a:prstGeom prst="rect">
            <a:avLst/>
          </a:prstGeom>
        </p:spPr>
        <p:txBody>
          <a:bodyPr wrap="square" lIns="0" tIns="0" rIns="0" bIns="0">
            <a:spAutoFit/>
          </a:bodyPr>
          <a:lstStyle/>
          <a:p>
            <a:pPr marL="12700" marR="254000" lvl="0">
              <a:spcBef>
                <a:spcPts val="660"/>
              </a:spcBef>
            </a:pPr>
            <a:r>
              <a:rPr lang="ja-JP" sz="900" dirty="0">
                <a:solidFill>
                  <a:srgbClr val="4B4B4B"/>
                </a:solidFill>
                <a:latin typeface="Adobe Clean Han Light" panose="020B0300000000000000" pitchFamily="34" charset="-128"/>
                <a:ea typeface="Adobe Clean Han Light" panose="020B0300000000000000" pitchFamily="34" charset="-128"/>
                <a:cs typeface="AdobeClean-Light"/>
              </a:rPr>
              <a:t>エリートプログラムのサービス、サポート関連指標、成果物（将来的な計画を含む）に関して、定期的なレビューを行います。</a:t>
            </a: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785790"/>
            <a:ext cx="2194560" cy="553998"/>
          </a:xfrm>
          <a:prstGeom prst="rect">
            <a:avLst/>
          </a:prstGeom>
        </p:spPr>
        <p:txBody>
          <a:bodyPr lIns="0" tIns="0" rIns="0" bIns="0">
            <a:spAutoFit/>
          </a:bodyPr>
          <a:lstStyle/>
          <a:p>
            <a:pPr marL="12700" marR="267335" lvl="0">
              <a:spcBef>
                <a:spcPts val="440"/>
              </a:spcBef>
            </a:pPr>
            <a:r>
              <a:rPr lang="ja-JP" sz="900" dirty="0">
                <a:solidFill>
                  <a:srgbClr val="4B4B4B"/>
                </a:solidFill>
                <a:latin typeface="Adobe Clean Han Light" panose="020B0300000000000000" pitchFamily="34" charset="-128"/>
                <a:ea typeface="Adobe Clean Han Light" panose="020B0300000000000000" pitchFamily="34" charset="-128"/>
                <a:cs typeface="AdobeClean-Light"/>
              </a:rPr>
              <a:t>特定の製品の機能と、それを活用して一般的なビジネス上の問題を解決する方法に焦点を当てた 60 分のセッションです。</a:t>
            </a:r>
          </a:p>
        </p:txBody>
      </p:sp>
      <p:sp>
        <p:nvSpPr>
          <p:cNvPr id="16" name="Rectangle 15">
            <a:extLst>
              <a:ext uri="{FF2B5EF4-FFF2-40B4-BE49-F238E27FC236}">
                <a16:creationId xmlns:a16="http://schemas.microsoft.com/office/drawing/2014/main" id="{3E936F8D-8CFA-214D-83DE-7B5C80E81C36}"/>
              </a:ext>
            </a:extLst>
          </p:cNvPr>
          <p:cNvSpPr/>
          <p:nvPr/>
        </p:nvSpPr>
        <p:spPr>
          <a:xfrm>
            <a:off x="324340" y="2774268"/>
            <a:ext cx="2226087" cy="553998"/>
          </a:xfrm>
          <a:prstGeom prst="rect">
            <a:avLst/>
          </a:prstGeom>
        </p:spPr>
        <p:txBody>
          <a:bodyPr wrap="square" lIns="0" tIns="0" rIns="0" bIns="0">
            <a:spAutoFit/>
          </a:bodyPr>
          <a:lstStyle/>
          <a:p>
            <a:pPr marL="32384" marR="5080" lvl="0">
              <a:spcBef>
                <a:spcPts val="440"/>
              </a:spcBef>
            </a:pPr>
            <a:r>
              <a:rPr lang="ja-JP" sz="900" dirty="0">
                <a:solidFill>
                  <a:srgbClr val="4B4B4B"/>
                </a:solidFill>
                <a:latin typeface="Adobe Clean Han Light" panose="020B0300000000000000" pitchFamily="34" charset="-128"/>
                <a:ea typeface="Adobe Clean Han Light" panose="020B0300000000000000" pitchFamily="34" charset="-128"/>
                <a:cs typeface="AdobeClean-Light"/>
              </a:rPr>
              <a:t>アドビ内の専任連絡窓口が、エスカレーション支援や定期的なアップデートを提供し、お客様の最も重要なオープン中のサポートリクエストに優先的に対応します。</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ja-JP" sz="1100" b="1">
                <a:solidFill>
                  <a:srgbClr val="020302"/>
                </a:solidFill>
                <a:latin typeface="Adobe Clean Han Regular" panose="020B0500000000000000" pitchFamily="34" charset="-128"/>
                <a:ea typeface="Adobe Clean Han Regular" panose="020B0500000000000000" pitchFamily="34" charset="-128"/>
                <a:cs typeface="Arial"/>
              </a:rPr>
              <a:t>専任サポートエンジニア</a:t>
            </a: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ja-JP" sz="1100" b="1" dirty="0">
                <a:solidFill>
                  <a:srgbClr val="020302"/>
                </a:solidFill>
                <a:latin typeface="Adobe Clean Han Regular" panose="020B0500000000000000" pitchFamily="34" charset="-128"/>
                <a:ea typeface="Adobe Clean Han Regular" panose="020B0500000000000000" pitchFamily="34" charset="-128"/>
                <a:cs typeface="Arial"/>
              </a:rPr>
              <a:t>ケースレビュー</a:t>
            </a: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10409"/>
            <a:ext cx="2194560" cy="169277"/>
          </a:xfrm>
          <a:prstGeom prst="rect">
            <a:avLst/>
          </a:prstGeom>
        </p:spPr>
        <p:txBody>
          <a:bodyPr vert="horz" wrap="square" lIns="0" tIns="0" rIns="0" bIns="0" rtlCol="0">
            <a:spAutoFit/>
          </a:bodyPr>
          <a:lstStyle/>
          <a:p>
            <a:pPr marL="56515" lvl="0">
              <a:spcBef>
                <a:spcPts val="665"/>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メンテナンスと監視</a:t>
            </a: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626589"/>
            <a:ext cx="2194560" cy="338554"/>
          </a:xfrm>
          <a:prstGeom prst="rect">
            <a:avLst/>
          </a:prstGeom>
        </p:spPr>
        <p:txBody>
          <a:bodyPr vert="horz" wrap="square" lIns="0" tIns="0" rIns="0" bIns="0" rtlCol="0">
            <a:spAutoFit/>
          </a:bodyPr>
          <a:lstStyle/>
          <a:p>
            <a:pPr marL="56515" lvl="0">
              <a:spcBef>
                <a:spcPts val="665"/>
              </a:spcBef>
            </a:pPr>
            <a:r>
              <a:rPr lang="ja-JP" sz="1100" b="1" dirty="0">
                <a:solidFill>
                  <a:srgbClr val="020302"/>
                </a:solidFill>
                <a:latin typeface="Adobe Clean Han Regular" panose="020B0500000000000000" pitchFamily="34" charset="-128"/>
                <a:ea typeface="Adobe Clean Han Regular" panose="020B0500000000000000" pitchFamily="34" charset="-128"/>
                <a:cs typeface="Adobe Clean"/>
              </a:rPr>
              <a:t>ソリューションロード</a:t>
            </a:r>
            <a:br>
              <a:rPr lang="sk-SK" altLang="ja-JP" sz="1100" b="1" dirty="0">
                <a:solidFill>
                  <a:srgbClr val="020302"/>
                </a:solidFill>
                <a:latin typeface="Adobe Clean Han Regular" panose="020B0500000000000000" pitchFamily="34" charset="-128"/>
                <a:ea typeface="Adobe Clean Han Regular" panose="020B0500000000000000" pitchFamily="34" charset="-128"/>
                <a:cs typeface="Adobe Clean"/>
              </a:rPr>
            </a:br>
            <a:r>
              <a:rPr lang="ja-JP" sz="1100" b="1" dirty="0">
                <a:solidFill>
                  <a:srgbClr val="020302"/>
                </a:solidFill>
                <a:latin typeface="Adobe Clean Han Regular" panose="020B0500000000000000" pitchFamily="34" charset="-128"/>
                <a:ea typeface="Adobe Clean Han Regular" panose="020B0500000000000000" pitchFamily="34" charset="-128"/>
                <a:cs typeface="Adobe Clean"/>
              </a:rPr>
              <a:t>マップのレビュー</a:t>
            </a: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10409"/>
            <a:ext cx="2194560" cy="169277"/>
          </a:xfrm>
          <a:prstGeom prst="rect">
            <a:avLst/>
          </a:prstGeom>
        </p:spPr>
        <p:txBody>
          <a:bodyPr vert="horz" wrap="square" lIns="0" tIns="0" rIns="0" bIns="0" rtlCol="0">
            <a:spAutoFit/>
          </a:bodyPr>
          <a:lstStyle/>
          <a:p>
            <a:pPr lvl="0">
              <a:spcBef>
                <a:spcPts val="185"/>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環境レビュー</a:t>
            </a: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31059"/>
            <a:ext cx="2194560" cy="169277"/>
          </a:xfrm>
          <a:prstGeom prst="rect">
            <a:avLst/>
          </a:prstGeom>
        </p:spPr>
        <p:txBody>
          <a:bodyPr vert="horz" wrap="square" lIns="0" tIns="0" rIns="0" bIns="0" rtlCol="0">
            <a:spAutoFit/>
          </a:bodyPr>
          <a:lstStyle/>
          <a:p>
            <a:pPr lvl="0">
              <a:spcBef>
                <a:spcPts val="880"/>
              </a:spcBef>
            </a:pPr>
            <a:r>
              <a:rPr lang="ja-JP" sz="1100" b="1" dirty="0">
                <a:solidFill>
                  <a:srgbClr val="020302"/>
                </a:solidFill>
                <a:latin typeface="Adobe Clean Han Regular" panose="020B0500000000000000" pitchFamily="34" charset="-128"/>
                <a:ea typeface="Adobe Clean Han Regular" panose="020B0500000000000000" pitchFamily="34" charset="-128"/>
                <a:cs typeface="Adobe Clean"/>
              </a:rPr>
              <a:t>エスカレーション管理</a:t>
            </a: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31059"/>
            <a:ext cx="2194560" cy="169277"/>
          </a:xfrm>
          <a:prstGeom prst="rect">
            <a:avLst/>
          </a:prstGeom>
        </p:spPr>
        <p:txBody>
          <a:bodyPr vert="horz" wrap="square" lIns="0" tIns="0" rIns="0" bIns="0" rtlCol="0">
            <a:spAutoFit/>
          </a:bodyPr>
          <a:lstStyle/>
          <a:p>
            <a:pPr lvl="0">
              <a:spcBef>
                <a:spcPts val="350"/>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サービスレビュー</a:t>
            </a: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31059"/>
            <a:ext cx="2194560" cy="169277"/>
          </a:xfrm>
          <a:prstGeom prst="rect">
            <a:avLst/>
          </a:prstGeom>
        </p:spPr>
        <p:txBody>
          <a:bodyPr vert="horz" wrap="square" lIns="0" tIns="0" rIns="0" bIns="0" rtlCol="0">
            <a:spAutoFit/>
          </a:bodyPr>
          <a:lstStyle/>
          <a:p>
            <a:pPr lvl="0">
              <a:spcBef>
                <a:spcPts val="520"/>
              </a:spcBef>
            </a:pPr>
            <a:r>
              <a:rPr lang="ja-JP" sz="1100" b="1" dirty="0">
                <a:solidFill>
                  <a:srgbClr val="020302"/>
                </a:solidFill>
                <a:latin typeface="Adobe Clean Han Regular" panose="020B0500000000000000" pitchFamily="34" charset="-128"/>
                <a:ea typeface="Adobe Clean Han Regular" panose="020B0500000000000000" pitchFamily="34" charset="-128"/>
                <a:cs typeface="Adobe Clean"/>
              </a:rPr>
              <a:t>エキスパートセッション</a:t>
            </a: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806276"/>
            <a:ext cx="2194560" cy="169277"/>
          </a:xfrm>
          <a:prstGeom prst="rect">
            <a:avLst/>
          </a:prstGeom>
        </p:spPr>
        <p:txBody>
          <a:bodyPr vert="horz" wrap="square" lIns="0" tIns="0" rIns="0" bIns="0" rtlCol="0">
            <a:spAutoFit/>
          </a:bodyPr>
          <a:lstStyle/>
          <a:p>
            <a:pPr lvl="0">
              <a:spcBef>
                <a:spcPts val="185"/>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リリースの準備とレビュー</a:t>
            </a: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806276"/>
            <a:ext cx="2194560" cy="169277"/>
          </a:xfrm>
          <a:prstGeom prst="rect">
            <a:avLst/>
          </a:prstGeom>
        </p:spPr>
        <p:txBody>
          <a:bodyPr vert="horz" wrap="square" lIns="0" tIns="0" rIns="0" bIns="0" rtlCol="0">
            <a:spAutoFit/>
          </a:bodyPr>
          <a:lstStyle/>
          <a:p>
            <a:pPr marL="81280">
              <a:lnSpc>
                <a:spcPct val="100000"/>
              </a:lnSpc>
              <a:spcBef>
                <a:spcPts val="740"/>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ナレッジトランスファー</a:t>
            </a: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806276"/>
            <a:ext cx="2194560" cy="169277"/>
          </a:xfrm>
          <a:prstGeom prst="rect">
            <a:avLst/>
          </a:prstGeom>
        </p:spPr>
        <p:txBody>
          <a:bodyPr vert="horz" wrap="square" lIns="0" tIns="0" rIns="0" bIns="0" rtlCol="0">
            <a:spAutoFit/>
          </a:bodyPr>
          <a:lstStyle/>
          <a:p>
            <a:pPr marL="55880">
              <a:lnSpc>
                <a:spcPct val="100000"/>
              </a:lnSpc>
              <a:spcBef>
                <a:spcPts val="740"/>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イベント管理</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680085"/>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9116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56580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65416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749488"/>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65229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799424"/>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707875"/>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3970950"/>
            <a:ext cx="2463047" cy="797975"/>
          </a:xfrm>
          <a:prstGeom prst="rect">
            <a:avLst/>
          </a:prstGeom>
        </p:spPr>
        <p:txBody>
          <a:bodyPr wrap="square" lIns="0" tIns="0" rIns="0" bIns="0">
            <a:spAutoFit/>
          </a:bodyPr>
          <a:lstStyle/>
          <a:p>
            <a:pPr marL="18415" marR="262255">
              <a:lnSpc>
                <a:spcPct val="110700"/>
              </a:lnSpc>
              <a:spcBef>
                <a:spcPts val="31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アドビのソリューションロードマップとお客様のプロジェクトロードマップを比較および調整して、リスクを軽減し、将来に備えます。</a:t>
            </a:r>
          </a:p>
          <a:p>
            <a:pPr marL="18415" marR="262255" lvl="0">
              <a:lnSpc>
                <a:spcPct val="110700"/>
              </a:lnSpc>
              <a:spcBef>
                <a:spcPts val="31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469509" y="2654678"/>
            <a:ext cx="2819021" cy="132288"/>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439408" y="2329688"/>
            <a:ext cx="2971039" cy="228268"/>
          </a:xfrm>
          <a:prstGeom prst="rect">
            <a:avLst/>
          </a:prstGeom>
        </p:spPr>
        <p:txBody>
          <a:bodyPr vert="horz" wrap="square" lIns="0" tIns="12700" rIns="0" bIns="0" rtlCol="0">
            <a:spAutoFit/>
          </a:bodyPr>
          <a:lstStyle/>
          <a:p>
            <a:pPr marL="12700">
              <a:lnSpc>
                <a:spcPct val="100000"/>
              </a:lnSpc>
              <a:spcBef>
                <a:spcPts val="100"/>
              </a:spcBef>
            </a:pPr>
            <a:r>
              <a:rPr lang="ja-JP" sz="1400" b="1" spc="-30" dirty="0">
                <a:solidFill>
                  <a:srgbClr val="020302"/>
                </a:solidFill>
                <a:latin typeface="Adobe Clean Han Regular" panose="020B0500000000000000" pitchFamily="34" charset="-128"/>
                <a:ea typeface="Adobe Clean Han Regular" panose="020B0500000000000000" pitchFamily="34" charset="-128"/>
                <a:cs typeface="Adobe Clean"/>
              </a:rPr>
              <a:t>フィールドサービスアクティビティ</a:t>
            </a:r>
          </a:p>
        </p:txBody>
      </p:sp>
      <p:sp>
        <p:nvSpPr>
          <p:cNvPr id="13" name="object 13"/>
          <p:cNvSpPr txBox="1"/>
          <p:nvPr/>
        </p:nvSpPr>
        <p:spPr>
          <a:xfrm>
            <a:off x="914421" y="2342312"/>
            <a:ext cx="1562077"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Launch Advisory</a:t>
            </a:r>
          </a:p>
        </p:txBody>
      </p:sp>
      <p:sp>
        <p:nvSpPr>
          <p:cNvPr id="14" name="object 14"/>
          <p:cNvSpPr txBox="1"/>
          <p:nvPr/>
        </p:nvSpPr>
        <p:spPr>
          <a:xfrm>
            <a:off x="242188" y="2787904"/>
            <a:ext cx="3357498" cy="597599"/>
          </a:xfrm>
          <a:prstGeom prst="rect">
            <a:avLst/>
          </a:prstGeom>
        </p:spPr>
        <p:txBody>
          <a:bodyPr vert="horz" wrap="square" lIns="0" tIns="12700" rIns="0" bIns="0" rtlCol="0">
            <a:spAutoFit/>
          </a:bodyPr>
          <a:lstStyle/>
          <a:p>
            <a:pPr marL="12700" marR="5080">
              <a:lnSpc>
                <a:spcPct val="100000"/>
              </a:lnSpc>
              <a:spcBef>
                <a:spcPts val="100"/>
              </a:spcBef>
            </a:pPr>
            <a:r>
              <a:rPr lang="ja-JP" sz="950" b="1" dirty="0">
                <a:solidFill>
                  <a:srgbClr val="1F1F1F"/>
                </a:solidFill>
                <a:latin typeface="Adobe Clean Han Regular" panose="020B0500000000000000" pitchFamily="34" charset="-128"/>
                <a:ea typeface="Adobe Clean Han Regular" panose="020B0500000000000000" pitchFamily="34" charset="-128"/>
                <a:cs typeface="AdobeClean-Light"/>
              </a:rPr>
              <a:t>新しい Adobe Experience Cloud ソリューション</a:t>
            </a:r>
            <a:r>
              <a:rPr lang="ja-JP" sz="950" dirty="0">
                <a:latin typeface="Adobe Clean Han Light" panose="020B0300000000000000" pitchFamily="34" charset="-128"/>
                <a:ea typeface="Adobe Clean Han Light" panose="020B0300000000000000" pitchFamily="34" charset="-128"/>
                <a:cs typeface="Adobe Clean"/>
              </a:rPr>
              <a:t>を実装するお客様のための</a:t>
            </a:r>
            <a:r>
              <a:rPr lang="ja-JP" sz="950" b="1" dirty="0">
                <a:latin typeface="Adobe Clean Han Light" panose="020B0300000000000000" pitchFamily="34" charset="-128"/>
                <a:ea typeface="Adobe Clean Han Light" panose="020B0300000000000000" pitchFamily="34" charset="-128"/>
                <a:cs typeface="Adobe Clean"/>
              </a:rPr>
              <a:t> </a:t>
            </a:r>
            <a:r>
              <a:rPr lang="ja-JP" sz="950" dirty="0">
                <a:latin typeface="Adobe Clean Han Light" panose="020B0300000000000000" pitchFamily="34" charset="-128"/>
                <a:ea typeface="Adobe Clean Han Light" panose="020B0300000000000000" pitchFamily="34" charset="-128"/>
                <a:cs typeface="AdobeClean-Light"/>
              </a:rPr>
              <a:t>Launch Advisory</a:t>
            </a:r>
            <a:r>
              <a:rPr lang="ja-JP" sz="950" dirty="0">
                <a:latin typeface="Adobe Clean Han Light" panose="020B0300000000000000" pitchFamily="34" charset="-128"/>
                <a:ea typeface="Adobe Clean Han Light" panose="020B0300000000000000" pitchFamily="34" charset="-128"/>
                <a:cs typeface="AdobeClean-SemiLight"/>
              </a:rPr>
              <a:t> は、</a:t>
            </a:r>
            <a:r>
              <a:rPr lang="ja-JP" sz="950" dirty="0">
                <a:latin typeface="Adobe Clean Han Light" panose="020B0300000000000000" pitchFamily="34" charset="-128"/>
                <a:ea typeface="Adobe Clean Han Light" panose="020B0300000000000000" pitchFamily="34" charset="-128"/>
              </a:rPr>
              <a:t>デプロイメントの成功をサポートし、価値実現までの時間を短縮することが実証されている、アドバイザリサービスおよび提案の中核です。</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50231" y="2790952"/>
            <a:ext cx="3543300" cy="597599"/>
          </a:xfrm>
          <a:prstGeom prst="rect">
            <a:avLst/>
          </a:prstGeom>
        </p:spPr>
        <p:txBody>
          <a:bodyPr vert="horz" wrap="square" lIns="0" tIns="12700" rIns="0" bIns="0" rtlCol="0">
            <a:spAutoFit/>
          </a:bodyPr>
          <a:lstStyle/>
          <a:p>
            <a:pPr marL="12700" marR="5080">
              <a:lnSpc>
                <a:spcPct val="100000"/>
              </a:lnSpc>
              <a:spcBef>
                <a:spcPts val="100"/>
              </a:spcBef>
            </a:pPr>
            <a:r>
              <a:rPr lang="ja-JP" sz="950" dirty="0">
                <a:solidFill>
                  <a:srgbClr val="4B4B4B"/>
                </a:solidFill>
                <a:latin typeface="Adobe Clean Han Light" panose="020B0300000000000000" pitchFamily="34" charset="-128"/>
                <a:ea typeface="Adobe Clean Han Light" panose="020B0300000000000000" pitchFamily="34" charset="-128"/>
                <a:cs typeface="AdobeClean-Light"/>
              </a:rPr>
              <a:t>フィールドサービス</a:t>
            </a:r>
            <a:r>
              <a:rPr lang="ja-JP" sz="950" dirty="0">
                <a:solidFill>
                  <a:srgbClr val="4B4B4B"/>
                </a:solidFill>
                <a:latin typeface="Adobe Clean Han Light" panose="020B0300000000000000" pitchFamily="34" charset="-128"/>
                <a:ea typeface="Adobe Clean Han Light" panose="020B0300000000000000" pitchFamily="34" charset="-128"/>
              </a:rPr>
              <a:t>は、</a:t>
            </a:r>
            <a:r>
              <a:rPr lang="ja-JP" sz="950" b="1" dirty="0">
                <a:solidFill>
                  <a:srgbClr val="4B4B4B"/>
                </a:solidFill>
                <a:latin typeface="Adobe Clean Han Regular" panose="020B0500000000000000" pitchFamily="34" charset="-128"/>
                <a:ea typeface="Adobe Clean Han Regular" panose="020B0500000000000000" pitchFamily="34" charset="-128"/>
              </a:rPr>
              <a:t>迅速な解決</a:t>
            </a:r>
            <a:r>
              <a:rPr lang="ja-JP" sz="950" dirty="0">
                <a:solidFill>
                  <a:srgbClr val="4B4B4B"/>
                </a:solidFill>
                <a:latin typeface="Adobe Clean Han Light" panose="020B0300000000000000" pitchFamily="34" charset="-128"/>
                <a:ea typeface="Adobe Clean Han Light" panose="020B0300000000000000" pitchFamily="34" charset="-128"/>
              </a:rPr>
              <a:t>、集中的なカスタマーサクセス、</a:t>
            </a:r>
            <a:r>
              <a:rPr lang="ja-JP" sz="950" b="1" dirty="0">
                <a:solidFill>
                  <a:srgbClr val="4B4B4B"/>
                </a:solidFill>
                <a:latin typeface="Adobe Clean Han Regular" panose="020B0500000000000000" pitchFamily="34" charset="-128"/>
                <a:ea typeface="Adobe Clean Han Regular" panose="020B0500000000000000" pitchFamily="34" charset="-128"/>
              </a:rPr>
              <a:t>価値実現までの時間</a:t>
            </a:r>
            <a:r>
              <a:rPr lang="ja-JP" sz="950" dirty="0">
                <a:solidFill>
                  <a:srgbClr val="4B4B4B"/>
                </a:solidFill>
                <a:latin typeface="Adobe Clean Han Light" panose="020B0300000000000000" pitchFamily="34" charset="-128"/>
                <a:ea typeface="Adobe Clean Han Light" panose="020B0300000000000000" pitchFamily="34" charset="-128"/>
              </a:rPr>
              <a:t>の短縮のために使用されます</a:t>
            </a:r>
            <a:r>
              <a:rPr lang="ja-JP" sz="950" dirty="0">
                <a:solidFill>
                  <a:srgbClr val="4B4B4B"/>
                </a:solidFill>
                <a:latin typeface="Adobe Clean Han Light" panose="020B0300000000000000" pitchFamily="34" charset="-128"/>
                <a:ea typeface="Adobe Clean Han Light" panose="020B0300000000000000" pitchFamily="34" charset="-128"/>
                <a:cs typeface="AdobeClean-Light"/>
              </a:rPr>
              <a:t>。</a:t>
            </a:r>
            <a:r>
              <a:rPr lang="ja-JP" sz="950" dirty="0">
                <a:solidFill>
                  <a:srgbClr val="4B4B4B"/>
                </a:solidFill>
                <a:latin typeface="Adobe Clean Han Light" panose="020B0300000000000000" pitchFamily="34" charset="-128"/>
                <a:ea typeface="Adobe Clean Han Light" panose="020B0300000000000000" pitchFamily="34" charset="-128"/>
              </a:rPr>
              <a:t>サポート契約の対象となるソリューション製品で、Launch Advisory が適用される場合、</a:t>
            </a:r>
            <a:r>
              <a:rPr lang="ja-JP" sz="950" b="1" dirty="0">
                <a:solidFill>
                  <a:srgbClr val="4B4B4B"/>
                </a:solidFill>
                <a:latin typeface="Adobe Clean Han Regular" panose="020B0500000000000000" pitchFamily="34" charset="-128"/>
                <a:ea typeface="Adobe Clean Han Regular" panose="020B0500000000000000" pitchFamily="34" charset="-128"/>
                <a:cs typeface="Adobe Clean"/>
              </a:rPr>
              <a:t>1 年目のフィールドサービス</a:t>
            </a:r>
            <a:r>
              <a:rPr lang="ja-JP" sz="950" b="1" dirty="0">
                <a:solidFill>
                  <a:srgbClr val="4B4B4B"/>
                </a:solidFill>
                <a:latin typeface="Adobe Clean Han Regular" panose="020B0500000000000000" pitchFamily="34" charset="-128"/>
                <a:ea typeface="Adobe Clean Han Regular" panose="020B0500000000000000" pitchFamily="34" charset="-128"/>
              </a:rPr>
              <a:t>はありません</a:t>
            </a:r>
            <a:r>
              <a:rPr lang="ja-JP" sz="950" dirty="0">
                <a:solidFill>
                  <a:srgbClr val="4B4B4B"/>
                </a:solidFill>
                <a:latin typeface="Adobe Clean Han Light" panose="020B0300000000000000" pitchFamily="34" charset="-128"/>
                <a:ea typeface="Adobe Clean Han Light" panose="020B0300000000000000" pitchFamily="34" charset="-128"/>
              </a:rPr>
              <a:t>。</a:t>
            </a:r>
          </a:p>
        </p:txBody>
      </p:sp>
      <p:sp>
        <p:nvSpPr>
          <p:cNvPr id="19" name="object 19"/>
          <p:cNvSpPr/>
          <p:nvPr/>
        </p:nvSpPr>
        <p:spPr>
          <a:xfrm>
            <a:off x="924304" y="2667377"/>
            <a:ext cx="1426466" cy="90311"/>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71133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268722"/>
            <a:ext cx="3114040" cy="597599"/>
          </a:xfrm>
          <a:prstGeom prst="rect">
            <a:avLst/>
          </a:prstGeom>
        </p:spPr>
        <p:txBody>
          <a:bodyPr vert="horz" wrap="square" lIns="0" tIns="12700" rIns="0" bIns="0" rtlCol="0">
            <a:spAutoFit/>
          </a:bodyPr>
          <a:lstStyle/>
          <a:p>
            <a:pPr marL="12700" marR="5080" algn="just">
              <a:lnSpc>
                <a:spcPct val="100000"/>
              </a:lnSpc>
              <a:spcBef>
                <a:spcPts val="100"/>
              </a:spcBef>
            </a:pPr>
            <a:r>
              <a:rPr lang="ja-JP" sz="950" dirty="0">
                <a:latin typeface="Adobe Clean Han Light" panose="020B0300000000000000" pitchFamily="34" charset="-128"/>
                <a:ea typeface="Adobe Clean Han Light" panose="020B0300000000000000" pitchFamily="34" charset="-128"/>
                <a:cs typeface="AdobeClean-Light"/>
              </a:rPr>
              <a:t>Launch Advisory では、お客様のプロジェクトスケジュールの一般的なマイルストーン（キックオフ、定義、デザイン、サービスイン、ポストローンチ）に合わせて、</a:t>
            </a:r>
            <a:br>
              <a:rPr lang="sk-SK" altLang="ja-JP" sz="950" dirty="0">
                <a:latin typeface="Adobe Clean Han Light" panose="020B0300000000000000" pitchFamily="34" charset="-128"/>
                <a:ea typeface="Adobe Clean Han Light" panose="020B0300000000000000" pitchFamily="34" charset="-128"/>
                <a:cs typeface="AdobeClean-Light"/>
              </a:rPr>
            </a:br>
            <a:r>
              <a:rPr lang="ja-JP" sz="950" dirty="0">
                <a:latin typeface="Adobe Clean Han Light" panose="020B0300000000000000" pitchFamily="34" charset="-128"/>
                <a:ea typeface="Adobe Clean Han Light" panose="020B0300000000000000" pitchFamily="34" charset="-128"/>
                <a:cs typeface="AdobeClean-Light"/>
              </a:rPr>
              <a:t>ガイド、検証、評価、提案を行います。</a:t>
            </a:r>
          </a:p>
        </p:txBody>
      </p:sp>
      <p:sp>
        <p:nvSpPr>
          <p:cNvPr id="22" name="object 22"/>
          <p:cNvSpPr txBox="1"/>
          <p:nvPr/>
        </p:nvSpPr>
        <p:spPr>
          <a:xfrm>
            <a:off x="263464" y="5948425"/>
            <a:ext cx="1247140" cy="166712"/>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Han Light" panose="020B0300000000000000" pitchFamily="34" charset="-128"/>
                <a:ea typeface="Adobe Clean Han Light" panose="020B0300000000000000" pitchFamily="34" charset="-128"/>
                <a:cs typeface="AdobeClean-Light"/>
              </a:rPr>
              <a:t>主な成果物：</a:t>
            </a:r>
          </a:p>
        </p:txBody>
      </p:sp>
      <p:sp>
        <p:nvSpPr>
          <p:cNvPr id="23" name="object 23"/>
          <p:cNvSpPr txBox="1"/>
          <p:nvPr/>
        </p:nvSpPr>
        <p:spPr>
          <a:xfrm>
            <a:off x="205422" y="6186379"/>
            <a:ext cx="2834958" cy="746358"/>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ja-JP" sz="1000" dirty="0">
                <a:solidFill>
                  <a:prstClr val="black"/>
                </a:solidFill>
                <a:latin typeface="Adobe Clean Han Light" panose="020B0300000000000000" pitchFamily="34" charset="-128"/>
                <a:ea typeface="Adobe Clean Han Light" panose="020B0300000000000000" pitchFamily="34" charset="-128"/>
              </a:rPr>
              <a:t>キックオフ（プロジェクトコラボレーション計画を含む）資料</a:t>
            </a:r>
          </a:p>
          <a:p>
            <a:pPr marL="184150" marR="5080" lvl="0" indent="-171450">
              <a:spcBef>
                <a:spcPts val="400"/>
              </a:spcBef>
              <a:buFont typeface="Arial" panose="020B0604020202020204" pitchFamily="34" charset="0"/>
              <a:buChar char="•"/>
            </a:pPr>
            <a:r>
              <a:rPr lang="ja-JP" sz="1000" dirty="0">
                <a:solidFill>
                  <a:prstClr val="black"/>
                </a:solidFill>
                <a:latin typeface="Adobe Clean Han Light" panose="020B0300000000000000" pitchFamily="34" charset="-128"/>
                <a:ea typeface="Adobe Clean Han Light" panose="020B0300000000000000" pitchFamily="34" charset="-128"/>
              </a:rPr>
              <a:t>評価および提案ドキュメント</a:t>
            </a:r>
          </a:p>
          <a:p>
            <a:pPr marL="184150" marR="5080" lvl="0" indent="-171450">
              <a:spcBef>
                <a:spcPts val="400"/>
              </a:spcBef>
              <a:buFont typeface="Arial" panose="020B0604020202020204" pitchFamily="34" charset="0"/>
              <a:buChar char="•"/>
            </a:pPr>
            <a:r>
              <a:rPr lang="ja-JP" sz="1000" dirty="0">
                <a:solidFill>
                  <a:prstClr val="black"/>
                </a:solidFill>
                <a:latin typeface="Adobe Clean Han Light" panose="020B0300000000000000" pitchFamily="34" charset="-128"/>
                <a:ea typeface="Adobe Clean Han Light" panose="020B0300000000000000" pitchFamily="34" charset="-128"/>
              </a:rPr>
              <a:t>エンゲージメントサマリー</a:t>
            </a:r>
          </a:p>
        </p:txBody>
      </p:sp>
      <p:sp>
        <p:nvSpPr>
          <p:cNvPr id="24" name="object 24"/>
          <p:cNvSpPr txBox="1"/>
          <p:nvPr/>
        </p:nvSpPr>
        <p:spPr>
          <a:xfrm>
            <a:off x="263464" y="4126991"/>
            <a:ext cx="3141980" cy="1036181"/>
          </a:xfrm>
          <a:prstGeom prst="rect">
            <a:avLst/>
          </a:prstGeom>
        </p:spPr>
        <p:txBody>
          <a:bodyPr vert="horz" wrap="square" lIns="0" tIns="12700" rIns="0" bIns="0" rtlCol="0">
            <a:spAutoFit/>
          </a:bodyPr>
          <a:lstStyle/>
          <a:p>
            <a:pPr marL="1021715">
              <a:lnSpc>
                <a:spcPct val="100000"/>
              </a:lnSpc>
              <a:spcBef>
                <a:spcPts val="100"/>
              </a:spcBef>
            </a:pPr>
            <a:r>
              <a:rPr lang="ja-JP" sz="1600" dirty="0">
                <a:solidFill>
                  <a:srgbClr val="FFFFFF"/>
                </a:solidFill>
                <a:latin typeface="Adobe Clean Han Light" panose="020B0300000000000000" pitchFamily="34" charset="-128"/>
                <a:ea typeface="Adobe Clean Han Light" panose="020B0300000000000000" pitchFamily="34" charset="-128"/>
                <a:cs typeface="Arial"/>
              </a:rPr>
              <a:t>実装</a:t>
            </a:r>
          </a:p>
          <a:p>
            <a:pPr marL="12700" marR="5080">
              <a:lnSpc>
                <a:spcPct val="100000"/>
              </a:lnSpc>
              <a:spcBef>
                <a:spcPts val="1505"/>
              </a:spcBef>
            </a:pPr>
            <a:r>
              <a:rPr lang="ja-JP" sz="950" dirty="0">
                <a:latin typeface="Adobe Clean Han Light" panose="020B0300000000000000" pitchFamily="34" charset="-128"/>
                <a:ea typeface="Adobe Clean Han Light" panose="020B0300000000000000" pitchFamily="34" charset="-128"/>
              </a:rPr>
              <a:t>アドビソリューションエキスパートは、お客様や実装パートナーに対して、ベストプラクティスに基づいたガイダンスで、要件、アーキテクチャ、開発プロセス、ローンチ準備レビューの検証を支援します。</a:t>
            </a:r>
          </a:p>
        </p:txBody>
      </p:sp>
      <p:pic>
        <p:nvPicPr>
          <p:cNvPr id="26" name="object 26"/>
          <p:cNvPicPr/>
          <p:nvPr/>
        </p:nvPicPr>
        <p:blipFill>
          <a:blip r:embed="rId3" cstate="print">
            <a:extLst>
              <a:ext uri="{28A0092B-C50C-407E-A947-70E740481C1C}">
                <a14:useLocalDpi xmlns:a14="http://schemas.microsoft.com/office/drawing/2010/main" val="0"/>
              </a:ext>
            </a:extLst>
          </a:blip>
          <a:srcRect/>
          <a:stretch/>
        </p:blipFill>
        <p:spPr>
          <a:xfrm>
            <a:off x="363328" y="6984326"/>
            <a:ext cx="3053821" cy="2818911"/>
          </a:xfrm>
          <a:prstGeom prst="rect">
            <a:avLst/>
          </a:prstGeom>
        </p:spPr>
      </p:pic>
      <p:sp>
        <p:nvSpPr>
          <p:cNvPr id="27" name="object 27"/>
          <p:cNvSpPr txBox="1"/>
          <p:nvPr/>
        </p:nvSpPr>
        <p:spPr>
          <a:xfrm>
            <a:off x="3947346" y="5283962"/>
            <a:ext cx="3335020" cy="659765"/>
          </a:xfrm>
          <a:prstGeom prst="rect">
            <a:avLst/>
          </a:prstGeom>
        </p:spPr>
        <p:txBody>
          <a:bodyPr vert="horz" wrap="square" lIns="0" tIns="20320" rIns="0" bIns="0" rtlCol="0">
            <a:spAutoFit/>
          </a:bodyPr>
          <a:lstStyle/>
          <a:p>
            <a:pPr marL="12700" marR="5080">
              <a:lnSpc>
                <a:spcPct val="102699"/>
              </a:lnSpc>
              <a:spcBef>
                <a:spcPts val="160"/>
              </a:spcBef>
            </a:pPr>
            <a:r>
              <a:rPr lang="ja-JP" sz="1000" b="1" dirty="0">
                <a:latin typeface="Adobe Clean Han Regular" panose="020B0500000000000000" pitchFamily="34" charset="-128"/>
                <a:ea typeface="Adobe Clean Han Regular" panose="020B0500000000000000" pitchFamily="34" charset="-128"/>
              </a:rPr>
              <a:t>テクニカルトラックアクティビティ</a:t>
            </a:r>
            <a:r>
              <a:rPr lang="ja-JP" sz="1000" dirty="0">
                <a:latin typeface="Adobe Clean Han Light" panose="020B0300000000000000" pitchFamily="34" charset="-128"/>
                <a:ea typeface="Adobe Clean Han Light" panose="020B0300000000000000" pitchFamily="34" charset="-128"/>
              </a:rPr>
              <a:t>は、お客様が技術的に安定し、ツールを最大限に活用できるようにします。</a:t>
            </a:r>
            <a:br>
              <a:rPr lang="sk-SK" altLang="ja-JP" sz="1000" dirty="0">
                <a:latin typeface="Adobe Clean Han Light" panose="020B0300000000000000" pitchFamily="34" charset="-128"/>
                <a:ea typeface="Adobe Clean Han Light" panose="020B0300000000000000" pitchFamily="34" charset="-128"/>
              </a:rPr>
            </a:br>
            <a:r>
              <a:rPr lang="ja-JP" sz="1000" dirty="0">
                <a:latin typeface="Adobe Clean Han Light" panose="020B0300000000000000" pitchFamily="34" charset="-128"/>
                <a:ea typeface="Adobe Clean Han Light" panose="020B0300000000000000" pitchFamily="34" charset="-128"/>
                <a:cs typeface="AdobeClean-Light"/>
              </a:rPr>
              <a:t>具体的には、プラットフォームの設定、統合、トラブルシューティングに関するサポートや提案などがあります。</a:t>
            </a:r>
          </a:p>
        </p:txBody>
      </p:sp>
      <p:sp>
        <p:nvSpPr>
          <p:cNvPr id="28" name="object 28"/>
          <p:cNvSpPr txBox="1"/>
          <p:nvPr/>
        </p:nvSpPr>
        <p:spPr>
          <a:xfrm>
            <a:off x="3947345" y="6094730"/>
            <a:ext cx="3429519" cy="1436291"/>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Han Light" panose="020B0300000000000000" pitchFamily="34" charset="-128"/>
                <a:ea typeface="Adobe Clean Han Light" panose="020B0300000000000000" pitchFamily="34" charset="-128"/>
                <a:cs typeface="AdobeClean-Light"/>
              </a:rPr>
              <a:t>利用可能なテクニカルアクティビティのタイプ：</a:t>
            </a:r>
          </a:p>
          <a:p>
            <a:pPr marL="184150" marR="5080" lvl="0" indent="-171450">
              <a:spcBef>
                <a:spcPts val="7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健全性監査</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プラットフォーム監査</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機能セットの有効化</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基本的な統合と設定</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お客様のソリューションのトラブルシューティング</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クラウドサービスのサポート</a:t>
            </a:r>
          </a:p>
        </p:txBody>
      </p:sp>
      <p:sp>
        <p:nvSpPr>
          <p:cNvPr id="29" name="object 29"/>
          <p:cNvSpPr txBox="1"/>
          <p:nvPr/>
        </p:nvSpPr>
        <p:spPr>
          <a:xfrm>
            <a:off x="3942774" y="763701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ja-JP" sz="1000" b="1" dirty="0">
                <a:latin typeface="Adobe Clean Han Regular" panose="020B0500000000000000" pitchFamily="34" charset="-128"/>
                <a:ea typeface="Adobe Clean Han Regular" panose="020B0500000000000000" pitchFamily="34" charset="-128"/>
              </a:rPr>
              <a:t>戦略的トラックアクティビティ</a:t>
            </a:r>
            <a:r>
              <a:rPr lang="ja-JP" sz="1000" dirty="0">
                <a:latin typeface="Adobe Clean Han Light" panose="020B0300000000000000" pitchFamily="34" charset="-128"/>
                <a:ea typeface="Adobe Clean Han Light" panose="020B0300000000000000" pitchFamily="34" charset="-128"/>
              </a:rPr>
              <a:t>は、お客様のアドビソリューションから価値が実現されるようにするオポチュニティを提供します。</a:t>
            </a:r>
            <a:r>
              <a:rPr lang="ja-JP" sz="1000" dirty="0">
                <a:latin typeface="Adobe Clean Han Light" panose="020B0300000000000000" pitchFamily="34" charset="-128"/>
                <a:ea typeface="Adobe Clean Han Light" panose="020B0300000000000000" pitchFamily="34" charset="-128"/>
                <a:cs typeface="AdobeClean-Light"/>
              </a:rPr>
              <a:t>これには、1 つ以上のアドビソリューションで価値実現を促進するための戦略、測定、成熟度に関するサポートの提案が含まれます。</a:t>
            </a:r>
          </a:p>
          <a:p>
            <a:pPr>
              <a:lnSpc>
                <a:spcPct val="100000"/>
              </a:lnSpc>
              <a:spcBef>
                <a:spcPts val="40"/>
              </a:spcBef>
            </a:pPr>
            <a:endParaRPr sz="1100" dirty="0">
              <a:latin typeface="Adobe Clean Han Light" panose="020B0300000000000000" pitchFamily="34" charset="-128"/>
              <a:ea typeface="Adobe Clean Han Light" panose="020B0300000000000000" pitchFamily="34" charset="-128"/>
              <a:cs typeface="AdobeClean-Light"/>
            </a:endParaRPr>
          </a:p>
          <a:p>
            <a:pPr marL="12700">
              <a:lnSpc>
                <a:spcPct val="100000"/>
              </a:lnSpc>
            </a:pPr>
            <a:r>
              <a:rPr lang="ja-JP" sz="1000" dirty="0">
                <a:latin typeface="Adobe Clean Han Light" panose="020B0300000000000000" pitchFamily="34" charset="-128"/>
                <a:ea typeface="Adobe Clean Han Light" panose="020B0300000000000000" pitchFamily="34" charset="-128"/>
                <a:cs typeface="AdobeClean-Light"/>
              </a:rPr>
              <a:t>利用可能な戦略的アクティビティのタイプ：</a:t>
            </a:r>
          </a:p>
          <a:p>
            <a:pPr marL="241300" marR="5080" lvl="0" indent="-228600">
              <a:spcBef>
                <a:spcPts val="7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成熟度ロードマップ</a:t>
            </a:r>
          </a:p>
          <a:p>
            <a:pPr marL="241300" marR="5080" lvl="0" indent="-22860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ユースケース開発／測定</a:t>
            </a:r>
          </a:p>
          <a:p>
            <a:pPr marL="241300" marR="5080" lvl="0" indent="-22860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レポートおよび分析</a:t>
            </a:r>
          </a:p>
          <a:p>
            <a:pPr marL="241300" marR="5080" lvl="0" indent="-228600">
              <a:spcBef>
                <a:spcPts val="400"/>
              </a:spcBef>
              <a:buClr>
                <a:srgbClr val="FA0E00"/>
              </a:buClr>
              <a:buFont typeface="Wingdings" pitchFamily="2" charset="2"/>
              <a:buChar char="ü"/>
            </a:pPr>
            <a:r>
              <a:rPr lang="ja-JP" sz="1000" dirty="0">
                <a:solidFill>
                  <a:prstClr val="black"/>
                </a:solidFill>
                <a:latin typeface="Adobe Clean Han Light" panose="020B0300000000000000" pitchFamily="34" charset="-128"/>
                <a:ea typeface="Adobe Clean Han Light" panose="020B0300000000000000" pitchFamily="34" charset="-128"/>
              </a:rPr>
              <a:t>ベストプラクティスの有効化</a:t>
            </a:r>
          </a:p>
        </p:txBody>
      </p:sp>
      <p:sp>
        <p:nvSpPr>
          <p:cNvPr id="30" name="object 30"/>
          <p:cNvSpPr txBox="1"/>
          <p:nvPr/>
        </p:nvSpPr>
        <p:spPr>
          <a:xfrm>
            <a:off x="3942773" y="4126991"/>
            <a:ext cx="3275329" cy="925894"/>
          </a:xfrm>
          <a:prstGeom prst="rect">
            <a:avLst/>
          </a:prstGeom>
        </p:spPr>
        <p:txBody>
          <a:bodyPr vert="horz" wrap="square" lIns="0" tIns="12700" rIns="0" bIns="0" rtlCol="0" anchor="t">
            <a:spAutoFit/>
          </a:bodyPr>
          <a:lstStyle/>
          <a:p>
            <a:pPr marL="908685">
              <a:lnSpc>
                <a:spcPct val="100000"/>
              </a:lnSpc>
              <a:spcBef>
                <a:spcPts val="100"/>
              </a:spcBef>
            </a:pPr>
            <a:r>
              <a:rPr lang="ja-JP" sz="1600" dirty="0">
                <a:solidFill>
                  <a:srgbClr val="FFFFFF"/>
                </a:solidFill>
                <a:latin typeface="Arial"/>
                <a:ea typeface="MS Mincho"/>
                <a:cs typeface="Arial"/>
              </a:rPr>
              <a:t>実行と運用</a:t>
            </a:r>
          </a:p>
          <a:p>
            <a:pPr marL="12700">
              <a:spcBef>
                <a:spcPts val="1595"/>
              </a:spcBef>
            </a:pPr>
            <a:r>
              <a:rPr lang="ja-JP" sz="1000" dirty="0">
                <a:solidFill>
                  <a:srgbClr val="1F1F1F"/>
                </a:solidFill>
                <a:latin typeface="Adobe Clean Han Light" panose="020B0300000000000000" pitchFamily="34" charset="-128"/>
                <a:ea typeface="Adobe Clean Han Light" panose="020B0300000000000000" pitchFamily="34" charset="-128"/>
                <a:cs typeface="Adobe Clean"/>
              </a:rPr>
              <a:t>エリートのお客様は、</a:t>
            </a:r>
            <a:r>
              <a:rPr lang="ja-JP" sz="1000" b="1" dirty="0">
                <a:solidFill>
                  <a:srgbClr val="1F1F1F"/>
                </a:solidFill>
                <a:uFill>
                  <a:solidFill>
                    <a:srgbClr val="1F1F1F"/>
                  </a:solidFill>
                </a:uFill>
                <a:latin typeface="Adobe Clean Han Regular" panose="020B0500000000000000" pitchFamily="34" charset="-128"/>
                <a:ea typeface="Adobe Clean Han Regular" panose="020B0500000000000000" pitchFamily="34" charset="-128"/>
                <a:cs typeface="Arial"/>
              </a:rPr>
              <a:t>1 年ごとに </a:t>
            </a:r>
            <a:r>
              <a:rPr lang="ja-JP" sz="1000" u="sng" dirty="0">
                <a:solidFill>
                  <a:srgbClr val="1F1F1F"/>
                </a:solidFill>
                <a:uFill>
                  <a:solidFill>
                    <a:srgbClr val="1F1F1F"/>
                  </a:solidFill>
                </a:uFill>
                <a:latin typeface="Adobe Clean Han Regular" panose="020B0500000000000000" pitchFamily="34" charset="-128"/>
                <a:ea typeface="Adobe Clean Han Regular" panose="020B0500000000000000" pitchFamily="34" charset="-128"/>
                <a:cs typeface="Times New Roman"/>
              </a:rPr>
              <a:t>4</a:t>
            </a:r>
            <a:r>
              <a:rPr lang="ja-JP" sz="1000" b="1" dirty="0">
                <a:solidFill>
                  <a:srgbClr val="1F1F1F"/>
                </a:solidFill>
                <a:latin typeface="Adobe Clean Han Light" panose="020B0300000000000000" pitchFamily="34" charset="-128"/>
                <a:ea typeface="Adobe Clean Han Light" panose="020B0300000000000000" pitchFamily="34" charset="-128"/>
                <a:cs typeface="Arial"/>
              </a:rPr>
              <a:t> </a:t>
            </a:r>
            <a:r>
              <a:rPr lang="ja-JP" sz="1000" b="1" dirty="0">
                <a:solidFill>
                  <a:srgbClr val="1F1F1F"/>
                </a:solidFill>
                <a:latin typeface="Adobe Clean Han Regular" panose="020B0500000000000000" pitchFamily="34" charset="-128"/>
                <a:ea typeface="Adobe Clean Han Regular" panose="020B0500000000000000" pitchFamily="34" charset="-128"/>
                <a:cs typeface="Arial"/>
              </a:rPr>
              <a:t>つのアクティビティを</a:t>
            </a:r>
            <a:r>
              <a:rPr lang="ja-JP" sz="1000" dirty="0">
                <a:solidFill>
                  <a:srgbClr val="1F1F1F"/>
                </a:solidFill>
                <a:latin typeface="Adobe Clean Han Light" panose="020B0300000000000000" pitchFamily="34" charset="-128"/>
                <a:ea typeface="Adobe Clean Han Light" panose="020B0300000000000000" pitchFamily="34" charset="-128"/>
                <a:cs typeface="Arial"/>
              </a:rPr>
              <a:t> 2 つのトラック</a:t>
            </a:r>
            <a:r>
              <a:rPr lang="ja-JP" sz="1000" dirty="0">
                <a:solidFill>
                  <a:srgbClr val="1F1F1F"/>
                </a:solidFill>
                <a:latin typeface="Adobe Clean Han Light" panose="020B0300000000000000" pitchFamily="34" charset="-128"/>
                <a:ea typeface="Adobe Clean Han Light" panose="020B0300000000000000" pitchFamily="34" charset="-128"/>
              </a:rPr>
              <a:t>（</a:t>
            </a:r>
            <a:r>
              <a:rPr lang="ja-JP" sz="1000" b="1" dirty="0">
                <a:solidFill>
                  <a:srgbClr val="1F1F1F"/>
                </a:solidFill>
                <a:latin typeface="Adobe Clean Han Light" panose="020B0300000000000000" pitchFamily="34" charset="-128"/>
                <a:ea typeface="Adobe Clean Han Light" panose="020B0300000000000000" pitchFamily="34" charset="-128"/>
                <a:cs typeface="Arial"/>
              </a:rPr>
              <a:t>テクニカルトラック</a:t>
            </a:r>
            <a:r>
              <a:rPr lang="ja-JP" sz="1000" dirty="0">
                <a:solidFill>
                  <a:srgbClr val="1F1F1F"/>
                </a:solidFill>
                <a:latin typeface="Adobe Clean Han Light" panose="020B0300000000000000" pitchFamily="34" charset="-128"/>
                <a:ea typeface="Adobe Clean Han Light" panose="020B0300000000000000" pitchFamily="34" charset="-128"/>
                <a:cs typeface="Adobe Clean"/>
              </a:rPr>
              <a:t>および／または</a:t>
            </a:r>
            <a:r>
              <a:rPr lang="ja-JP" sz="1000" b="1" dirty="0">
                <a:solidFill>
                  <a:srgbClr val="1F1F1F"/>
                </a:solidFill>
                <a:latin typeface="Adobe Clean Han Light" panose="020B0300000000000000" pitchFamily="34" charset="-128"/>
                <a:ea typeface="Adobe Clean Han Light" panose="020B0300000000000000" pitchFamily="34" charset="-128"/>
                <a:cs typeface="Arial"/>
              </a:rPr>
              <a:t>戦略的トラック</a:t>
            </a:r>
            <a:r>
              <a:rPr lang="ja-JP" sz="1000" dirty="0">
                <a:solidFill>
                  <a:srgbClr val="1F1F1F"/>
                </a:solidFill>
                <a:latin typeface="Adobe Clean Han Light" panose="020B0300000000000000" pitchFamily="34" charset="-128"/>
                <a:ea typeface="Adobe Clean Han Light" panose="020B0300000000000000" pitchFamily="34" charset="-128"/>
                <a:cs typeface="Arial"/>
              </a:rPr>
              <a:t>）から利用できます</a:t>
            </a:r>
            <a:r>
              <a:rPr lang="ja-JP" sz="1000" b="1" dirty="0">
                <a:solidFill>
                  <a:srgbClr val="1F1F1F"/>
                </a:solidFill>
                <a:latin typeface="Adobe Clean Han Light" panose="020B0300000000000000" pitchFamily="34" charset="-128"/>
                <a:ea typeface="Adobe Clean Han Light" panose="020B0300000000000000" pitchFamily="34" charset="-128"/>
                <a:cs typeface="Arial"/>
              </a:rPr>
              <a:t>。</a:t>
            </a:r>
          </a:p>
        </p:txBody>
      </p:sp>
      <p:sp>
        <p:nvSpPr>
          <p:cNvPr id="34" name="object 34"/>
          <p:cNvSpPr txBox="1"/>
          <p:nvPr/>
        </p:nvSpPr>
        <p:spPr>
          <a:xfrm>
            <a:off x="923023" y="538480"/>
            <a:ext cx="3763277"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クラウドサポートアクティビティ - AEM</a:t>
            </a:r>
          </a:p>
        </p:txBody>
      </p:sp>
      <p:sp>
        <p:nvSpPr>
          <p:cNvPr id="35" name="object 35"/>
          <p:cNvSpPr/>
          <p:nvPr/>
        </p:nvSpPr>
        <p:spPr>
          <a:xfrm>
            <a:off x="924894" y="814263"/>
            <a:ext cx="3323256" cy="111357"/>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prstGeom prst="rect">
            <a:avLst/>
          </a:prstGeom>
        </p:spPr>
        <p:txBody>
          <a:bodyPr vert="horz" wrap="square" lIns="0" tIns="10160" rIns="0" bIns="0" rtlCol="0">
            <a:spAutoFit/>
          </a:bodyPr>
          <a:lstStyle/>
          <a:p>
            <a:pPr marL="12700">
              <a:lnSpc>
                <a:spcPct val="100000"/>
              </a:lnSpc>
              <a:spcBef>
                <a:spcPts val="80"/>
              </a:spcBef>
            </a:pPr>
            <a:r>
              <a:rPr lang="ja-JP"/>
              <a:t>©2021 Adobe.All Rights Reserved.Adobe Confidential.</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a:latin typeface="Adobe Clean Han Regular" panose="020B0500000000000000" pitchFamily="34" charset="-128"/>
                <a:ea typeface="Adobe Clean Han Regular" panose="020B0500000000000000" pitchFamily="34" charset="-128"/>
              </a:rPr>
              <a:t>実行と運用</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dirty="0">
                <a:latin typeface="Adobe Clean Han Regular" panose="020B0500000000000000" pitchFamily="34" charset="-128"/>
                <a:ea typeface="Adobe Clean Han Regular" panose="020B0500000000000000" pitchFamily="34" charset="-128"/>
              </a:rPr>
              <a:t>実装</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868756" y="3521990"/>
            <a:ext cx="933111" cy="400110"/>
          </a:xfrm>
          <a:prstGeom prst="rect">
            <a:avLst/>
          </a:prstGeom>
          <a:noFill/>
        </p:spPr>
        <p:txBody>
          <a:bodyPr wrap="square" rtlCol="0">
            <a:spAutoFit/>
          </a:bodyPr>
          <a:lstStyle/>
          <a:p>
            <a:pPr algn="ctr"/>
            <a:r>
              <a:rPr lang="ja-JP" sz="1000" dirty="0">
                <a:latin typeface="Adobe Clean Han Regular" panose="020B0500000000000000" pitchFamily="34" charset="-128"/>
                <a:ea typeface="Adobe Clean Han Regular" panose="020B0500000000000000" pitchFamily="34" charset="-128"/>
              </a:rPr>
              <a:t>ポスト</a:t>
            </a:r>
            <a:br>
              <a:rPr lang="en-US" altLang="ja-JP" sz="1000" dirty="0">
                <a:latin typeface="Adobe Clean Han Regular" panose="020B0500000000000000" pitchFamily="34" charset="-128"/>
                <a:ea typeface="Adobe Clean Han Regular" panose="020B0500000000000000" pitchFamily="34" charset="-128"/>
              </a:rPr>
            </a:br>
            <a:r>
              <a:rPr lang="ja-JP" sz="1000" dirty="0">
                <a:latin typeface="Adobe Clean Han Regular" panose="020B0500000000000000" pitchFamily="34" charset="-128"/>
                <a:ea typeface="Adobe Clean Han Regular" panose="020B0500000000000000" pitchFamily="34" charset="-128"/>
              </a:rPr>
              <a:t>ローンチ</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58994" y="3521990"/>
            <a:ext cx="826006" cy="400110"/>
          </a:xfrm>
          <a:prstGeom prst="rect">
            <a:avLst/>
          </a:prstGeom>
          <a:noFill/>
        </p:spPr>
        <p:txBody>
          <a:bodyPr wrap="square" rtlCol="0">
            <a:spAutoFit/>
          </a:bodyPr>
          <a:lstStyle/>
          <a:p>
            <a:pPr algn="ctr"/>
            <a:r>
              <a:rPr lang="ja-JP" sz="1000" dirty="0">
                <a:latin typeface="Adobe Clean Han Regular" panose="020B0500000000000000" pitchFamily="34" charset="-128"/>
                <a:ea typeface="Adobe Clean Han Regular" panose="020B0500000000000000" pitchFamily="34" charset="-128"/>
              </a:rPr>
              <a:t>サービス</a:t>
            </a:r>
            <a:br>
              <a:rPr lang="sk-SK" altLang="ja-JP" sz="1000" dirty="0">
                <a:latin typeface="Adobe Clean Han Regular" panose="020B0500000000000000" pitchFamily="34" charset="-128"/>
                <a:ea typeface="Adobe Clean Han Regular" panose="020B0500000000000000" pitchFamily="34" charset="-128"/>
              </a:rPr>
            </a:br>
            <a:r>
              <a:rPr lang="ja-JP" sz="1000" dirty="0">
                <a:latin typeface="Adobe Clean Han Regular" panose="020B0500000000000000" pitchFamily="34" charset="-128"/>
                <a:ea typeface="Adobe Clean Han Regular" panose="020B0500000000000000" pitchFamily="34" charset="-128"/>
              </a:rPr>
              <a:t>イン</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616583"/>
            <a:ext cx="826006" cy="246221"/>
          </a:xfrm>
          <a:prstGeom prst="rect">
            <a:avLst/>
          </a:prstGeom>
          <a:noFill/>
        </p:spPr>
        <p:txBody>
          <a:bodyPr wrap="square" rtlCol="0">
            <a:spAutoFit/>
          </a:bodyPr>
          <a:lstStyle/>
          <a:p>
            <a:pPr algn="ctr"/>
            <a:r>
              <a:rPr lang="ja-JP" sz="1000">
                <a:latin typeface="Adobe Clean Han Regular" panose="020B0500000000000000" pitchFamily="34" charset="-128"/>
                <a:ea typeface="Adobe Clean Han Regular" panose="020B0500000000000000" pitchFamily="34" charset="-128"/>
              </a:rPr>
              <a:t>定義</a:t>
            </a:r>
          </a:p>
        </p:txBody>
      </p:sp>
      <p:sp>
        <p:nvSpPr>
          <p:cNvPr id="54" name="TextBox 53">
            <a:extLst>
              <a:ext uri="{FF2B5EF4-FFF2-40B4-BE49-F238E27FC236}">
                <a16:creationId xmlns:a16="http://schemas.microsoft.com/office/drawing/2014/main" id="{25E02DD0-ADB0-2E41-98C8-00F323DA2280}"/>
              </a:ext>
            </a:extLst>
          </p:cNvPr>
          <p:cNvSpPr txBox="1"/>
          <p:nvPr/>
        </p:nvSpPr>
        <p:spPr>
          <a:xfrm>
            <a:off x="137160" y="3626383"/>
            <a:ext cx="962530" cy="246221"/>
          </a:xfrm>
          <a:prstGeom prst="rect">
            <a:avLst/>
          </a:prstGeom>
          <a:noFill/>
        </p:spPr>
        <p:txBody>
          <a:bodyPr wrap="square" rtlCol="0">
            <a:spAutoFit/>
          </a:bodyPr>
          <a:lstStyle/>
          <a:p>
            <a:pPr algn="ctr"/>
            <a:r>
              <a:rPr lang="ja-JP" sz="1000" dirty="0">
                <a:latin typeface="Adobe Clean Han Regular" panose="020B0500000000000000" pitchFamily="34" charset="-128"/>
                <a:ea typeface="Adobe Clean Han Regular" panose="020B0500000000000000" pitchFamily="34" charset="-128"/>
              </a:rPr>
              <a:t>キックオフ</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616583"/>
            <a:ext cx="826006" cy="246221"/>
          </a:xfrm>
          <a:prstGeom prst="rect">
            <a:avLst/>
          </a:prstGeom>
          <a:noFill/>
        </p:spPr>
        <p:txBody>
          <a:bodyPr wrap="square" rtlCol="0">
            <a:spAutoFit/>
          </a:bodyPr>
          <a:lstStyle/>
          <a:p>
            <a:pPr algn="ctr"/>
            <a:r>
              <a:rPr lang="ja-JP" sz="1000" dirty="0">
                <a:latin typeface="Adobe Clean Han Regular" panose="020B0500000000000000" pitchFamily="34" charset="-128"/>
                <a:ea typeface="Adobe Clean Han Regular" panose="020B0500000000000000" pitchFamily="34" charset="-128"/>
              </a:rPr>
              <a:t>デザイン</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400" dirty="0">
                <a:solidFill>
                  <a:schemeClr val="accent1">
                    <a:lumMod val="50000"/>
                  </a:schemeClr>
                </a:solidFill>
                <a:latin typeface="Adobe Clean Han Regular" panose="020B0500000000000000" pitchFamily="34" charset="-128"/>
                <a:ea typeface="Adobe Clean Han Regular" panose="020B0500000000000000" pitchFamily="34" charset="-128"/>
              </a:rPr>
              <a:t>1 年ごとに 4 つのアクティビティ</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ja-JP" sz="1000" dirty="0">
                <a:solidFill>
                  <a:srgbClr val="4B4B4B"/>
                </a:solidFill>
                <a:latin typeface="Adobe Clean Han Light" panose="020B0300000000000000" pitchFamily="34" charset="-128"/>
                <a:ea typeface="Adobe Clean Han Light" panose="020B0300000000000000" pitchFamily="34" charset="-128"/>
              </a:rPr>
              <a:t>AEM as a Cloud Service におけるカスタマイズのベストプラクティスとコアコンポーネントの採用を促進します。</a:t>
            </a: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540276"/>
          </a:xfrm>
          <a:prstGeom prst="rect">
            <a:avLst/>
          </a:prstGeom>
        </p:spPr>
        <p:txBody>
          <a:bodyPr vert="horz" wrap="square" lIns="0" tIns="12700" rIns="0" bIns="0" rtlCol="0">
            <a:spAutoFit/>
          </a:bodyPr>
          <a:lstStyle/>
          <a:p>
            <a:pPr marL="14604" marR="5080" indent="-1905">
              <a:lnSpc>
                <a:spcPct val="117000"/>
              </a:lnSpc>
              <a:spcBef>
                <a:spcPts val="900"/>
              </a:spcBef>
            </a:pPr>
            <a:r>
              <a:rPr lang="ja-JP" sz="1000">
                <a:solidFill>
                  <a:srgbClr val="4B4B4B"/>
                </a:solidFill>
                <a:latin typeface="Adobe Clean Han Light" panose="020B0300000000000000" pitchFamily="34" charset="-128"/>
                <a:ea typeface="Adobe Clean Han Light" panose="020B0300000000000000" pitchFamily="34" charset="-128"/>
              </a:rPr>
              <a:t>最適化のチャンスがあるカスタマイズソリューションの採用領域を特定、レビュー、提案します。</a:t>
            </a: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900375"/>
          </a:xfrm>
          <a:prstGeom prst="rect">
            <a:avLst/>
          </a:prstGeom>
        </p:spPr>
        <p:txBody>
          <a:bodyPr vert="horz" wrap="square" lIns="0" tIns="12700" rIns="0" bIns="0" rtlCol="0">
            <a:spAutoFit/>
          </a:bodyPr>
          <a:lstStyle/>
          <a:p>
            <a:pPr marL="12700" marR="5080">
              <a:lnSpc>
                <a:spcPct val="117000"/>
              </a:lnSpc>
              <a:spcBef>
                <a:spcPts val="685"/>
              </a:spcBef>
            </a:pPr>
            <a:r>
              <a:rPr lang="ja-JP" sz="1000" dirty="0">
                <a:solidFill>
                  <a:srgbClr val="4B4B4B"/>
                </a:solidFill>
                <a:latin typeface="Adobe Clean Han Light" panose="020B0300000000000000" pitchFamily="34" charset="-128"/>
                <a:ea typeface="Adobe Clean Han Light" panose="020B0300000000000000" pitchFamily="34" charset="-128"/>
              </a:rPr>
              <a:t>AEM as a Cloud Service のお客様が業界標準や AEM as a Cloud Service のベストプラクティスを遵守することを支援するための技術的および運用上のガバナンスです。</a:t>
            </a: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2449830" cy="461665"/>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のカスタマイズのベストプラクティス</a:t>
            </a:r>
          </a:p>
        </p:txBody>
      </p:sp>
      <p:sp>
        <p:nvSpPr>
          <p:cNvPr id="67" name="Rectangle 66">
            <a:extLst>
              <a:ext uri="{FF2B5EF4-FFF2-40B4-BE49-F238E27FC236}">
                <a16:creationId xmlns:a16="http://schemas.microsoft.com/office/drawing/2014/main" id="{7EEF1266-675E-BF4E-B5CF-0449DDAF651B}"/>
              </a:ext>
            </a:extLst>
          </p:cNvPr>
          <p:cNvSpPr/>
          <p:nvPr/>
        </p:nvSpPr>
        <p:spPr>
          <a:xfrm>
            <a:off x="2752587" y="908302"/>
            <a:ext cx="2090681" cy="461665"/>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の付加価値サービス</a:t>
            </a: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向けガバナンス</a:t>
            </a: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a:ea typeface="MS Mincho"/>
                <a:cs typeface="Adobe Clean"/>
              </a:rPr>
              <a:t>©2020 Adobe.All Rights Reserved.Adobe Confidential.</a:t>
            </a:r>
          </a:p>
          <a:p>
            <a:pPr>
              <a:lnSpc>
                <a:spcPct val="100000"/>
              </a:lnSpc>
              <a:spcBef>
                <a:spcPts val="25"/>
              </a:spcBef>
            </a:pPr>
            <a:endParaRPr sz="800">
              <a:latin typeface="Adobe Clean"/>
              <a:cs typeface="Adobe Clean"/>
            </a:endParaRPr>
          </a:p>
          <a:p>
            <a:pPr>
              <a:lnSpc>
                <a:spcPct val="100000"/>
              </a:lnSpc>
              <a:spcBef>
                <a:spcPts val="5"/>
              </a:spcBef>
            </a:pPr>
            <a:r>
              <a:rPr lang="ja-JP" sz="800">
                <a:solidFill>
                  <a:srgbClr val="6D6D6D"/>
                </a:solidFill>
                <a:latin typeface="Adobe Clean"/>
                <a:ea typeface="MS Mincho"/>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0" y="9283729"/>
            <a:ext cx="1017579" cy="643125"/>
          </a:xfrm>
          <a:prstGeom prst="rect">
            <a:avLst/>
          </a:prstGeom>
        </p:spPr>
        <p:txBody>
          <a:bodyPr vert="horz" wrap="square" lIns="0" tIns="12065" rIns="0" bIns="0" rtlCol="0">
            <a:spAutoFit/>
          </a:bodyPr>
          <a:lstStyle/>
          <a:p>
            <a:pPr marL="12700">
              <a:lnSpc>
                <a:spcPts val="930"/>
              </a:lnSpc>
              <a:spcBef>
                <a:spcPts val="95"/>
              </a:spcBef>
            </a:pPr>
            <a:r>
              <a:rPr lang="ja-JP" sz="800" dirty="0">
                <a:solidFill>
                  <a:srgbClr val="777879"/>
                </a:solidFill>
                <a:latin typeface="Adobe Clean"/>
                <a:ea typeface="MS Mincho"/>
                <a:cs typeface="Adobe Clean"/>
              </a:rPr>
              <a:t>Adobe</a:t>
            </a:r>
          </a:p>
          <a:p>
            <a:pPr marL="12700">
              <a:lnSpc>
                <a:spcPts val="915"/>
              </a:lnSpc>
            </a:pPr>
            <a:r>
              <a:rPr lang="ja-JP" sz="800" dirty="0">
                <a:solidFill>
                  <a:srgbClr val="777879"/>
                </a:solidFill>
                <a:latin typeface="Adobe Clean"/>
                <a:ea typeface="MS Mincho"/>
                <a:cs typeface="Adobe Clean"/>
              </a:rPr>
              <a:t>345 Park Avenue</a:t>
            </a:r>
          </a:p>
          <a:p>
            <a:pPr marL="12700">
              <a:lnSpc>
                <a:spcPts val="944"/>
              </a:lnSpc>
            </a:pPr>
            <a:r>
              <a:rPr lang="ja-JP" sz="800" spc="-10" dirty="0">
                <a:solidFill>
                  <a:srgbClr val="777879"/>
                </a:solidFill>
                <a:latin typeface="Adobe Clean"/>
                <a:ea typeface="MS Mincho"/>
                <a:cs typeface="Adobe Clean"/>
              </a:rPr>
              <a:t>San Jose, CA95110-2704</a:t>
            </a:r>
          </a:p>
          <a:p>
            <a:pPr marL="12700">
              <a:lnSpc>
                <a:spcPct val="100000"/>
              </a:lnSpc>
              <a:spcBef>
                <a:spcPts val="45"/>
              </a:spcBef>
            </a:pPr>
            <a:r>
              <a:rPr lang="ja-JP" sz="800" dirty="0">
                <a:solidFill>
                  <a:srgbClr val="777879"/>
                </a:solidFill>
                <a:latin typeface="Adobe Clean"/>
                <a:ea typeface="MS Mincho"/>
                <a:cs typeface="Adobe Clean"/>
              </a:rPr>
              <a:t>USA</a:t>
            </a:r>
          </a:p>
          <a:p>
            <a:pPr marL="12700">
              <a:lnSpc>
                <a:spcPct val="100000"/>
              </a:lnSpc>
              <a:spcBef>
                <a:spcPts val="265"/>
              </a:spcBef>
            </a:pPr>
            <a:r>
              <a:rPr lang="ja-JP" sz="800" u="sng" dirty="0">
                <a:solidFill>
                  <a:srgbClr val="5F5F5F"/>
                </a:solidFill>
                <a:uFill>
                  <a:solidFill>
                    <a:srgbClr val="0000FF"/>
                  </a:solidFill>
                </a:uFill>
                <a:latin typeface="Adobe Clean"/>
                <a:ea typeface="MS Mincho"/>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896662" cy="563616"/>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spc="-40" dirty="0">
                <a:solidFill>
                  <a:srgbClr val="777879"/>
                </a:solidFill>
                <a:latin typeface="Adobe Clean Han Light" panose="020B0300000000000000" pitchFamily="34" charset="-128"/>
                <a:ea typeface="Adobe Clean Han Light" panose="020B03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a:ea typeface="MS Mincho"/>
                <a:cs typeface="Adobe Clean"/>
              </a:rPr>
              <a:t>©2021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アドビサポートの対象地域と現地営業時間は、以下のとおりです。対象地域は、お客様のセールスオーダーやその他のアドビサポートの</a:t>
            </a:r>
            <a:r>
              <a:rPr lang="ja-JP" altLang="en-US" sz="1000" dirty="0">
                <a:solidFill>
                  <a:srgbClr val="1F1F1F"/>
                </a:solidFill>
                <a:latin typeface="Adobe Clean Han Light" panose="020B0300000000000000" pitchFamily="34" charset="-128"/>
                <a:ea typeface="Adobe Clean Han Light" panose="020B0300000000000000" pitchFamily="34" charset="-128"/>
              </a:rPr>
              <a:t>ご契約資料</a:t>
            </a:r>
            <a:r>
              <a:rPr lang="ja-JP" sz="1000" dirty="0">
                <a:solidFill>
                  <a:srgbClr val="1F1F1F"/>
                </a:solidFill>
                <a:latin typeface="Adobe Clean Han Light" panose="020B0300000000000000" pitchFamily="34" charset="-128"/>
                <a:ea typeface="Adobe Clean Han Light" panose="020B0300000000000000" pitchFamily="34" charset="-128"/>
              </a:rPr>
              <a:t>に記載されている請求先の地域に準じます。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391328245"/>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a:t>
                      </a:r>
                      <a:br>
                        <a:rPr lang="sk-SK" altLang="ja-JP" sz="1100" dirty="0">
                          <a:solidFill>
                            <a:schemeClr val="tx1"/>
                          </a:solidFill>
                          <a:latin typeface="Adobe Clean Han Regular" panose="020B0500000000000000" pitchFamily="34" charset="-128"/>
                          <a:ea typeface="Adobe Clean Han Regular" panose="020B0500000000000000" pitchFamily="34" charset="-128"/>
                        </a:rPr>
                      </a:br>
                      <a:r>
                        <a:rPr lang="ja-JP" sz="1100" dirty="0">
                          <a:solidFill>
                            <a:schemeClr val="tx1"/>
                          </a:solidFill>
                          <a:latin typeface="Adobe Clean Han Regular" panose="020B0500000000000000" pitchFamily="34" charset="-128"/>
                          <a:ea typeface="Adobe Clean Han Regular" panose="020B05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日本 </a:t>
                      </a:r>
                      <a:r>
                        <a:rPr lang="ja-JP" sz="1100" baseline="30000">
                          <a:solidFill>
                            <a:schemeClr val="tx1"/>
                          </a:solidFill>
                          <a:latin typeface="Adobe Clean Han Regular" panose="020B0500000000000000" pitchFamily="34" charset="-128"/>
                          <a:ea typeface="Adobe Clean Han Regular" panose="020B05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ja-JP" sz="1100" dirty="0">
                          <a:solidFill>
                            <a:schemeClr val="tx1"/>
                          </a:solidFill>
                          <a:latin typeface="Adobe Clean Han Regular" panose="020B0500000000000000" pitchFamily="34" charset="-128"/>
                          <a:ea typeface="Adobe Clean Han Regular" panose="020B0500000000000000" pitchFamily="34" charset="-128"/>
                        </a:rPr>
                        <a:t>サポートで対応している言語は、英語および日本語のみです。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Han Regular" panose="020B0500000000000000" pitchFamily="34" charset="-128"/>
                        <a:ea typeface="Adobe Clean Han Regular" panose="020B0500000000000000" pitchFamily="34" charset="-128"/>
                        <a:cs typeface="+mn-cs"/>
                      </a:endParaRPr>
                    </a:p>
                    <a:p>
                      <a:pPr algn="ctr"/>
                      <a:r>
                        <a:rPr lang="ja-JP" sz="1100" i="0" dirty="0">
                          <a:solidFill>
                            <a:schemeClr val="tx1"/>
                          </a:solidFill>
                          <a:latin typeface="Adobe Clean Han Regular" panose="020B0500000000000000" pitchFamily="34" charset="-128"/>
                          <a:ea typeface="Adobe Clean Han Regular" panose="020B0500000000000000" pitchFamily="34" charset="-128"/>
                        </a:rPr>
                        <a:t> </a:t>
                      </a:r>
                      <a:r>
                        <a:rPr lang="ja-JP" sz="1100" i="0" baseline="30000" dirty="0">
                          <a:solidFill>
                            <a:schemeClr val="tx1"/>
                          </a:solidFill>
                          <a:latin typeface="Adobe Clean Han Regular" panose="020B0500000000000000" pitchFamily="34" charset="-128"/>
                          <a:ea typeface="Adobe Clean Han Regular" panose="020B0500000000000000" pitchFamily="34" charset="-128"/>
                        </a:rPr>
                        <a:t>1 </a:t>
                      </a:r>
                      <a:r>
                        <a:rPr lang="ja-JP" sz="1100" i="0" dirty="0">
                          <a:solidFill>
                            <a:schemeClr val="tx1"/>
                          </a:solidFill>
                          <a:latin typeface="Adobe Clean Han Regular" panose="020B0500000000000000" pitchFamily="34" charset="-128"/>
                          <a:ea typeface="Adobe Clean Han Regular" panose="020B0500000000000000" pitchFamily="34" charset="-128"/>
                        </a:rPr>
                        <a:t>P2、P3、P4 の場合は、営業時間内のみの対応です。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522786" y="8541244"/>
            <a:ext cx="1230314"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357853" y="8543943"/>
            <a:ext cx="1043072"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861737228"/>
              </p:ext>
            </p:extLst>
          </p:nvPr>
        </p:nvGraphicFramePr>
        <p:xfrm>
          <a:off x="194236" y="1059345"/>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Regular" panose="020B0500000000000000" pitchFamily="34" charset="-128"/>
                          <a:ea typeface="Adobe Clean Han Regular" panose="020B0500000000000000" pitchFamily="34" charset="-128"/>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b="0" dirty="0">
                          <a:solidFill>
                            <a:srgbClr val="000000"/>
                          </a:solidFill>
                          <a:latin typeface="Adobe Clean Han Light" panose="020B0300000000000000" pitchFamily="34" charset="-128"/>
                          <a:ea typeface="Adobe Clean Han Light" panose="020B0300000000000000" pitchFamily="34" charset="-128"/>
                          <a:cs typeface="+mn-cs"/>
                        </a:rPr>
                        <a:t>Experience League では、アドビへの投資に対して企業が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Regular" panose="020B0500000000000000" pitchFamily="34" charset="-128"/>
                          <a:ea typeface="Adobe Clean Han Regular" panose="020B0500000000000000" pitchFamily="34" charset="-128"/>
                          <a:cs typeface="+mn-cs"/>
                          <a:hlinkClick r:id="rId8"/>
                        </a:rPr>
                        <a:t>トレーニング</a:t>
                      </a:r>
                      <a:r>
                        <a:rPr lang="ja-JP" sz="1100" dirty="0">
                          <a:solidFill>
                            <a:schemeClr val="dk1"/>
                          </a:solidFill>
                          <a:latin typeface="Adobe Clean Han Regular" panose="020B0500000000000000" pitchFamily="34" charset="-128"/>
                          <a:ea typeface="Adobe Clean Han Regular" panose="020B05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Adobe Digital Learning Services のコースには、Experience League からアクセスできます。ラーニングコースは、オンデマンドレッスンと講師によるレッスンが統合されています。  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9"/>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10"/>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2.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C1A8FD-3884-41A0-BE37-D15776C885D1}">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78</TotalTime>
  <Words>5642</Words>
  <Application>Microsoft Office PowerPoint</Application>
  <PresentationFormat>Custom</PresentationFormat>
  <Paragraphs>197</Paragraphs>
  <Slides>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Adobe Clean Han Light</vt:lpstr>
      <vt:lpstr>Adobe Clean Han Regular</vt:lpstr>
      <vt:lpstr>Adobe Clean</vt:lpstr>
      <vt:lpstr>Adobe Clean Light</vt:lpstr>
      <vt:lpstr>Arial</vt:lpstr>
      <vt:lpstr>Calibri</vt:lpstr>
      <vt:lpstr>Times New Roman</vt:lpstr>
      <vt:lpstr>Wingdings</vt:lpstr>
      <vt:lpstr>Office Theme</vt:lpstr>
      <vt:lpstr>アドビサポートのプラン</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Lubomir Michniak</cp:lastModifiedBy>
  <cp:revision>10</cp:revision>
  <dcterms:created xsi:type="dcterms:W3CDTF">2021-08-02T18:14:51Z</dcterms:created>
  <dcterms:modified xsi:type="dcterms:W3CDTF">2022-01-27T12:02:46Z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