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54313-E3E9-A543-B651-B15A687DE6AB}" v="3" dt="2021-12-06T17:04:25.1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p:cViewPr>
        <p:scale>
          <a:sx n="200" d="100"/>
          <a:sy n="200" d="100"/>
        </p:scale>
        <p:origin x="-153" y="-406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1/27/2022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4" name="object 4"/>
          <p:cNvSpPr txBox="1"/>
          <p:nvPr/>
        </p:nvSpPr>
        <p:spPr>
          <a:xfrm>
            <a:off x="125148" y="7013546"/>
            <a:ext cx="4450662" cy="228268"/>
          </a:xfrm>
          <a:prstGeom prst="rect">
            <a:avLst/>
          </a:prstGeom>
        </p:spPr>
        <p:txBody>
          <a:bodyPr vert="horz" wrap="square" lIns="0" tIns="12700" rIns="0" bIns="0" rtlCol="0">
            <a:spAutoFit/>
          </a:bodyPr>
          <a:lstStyle/>
          <a:p>
            <a:pPr marL="12700">
              <a:lnSpc>
                <a:spcPct val="100000"/>
              </a:lnSpc>
              <a:spcBef>
                <a:spcPts val="100"/>
              </a:spcBef>
            </a:pPr>
            <a:r>
              <a:rPr lang="ja-JP" sz="1400" b="1" u="sng"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graphicFrame>
        <p:nvGraphicFramePr>
          <p:cNvPr id="9" name="object 9"/>
          <p:cNvGraphicFramePr>
            <a:graphicFrameLocks noGrp="1"/>
          </p:cNvGraphicFramePr>
          <p:nvPr>
            <p:extLst>
              <p:ext uri="{D42A27DB-BD31-4B8C-83A1-F6EECF244321}">
                <p14:modId xmlns:p14="http://schemas.microsoft.com/office/powerpoint/2010/main" val="949158571"/>
              </p:ext>
            </p:extLst>
          </p:nvPr>
        </p:nvGraphicFramePr>
        <p:xfrm>
          <a:off x="146919" y="7473158"/>
          <a:ext cx="7477080" cy="2172629"/>
        </p:xfrm>
        <a:graphic>
          <a:graphicData uri="http://schemas.openxmlformats.org/drawingml/2006/table">
            <a:tbl>
              <a:tblPr firstRow="1" bandRow="1">
                <a:tableStyleId>{2D5ABB26-0587-4C30-8999-92F81FD0307C}</a:tableStyleId>
              </a:tblPr>
              <a:tblGrid>
                <a:gridCol w="4741311">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45560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ja-JP" sz="90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altLang="en-US"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altLang="en-US" sz="9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lvl="0" indent="0" eaLnBrk="1" fontAlgn="auto" latinLnBrk="0" hangingPunct="1">
                        <a:lnSpc>
                          <a:spcPts val="1000"/>
                        </a:lnSpc>
                        <a:spcBef>
                          <a:spcPts val="420"/>
                        </a:spcBef>
                        <a:spcAft>
                          <a:spcPts val="0"/>
                        </a:spcAft>
                        <a:buClrTx/>
                        <a:buSzTx/>
                        <a:buFontTx/>
                        <a:buNone/>
                      </a:pPr>
                      <a:r>
                        <a:rPr lang="ja-JP" sz="900" b="0" i="0" u="none" strike="noStrike" spc="-10" baseline="0" dirty="0">
                          <a:solidFill>
                            <a:schemeClr val="tx1"/>
                          </a:solidFill>
                          <a:latin typeface="Adobe Clean Han Light" panose="020B0300000000000000" pitchFamily="34" charset="-128"/>
                          <a:ea typeface="Adobe Clean Han Light" panose="020B0300000000000000" pitchFamily="34" charset="-128"/>
                          <a:cs typeface="+mn-cs"/>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30 分</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800" marR="0" lvl="0" indent="0" defTabSz="914400" eaLnBrk="1" fontAlgn="auto" latinLnBrk="0" hangingPunct="1">
                        <a:lnSpc>
                          <a:spcPct val="100000"/>
                        </a:lnSpc>
                        <a:spcBef>
                          <a:spcPts val="125"/>
                        </a:spcBef>
                        <a:spcAft>
                          <a:spcPts val="0"/>
                        </a:spcAft>
                        <a:buClrTx/>
                        <a:buSzTx/>
                        <a:buFontTx/>
                        <a:buNone/>
                        <a:tabLst/>
                        <a:defRPr/>
                      </a:pP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お客様の業務機能に重大なサービス低下や潜在的なデータ損失があるか、主な機能が</a:t>
                      </a:r>
                      <a:br>
                        <a:rPr lang="sk-SK" alt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b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営業時間内／4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平日 24 時間／1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a:lnSpc>
                          <a:spcPts val="1000"/>
                        </a:lnSpc>
                        <a:spcBef>
                          <a:spcPts val="415"/>
                        </a:spcBef>
                      </a:pPr>
                      <a:r>
                        <a:rPr lang="ja-JP" sz="900" b="0" i="0" u="none" strike="noStrike" spc="-20" baseline="0" dirty="0">
                          <a:solidFill>
                            <a:schemeClr val="tx1"/>
                          </a:solidFill>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営業時間内／6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営業時間内／2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9530">
                        <a:lnSpc>
                          <a:spcPct val="100000"/>
                        </a:lnSpc>
                        <a:spcBef>
                          <a:spcPts val="145"/>
                        </a:spcBef>
                      </a:pP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ja-JP" dirty="0"/>
              <a:t>©2021 Adobe.All Rights Reserved.Adobe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ja-JP" sz="700" i="1" dirty="0">
                <a:solidFill>
                  <a:schemeClr val="bg1"/>
                </a:solidFill>
                <a:latin typeface="Adobe Clean Light" panose="020B0303020404020204" pitchFamily="34" charset="0"/>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4508"/>
          </a:xfrm>
          <a:prstGeom prst="rect">
            <a:avLst/>
          </a:prstGeom>
        </p:spPr>
        <p:txBody>
          <a:bodyPr vert="horz" wrap="square" lIns="0" tIns="24130" rIns="0" bIns="0" rtlCol="0">
            <a:spAutoFit/>
          </a:bodyPr>
          <a:lstStyle/>
          <a:p>
            <a:pPr marL="12700" marR="5080">
              <a:lnSpc>
                <a:spcPts val="1200"/>
              </a:lnSpc>
              <a:spcBef>
                <a:spcPts val="240"/>
              </a:spcBef>
            </a:pPr>
            <a:r>
              <a:rPr lang="ja-JP" sz="1200" dirty="0">
                <a:solidFill>
                  <a:schemeClr val="bg1"/>
                </a:solidFill>
                <a:latin typeface="Adobe Clean Han Normal" panose="020B0400000000000000" pitchFamily="34" charset="-128"/>
                <a:ea typeface="Adobe Clean Han Normal" panose="020B0400000000000000" pitchFamily="34" charset="-128"/>
              </a:rPr>
              <a:t>オンライン | ビジネス |</a:t>
            </a:r>
            <a:r>
              <a:rPr lang="ja-JP" sz="1200" b="1" dirty="0">
                <a:solidFill>
                  <a:schemeClr val="bg1"/>
                </a:solidFill>
                <a:latin typeface="Adobe Clean Han Normal" panose="020B0400000000000000" pitchFamily="34" charset="-128"/>
                <a:ea typeface="Adobe Clean Han Normal" panose="020B0400000000000000" pitchFamily="34" charset="-128"/>
              </a:rPr>
              <a:t> </a:t>
            </a:r>
            <a:r>
              <a:rPr lang="ja-JP" sz="1200" b="1" dirty="0">
                <a:solidFill>
                  <a:schemeClr val="bg1"/>
                </a:solidFill>
                <a:latin typeface="Adobe Clean Han Regular" panose="020B0500000000000000" pitchFamily="34" charset="-128"/>
                <a:ea typeface="Adobe Clean Han Regular" panose="020B0500000000000000" pitchFamily="34" charset="-128"/>
              </a:rPr>
              <a:t>エンタープライズ</a:t>
            </a:r>
            <a:r>
              <a:rPr lang="ja-JP" sz="1200" b="1" dirty="0">
                <a:solidFill>
                  <a:schemeClr val="bg1"/>
                </a:solidFill>
                <a:latin typeface="Adobe Clean Han Normal" panose="020B0400000000000000" pitchFamily="34" charset="-128"/>
                <a:ea typeface="Adobe Clean Han Normal" panose="020B0400000000000000" pitchFamily="34" charset="-128"/>
              </a:rPr>
              <a:t> </a:t>
            </a:r>
            <a:r>
              <a:rPr lang="ja-JP" sz="1200" dirty="0">
                <a:solidFill>
                  <a:schemeClr val="bg1"/>
                </a:solidFill>
                <a:latin typeface="Adobe Clean Han Normal" panose="020B0400000000000000" pitchFamily="34" charset="-128"/>
                <a:ea typeface="Adobe Clean Han Normal" panose="020B0400000000000000" pitchFamily="34" charset="-128"/>
              </a:rPr>
              <a:t>| エリート</a:t>
            </a:r>
            <a:br>
              <a:rPr lang="ja-JP" sz="900" dirty="0">
                <a:solidFill>
                  <a:schemeClr val="bg1"/>
                </a:solidFill>
                <a:latin typeface="Adobe Clean Light" panose="020B0303020404020204" pitchFamily="34" charset="0"/>
                <a:ea typeface="MS Mincho"/>
              </a:rPr>
            </a:br>
            <a:r>
              <a:rPr lang="ja-JP" sz="850" dirty="0">
                <a:solidFill>
                  <a:schemeClr val="bg1"/>
                </a:solidFill>
                <a:latin typeface="Adobe Clean Han Normal" panose="020B0400000000000000" pitchFamily="34" charset="-128"/>
                <a:ea typeface="Adobe Clean Han Normal" panose="020B0400000000000000" pitchFamily="34" charset="-128"/>
              </a:rPr>
              <a:t>エンタープライズサポートでは、Adobe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ンタープライズサポートのお客様には、アドビサポートチーム内における専任の技術相談窓口として、専任サポートエンジニアが対応します。お客様がお使いの Experience Cloud ソリューションに関する豊富な知識と経験を持つサポートチームが、あらゆるサポートリクエストを適切なタイミングで解決できるように、テクニカルチームと協力してお客様を支援します。エンタープライズサポートには、お客様のビジネスの中断を最も重要なタイミングで最小限に抑えることができるような、さらなるサービスが充実しています。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438718938"/>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288362">
                  <a:extLst>
                    <a:ext uri="{9D8B030D-6E8A-4147-A177-3AD203B41FA5}">
                      <a16:colId xmlns:a16="http://schemas.microsoft.com/office/drawing/2014/main" val="1674920574"/>
                    </a:ext>
                  </a:extLst>
                </a:gridCol>
                <a:gridCol w="3436620">
                  <a:extLst>
                    <a:ext uri="{9D8B030D-6E8A-4147-A177-3AD203B41FA5}">
                      <a16:colId xmlns:a16="http://schemas.microsoft.com/office/drawing/2014/main" val="20001"/>
                    </a:ext>
                  </a:extLst>
                </a:gridCol>
                <a:gridCol w="1347980">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panose="020B0503020404020204" pitchFamily="34" charset="0"/>
                          <a:ea typeface="MS Mincho"/>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平日 24 時間</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dirty="0">
                          <a:solidFill>
                            <a:srgbClr val="020302"/>
                          </a:solidFill>
                          <a:latin typeface="Adobe Clean Light" panose="020B0303020404020204" pitchFamily="34" charset="0"/>
                          <a:ea typeface="MS Mincho"/>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dirty="0">
                          <a:solidFill>
                            <a:srgbClr val="020302"/>
                          </a:solidFill>
                          <a:latin typeface="Adobe Clean Light" panose="020B0303020404020204" pitchFamily="34" charset="0"/>
                          <a:ea typeface="MS Mincho"/>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8769581"/>
            <a:ext cx="2471332" cy="110286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a:t>
            </a:r>
            <a:br>
              <a:rPr lang="sk-SK" altLang="ja-JP" sz="10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回答やケース申請による支援を受け</a:t>
            </a:r>
            <a:br>
              <a:rPr lang="sk-SK" altLang="ja-JP" sz="10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ることができます。</a:t>
            </a:r>
          </a:p>
          <a:p>
            <a:pPr marL="33020" marR="159385">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a:t>
            </a:r>
            <a:br>
              <a:rPr lang="sk-SK" altLang="ja-JP" sz="1000" i="1" dirty="0">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ポートがあるわけではありません。</a:t>
            </a:r>
            <a:b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6" y="6310508"/>
            <a:ext cx="195871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513694"/>
            <a:ext cx="1690706"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6747757"/>
            <a:ext cx="2194560" cy="1113125"/>
          </a:xfrm>
          <a:prstGeom prst="rect">
            <a:avLst/>
          </a:prstGeom>
        </p:spPr>
        <p:txBody>
          <a:bodyPr vert="horz" wrap="square" lIns="0" tIns="35560" rIns="0" bIns="0" rtlCol="0" anchor="t">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31050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513694"/>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0" y="6705955"/>
            <a:ext cx="2308619" cy="1267014"/>
          </a:xfrm>
          <a:prstGeom prst="rect">
            <a:avLst/>
          </a:prstGeom>
        </p:spPr>
        <p:txBody>
          <a:bodyPr vert="horz" wrap="square" lIns="0" tIns="35560" rIns="0" bIns="0" rtlCol="0" anchor="t">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269324"/>
            <a:ext cx="188324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450543"/>
            <a:ext cx="1269578"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31050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513694"/>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6743458"/>
            <a:ext cx="2194560" cy="959237"/>
          </a:xfrm>
          <a:prstGeom prst="rect">
            <a:avLst/>
          </a:prstGeom>
        </p:spPr>
        <p:txBody>
          <a:bodyPr vert="horz" wrap="square" lIns="0" tIns="35560" rIns="0" bIns="0" rtlCol="0">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承認済みユーザーまたは</a:t>
            </a:r>
            <a:r>
              <a:rPr lang="ja-JP" sz="1000" b="1" dirty="0">
                <a:solidFill>
                  <a:srgbClr val="020302"/>
                </a:solidFill>
                <a:latin typeface="Adobe Clean Han Light" panose="020B0300000000000000" pitchFamily="34" charset="-128"/>
                <a:ea typeface="Adobe Clean Han Light" panose="020B0300000000000000" pitchFamily="34" charset="-128"/>
              </a:rPr>
              <a:t>サポート対象ユーザー</a:t>
            </a:r>
            <a:r>
              <a:rPr lang="ja-JP" sz="1000" dirty="0">
                <a:latin typeface="Adobe Clean Han Light" panose="020B0300000000000000" pitchFamily="34" charset="-128"/>
                <a:ea typeface="Adobe Clean Han Light" panose="020B03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195697"/>
            <a:ext cx="2245360" cy="115295"/>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5872718"/>
            <a:ext cx="2304477"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26932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450543"/>
            <a:ext cx="793487"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735153"/>
            <a:ext cx="2194560"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139784"/>
            <a:ext cx="208699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340053"/>
            <a:ext cx="1486754" cy="369332"/>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時間年中無休のサ</a:t>
            </a:r>
            <a:br>
              <a:rPr lang="sk-SK" altLang="ja-JP" sz="1200" b="1" dirty="0">
                <a:latin typeface="Adobe Clean Han Regular" panose="020B0500000000000000" pitchFamily="34" charset="-128"/>
                <a:ea typeface="Adobe Clean Han Regular" panose="020B0500000000000000" pitchFamily="34" charset="-128"/>
                <a:cs typeface="Open Sans" pitchFamily="34" charset="0"/>
              </a:rPr>
            </a:br>
            <a:r>
              <a:rPr lang="ja-JP" sz="1200" b="1" dirty="0">
                <a:latin typeface="Adobe Clean Han Regular" panose="020B0500000000000000" pitchFamily="34" charset="-128"/>
                <a:ea typeface="Adobe Clean Han Regular" panose="020B0500000000000000" pitchFamily="34" charset="-128"/>
                <a:cs typeface="Open Sans" pitchFamily="34" charset="0"/>
              </a:rPr>
              <a:t>ポートポータル</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0" y="8696175"/>
            <a:ext cx="2407679"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a:t>©2021 Adobe.All Rights Reserved.Adobe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742542" cy="79054"/>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857514"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エンタープライズサポートの特長</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690706"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エスカレーション管理</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789556"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エンタープライズプログラムのサービス、メリットおよびサポート関連指標に関して、包括的なレビューを年 2 回行います。</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特定の製品の機能と、それを活用して一般的なビジネス上の問題を解決する方法に焦点を当てた 60 分のセッションです。</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におけるカスタマイズのベストプラクティスとコアコンポーネントの採用を促進します。</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540276"/>
          </a:xfrm>
          <a:prstGeom prst="rect">
            <a:avLst/>
          </a:prstGeom>
        </p:spPr>
        <p:txBody>
          <a:bodyPr vert="horz" wrap="square" lIns="0" tIns="12700" rIns="0" bIns="0" rtlCol="0" anchor="t">
            <a:spAutoFit/>
          </a:bodyPr>
          <a:lstStyle/>
          <a:p>
            <a:pPr marL="13970" marR="5080" indent="-1905">
              <a:lnSpc>
                <a:spcPct val="117000"/>
              </a:lnSpc>
              <a:spcBef>
                <a:spcPts val="900"/>
              </a:spcBef>
            </a:pPr>
            <a:r>
              <a:rPr lang="ja-JP" sz="1000" dirty="0">
                <a:solidFill>
                  <a:srgbClr val="4B4B4B"/>
                </a:solidFill>
                <a:latin typeface="Adobe Clean Han Light" panose="020B0300000000000000" pitchFamily="34" charset="-128"/>
                <a:ea typeface="Adobe Clean Han Light" panose="020B0300000000000000" pitchFamily="34" charset="-128"/>
              </a:rPr>
              <a:t>最適化のチャンスがあるカスタマイズソリューションの採用領域を特定、レビュー、提案します。</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900375"/>
          </a:xfrm>
          <a:prstGeom prst="rect">
            <a:avLst/>
          </a:prstGeom>
        </p:spPr>
        <p:txBody>
          <a:bodyPr vert="horz" wrap="square" lIns="0" tIns="12700" rIns="0" bIns="0" rtlCol="0" anchor="t">
            <a:spAutoFit/>
          </a:bodyPr>
          <a:lstStyle/>
          <a:p>
            <a:pPr marL="12700" marR="5080">
              <a:lnSpc>
                <a:spcPct val="117000"/>
              </a:lnSpc>
              <a:spcBef>
                <a:spcPts val="685"/>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のお客様が業界標準や AEM as a Cloud Service のベストプラクティスを遵守することを支援するための技術的および運用上のガバナンスを提供します。</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ja-JP" sz="1000" dirty="0">
                <a:solidFill>
                  <a:srgbClr val="4B4B4B"/>
                </a:solidFill>
                <a:latin typeface="Adobe Clean Han Light" panose="020B0300000000000000" pitchFamily="34" charset="-128"/>
                <a:ea typeface="Adobe Clean Han Light" panose="020B0300000000000000" pitchFamily="34" charset="-128"/>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883244"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専任サポートエンジニア</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2036824"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エキスパートセッション</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438400"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のカスタマイズのベストプラクティス</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2238512"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の付加価値サービス</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ja-JP" sz="1200" b="1">
                <a:solidFill>
                  <a:srgbClr val="020302"/>
                </a:solidFill>
                <a:latin typeface="Adobe Clean Han Regular" panose="020B0500000000000000" pitchFamily="34" charset="-128"/>
                <a:ea typeface="Adobe Clean Han Regular" panose="020B0500000000000000" pitchFamily="34" charset="-128"/>
                <a:cs typeface="Adobe Clean"/>
              </a:rPr>
              <a:t>AEM as a Cloud Service 向けガバナンス</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444363"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ケースレビュー</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オープン中のサポートリクエストを定期的にレビューし、ケースの説明、ビジネスへの影響、ステータス、優先度、迅速な解決に必要な次のステップへの合意について、お客様と調整します。</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3428183"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クラウドサポートアクティビティ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3299754" cy="9014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16886"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32554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26932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28688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37794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26932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26932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21359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ja-JP" sz="800">
                <a:solidFill>
                  <a:srgbClr val="6D6D6D"/>
                </a:solidFill>
                <a:latin typeface="Adobe Clean"/>
                <a:ea typeface="MS Mincho"/>
                <a:cs typeface="Adobe Clean"/>
              </a:rPr>
              <a:t>©2021 Adobe.All Rights Reserved.Adobe Confidential.</a:t>
            </a:r>
          </a:p>
        </p:txBody>
      </p:sp>
      <p:sp>
        <p:nvSpPr>
          <p:cNvPr id="8" name="object 8"/>
          <p:cNvSpPr/>
          <p:nvPr/>
        </p:nvSpPr>
        <p:spPr>
          <a:xfrm>
            <a:off x="4293870" y="914778"/>
            <a:ext cx="2884170" cy="102492"/>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259580" y="589788"/>
            <a:ext cx="3171950" cy="228268"/>
          </a:xfrm>
          <a:prstGeom prst="rect">
            <a:avLst/>
          </a:prstGeom>
        </p:spPr>
        <p:txBody>
          <a:bodyPr vert="horz" wrap="square" lIns="0" tIns="12700" rIns="0" bIns="0" rtlCol="0" anchor="t">
            <a:spAutoFit/>
          </a:bodyPr>
          <a:lstStyle/>
          <a:p>
            <a:pPr marL="12700">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フィールドサービスアクティビティ</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Launch Advisory </a:t>
            </a:r>
          </a:p>
        </p:txBody>
      </p:sp>
      <p:sp>
        <p:nvSpPr>
          <p:cNvPr id="23" name="object 23"/>
          <p:cNvSpPr txBox="1"/>
          <p:nvPr/>
        </p:nvSpPr>
        <p:spPr>
          <a:xfrm>
            <a:off x="242188" y="1225804"/>
            <a:ext cx="3131692" cy="782265"/>
          </a:xfrm>
          <a:prstGeom prst="rect">
            <a:avLst/>
          </a:prstGeom>
        </p:spPr>
        <p:txBody>
          <a:bodyPr vert="horz" wrap="square" lIns="0" tIns="12700" rIns="0" bIns="0" rtlCol="0">
            <a:spAutoFit/>
          </a:bodyPr>
          <a:lstStyle/>
          <a:p>
            <a:pPr marL="12700" marR="5080">
              <a:spcBef>
                <a:spcPts val="100"/>
              </a:spcBef>
            </a:pPr>
            <a:r>
              <a:rPr lang="ja-JP" sz="1000" b="1" dirty="0">
                <a:solidFill>
                  <a:srgbClr val="1F1F1F"/>
                </a:solidFill>
                <a:latin typeface="Adobe Clean Han Regular" panose="020B0500000000000000" pitchFamily="34" charset="-128"/>
                <a:ea typeface="Adobe Clean Han Regular" panose="020B0500000000000000" pitchFamily="34" charset="-128"/>
                <a:cs typeface="Adobe Clean"/>
              </a:rPr>
              <a:t>新しい Adobe Experience Cloud ソリューション</a:t>
            </a:r>
            <a:r>
              <a:rPr lang="ja-JP" sz="1000" dirty="0">
                <a:solidFill>
                  <a:srgbClr val="1F1F1F"/>
                </a:solidFill>
                <a:latin typeface="Adobe Clean Han Light" panose="020B0300000000000000" pitchFamily="34" charset="-128"/>
                <a:ea typeface="Adobe Clean Han Light" panose="020B0300000000000000" pitchFamily="34" charset="-128"/>
                <a:cs typeface="AdobeClean-Light"/>
              </a:rPr>
              <a:t>を実装するお客様のための Launch Advisory は、</a:t>
            </a:r>
            <a:r>
              <a:rPr lang="ja-JP" sz="1000" dirty="0">
                <a:latin typeface="Adobe Clean Han Light" panose="020B0300000000000000" pitchFamily="34" charset="-128"/>
                <a:ea typeface="Adobe Clean Han Light" panose="020B0300000000000000" pitchFamily="34" charset="-128"/>
                <a:cs typeface="Adobe Clean Light" charset="0"/>
              </a:rPr>
              <a:t>デ</a:t>
            </a:r>
            <a:r>
              <a:rPr lang="ja-JP" sz="1000" b="1" dirty="0">
                <a:latin typeface="Adobe Clean Han Regular" panose="020B0500000000000000" pitchFamily="34" charset="-128"/>
                <a:ea typeface="Adobe Clean Han Regular" panose="020B0500000000000000" pitchFamily="34" charset="-128"/>
                <a:cs typeface="Adobe Clean Light" charset="0"/>
              </a:rPr>
              <a:t>プロイメントの成功をサポート</a:t>
            </a:r>
            <a:r>
              <a:rPr lang="ja-JP" sz="1000" dirty="0">
                <a:solidFill>
                  <a:srgbClr val="000000"/>
                </a:solidFill>
                <a:latin typeface="Adobe Clean Han Light" panose="020B0300000000000000" pitchFamily="34" charset="-128"/>
                <a:ea typeface="Adobe Clean Han Light" panose="020B0300000000000000" pitchFamily="34" charset="-128"/>
              </a:rPr>
              <a:t>し、</a:t>
            </a:r>
            <a:r>
              <a:rPr lang="ja-JP" sz="1000" b="1" dirty="0">
                <a:solidFill>
                  <a:srgbClr val="000000"/>
                </a:solidFill>
                <a:latin typeface="Adobe Clean Han Regular" panose="020B0500000000000000" pitchFamily="34" charset="-128"/>
                <a:ea typeface="Adobe Clean Han Regular" panose="020B0500000000000000" pitchFamily="34" charset="-128"/>
              </a:rPr>
              <a:t>価値実現までの時間を短縮</a:t>
            </a:r>
            <a:r>
              <a:rPr lang="ja-JP" sz="1000" dirty="0">
                <a:latin typeface="Adobe Clean Han Light" panose="020B0300000000000000" pitchFamily="34" charset="-128"/>
                <a:ea typeface="Adobe Clean Han Light" panose="020B0300000000000000" pitchFamily="34" charset="-128"/>
                <a:cs typeface="Adobe Clean Light" charset="0"/>
              </a:rPr>
              <a:t>することが実証されている、</a:t>
            </a:r>
            <a:r>
              <a:rPr lang="ja-JP" sz="1000" b="1" dirty="0">
                <a:latin typeface="Adobe Clean Han Regular" panose="020B0500000000000000" pitchFamily="34" charset="-128"/>
                <a:ea typeface="Adobe Clean Han Regular" panose="020B0500000000000000" pitchFamily="34" charset="-128"/>
                <a:cs typeface="Adobe Clean Light" charset="0"/>
              </a:rPr>
              <a:t>アドバイザリサービスおよび提案の中核</a:t>
            </a:r>
            <a:r>
              <a:rPr lang="ja-JP" sz="1000" dirty="0">
                <a:latin typeface="Adobe Clean Han Light" panose="020B0300000000000000" pitchFamily="34" charset="-128"/>
                <a:ea typeface="Adobe Clean Han Light" panose="020B0300000000000000" pitchFamily="34" charset="-128"/>
                <a:cs typeface="Adobe Clean Light" charset="0"/>
              </a:rPr>
              <a:t>です</a:t>
            </a:r>
            <a:r>
              <a:rPr lang="ja-JP" sz="1000" b="1" dirty="0">
                <a:latin typeface="Adobe Clean Han Light" panose="020B0300000000000000" pitchFamily="34" charset="-128"/>
                <a:ea typeface="Adobe Clean Han Light" panose="020B0300000000000000" pitchFamily="34" charset="-128"/>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1013098"/>
          </a:xfrm>
          <a:prstGeom prst="rect">
            <a:avLst/>
          </a:prstGeom>
        </p:spPr>
        <p:txBody>
          <a:bodyPr vert="horz" wrap="square" lIns="0" tIns="12700" rIns="0" bIns="0" rtlCol="0">
            <a:spAutoFit/>
          </a:bodyPr>
          <a:lstStyle/>
          <a:p>
            <a:pPr marL="24130" marR="5080">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フィールドサービス</a:t>
            </a:r>
            <a:r>
              <a:rPr lang="ja-JP" sz="1000" b="1" dirty="0">
                <a:solidFill>
                  <a:srgbClr val="4B4B4B"/>
                </a:solidFill>
                <a:latin typeface="Adobe Clean Han Light" panose="020B0300000000000000" pitchFamily="34" charset="-128"/>
                <a:ea typeface="Adobe Clean Han Light" panose="020B0300000000000000" pitchFamily="34" charset="-128"/>
              </a:rPr>
              <a:t>は、</a:t>
            </a:r>
            <a:r>
              <a:rPr lang="ja-JP" sz="1000" dirty="0">
                <a:solidFill>
                  <a:srgbClr val="4B4B4B"/>
                </a:solidFill>
                <a:latin typeface="Adobe Clean Han Regular" panose="020B0500000000000000" pitchFamily="34" charset="-128"/>
                <a:ea typeface="Adobe Clean Han Regular" panose="020B0500000000000000" pitchFamily="34" charset="-128"/>
              </a:rPr>
              <a:t>迅速な解決</a:t>
            </a:r>
            <a:r>
              <a:rPr lang="ja-JP" sz="1000" dirty="0">
                <a:solidFill>
                  <a:srgbClr val="4B4B4B"/>
                </a:solidFill>
                <a:latin typeface="Adobe Clean Han Light" panose="020B0300000000000000" pitchFamily="34" charset="-128"/>
                <a:ea typeface="Adobe Clean Han Light" panose="020B0300000000000000" pitchFamily="34" charset="-128"/>
              </a:rPr>
              <a:t>、集中的なカスタマーサクセス、</a:t>
            </a:r>
            <a:r>
              <a:rPr lang="ja-JP" sz="1000" b="1" dirty="0">
                <a:solidFill>
                  <a:srgbClr val="4B4B4B"/>
                </a:solidFill>
                <a:latin typeface="Adobe Clean Han Regular" panose="020B0500000000000000" pitchFamily="34" charset="-128"/>
                <a:ea typeface="Adobe Clean Han Regular" panose="020B0500000000000000" pitchFamily="34" charset="-128"/>
              </a:rPr>
              <a:t>価値実現までの時間</a:t>
            </a:r>
            <a:r>
              <a:rPr lang="ja-JP" sz="1000" dirty="0">
                <a:solidFill>
                  <a:srgbClr val="4B4B4B"/>
                </a:solidFill>
                <a:latin typeface="Adobe Clean Han Light" panose="020B0300000000000000" pitchFamily="34" charset="-128"/>
                <a:ea typeface="Adobe Clean Han Light" panose="020B0300000000000000" pitchFamily="34" charset="-128"/>
              </a:rPr>
              <a:t>の短縮のために使用されます。</a:t>
            </a:r>
            <a:br>
              <a:rPr lang="sk-SK" altLang="ja-JP" sz="1000" dirty="0">
                <a:solidFill>
                  <a:srgbClr val="4B4B4B"/>
                </a:solidFill>
                <a:latin typeface="Adobe Clean Han Light" panose="020B0300000000000000" pitchFamily="34" charset="-128"/>
                <a:ea typeface="Adobe Clean Han Light" panose="020B0300000000000000" pitchFamily="34" charset="-128"/>
              </a:rPr>
            </a:br>
            <a:r>
              <a:rPr lang="ja-JP" sz="1000" dirty="0">
                <a:solidFill>
                  <a:srgbClr val="4B4B4B"/>
                </a:solidFill>
                <a:latin typeface="Adobe Clean Han Light" panose="020B0300000000000000" pitchFamily="34" charset="-128"/>
                <a:ea typeface="Adobe Clean Han Light" panose="020B0300000000000000" pitchFamily="34" charset="-128"/>
              </a:rPr>
              <a:t>アドビサポート契約の対象となるソリューション製品で、Launch Advisory が適用される場合、</a:t>
            </a:r>
            <a:r>
              <a:rPr lang="ja-JP" sz="1000" b="1" dirty="0">
                <a:solidFill>
                  <a:srgbClr val="4B4B4B"/>
                </a:solidFill>
                <a:latin typeface="Adobe Clean Han Regular" panose="020B0500000000000000" pitchFamily="34" charset="-128"/>
                <a:ea typeface="Adobe Clean Han Regular" panose="020B0500000000000000" pitchFamily="34" charset="-128"/>
              </a:rPr>
              <a:t>1 年目のフィールドサービスはありません</a:t>
            </a:r>
            <a:r>
              <a:rPr lang="ja-JP" sz="1000" dirty="0">
                <a:solidFill>
                  <a:srgbClr val="4B4B4B"/>
                </a:solidFill>
                <a:latin typeface="Adobe Clean Han Light" panose="020B0300000000000000" pitchFamily="34" charset="-128"/>
                <a:ea typeface="Adobe Clean Han Light" panose="020B0300000000000000" pitchFamily="34" charset="-128"/>
              </a:rPr>
              <a:t>。</a:t>
            </a:r>
            <a:r>
              <a:rPr lang="ja-JP" sz="1000" dirty="0">
                <a:solidFill>
                  <a:srgbClr val="4B4B4B"/>
                </a:solidFill>
                <a:latin typeface="Adobe Clean Light" panose="020B0303020404020204" pitchFamily="34" charset="0"/>
                <a:ea typeface="MS Mincho"/>
              </a:rPr>
              <a:t>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767939"/>
            <a:ext cx="3525469" cy="2644314"/>
          </a:xfrm>
          <a:prstGeom prst="rect">
            <a:avLst/>
          </a:prstGeom>
        </p:spPr>
        <p:txBody>
          <a:bodyPr wrap="square">
            <a:spAutoFit/>
          </a:bodyPr>
          <a:lstStyle/>
          <a:p>
            <a:pPr marL="12700" marR="5080">
              <a:spcBef>
                <a:spcPts val="100"/>
              </a:spcBef>
            </a:pPr>
            <a:r>
              <a:rPr lang="ja-JP" sz="1000" dirty="0">
                <a:latin typeface="Adobe Clean Han Light" panose="020B0300000000000000" pitchFamily="34" charset="-128"/>
                <a:ea typeface="Adobe Clean Han Light" panose="020B0300000000000000" pitchFamily="34" charset="-128"/>
              </a:rPr>
              <a:t>アドビソリューションエキスパートは、お客様や実装パートナーに対して、</a:t>
            </a:r>
            <a:r>
              <a:rPr lang="ja-JP" sz="1000" b="1" dirty="0">
                <a:solidFill>
                  <a:srgbClr val="000000"/>
                </a:solidFill>
                <a:latin typeface="Adobe Clean Han Regular" panose="020B0500000000000000" pitchFamily="34" charset="-128"/>
                <a:ea typeface="Adobe Clean Han Regular" panose="020B0500000000000000" pitchFamily="34" charset="-128"/>
              </a:rPr>
              <a:t>ベストプラクティスに基づいたガイダンス</a:t>
            </a:r>
            <a:r>
              <a:rPr lang="ja-JP" sz="1000" dirty="0">
                <a:solidFill>
                  <a:srgbClr val="000000"/>
                </a:solidFill>
                <a:latin typeface="Adobe Clean Han Light" panose="020B0300000000000000" pitchFamily="34" charset="-128"/>
                <a:ea typeface="Adobe Clean Han Light" panose="020B0300000000000000" pitchFamily="34" charset="-128"/>
              </a:rPr>
              <a:t>で、要件、アーキテクチャ、開発プロセス、ローンチ準備レビューの検証を支援します。</a:t>
            </a:r>
          </a:p>
          <a:p>
            <a:pPr marL="12700" marR="5080">
              <a:spcBef>
                <a:spcPts val="100"/>
              </a:spcBef>
            </a:pPr>
            <a:endParaRPr lang="en-US" sz="1000" dirty="0">
              <a:solidFill>
                <a:srgbClr val="1F1F1F"/>
              </a:solidFill>
              <a:latin typeface="Adobe Clean Han Light" panose="020B0300000000000000" pitchFamily="34" charset="-128"/>
              <a:ea typeface="Adobe Clean Han Light" panose="020B0300000000000000" pitchFamily="34" charset="-128"/>
              <a:cs typeface="Adobe Clean"/>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Launch Advisory では、お客様のプロジェクトスケジュールの一般的なマイルストーン（</a:t>
            </a:r>
            <a:r>
              <a:rPr lang="ja-JP" sz="1000" b="1" dirty="0">
                <a:latin typeface="Adobe Clean Han Regular" panose="020B0500000000000000" pitchFamily="34" charset="-128"/>
                <a:ea typeface="Adobe Clean Han Regular" panose="020B0500000000000000" pitchFamily="34" charset="-128"/>
              </a:rPr>
              <a:t>キックオフ、定義、デザイン、サービスイン、ポストローンチ</a:t>
            </a:r>
            <a:r>
              <a:rPr lang="ja-JP" sz="1000" dirty="0">
                <a:latin typeface="Adobe Clean Han Light" panose="020B0300000000000000" pitchFamily="34" charset="-128"/>
                <a:ea typeface="Adobe Clean Han Light" panose="020B0300000000000000" pitchFamily="34" charset="-128"/>
              </a:rPr>
              <a:t>）に合わせて、ガイド、検証、評価、提案を行います。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主な成果物：</a:t>
            </a:r>
          </a:p>
          <a:p>
            <a:pPr marL="184150" marR="5080" indent="-171450">
              <a:spcBef>
                <a:spcPts val="7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キックオフ（プロジェクトコラボレーション</a:t>
            </a:r>
            <a:br>
              <a:rPr lang="sk-SK"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rPr>
              <a:t>計画を含む）資料</a:t>
            </a:r>
          </a:p>
          <a:p>
            <a:pPr marL="184150" marR="5080" indent="-171450">
              <a:spcBef>
                <a:spcPts val="4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評価および提案ドキュメント</a:t>
            </a:r>
          </a:p>
          <a:p>
            <a:pPr marL="184150" marR="5080" indent="-171450">
              <a:spcBef>
                <a:spcPts val="4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エンゲージメントサマリー</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dirty="0">
                <a:latin typeface="Adobe Clean Han Regular" panose="020B0500000000000000" pitchFamily="34" charset="-128"/>
                <a:ea typeface="Adobe Clean Han Regular" panose="020B0500000000000000" pitchFamily="34" charset="-128"/>
              </a:rPr>
              <a:t>実行と運用</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実装</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872566" y="2168544"/>
            <a:ext cx="933111"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ポスト</a:t>
            </a:r>
            <a:br>
              <a:rPr lang="sk-SK" altLang="ja-JP" sz="1100" dirty="0">
                <a:latin typeface="Adobe Clean Han Regular" panose="020B0500000000000000" pitchFamily="34" charset="-128"/>
                <a:ea typeface="Adobe Clean Han Regular" panose="020B0500000000000000" pitchFamily="34" charset="-128"/>
              </a:rPr>
            </a:br>
            <a:r>
              <a:rPr lang="ja-JP" sz="1100" dirty="0">
                <a:latin typeface="Adobe Clean Han Regular" panose="020B0500000000000000" pitchFamily="34" charset="-128"/>
                <a:ea typeface="Adobe Clean Han Regular" panose="020B0500000000000000" pitchFamily="34" charset="-128"/>
              </a:rPr>
              <a:t>ローンチ</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594409"/>
            <a:ext cx="3525469" cy="2310889"/>
          </a:xfrm>
          <a:prstGeom prst="rect">
            <a:avLst/>
          </a:prstGeom>
        </p:spPr>
        <p:txBody>
          <a:bodyPr wrap="square" lIns="91440" tIns="45720" rIns="91440" bIns="45720" anchor="t">
            <a:spAutoFit/>
          </a:bodyPr>
          <a:lstStyle/>
          <a:p>
            <a:pPr marL="12700" marR="5080">
              <a:spcBef>
                <a:spcPts val="100"/>
              </a:spcBef>
            </a:pPr>
            <a:r>
              <a:rPr lang="ja-JP" sz="1000" b="1" dirty="0">
                <a:solidFill>
                  <a:srgbClr val="000000"/>
                </a:solidFill>
                <a:latin typeface="Adobe Clean Han Regular" panose="020B0500000000000000" pitchFamily="34" charset="-128"/>
                <a:ea typeface="Adobe Clean Han Regular" panose="020B0500000000000000" pitchFamily="34" charset="-128"/>
              </a:rPr>
              <a:t>テクニカルトラックアクティビティ</a:t>
            </a:r>
            <a:r>
              <a:rPr lang="ja-JP" sz="1000" dirty="0">
                <a:solidFill>
                  <a:srgbClr val="000000"/>
                </a:solidFill>
                <a:latin typeface="Adobe Clean Han Light" panose="020B0300000000000000" pitchFamily="34" charset="-128"/>
                <a:ea typeface="Adobe Clean Han Light" panose="020B0300000000000000" pitchFamily="34" charset="-128"/>
              </a:rPr>
              <a:t>は、お客様が技術的に安定し、ツールを最大限に活用できるようにします。</a:t>
            </a:r>
            <a:br>
              <a:rPr lang="sk-SK" altLang="ja-JP" sz="1000" dirty="0">
                <a:solidFill>
                  <a:srgbClr val="000000"/>
                </a:solidFill>
                <a:latin typeface="Adobe Clean Han Light" panose="020B0300000000000000" pitchFamily="34" charset="-128"/>
                <a:ea typeface="Adobe Clean Han Light" panose="020B0300000000000000" pitchFamily="34" charset="-128"/>
              </a:rPr>
            </a:br>
            <a:r>
              <a:rPr lang="ja-JP" sz="1000" dirty="0">
                <a:solidFill>
                  <a:srgbClr val="000000"/>
                </a:solidFill>
                <a:latin typeface="Adobe Clean Han Light" panose="020B0300000000000000" pitchFamily="34" charset="-128"/>
                <a:ea typeface="Adobe Clean Han Light" panose="020B0300000000000000" pitchFamily="34" charset="-128"/>
              </a:rPr>
              <a:t>具体的には、プラットフォームの設定、統合、トラブルシューティングに関するサポートや提案などがあります。</a:t>
            </a:r>
          </a:p>
          <a:p>
            <a:pPr marL="12700" marR="5080">
              <a:spcBef>
                <a:spcPts val="100"/>
              </a:spcBef>
            </a:pPr>
            <a:endParaRPr lang="en-US" sz="1000" dirty="0">
              <a:latin typeface="Adobe Clean Light" charset="0"/>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利用可能なテクニカルアクティビティのタイプ：</a:t>
            </a:r>
          </a:p>
          <a:p>
            <a:pPr marL="184150" marR="5080" indent="-171450">
              <a:spcBef>
                <a:spcPts val="7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健全性監査</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プラットフォーム監査</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機能セットの有効化</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基本的な統合と設定</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お客様のソリューションのトラブルシューティング</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クラウドサービスのサポート</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149434"/>
            <a:ext cx="3525469" cy="2054409"/>
          </a:xfrm>
          <a:prstGeom prst="rect">
            <a:avLst/>
          </a:prstGeom>
        </p:spPr>
        <p:txBody>
          <a:bodyPr wrap="square" lIns="91440" tIns="45720" rIns="91440" bIns="45720" anchor="t">
            <a:spAutoFit/>
          </a:bodyPr>
          <a:lstStyle/>
          <a:p>
            <a:pPr marL="12700" marR="5080">
              <a:spcBef>
                <a:spcPts val="100"/>
              </a:spcBef>
            </a:pPr>
            <a:r>
              <a:rPr lang="ja-JP" sz="1000" b="1" dirty="0">
                <a:solidFill>
                  <a:srgbClr val="000000"/>
                </a:solidFill>
                <a:latin typeface="Adobe Clean Han Regular" panose="020B0500000000000000" pitchFamily="34" charset="-128"/>
                <a:ea typeface="Adobe Clean Han Regular" panose="020B0500000000000000" pitchFamily="34" charset="-128"/>
              </a:rPr>
              <a:t>戦略的トラックアクティビティ</a:t>
            </a:r>
            <a:r>
              <a:rPr lang="ja-JP" sz="1000" dirty="0">
                <a:solidFill>
                  <a:srgbClr val="000000"/>
                </a:solidFill>
                <a:latin typeface="Adobe Clean Han Light" panose="020B0300000000000000" pitchFamily="34" charset="-128"/>
                <a:ea typeface="Adobe Clean Han Light" panose="020B0300000000000000" pitchFamily="34" charset="-128"/>
              </a:rPr>
              <a:t>は、お客様のアドビソリューションから価値が実現されるようにするオポチュニティを提供します。これには、1 つ以上のアドビソリューションで価値実現を促進するための戦略、測定、成熟度に関するサポートの提案が含まれます。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利用可能な戦略的アクティビティのタイプ：</a:t>
            </a:r>
          </a:p>
          <a:p>
            <a:pPr marL="241300" marR="5080" indent="-228600">
              <a:spcBef>
                <a:spcPts val="7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成熟度ロードマップ</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ユースケース開発／測定</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レポートおよび分析</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ベストプラクティスの有効化</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791639"/>
            <a:ext cx="3525468" cy="584775"/>
          </a:xfrm>
          <a:prstGeom prst="rect">
            <a:avLst/>
          </a:prstGeom>
          <a:noFill/>
        </p:spPr>
        <p:txBody>
          <a:bodyPr wrap="square" rtlCol="0">
            <a:spAutoFit/>
          </a:bodyPr>
          <a:lstStyle/>
          <a:p>
            <a:pPr marL="12700" marR="5080" lvl="0">
              <a:spcBef>
                <a:spcPts val="100"/>
              </a:spcBef>
            </a:pP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エンタープライズのお客様は、</a:t>
            </a:r>
            <a:r>
              <a:rPr lang="ja-JP" sz="1200" b="1" u="sng" dirty="0">
                <a:solidFill>
                  <a:srgbClr val="1F1F1F"/>
                </a:solidFill>
                <a:latin typeface="Adobe Clean Han Regular" panose="020B0500000000000000" pitchFamily="34" charset="-128"/>
                <a:ea typeface="Adobe Clean Han Regular" panose="020B0500000000000000" pitchFamily="34" charset="-128"/>
                <a:cs typeface="AdobeClean-Light"/>
              </a:rPr>
              <a:t>2 </a:t>
            </a:r>
            <a:r>
              <a:rPr lang="ja-JP" sz="1000" b="1" u="sng" dirty="0">
                <a:solidFill>
                  <a:srgbClr val="1F1F1F"/>
                </a:solidFill>
                <a:latin typeface="Adobe Clean Han Regular" panose="020B0500000000000000" pitchFamily="34" charset="-128"/>
                <a:ea typeface="Adobe Clean Han Regular" panose="020B0500000000000000" pitchFamily="34" charset="-128"/>
                <a:cs typeface="AdobeClean-Light"/>
              </a:rPr>
              <a:t>つのトラック</a:t>
            </a:r>
            <a:r>
              <a:rPr 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t>（テクニカルトラック</a:t>
            </a: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および／または</a:t>
            </a:r>
            <a:r>
              <a:rPr 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t>戦略的トラック）から、</a:t>
            </a:r>
            <a:br>
              <a:rPr lang="sk-SK" alt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br>
            <a:r>
              <a:rPr 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t>1 年ごとに 2 つのアクティビティを利用できます</a:t>
            </a: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168544"/>
            <a:ext cx="826006"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サービ</a:t>
            </a:r>
            <a:br>
              <a:rPr lang="sk-SK" altLang="ja-JP" sz="1100" dirty="0">
                <a:latin typeface="Adobe Clean Han Regular" panose="020B0500000000000000" pitchFamily="34" charset="-128"/>
                <a:ea typeface="Adobe Clean Han Regular" panose="020B0500000000000000" pitchFamily="34" charset="-128"/>
              </a:rPr>
            </a:br>
            <a:r>
              <a:rPr lang="ja-JP" sz="1100" dirty="0">
                <a:latin typeface="Adobe Clean Han Regular" panose="020B0500000000000000" pitchFamily="34" charset="-128"/>
                <a:ea typeface="Adobe Clean Han Regular" panose="020B0500000000000000" pitchFamily="34" charset="-128"/>
              </a:rPr>
              <a:t>スイン</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172087" y="2330087"/>
            <a:ext cx="892676" cy="261610"/>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キックオフ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デザイン</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solidFill>
                  <a:schemeClr val="accent1">
                    <a:lumMod val="50000"/>
                  </a:schemeClr>
                </a:solidFill>
                <a:latin typeface="Adobe Clean Han Regular" panose="020B0500000000000000" pitchFamily="34" charset="-128"/>
                <a:ea typeface="Adobe Clean Han Regular" panose="020B0500000000000000" pitchFamily="34" charset="-128"/>
              </a:rPr>
              <a:t>1 年ごとに 2 つのアクティビティ</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6028760" cy="563616"/>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a:t>
            </a:r>
            <a:r>
              <a:rPr lang="ja-JP" sz="1000">
                <a:solidFill>
                  <a:srgbClr val="1F1F1F"/>
                </a:solidFill>
                <a:latin typeface="Adobe Clean Han Light" panose="020B0300000000000000" pitchFamily="34" charset="-128"/>
                <a:ea typeface="Adobe Clean Han Light" panose="020B0300000000000000" pitchFamily="34" charset="-128"/>
              </a:rPr>
              <a:t>トの</a:t>
            </a:r>
            <a:r>
              <a:rPr lang="ja-JP" altLang="en-US" sz="1000">
                <a:solidFill>
                  <a:srgbClr val="1F1F1F"/>
                </a:solidFill>
                <a:latin typeface="Adobe Clean Han Light" panose="020B0300000000000000" pitchFamily="34" charset="-128"/>
                <a:ea typeface="Adobe Clean Han Light" panose="020B0300000000000000" pitchFamily="34" charset="-128"/>
              </a:rPr>
              <a:t>ご契約資料</a:t>
            </a:r>
            <a:r>
              <a:rPr lang="ja-JP" sz="1000">
                <a:solidFill>
                  <a:srgbClr val="1F1F1F"/>
                </a:solidFill>
                <a:latin typeface="Adobe Clean Han Light" panose="020B0300000000000000" pitchFamily="34" charset="-128"/>
                <a:ea typeface="Adobe Clean Han Light" panose="020B0300000000000000" pitchFamily="34" charset="-128"/>
              </a:rPr>
              <a:t>に</a:t>
            </a:r>
            <a:r>
              <a:rPr lang="ja-JP" sz="1000" dirty="0">
                <a:solidFill>
                  <a:srgbClr val="1F1F1F"/>
                </a:solidFill>
                <a:latin typeface="Adobe Clean Han Light" panose="020B0300000000000000" pitchFamily="34" charset="-128"/>
                <a:ea typeface="Adobe Clean Han Light" panose="020B0300000000000000" pitchFamily="34" charset="-128"/>
              </a:rPr>
              <a:t>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497308557"/>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ja-JP" sz="1100" b="0" i="0" u="none" strike="noStrike" noProof="0" dirty="0">
                          <a:latin typeface="Adobe Clean Han Regular" panose="020B0500000000000000" pitchFamily="34" charset="-128"/>
                          <a:ea typeface="Adobe Clean Han Regular" panose="020B0500000000000000" pitchFamily="34" charset="-128"/>
                        </a:rPr>
                        <a:t>サポートで対応している言語は、英語および日本語のみです。</a:t>
                      </a:r>
                    </a:p>
                    <a:p>
                      <a:pPr lvl="0" algn="l" rtl="0">
                        <a:lnSpc>
                          <a:spcPct val="100000"/>
                        </a:lnSpc>
                        <a:spcBef>
                          <a:spcPts val="0"/>
                        </a:spcBef>
                        <a:spcAft>
                          <a:spcPts val="0"/>
                        </a:spcAft>
                        <a:buNone/>
                      </a:pPr>
                      <a:endParaRPr lang="en-US" sz="1100" b="0" i="0" u="none" strike="noStrike" noProof="0" dirty="0">
                        <a:latin typeface="Adobe Clean Han Regular" panose="020B0500000000000000" pitchFamily="34" charset="-128"/>
                        <a:ea typeface="Adobe Clean Han Regular" panose="020B0500000000000000" pitchFamily="34" charset="-128"/>
                      </a:endParaRPr>
                    </a:p>
                    <a:p>
                      <a:pPr lvl="0" algn="ctr">
                        <a:lnSpc>
                          <a:spcPct val="100000"/>
                        </a:lnSpc>
                        <a:spcBef>
                          <a:spcPts val="0"/>
                        </a:spcBef>
                        <a:spcAft>
                          <a:spcPts val="0"/>
                        </a:spcAft>
                        <a:buNone/>
                      </a:pPr>
                      <a:r>
                        <a:rPr lang="ja-JP" sz="1100" b="0" i="0" u="none" strike="noStrike" noProof="0" dirty="0">
                          <a:latin typeface="Adobe Clean Han Regular" panose="020B0500000000000000" pitchFamily="34" charset="-128"/>
                          <a:ea typeface="Adobe Clean Han Regular" panose="020B0500000000000000" pitchFamily="34" charset="-128"/>
                        </a:rPr>
                        <a:t> </a:t>
                      </a:r>
                      <a:r>
                        <a:rPr lang="ja-JP" sz="1100" b="0" i="0" u="none" strike="noStrike" baseline="30000" noProof="0" dirty="0">
                          <a:latin typeface="Adobe Clean Han Regular" panose="020B0500000000000000" pitchFamily="34" charset="-128"/>
                          <a:ea typeface="Adobe Clean Han Regular" panose="020B0500000000000000" pitchFamily="34" charset="-128"/>
                        </a:rPr>
                        <a:t>1 </a:t>
                      </a:r>
                      <a:r>
                        <a:rPr lang="ja-JP" sz="1100" b="0" i="0" u="none" strike="noStrike" noProof="0" dirty="0">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65875" y="8543943"/>
            <a:ext cx="1027028"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688958463"/>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099BE-EDEC-4FF1-8378-446617236015}">
  <ds:schemaRefs>
    <ds:schemaRef ds:uri="http://www.w3.org/XML/1998/namespace"/>
    <ds:schemaRef ds:uri="8a053bff-88be-49e4-9a87-e748e18b8b62"/>
    <ds:schemaRef ds:uri="http://purl.org/dc/terms/"/>
    <ds:schemaRef ds:uri="http://purl.org/dc/dcmitype/"/>
    <ds:schemaRef ds:uri="http://schemas.microsoft.com/office/2006/documentManagement/types"/>
    <ds:schemaRef ds:uri="6c8368ec-3776-49b5-a5bb-90648cf9530f"/>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36</TotalTime>
  <Words>4954</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 Han Light</vt:lpstr>
      <vt:lpstr>Adobe Clean Han Normal</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Lubomir Michniak</cp:lastModifiedBy>
  <cp:revision>32</cp:revision>
  <dcterms:created xsi:type="dcterms:W3CDTF">2021-05-05T02:01:37Z</dcterms:created>
  <dcterms:modified xsi:type="dcterms:W3CDTF">2022-01-27T12:03:46Z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