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796"/>
  </p:normalViewPr>
  <p:slideViewPr>
    <p:cSldViewPr>
      <p:cViewPr>
        <p:scale>
          <a:sx n="150" d="100"/>
          <a:sy n="150" d="100"/>
        </p:scale>
        <p:origin x="1158" y="-24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1/27/2022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552950" cy="227626"/>
          </a:xfrm>
          <a:prstGeom prst="rect">
            <a:avLst/>
          </a:prstGeom>
        </p:spPr>
        <p:txBody>
          <a:bodyPr vert="horz" wrap="square" lIns="0" tIns="12065" rIns="0" bIns="0" rtlCol="0" anchor="t">
            <a:spAutoFit/>
          </a:bodyPr>
          <a:lstStyle/>
          <a:p>
            <a:pPr marL="12700">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3" y="741451"/>
            <a:ext cx="5883027" cy="1087349"/>
          </a:xfrm>
          <a:prstGeom prst="rect">
            <a:avLst/>
          </a:prstGeom>
        </p:spPr>
        <p:txBody>
          <a:bodyPr vert="horz" wrap="square" lIns="0" tIns="24130" rIns="0" bIns="0" rtlCol="0" anchor="t">
            <a:spAutoFit/>
          </a:bodyPr>
          <a:lstStyle/>
          <a:p>
            <a:pPr marL="12700" marR="5080">
              <a:lnSpc>
                <a:spcPts val="1200"/>
              </a:lnSpc>
              <a:spcBef>
                <a:spcPts val="240"/>
              </a:spcBef>
            </a:pPr>
            <a:r>
              <a:rPr lang="ja-JP" sz="1200" b="1" dirty="0">
                <a:solidFill>
                  <a:srgbClr val="FFFFFF"/>
                </a:solidFill>
                <a:latin typeface="Adobe Clean Han Regular" panose="020B0500000000000000" pitchFamily="34" charset="-128"/>
                <a:ea typeface="Adobe Clean Han Regular" panose="020B0500000000000000" pitchFamily="34" charset="-128"/>
              </a:rPr>
              <a:t>オンライン </a:t>
            </a:r>
            <a:r>
              <a:rPr lang="ja-JP" sz="1200" dirty="0">
                <a:solidFill>
                  <a:srgbClr val="FFFFFF"/>
                </a:solidFill>
                <a:latin typeface="Adobe Clean Han Normal" panose="020B0400000000000000" pitchFamily="34" charset="-128"/>
                <a:ea typeface="Adobe Clean Han Normal" panose="020B0400000000000000" pitchFamily="34" charset="-128"/>
              </a:rPr>
              <a:t>| ビジネス | エンタープライズ | エリート</a:t>
            </a:r>
            <a:br>
              <a:rPr lang="ja-JP" sz="900" dirty="0">
                <a:solidFill>
                  <a:srgbClr val="FFFFFF"/>
                </a:solidFill>
                <a:latin typeface="Adobe Clean Han Normal" panose="020B0400000000000000" pitchFamily="34" charset="-128"/>
                <a:ea typeface="Adobe Clean Han Normal" panose="020B0400000000000000" pitchFamily="34" charset="-128"/>
              </a:rPr>
            </a:br>
            <a:r>
              <a:rPr lang="ja-JP" sz="750" spc="-20" dirty="0">
                <a:solidFill>
                  <a:srgbClr val="FFFFFF"/>
                </a:solidFill>
                <a:latin typeface="Adobe Clean Han Normal" panose="020B0400000000000000" pitchFamily="34" charset="-128"/>
                <a:ea typeface="Adobe Clean Han Normal" panose="020B0400000000000000" pitchFamily="34" charset="-128"/>
              </a:rPr>
              <a:t>アドビでは、お客様のビジネスをサポートするために、包括的なテクニカルリソースを提供しています。これらのリソースは、Experience Cloud のライセンスサブスクリプションに含まれています。オンラインサポートでは、Adobe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 </a:t>
            </a:r>
            <a:r>
              <a:rPr lang="ja-JP" sz="750" u="sng" spc="-20" dirty="0">
                <a:solidFill>
                  <a:srgbClr val="FFFFFF"/>
                </a:solidFill>
                <a:latin typeface="Adobe Clean Han Normal" panose="020B0400000000000000" pitchFamily="34" charset="-128"/>
                <a:ea typeface="Adobe Clean Han Normal" panose="020B0400000000000000" pitchFamily="34" charset="-128"/>
                <a:hlinkClick r:id="rId4">
                  <a:extLst>
                    <a:ext uri="{A12FA001-AC4F-418D-AE19-62706E023703}">
                      <ahyp:hlinkClr xmlns:ahyp="http://schemas.microsoft.com/office/drawing/2018/hyperlinkcolor" val="tx"/>
                    </a:ext>
                  </a:extLst>
                </a:hlinkClick>
              </a:rPr>
              <a:t>http://www.adobe.com</a:t>
            </a:r>
            <a:r>
              <a:rPr lang="ja-JP" sz="750" spc="-20" dirty="0">
                <a:solidFill>
                  <a:srgbClr val="FFFFFF"/>
                </a:solidFill>
                <a:latin typeface="Adobe Clean Han Normal" panose="020B0400000000000000" pitchFamily="34" charset="-128"/>
                <a:ea typeface="Adobe Clean Han Normal" panose="020B0400000000000000" pitchFamily="34" charset="-128"/>
              </a:rPr>
              <a:t> で公開されており、いつでも参照可能です。また、オンラインサポートには、テクニカルサポートチームへのアクセスが含まれています。優先度 1（P1）に分類される最も深刻な問題については、必要なときに電話による直接サポートを受けることができます。より優先度が低いリクエストなどは、サポート web ポータルを使用して申請することが可能です。</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98305638"/>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1674920574"/>
                    </a:ext>
                  </a:extLst>
                </a:gridCol>
                <a:gridCol w="3058209">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ja-JP" sz="8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a:t>
                      </a:r>
                      <a:br>
                        <a:rPr lang="sk-SK" altLang="ja-JP" sz="800"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ja-JP" sz="900">
                          <a:solidFill>
                            <a:srgbClr val="FFFFFF"/>
                          </a:solidFill>
                          <a:latin typeface="Adobe Clean"/>
                          <a:ea typeface="MS Mincho"/>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ja-JP" sz="800" i="1" dirty="0">
                          <a:solidFill>
                            <a:srgbClr val="FFFFFF"/>
                          </a:solidFill>
                          <a:latin typeface="Adobe Clean Han Light" panose="020B0300000000000000" pitchFamily="34" charset="-128"/>
                          <a:ea typeface="Adobe Clean Han Light" panose="020B0300000000000000" pitchFamily="34" charset="-128"/>
                          <a:cs typeface="Adobe Clean"/>
                        </a:rPr>
                        <a:t>有償サポートレベル（$）</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8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8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10</a:t>
                      </a:r>
                    </a:p>
                  </a:txBody>
                  <a:tcPr marL="0" marR="0" marT="57785" marB="0"/>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a:t>
                      </a:r>
                    </a:p>
                  </a:txBody>
                  <a:tcPr marL="0" marR="0" marT="57150" marB="0"/>
                </a:tc>
                <a:tc>
                  <a:txBody>
                    <a:bodyPr/>
                    <a:lstStyle/>
                    <a:p>
                      <a:pPr algn="ctr">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ja-JP" sz="80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2</a:t>
                      </a:r>
                    </a:p>
                  </a:txBody>
                  <a:tcPr marL="0" marR="0" marT="57150" marB="0"/>
                </a:tc>
                <a:tc>
                  <a:txBody>
                    <a:bodyPr/>
                    <a:lstStyle/>
                    <a:p>
                      <a:pPr algn="ctr">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ja-JP" sz="8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Wingdings"/>
                          <a:ea typeface="MS Mincho"/>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Wingdings"/>
                          <a:ea typeface="MS Mincho"/>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ja-JP" sz="900">
                          <a:solidFill>
                            <a:srgbClr val="020302"/>
                          </a:solidFill>
                          <a:latin typeface="Wingdings"/>
                          <a:ea typeface="MS Mincho"/>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8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ja-JP" sz="900">
                          <a:solidFill>
                            <a:srgbClr val="020302"/>
                          </a:solidFill>
                          <a:latin typeface="Wingdings"/>
                          <a:ea typeface="MS Mincho"/>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ja-JP" sz="900">
                          <a:solidFill>
                            <a:srgbClr val="020302"/>
                          </a:solidFill>
                          <a:latin typeface="Wingdings"/>
                          <a:ea typeface="MS Mincho"/>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a:lnSpc>
                          <a:spcPct val="100000"/>
                        </a:lnSpc>
                        <a:spcBef>
                          <a:spcPts val="830"/>
                        </a:spcBef>
                      </a:pPr>
                      <a:r>
                        <a:rPr lang="ja-JP" sz="800" dirty="0">
                          <a:latin typeface="Adobe Clean Han Light" panose="020B0300000000000000" pitchFamily="34" charset="-128"/>
                          <a:ea typeface="Adobe Clean Han Light" panose="020B0300000000000000" pitchFamily="34" charset="-128"/>
                          <a:cs typeface="AdobeClean-Light"/>
                        </a:rPr>
                        <a:t>フィールドサービスアクティビティ</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ja-JP" sz="900">
                          <a:solidFill>
                            <a:srgbClr val="020302"/>
                          </a:solidFill>
                          <a:latin typeface="Wingdings"/>
                          <a:ea typeface="MS Mincho"/>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ja-JP" sz="900">
                          <a:solidFill>
                            <a:srgbClr val="020302"/>
                          </a:solidFill>
                          <a:latin typeface="Wingdings"/>
                          <a:ea typeface="MS Mincho"/>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656301197"/>
              </p:ext>
            </p:extLst>
          </p:nvPr>
        </p:nvGraphicFramePr>
        <p:xfrm>
          <a:off x="33527" y="7483227"/>
          <a:ext cx="7705343" cy="2172787"/>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gridCol w="957262">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ja-JP" sz="9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8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ts val="8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a:t>
                      </a:r>
                      <a:br>
                        <a:rPr lang="sk-SK" altLang="ja-JP" sz="800"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時間年中無休／30 分</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15 分</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4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30 分</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6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4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ja-JP"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3"/>
            <a:ext cx="1685164" cy="4956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561949"/>
          </a:xfrm>
          <a:prstGeom prst="rect">
            <a:avLst/>
          </a:prstGeom>
        </p:spPr>
        <p:txBody>
          <a:bodyPr vert="horz" wrap="square" lIns="0" tIns="35560" rIns="0" bIns="0" rtlCol="0" anchor="t">
            <a:spAutoFit/>
          </a:bodyPr>
          <a:lstStyle/>
          <a:p>
            <a:pPr marL="12700" marR="5080">
              <a:lnSpc>
                <a:spcPts val="1400"/>
              </a:lnSpc>
              <a:spcBef>
                <a:spcPts val="60"/>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アドビカスタマーサポートでは、ドキュメントのオンラインリソースへのアクセス、ベストプラクティスのための他のエキスパートやお客様との連携、トラブルシューティングのヒントやテクニックのためのウェビナーシリーズ（Office Hours）を提供しています。また、質問やケース申請のために、いくつかのチャネルが用意されています。</a:t>
            </a:r>
          </a:p>
        </p:txBody>
      </p:sp>
      <p:sp>
        <p:nvSpPr>
          <p:cNvPr id="46" name="object 46"/>
          <p:cNvSpPr txBox="1"/>
          <p:nvPr/>
        </p:nvSpPr>
        <p:spPr>
          <a:xfrm>
            <a:off x="206585" y="8494028"/>
            <a:ext cx="3270885" cy="730969"/>
          </a:xfrm>
          <a:prstGeom prst="rect">
            <a:avLst/>
          </a:prstGeom>
        </p:spPr>
        <p:txBody>
          <a:bodyPr vert="horz" wrap="square" lIns="0" tIns="12700" rIns="0" bIns="0" rtlCol="0" anchor="t">
            <a:spAutoFit/>
          </a:bodyPr>
          <a:lstStyle/>
          <a:p>
            <a:pPr marL="33020" marR="159385">
              <a:spcBef>
                <a:spcPts val="100"/>
              </a:spcBef>
              <a:tabLst>
                <a:tab pos="1786889"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lnSpc>
                <a:spcPct val="100000"/>
              </a:lnSpc>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856598"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229476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2218564"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805349"/>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959237"/>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805349"/>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259763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24 時間年中無休のサポートポータル</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805349"/>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651460"/>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59284" cy="643125"/>
          </a:xfrm>
          <a:prstGeom prst="rect">
            <a:avLst/>
          </a:prstGeom>
        </p:spPr>
        <p:txBody>
          <a:bodyPr vert="horz" wrap="square" lIns="0" tIns="12065" rIns="0" bIns="0" rtlCol="0" anchor="t">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67653"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spc="-4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a:t>
            </a:r>
            <a:r>
              <a:rPr lang="ja-JP" sz="1000">
                <a:solidFill>
                  <a:srgbClr val="1F1F1F"/>
                </a:solidFill>
                <a:latin typeface="Adobe Clean Han Light" panose="020B0300000000000000" pitchFamily="34" charset="-128"/>
                <a:ea typeface="Adobe Clean Han Light" panose="020B0300000000000000" pitchFamily="34" charset="-128"/>
              </a:rPr>
              <a:t>トの</a:t>
            </a:r>
            <a:r>
              <a:rPr lang="ja-JP" altLang="en-US" sz="1000">
                <a:solidFill>
                  <a:srgbClr val="1F1F1F"/>
                </a:solidFill>
                <a:latin typeface="Adobe Clean Han Light" panose="020B0300000000000000" pitchFamily="34" charset="-128"/>
                <a:ea typeface="Adobe Clean Han Light" panose="020B0300000000000000" pitchFamily="34" charset="-128"/>
              </a:rPr>
              <a:t>ご契約資料</a:t>
            </a:r>
            <a:r>
              <a:rPr lang="ja-JP" sz="1000">
                <a:solidFill>
                  <a:srgbClr val="1F1F1F"/>
                </a:solidFill>
                <a:latin typeface="Adobe Clean Han Light" panose="020B0300000000000000" pitchFamily="34" charset="-128"/>
                <a:ea typeface="Adobe Clean Han Light" panose="020B0300000000000000" pitchFamily="34" charset="-128"/>
              </a:rPr>
              <a:t>に</a:t>
            </a:r>
            <a:r>
              <a:rPr lang="ja-JP" sz="1000" dirty="0">
                <a:solidFill>
                  <a:srgbClr val="1F1F1F"/>
                </a:solidFill>
                <a:latin typeface="Adobe Clean Han Light" panose="020B0300000000000000" pitchFamily="34" charset="-128"/>
                <a:ea typeface="Adobe Clean Han Light" panose="020B0300000000000000" pitchFamily="34" charset="-128"/>
              </a:rPr>
              <a:t>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273497114"/>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marL="0" marR="0" lvl="0" indent="0" algn="ctr" defTabSz="914400" eaLnBrk="1" fontAlgn="auto" latinLnBrk="0" hangingPunct="1">
                        <a:lnSpc>
                          <a:spcPct val="100000"/>
                        </a:lnSpc>
                        <a:spcBef>
                          <a:spcPts val="0"/>
                        </a:spcBef>
                        <a:spcAft>
                          <a:spcPts val="0"/>
                        </a:spcAft>
                        <a:buClrTx/>
                        <a:buSzTx/>
                        <a:buFontTx/>
                        <a:buNone/>
                        <a:tabLst/>
                        <a:defRPr/>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p>
                      <a:pPr algn="l" rtl="0"/>
                      <a:endParaRPr lang="en-US" sz="1100" dirty="0">
                        <a:solidFill>
                          <a:schemeClr val="tx1"/>
                        </a:solidFill>
                        <a:latin typeface="Adobe Clean Han Regular" panose="020B0500000000000000" pitchFamily="34" charset="-128"/>
                        <a:ea typeface="Adobe Clean Han Regular" panose="020B0500000000000000" pitchFamily="34"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248400" y="8543943"/>
            <a:ext cx="1261978"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213783127"/>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27657</TotalTime>
  <Words>3502</Words>
  <Application>Microsoft Office PowerPoint</Application>
  <PresentationFormat>Custom</PresentationFormat>
  <Paragraphs>158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 Han Light</vt:lpstr>
      <vt:lpstr>Adobe Clean Han Normal</vt:lpstr>
      <vt:lpstr>Adobe Clean Han Regular</vt:lpstr>
      <vt:lpstr>Adobe Clean</vt:lpstr>
      <vt:lpstr>AdobeClean-LightIt</vt:lpstr>
      <vt:lpstr>Arial</vt:lpstr>
      <vt:lpstr>Calibri</vt:lpstr>
      <vt:lpstr>Times New Roman</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Lubomir Michniak</cp:lastModifiedBy>
  <cp:revision>126</cp:revision>
  <dcterms:created xsi:type="dcterms:W3CDTF">2020-11-03T06:32:09Z</dcterms:created>
  <dcterms:modified xsi:type="dcterms:W3CDTF">2022-01-27T12:04:21Z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