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26"/>
  </p:normalViewPr>
  <p:slideViewPr>
    <p:cSldViewPr snapToGrid="0">
      <p:cViewPr>
        <p:scale>
          <a:sx n="70" d="100"/>
          <a:sy n="70" d="100"/>
        </p:scale>
        <p:origin x="3246" y="2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3/24/2022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community.adobe.com/t5/jp/ct-p/jp?profile.language=ja" TargetMode="External"/><Relationship Id="rId13" Type="http://schemas.openxmlformats.org/officeDocument/2006/relationships/image" Target="../media/image22.png"/><Relationship Id="rId3" Type="http://schemas.openxmlformats.org/officeDocument/2006/relationships/hyperlink" Target="http://www.adobe.com/" TargetMode="External"/><Relationship Id="rId7" Type="http://schemas.openxmlformats.org/officeDocument/2006/relationships/hyperlink" Target="https://helpx.adobe.com/jp/enterprise.html" TargetMode="External"/><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image" Target="../media/image25.svg"/><Relationship Id="rId1" Type="http://schemas.openxmlformats.org/officeDocument/2006/relationships/slideLayout" Target="../slideLayouts/slideLayout5.xml"/><Relationship Id="rId6" Type="http://schemas.openxmlformats.org/officeDocument/2006/relationships/image" Target="../media/image19.jpg"/><Relationship Id="rId11" Type="http://schemas.openxmlformats.org/officeDocument/2006/relationships/image" Target="../media/image20.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4" name="object 4"/>
          <p:cNvSpPr txBox="1"/>
          <p:nvPr/>
        </p:nvSpPr>
        <p:spPr>
          <a:xfrm>
            <a:off x="121146" y="7134585"/>
            <a:ext cx="4057662" cy="228268"/>
          </a:xfrm>
          <a:prstGeom prst="rect">
            <a:avLst/>
          </a:prstGeom>
        </p:spPr>
        <p:txBody>
          <a:bodyPr vert="horz" wrap="square" lIns="0" tIns="12700" rIns="0" bIns="0" rtlCol="0">
            <a:spAutoFit/>
          </a:bodyPr>
          <a:lstStyle/>
          <a:p>
            <a:pPr marL="12700">
              <a:lnSpc>
                <a:spcPct val="100000"/>
              </a:lnSpc>
              <a:spcBef>
                <a:spcPts val="100"/>
              </a:spcBef>
            </a:pPr>
            <a:r>
              <a:rPr lang="ja-JP" sz="1400" b="1" u="sng"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2"/>
            <a:ext cx="3445014" cy="133370"/>
          </a:xfrm>
          <a:prstGeom prst="rect">
            <a:avLst/>
          </a:prstGeom>
        </p:spPr>
        <p:txBody>
          <a:bodyPr vert="horz" wrap="square" lIns="0" tIns="10160" rIns="0" bIns="0" rtlCol="0">
            <a:spAutoFit/>
          </a:bodyPr>
          <a:lstStyle/>
          <a:p>
            <a:pPr marL="12700">
              <a:lnSpc>
                <a:spcPct val="100000"/>
              </a:lnSpc>
              <a:spcBef>
                <a:spcPts val="80"/>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ja-JP" sz="700" i="1" dirty="0">
                <a:solidFill>
                  <a:schemeClr val="bg1"/>
                </a:solidFill>
                <a:latin typeface="Adobe Clean Han Regular" panose="020B0500000000000000" pitchFamily="34" charset="-128"/>
                <a:ea typeface="Adobe Clean Han Regular" panose="020B0500000000000000" pitchFamily="34" charset="-128"/>
              </a:rPr>
              <a:t>Adobe Creative Cloud／Adobe Document Cloud（Adobe Sign を含む）</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8" y="593716"/>
            <a:ext cx="5903842" cy="1399999"/>
          </a:xfrm>
          <a:prstGeom prst="rect">
            <a:avLst/>
          </a:prstGeom>
        </p:spPr>
        <p:txBody>
          <a:bodyPr vert="horz" wrap="square" lIns="0" tIns="24130" rIns="0" bIns="0" rtlCol="0" anchor="t">
            <a:spAutoFit/>
          </a:bodyPr>
          <a:lstStyle/>
          <a:p>
            <a:pPr marL="12700" marR="5080">
              <a:lnSpc>
                <a:spcPts val="1200"/>
              </a:lnSpc>
              <a:spcBef>
                <a:spcPts val="240"/>
              </a:spcBef>
            </a:pPr>
            <a:r>
              <a:rPr lang="ja-JP" sz="1100" dirty="0">
                <a:solidFill>
                  <a:schemeClr val="bg1"/>
                </a:solidFill>
                <a:latin typeface="Adobe Clean Han Light" panose="020B0300000000000000" pitchFamily="34" charset="-128"/>
                <a:ea typeface="Adobe Clean Han Light" panose="020B0300000000000000" pitchFamily="34" charset="-128"/>
              </a:rPr>
              <a:t>標準 | ビジネス |</a:t>
            </a:r>
            <a:r>
              <a:rPr lang="ja-JP" sz="1100" b="1" dirty="0">
                <a:solidFill>
                  <a:schemeClr val="bg1"/>
                </a:solidFill>
                <a:latin typeface="Adobe Clean Han Light" panose="020B0300000000000000" pitchFamily="34" charset="-128"/>
                <a:ea typeface="Adobe Clean Han Light" panose="020B0300000000000000" pitchFamily="34" charset="-128"/>
              </a:rPr>
              <a:t> </a:t>
            </a:r>
            <a:r>
              <a:rPr lang="ja-JP" sz="1100" b="1" dirty="0">
                <a:solidFill>
                  <a:schemeClr val="bg1"/>
                </a:solidFill>
                <a:latin typeface="Adobe Clean Han Regular" panose="020B0500000000000000" pitchFamily="34" charset="-128"/>
                <a:ea typeface="Adobe Clean Han Regular" panose="020B0500000000000000" pitchFamily="34" charset="-128"/>
              </a:rPr>
              <a:t>エンタープライズ</a:t>
            </a:r>
            <a:r>
              <a:rPr lang="ja-JP" sz="1100" b="1" dirty="0">
                <a:solidFill>
                  <a:schemeClr val="bg1"/>
                </a:solidFill>
                <a:latin typeface="Adobe Clean Han Light" panose="020B0300000000000000" pitchFamily="34" charset="-128"/>
                <a:ea typeface="Adobe Clean Han Light" panose="020B0300000000000000" pitchFamily="34" charset="-128"/>
              </a:rPr>
              <a:t> </a:t>
            </a:r>
            <a:r>
              <a:rPr lang="ja-JP" sz="1100" dirty="0">
                <a:solidFill>
                  <a:schemeClr val="bg1"/>
                </a:solidFill>
                <a:latin typeface="Adobe Clean Han Light" panose="020B0300000000000000" pitchFamily="34" charset="-128"/>
                <a:ea typeface="Adobe Clean Han Light" panose="020B0300000000000000" pitchFamily="34" charset="-128"/>
              </a:rPr>
              <a:t>| エリート</a:t>
            </a:r>
            <a:br>
              <a:rPr lang="ja-JP" sz="800" dirty="0">
                <a:latin typeface="Adobe Clean Han Light" panose="020B0300000000000000" pitchFamily="34" charset="-128"/>
                <a:ea typeface="Adobe Clean Han Light" panose="020B0300000000000000" pitchFamily="34" charset="-128"/>
              </a:rPr>
            </a:br>
            <a:r>
              <a:rPr lang="ja-JP" sz="90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アドビエンタープライズサブスクリプションに含まれています。エンタープライズサポートプランでは、さらに充実したリソースを利用可能です。エンタープライズのお客様には、専任サポートエンジニアサービスが提供されます。お使いのソリューションに関する豊富な知識と経験を持つアドビサポートチーム内の専任の技術相談窓口が、あらゆるサポートリクエストを適切なタイミングで解決できるように、テクニカルチームと協力してお客様を支援します。エンタープライズサポートには、お客様のビジネスの中断を最も重要なタイミングで最小限に抑えることができるような、さらなるサービスが充実しています。  また、エンタープライズサポートプランのお客様は、アドビ製品に関する詳細なテクニカルドキュメントや最新のリリースノートを参照できます。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570676130"/>
              </p:ext>
            </p:extLst>
          </p:nvPr>
        </p:nvGraphicFramePr>
        <p:xfrm>
          <a:off x="136774" y="2144486"/>
          <a:ext cx="7498851" cy="495871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15736">
                  <a:extLst>
                    <a:ext uri="{9D8B030D-6E8A-4147-A177-3AD203B41FA5}">
                      <a16:colId xmlns:a16="http://schemas.microsoft.com/office/drawing/2014/main" val="20001"/>
                    </a:ext>
                  </a:extLst>
                </a:gridCol>
                <a:gridCol w="1923823">
                  <a:extLst>
                    <a:ext uri="{9D8B030D-6E8A-4147-A177-3AD203B41FA5}">
                      <a16:colId xmlns:a16="http://schemas.microsoft.com/office/drawing/2014/main" val="2563521174"/>
                    </a:ext>
                  </a:extLst>
                </a:gridCol>
                <a:gridCol w="1745693">
                  <a:extLst>
                    <a:ext uri="{9D8B030D-6E8A-4147-A177-3AD203B41FA5}">
                      <a16:colId xmlns:a16="http://schemas.microsoft.com/office/drawing/2014/main" val="20003"/>
                    </a:ext>
                  </a:extLst>
                </a:gridCol>
              </a:tblGrid>
              <a:tr h="280044">
                <a:tc gridSpan="2">
                  <a:txBody>
                    <a:bodyPr/>
                    <a:lstStyle/>
                    <a:p>
                      <a:endParaRPr lang="en-US" sz="1400"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100" dirty="0">
                          <a:solidFill>
                            <a:srgbClr val="404040"/>
                          </a:solidFill>
                          <a:latin typeface="Adobe Clean Han Regular" panose="020B0500000000000000" pitchFamily="34" charset="-128"/>
                          <a:ea typeface="Adobe Clean Han Regular" panose="020B0500000000000000" pitchFamily="34" charset="-128"/>
                          <a:cs typeface="Adobe Clean"/>
                        </a:rPr>
                        <a:t>標準サポート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1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dirty="0">
                        <a:solidFill>
                          <a:sysClr val="windowText" lastClr="000000"/>
                        </a:solidFill>
                        <a:latin typeface="Adobe Clean Han Regular" panose="020B0500000000000000" pitchFamily="34" charset="-128"/>
                        <a:ea typeface="Adobe Clean Han Regular" panose="020B05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100" b="1" i="1" dirty="0">
                          <a:solidFill>
                            <a:schemeClr val="bg1"/>
                          </a:solidFill>
                          <a:latin typeface="Adobe Clean Han Regular" panose="020B0500000000000000" pitchFamily="34" charset="-128"/>
                          <a:ea typeface="Adobe Clean Han Regular" panose="020B05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ja-JP" sz="1200" b="1" i="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100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ja-JP" sz="12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時間年中無休のセルフサービスサポート </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70"/>
                        </a:spcBef>
                        <a:spcAft>
                          <a:spcPts val="0"/>
                        </a:spcAft>
                        <a:buClrTx/>
                        <a:buSzTx/>
                        <a:buFontTx/>
                        <a:buNone/>
                        <a:tabLst/>
                        <a:defRPr/>
                      </a:pPr>
                      <a:r>
                        <a:rPr lang="ja-JP" altLang="en-US" sz="900" spc="0" noProof="0" dirty="0">
                          <a:solidFill>
                            <a:srgbClr val="020302"/>
                          </a:solidFill>
                          <a:latin typeface="Wingdings"/>
                          <a:ea typeface="+mn-ea"/>
                          <a:cs typeface="Wingdings"/>
                        </a:rPr>
                        <a:t></a:t>
                      </a: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時間年中無休のチャット／電話によるサポート</a:t>
                      </a:r>
                    </a:p>
                  </a:txBody>
                  <a:tcPr marL="0" marR="0" marT="57785" marB="0">
                    <a:lnL w="12700">
                      <a:solidFill>
                        <a:srgbClr val="F0F0F0"/>
                      </a:solidFill>
                      <a:prstDash val="solid"/>
                    </a:lnL>
                    <a:lnR w="12700">
                      <a:solidFill>
                        <a:srgbClr val="F0F0F0"/>
                      </a:solidFill>
                      <a:prstDash val="solid"/>
                    </a:lnR>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ja-JP" sz="1000" dirty="0">
                          <a:latin typeface="Adobe Clean Han Light" panose="020B0300000000000000" pitchFamily="34" charset="-128"/>
                          <a:ea typeface="Adobe Clean Han Light" panose="020B0300000000000000" pitchFamily="34" charset="-128"/>
                          <a:cs typeface="AdobeClean-Light"/>
                        </a:rPr>
                        <a:t>Web ケース申請 </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優先的なケースルーティング</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000" dirty="0">
                          <a:latin typeface="Adobe Clean Han Light" panose="020B0300000000000000" pitchFamily="34" charset="-128"/>
                          <a:ea typeface="Adobe Clean Han Light" panose="020B0300000000000000" pitchFamily="34" charset="-128"/>
                          <a:cs typeface="AdobeClean-Light"/>
                        </a:rPr>
                        <a:t>迅速な問題の優先度設定</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70"/>
                        </a:spcBef>
                        <a:spcAft>
                          <a:spcPts val="0"/>
                        </a:spcAft>
                        <a:buClrTx/>
                        <a:buSzTx/>
                        <a:buFontTx/>
                        <a:buNone/>
                        <a:tabLst/>
                        <a:defRPr/>
                      </a:pPr>
                      <a:r>
                        <a:rPr lang="ja-JP" altLang="en-US" sz="900" spc="0" dirty="0">
                          <a:solidFill>
                            <a:srgbClr val="020302"/>
                          </a:solidFill>
                          <a:latin typeface="Wingdings"/>
                          <a:ea typeface="+mn-ea"/>
                          <a:cs typeface="Wingdings"/>
                        </a:rPr>
                        <a:t></a:t>
                      </a: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000" dirty="0">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ja-JP" sz="1000">
                          <a:latin typeface="Adobe Clean Han Light" panose="020B0300000000000000" pitchFamily="34" charset="-128"/>
                          <a:ea typeface="Adobe Clean Han Light" panose="020B0300000000000000" pitchFamily="34" charset="-128"/>
                          <a:cs typeface="AdobeClean-Light"/>
                        </a:rPr>
                        <a:t>プロアクティブなケース監視</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900" spc="0" dirty="0">
                          <a:solidFill>
                            <a:srgbClr val="020302"/>
                          </a:solidFill>
                          <a:latin typeface="Wingdings"/>
                          <a:ea typeface="+mn-ea"/>
                          <a:cs typeface="Wingdings"/>
                        </a:rPr>
                        <a:t></a:t>
                      </a: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gn="l" rtl="0">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ja-JP" sz="1000" b="0" i="0" u="none" strike="noStrike" noProof="0" dirty="0">
                          <a:solidFill>
                            <a:srgbClr val="020302"/>
                          </a:solidFill>
                          <a:latin typeface="Adobe Clean Han Light" panose="020B0300000000000000" pitchFamily="34" charset="-128"/>
                          <a:ea typeface="Adobe Clean Han Light" panose="020B0300000000000000" pitchFamily="34" charset="-128"/>
                        </a:rPr>
                        <a:t>地域内サポートオプション</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70"/>
                        </a:spcBef>
                        <a:spcAft>
                          <a:spcPts val="0"/>
                        </a:spcAft>
                        <a:buClrTx/>
                        <a:buSzTx/>
                        <a:buFontTx/>
                        <a:buNone/>
                        <a:tabLst/>
                        <a:defRPr/>
                      </a:pPr>
                      <a:r>
                        <a:rPr lang="ja-JP" altLang="en-US" sz="900" spc="0" dirty="0">
                          <a:solidFill>
                            <a:srgbClr val="020302"/>
                          </a:solidFill>
                          <a:latin typeface="Wingdings"/>
                          <a:ea typeface="+mn-ea"/>
                          <a:cs typeface="Wingdings"/>
                        </a:rPr>
                        <a:t></a:t>
                      </a: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サービスレビュー</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2/年</a:t>
                      </a: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1000">
                          <a:latin typeface="Adobe Clean Han Light" panose="020B0300000000000000" pitchFamily="34" charset="-128"/>
                          <a:ea typeface="Adobe Clean Han Light" panose="020B0300000000000000" pitchFamily="34" charset="-128"/>
                          <a:cs typeface="AdobeClean-Light"/>
                        </a:rPr>
                        <a:t>ケースレビュー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1/月</a:t>
                      </a: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dirty="0">
                          <a:latin typeface="Adobe Clean Han Light" panose="020B0300000000000000" pitchFamily="34" charset="-128"/>
                          <a:ea typeface="Adobe Clean Han Light" panose="020B0300000000000000" pitchFamily="34" charset="-128"/>
                          <a:cs typeface="AdobeClean-Light"/>
                        </a:rPr>
                        <a:t>ソリューションレビュー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50"/>
                        </a:spcBef>
                      </a:pPr>
                      <a:endParaRPr sz="900" spc="0" dirty="0">
                        <a:latin typeface="Adobe Clean Han Regular" panose="020B0500000000000000" pitchFamily="34" charset="-128"/>
                        <a:ea typeface="Adobe Clean Han Regular" panose="020B0500000000000000" pitchFamily="34" charset="-128"/>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a:latin typeface="Adobe Clean Han Light" panose="020B0300000000000000" pitchFamily="34" charset="-128"/>
                          <a:ea typeface="Adobe Clean Han Light" panose="020B0300000000000000" pitchFamily="34" charset="-128"/>
                          <a:cs typeface="AdobeClean-Light"/>
                        </a:rPr>
                        <a:t>ロードマップレビュー </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追加のサポート対象ユーザー</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Adobe Clean Han Regular" panose="020B0500000000000000" pitchFamily="34" charset="-128"/>
                        <a:ea typeface="Adobe Clean Han Regular" panose="020B0500000000000000" pitchFamily="34" charset="-128"/>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000" dirty="0">
                          <a:latin typeface="Adobe Clean Han Light" panose="020B0300000000000000" pitchFamily="34" charset="-128"/>
                          <a:ea typeface="Adobe Clean Han Light" panose="020B0300000000000000" pitchFamily="34" charset="-128"/>
                          <a:cs typeface="AdobeClean-Light"/>
                        </a:rPr>
                        <a:t>アップグレード／移行計画</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Adobe Clean Han Regular" panose="020B0500000000000000" pitchFamily="34" charset="-128"/>
                        <a:ea typeface="Adobe Clean Han Regular" panose="020B0500000000000000" pitchFamily="34" charset="-128"/>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b="0" i="0" dirty="0">
                          <a:latin typeface="Adobe Clean Han Light" panose="020B0300000000000000" pitchFamily="34" charset="-128"/>
                          <a:ea typeface="Adobe Clean Han Light" panose="020B0300000000000000" pitchFamily="34" charset="-128"/>
                          <a:cs typeface="AdobeClean-Light"/>
                        </a:rPr>
                        <a:t>リリースの準備と計画</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Adobe Clean Han Regular" panose="020B0500000000000000" pitchFamily="34" charset="-128"/>
                        <a:ea typeface="Adobe Clean Han Regular" panose="020B0500000000000000" pitchFamily="34" charset="-128"/>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ja-JP" sz="1000" dirty="0">
                          <a:latin typeface="Adobe Clean Han Light" panose="020B0300000000000000" pitchFamily="34" charset="-128"/>
                          <a:ea typeface="Adobe Clean Han Light" panose="020B0300000000000000" pitchFamily="34" charset="-128"/>
                          <a:cs typeface="AdobeClean-Light"/>
                        </a:rPr>
                        <a:t>エグゼクティブスポンサー</a:t>
                      </a: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rtl="0">
                        <a:lnSpc>
                          <a:spcPct val="100000"/>
                        </a:lnSpc>
                      </a:pPr>
                      <a:endParaRPr sz="12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rtl="0">
                        <a:lnSpc>
                          <a:spcPct val="100000"/>
                        </a:lnSpc>
                      </a:pPr>
                      <a:endParaRPr sz="1200" dirty="0">
                        <a:latin typeface="Adobe Clean Han Regular" panose="020B0500000000000000" pitchFamily="34" charset="-128"/>
                        <a:ea typeface="Adobe Clean Han Regular" panose="020B0500000000000000" pitchFamily="34" charset="-128"/>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158440818"/>
              </p:ext>
            </p:extLst>
          </p:nvPr>
        </p:nvGraphicFramePr>
        <p:xfrm>
          <a:off x="121146" y="7483227"/>
          <a:ext cx="7498851" cy="2187642"/>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940418">
                  <a:extLst>
                    <a:ext uri="{9D8B030D-6E8A-4147-A177-3AD203B41FA5}">
                      <a16:colId xmlns:a16="http://schemas.microsoft.com/office/drawing/2014/main" val="20001"/>
                    </a:ext>
                  </a:extLst>
                </a:gridCol>
                <a:gridCol w="980208">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800" dirty="0">
                          <a:solidFill>
                            <a:srgbClr val="020302"/>
                          </a:solidFill>
                          <a:latin typeface="Adobe Clean Han Regular" panose="020B0500000000000000" pitchFamily="34" charset="-128"/>
                          <a:ea typeface="Adobe Clean Han Regular" panose="020B0500000000000000" pitchFamily="34" charset="-128"/>
                          <a:cs typeface="Adobe Clean"/>
                        </a:rPr>
                        <a:t>標準サポート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a:t>
                      </a:r>
                    </a:p>
                    <a:p>
                      <a:pPr marL="0" marR="258445" indent="11557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30 分</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1000" i="0">
                          <a:latin typeface="Adobe Clean Han Light" panose="020B0300000000000000" pitchFamily="34" charset="-128"/>
                          <a:ea typeface="Adobe Clean Han Light" panose="020B0300000000000000" pitchFamily="34" charset="-128"/>
                        </a:rPr>
                        <a:t>該当するアドビの製品およびサービスのサポートプランを購入するお客様には、ケースをアドビのサポートエンジニアに迅速に展開する優先的なケースルーティングが提供されます。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時間年中無休／30 分</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時間年中無休／15 分</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24 時間年中無休／</a:t>
                      </a:r>
                    </a:p>
                    <a:p>
                      <a:pPr marL="0" marR="325755" indent="-5715"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1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r>
                        <a:rPr lang="ja-JP" sz="900" b="0" i="0" dirty="0">
                          <a:solidFill>
                            <a:srgbClr val="000000"/>
                          </a:solidFill>
                          <a:latin typeface="Adobe Clean Han Regular" panose="020B0500000000000000" pitchFamily="34" charset="-128"/>
                          <a:ea typeface="Adobe Clean Han Regular" panose="020B0500000000000000" pitchFamily="34" charset="-128"/>
                        </a:rPr>
                        <a:t>。</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 日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857514"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エンタープライズサポートの特長</a:t>
            </a:r>
          </a:p>
        </p:txBody>
      </p:sp>
      <p:sp>
        <p:nvSpPr>
          <p:cNvPr id="120" name="object 62">
            <a:extLst>
              <a:ext uri="{FF2B5EF4-FFF2-40B4-BE49-F238E27FC236}">
                <a16:creationId xmlns:a16="http://schemas.microsoft.com/office/drawing/2014/main" id="{1DE9F4C6-6FBC-7048-980D-2E4B9151D17A}"/>
              </a:ext>
            </a:extLst>
          </p:cNvPr>
          <p:cNvSpPr txBox="1"/>
          <p:nvPr/>
        </p:nvSpPr>
        <p:spPr>
          <a:xfrm>
            <a:off x="2131901" y="4316581"/>
            <a:ext cx="1362377" cy="182101"/>
          </a:xfrm>
          <a:prstGeom prst="rect">
            <a:avLst/>
          </a:prstGeom>
        </p:spPr>
        <p:txBody>
          <a:bodyPr vert="horz" wrap="square" lIns="0" tIns="12700" rIns="0" bIns="0" rtlCol="0">
            <a:spAutoFit/>
          </a:bodyPr>
          <a:lstStyle/>
          <a:p>
            <a:pPr marL="12700">
              <a:lnSpc>
                <a:spcPct val="100000"/>
              </a:lnSpc>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121" name="object 63">
            <a:extLst>
              <a:ext uri="{FF2B5EF4-FFF2-40B4-BE49-F238E27FC236}">
                <a16:creationId xmlns:a16="http://schemas.microsoft.com/office/drawing/2014/main" id="{3419AAD6-8F78-6A4E-92B4-499B303969C2}"/>
              </a:ext>
            </a:extLst>
          </p:cNvPr>
          <p:cNvSpPr txBox="1"/>
          <p:nvPr/>
        </p:nvSpPr>
        <p:spPr>
          <a:xfrm>
            <a:off x="1681877" y="4651394"/>
            <a:ext cx="2187549" cy="743793"/>
          </a:xfrm>
          <a:prstGeom prst="rect">
            <a:avLst/>
          </a:prstGeom>
        </p:spPr>
        <p:txBody>
          <a:bodyPr vert="horz" wrap="square" lIns="0" tIns="12700" rIns="0" bIns="0" rtlCol="0">
            <a:spAutoFit/>
          </a:bodyPr>
          <a:lstStyle/>
          <a:p>
            <a:pPr marL="12700">
              <a:lnSpc>
                <a:spcPct val="100000"/>
              </a:lnSpc>
              <a:spcBef>
                <a:spcPts val="100"/>
              </a:spcBef>
            </a:pPr>
            <a:r>
              <a:rPr lang="ja-JP" sz="950" dirty="0">
                <a:latin typeface="Adobe Clean Han Light" panose="020B0300000000000000" pitchFamily="34" charset="-128"/>
                <a:ea typeface="Adobe Clean Han Light" panose="020B0300000000000000" pitchFamily="34" charset="-128"/>
              </a:rPr>
              <a:t>エンタープライズプログラムのサービス、メリットおよびサポート実績ついて、半年ごとに包括的にレビューします。アドビが実施する他の戦略的ビジネスレビューと組み合わせることもできます。</a:t>
            </a: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2" y="2687853"/>
            <a:ext cx="1036205" cy="182101"/>
          </a:xfrm>
          <a:prstGeom prst="rect">
            <a:avLst/>
          </a:prstGeom>
        </p:spPr>
        <p:txBody>
          <a:bodyPr vert="horz" wrap="square" lIns="0" tIns="12700" rIns="0" bIns="0" rtlCol="0">
            <a:spAutoFit/>
          </a:bodyPr>
          <a:lstStyle/>
          <a:p>
            <a:pPr marL="12700">
              <a:lnSpc>
                <a:spcPct val="100000"/>
              </a:lnSpc>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ケースレビュー</a:t>
            </a: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33091"/>
            <a:ext cx="2231236" cy="936154"/>
          </a:xfrm>
          <a:prstGeom prst="rect">
            <a:avLst/>
          </a:prstGeom>
        </p:spPr>
        <p:txBody>
          <a:bodyPr vert="horz" wrap="square" lIns="0" tIns="12700" rIns="0" bIns="0" rtlCol="0">
            <a:spAutoFit/>
          </a:bodyPr>
          <a:lstStyle/>
          <a:p>
            <a:pPr marL="12700">
              <a:lnSpc>
                <a:spcPct val="100000"/>
              </a:lnSpc>
              <a:spcBef>
                <a:spcPts val="100"/>
              </a:spcBef>
            </a:pPr>
            <a:r>
              <a:rPr lang="ja-JP" sz="1000">
                <a:latin typeface="Adobe Clean Han Light" panose="020B0300000000000000" pitchFamily="34" charset="-128"/>
                <a:ea typeface="Adobe Clean Han Light" panose="020B0300000000000000" pitchFamily="34" charset="-128"/>
              </a:rPr>
              <a:t>オープン中のサポートリクエストを定期的にレビューし、ケースの説明、ビジネスへの影響、ステータス、優先度、タイムリーな解決に必要な次のステップへの合意について、お客様と調整します</a:t>
            </a:r>
            <a:r>
              <a:rPr lang="ja-JP" sz="1000">
                <a:solidFill>
                  <a:srgbClr val="4B4B4B"/>
                </a:solidFill>
                <a:latin typeface="Adobe Clean Han Light" panose="020B0300000000000000" pitchFamily="34" charset="-128"/>
                <a:ea typeface="Adobe Clean Han Light" panose="020B0300000000000000" pitchFamily="34" charset="-128"/>
              </a:rPr>
              <a:t>。</a:t>
            </a: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46" name="object 26">
            <a:extLst>
              <a:ext uri="{FF2B5EF4-FFF2-40B4-BE49-F238E27FC236}">
                <a16:creationId xmlns:a16="http://schemas.microsoft.com/office/drawing/2014/main" id="{5C89643D-6C7D-B34B-8777-9CF3E0F19953}"/>
              </a:ext>
            </a:extLst>
          </p:cNvPr>
          <p:cNvSpPr/>
          <p:nvPr/>
        </p:nvSpPr>
        <p:spPr>
          <a:xfrm flipV="1">
            <a:off x="449714" y="6176033"/>
            <a:ext cx="172663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1856598" cy="307777"/>
          </a:xfrm>
          <a:prstGeom prst="rect">
            <a:avLst/>
          </a:prstGeom>
        </p:spPr>
        <p:txBody>
          <a:bodyPr wrap="none">
            <a:spAutoFit/>
          </a:bodyPr>
          <a:lstStyle/>
          <a:p>
            <a:pPr marL="12700">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標準サポートの特長</a:t>
            </a: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0618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526000" y="4313460"/>
            <a:ext cx="1827285" cy="182101"/>
          </a:xfrm>
          <a:prstGeom prst="rect">
            <a:avLst/>
          </a:prstGeom>
        </p:spPr>
        <p:txBody>
          <a:bodyPr vert="horz" wrap="square" lIns="0" tIns="12700" rIns="0" bIns="0" rtlCol="0" anchor="t">
            <a:spAutoFit/>
          </a:bodyPr>
          <a:lstStyle/>
          <a:p>
            <a:pPr marL="12700">
              <a:lnSpc>
                <a:spcPct val="100000"/>
              </a:lnSpc>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地域内サポートオプション</a:t>
            </a:r>
          </a:p>
        </p:txBody>
      </p:sp>
      <p:sp>
        <p:nvSpPr>
          <p:cNvPr id="50" name="object 63">
            <a:extLst>
              <a:ext uri="{FF2B5EF4-FFF2-40B4-BE49-F238E27FC236}">
                <a16:creationId xmlns:a16="http://schemas.microsoft.com/office/drawing/2014/main" id="{96F6C916-70C7-F646-9255-620156B1938E}"/>
              </a:ext>
            </a:extLst>
          </p:cNvPr>
          <p:cNvSpPr txBox="1"/>
          <p:nvPr/>
        </p:nvSpPr>
        <p:spPr>
          <a:xfrm>
            <a:off x="4133849" y="4667497"/>
            <a:ext cx="2151796" cy="743793"/>
          </a:xfrm>
          <a:prstGeom prst="rect">
            <a:avLst/>
          </a:prstGeom>
        </p:spPr>
        <p:txBody>
          <a:bodyPr vert="horz" wrap="square" lIns="0" tIns="12700" rIns="0" bIns="0" rtlCol="0">
            <a:spAutoFit/>
          </a:bodyPr>
          <a:lstStyle/>
          <a:p>
            <a:pPr marL="12700">
              <a:lnSpc>
                <a:spcPct val="100000"/>
              </a:lnSpc>
              <a:spcBef>
                <a:spcPts val="100"/>
              </a:spcBef>
            </a:pPr>
            <a:r>
              <a:rPr lang="ja-JP" sz="950" dirty="0">
                <a:latin typeface="Adobe Clean Han Light" panose="020B0300000000000000" pitchFamily="34" charset="-128"/>
                <a:ea typeface="Adobe Clean Han Light" panose="020B0300000000000000" pitchFamily="34" charset="-128"/>
              </a:rPr>
              <a:t>お住まいのグローバル地域内のアドビサポートチームのメンバーからサポートを受けることができます。国内／お客様の言語によるサポートを受けられる場合があります。 </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3" y="6682586"/>
            <a:ext cx="1847865"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コミュニティフォーラム</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6924755"/>
            <a:ext cx="2148840" cy="1113125"/>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などの増大するデータベースにオンラインで継続的にアクセスできます。また、アドビコミュニティで他のお客様と繋がり、ベストプラクティスや学習した内容を共有できます。</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680932"/>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セルフサービスポータル</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6914626"/>
            <a:ext cx="2148840" cy="1113125"/>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ケースのステータスを確認したり、その他のリソース（ニュースとアラート、ナレッジベース、注目すべきヒントなど）を参照したりできます。</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6890079"/>
            <a:ext cx="2148840" cy="948978"/>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a:solidFill>
                  <a:srgbClr val="020302"/>
                </a:solidFill>
                <a:latin typeface="Adobe Clean Han Light" panose="020B0300000000000000" pitchFamily="34" charset="-128"/>
                <a:ea typeface="Adobe Clean Han Light" panose="020B0300000000000000" pitchFamily="34" charset="-128"/>
                <a:cs typeface="AdobeClean-Light"/>
              </a:rPr>
              <a:t>承認済みユーザー（管理者）は、アドビサポートとのチャットセッションを開始して、回答やケース申請による支援を受けることができます。</a:t>
            </a:r>
          </a:p>
          <a:p>
            <a:pPr marL="33020" marR="159385">
              <a:lnSpc>
                <a:spcPct val="100000"/>
              </a:lnSpc>
              <a:spcBef>
                <a:spcPts val="100"/>
              </a:spcBef>
              <a:tabLst>
                <a:tab pos="1786889" algn="l"/>
              </a:tabLst>
            </a:pPr>
            <a:r>
              <a:rPr lang="ja-JP" sz="1000" i="1">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668700"/>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2217123" y="8586959"/>
            <a:ext cx="963405"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60" name="object 39">
            <a:extLst>
              <a:ext uri="{FF2B5EF4-FFF2-40B4-BE49-F238E27FC236}">
                <a16:creationId xmlns:a16="http://schemas.microsoft.com/office/drawing/2014/main" id="{0BF58FD4-AE2D-8C41-8A72-7C4F19669271}"/>
              </a:ext>
            </a:extLst>
          </p:cNvPr>
          <p:cNvSpPr txBox="1"/>
          <p:nvPr/>
        </p:nvSpPr>
        <p:spPr>
          <a:xfrm>
            <a:off x="1899187" y="8834114"/>
            <a:ext cx="2023834" cy="805349"/>
          </a:xfrm>
          <a:prstGeom prst="rect">
            <a:avLst/>
          </a:prstGeom>
        </p:spPr>
        <p:txBody>
          <a:bodyPr vert="horz" wrap="square" lIns="0" tIns="35560" rIns="0" bIns="0" rtlCol="0">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1000" dirty="0">
                <a:latin typeface="Adobe Clean Han Light" panose="020B0300000000000000" pitchFamily="34" charset="-128"/>
                <a:ea typeface="Adobe Clean Han Light" panose="020B0300000000000000" pitchFamily="34" charset="-128"/>
              </a:rPr>
              <a:t>は、アドビサポートに電話して、</a:t>
            </a: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回答やケース申請による支援を受けることができます。</a:t>
            </a:r>
          </a:p>
          <a:p>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681454" y="8581869"/>
            <a:ext cx="116570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Web ケース申請</a:t>
            </a:r>
          </a:p>
        </p:txBody>
      </p:sp>
      <p:sp>
        <p:nvSpPr>
          <p:cNvPr id="67" name="Rectangle 66">
            <a:extLst>
              <a:ext uri="{FF2B5EF4-FFF2-40B4-BE49-F238E27FC236}">
                <a16:creationId xmlns:a16="http://schemas.microsoft.com/office/drawing/2014/main" id="{29567E22-EAF1-9247-96B0-02DF92A8370A}"/>
              </a:ext>
            </a:extLst>
          </p:cNvPr>
          <p:cNvSpPr/>
          <p:nvPr/>
        </p:nvSpPr>
        <p:spPr>
          <a:xfrm>
            <a:off x="4170024" y="8834114"/>
            <a:ext cx="2287925" cy="861774"/>
          </a:xfrm>
          <a:prstGeom prst="rect">
            <a:avLst/>
          </a:prstGeom>
        </p:spPr>
        <p:txBody>
          <a:bodyPr wrap="square" lIns="91440" tIns="45720" rIns="91440" bIns="45720" anchor="t">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1000" dirty="0">
                <a:latin typeface="Adobe Clean Han Light" panose="020B0300000000000000" pitchFamily="34" charset="-128"/>
                <a:ea typeface="Adobe Clean Han Light" panose="020B0300000000000000" pitchFamily="34" charset="-128"/>
              </a:rPr>
              <a:t>は、サポートの問題に対して、いつでも無制限の web ケースを申請して、アドビのテクニカルサポートチームによるレビューを受けることができます。</a:t>
            </a: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241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3018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518794"/>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574763"/>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574763"/>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959237"/>
          </a:xfrm>
          <a:prstGeom prst="rect">
            <a:avLst/>
          </a:prstGeom>
        </p:spPr>
        <p:txBody>
          <a:bodyPr vert="horz" wrap="square" lIns="0" tIns="35560" rIns="0" bIns="0" rtlCol="0">
            <a:spAutoFit/>
          </a:bodyPr>
          <a:lstStyle/>
          <a:p>
            <a:pPr lvl="0">
              <a:spcBef>
                <a:spcPts val="190"/>
              </a:spcBef>
              <a:defRPr/>
            </a:pPr>
            <a:r>
              <a:rPr lang="ja-JP" sz="1000" dirty="0">
                <a:latin typeface="Adobe Clean Han Light" panose="020B0300000000000000" pitchFamily="34" charset="-128"/>
                <a:ea typeface="Adobe Clean Han Light" panose="020B0300000000000000" pitchFamily="34" charset="-128"/>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1010962"/>
            <a:ext cx="1808288" cy="169277"/>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専任サポートエンジニア</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651460"/>
          </a:xfrm>
          <a:prstGeom prst="rect">
            <a:avLst/>
          </a:prstGeom>
        </p:spPr>
        <p:txBody>
          <a:bodyPr vert="horz" wrap="square" lIns="0" tIns="35560" rIns="0" bIns="0" rtlCol="0">
            <a:spAutoFit/>
          </a:bodyPr>
          <a:lstStyle/>
          <a:p>
            <a:pPr marL="12700" marR="5080">
              <a:spcBef>
                <a:spcPts val="60"/>
              </a:spcBef>
            </a:pPr>
            <a:r>
              <a:rPr lang="ja-JP" sz="1000">
                <a:latin typeface="Adobe Clean Han Light" panose="020B0300000000000000" pitchFamily="34" charset="-128"/>
                <a:ea typeface="Adobe Clean Han Light" panose="020B0300000000000000" pitchFamily="34" charset="-128"/>
                <a:cs typeface="AdobeClean-Light"/>
              </a:rPr>
              <a:t>提出されたケースについて、より上級のサポートリソースに迅速に繋がるための優先的なルーティングが提供されます。 </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1011671"/>
            <a:ext cx="2128052" cy="169277"/>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優先的なケースルーティング</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805349"/>
          </a:xfrm>
          <a:prstGeom prst="rect">
            <a:avLst/>
          </a:prstGeom>
        </p:spPr>
        <p:txBody>
          <a:bodyPr vert="horz" wrap="square" lIns="0" tIns="35560" rIns="0" bIns="0" rtlCol="0">
            <a:spAutoFit/>
          </a:bodyPr>
          <a:lstStyle/>
          <a:p>
            <a:pPr marL="12700">
              <a:lnSpc>
                <a:spcPct val="100000"/>
              </a:lnSpc>
              <a:spcBef>
                <a:spcPts val="60"/>
              </a:spcBef>
            </a:pPr>
            <a:r>
              <a:rPr lang="ja-JP" sz="1000">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1006325"/>
            <a:ext cx="1608472" cy="169277"/>
          </a:xfrm>
          <a:prstGeom prst="rect">
            <a:avLst/>
          </a:prstGeom>
        </p:spPr>
        <p:txBody>
          <a:bodyPr wrap="square" lIns="0" tIns="0" rIns="0" bIns="0">
            <a:spAutoFit/>
          </a:bodyPr>
          <a:lstStyle/>
          <a:p>
            <a:pPr>
              <a:spcBef>
                <a:spcPts val="600"/>
              </a:spcBef>
              <a:spcAft>
                <a:spcPts val="600"/>
              </a:spcAft>
            </a:pPr>
            <a:r>
              <a:rPr lang="ja-JP" sz="1100" b="1">
                <a:solidFill>
                  <a:srgbClr val="020302"/>
                </a:solidFill>
                <a:latin typeface="Adobe Clean Han Regular" panose="020B0500000000000000" pitchFamily="34" charset="-128"/>
                <a:ea typeface="Adobe Clean Han Regular" panose="020B0500000000000000" pitchFamily="34" charset="-128"/>
              </a:rPr>
              <a:t>エスカレーション管理</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685905"/>
            <a:ext cx="2148841" cy="261610"/>
          </a:xfrm>
          <a:prstGeom prst="rect">
            <a:avLst/>
          </a:prstGeom>
          <a:noFill/>
        </p:spPr>
        <p:txBody>
          <a:bodyPr wrap="square" rtlCol="0">
            <a:spAutoFit/>
          </a:bodyPr>
          <a:lstStyle/>
          <a:p>
            <a:r>
              <a:rPr lang="ja-JP" sz="1100" b="1" dirty="0">
                <a:latin typeface="Adobe Clean Han Regular" panose="020B0500000000000000" pitchFamily="34" charset="-128"/>
                <a:ea typeface="Adobe Clean Han Regular" panose="020B0500000000000000" pitchFamily="34" charset="-128"/>
              </a:rPr>
              <a:t>迅速な問題の優先度設定</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497572"/>
          </a:xfrm>
          <a:prstGeom prst="rect">
            <a:avLst/>
          </a:prstGeom>
        </p:spPr>
        <p:txBody>
          <a:bodyPr vert="horz" wrap="square" lIns="0" tIns="35560" rIns="0" bIns="0" rtlCol="0">
            <a:spAutoFit/>
          </a:bodyPr>
          <a:lstStyle/>
          <a:p>
            <a:pPr lvl="0">
              <a:spcBef>
                <a:spcPts val="60"/>
              </a:spcBef>
              <a:defRPr/>
            </a:pPr>
            <a:r>
              <a:rPr lang="ja-JP" sz="1000" dirty="0">
                <a:latin typeface="Adobe Clean Han Light" panose="020B0300000000000000" pitchFamily="34" charset="-128"/>
                <a:ea typeface="Adobe Clean Han Light" panose="020B0300000000000000" pitchFamily="34" charset="-128"/>
                <a:cs typeface="Adobe Clean Light"/>
              </a:rPr>
              <a:t>エンジニアリングとの連携が促進されてサポートケースの優先度が高くなります。</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670292"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09551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299"/>
            <a:ext cx="26655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2148841" cy="261610"/>
          </a:xfrm>
          <a:prstGeom prst="rect">
            <a:avLst/>
          </a:prstGeom>
          <a:noFill/>
        </p:spPr>
        <p:txBody>
          <a:bodyPr wrap="square" rtlCol="0">
            <a:spAutoFit/>
          </a:bodyPr>
          <a:lstStyle/>
          <a:p>
            <a:r>
              <a:rPr lang="ja-JP" sz="1100" b="1">
                <a:latin typeface="Adobe Clean Han Regular" panose="020B0500000000000000" pitchFamily="34" charset="-128"/>
                <a:ea typeface="Adobe Clean Han Regular" panose="020B0500000000000000" pitchFamily="34" charset="-128"/>
              </a:rPr>
              <a:t>プロアクティブなケース監視</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805349"/>
          </a:xfrm>
          <a:prstGeom prst="rect">
            <a:avLst/>
          </a:prstGeom>
        </p:spPr>
        <p:txBody>
          <a:bodyPr vert="horz" wrap="square" lIns="0" tIns="35560" rIns="0" bIns="0" rtlCol="0">
            <a:spAutoFit/>
          </a:bodyPr>
          <a:lstStyle/>
          <a:p>
            <a:pPr lvl="0">
              <a:spcBef>
                <a:spcPts val="60"/>
              </a:spcBef>
              <a:defRPr/>
            </a:pPr>
            <a:r>
              <a:rPr lang="ja-JP" sz="1000">
                <a:latin typeface="Adobe Clean Han Light" panose="020B0300000000000000" pitchFamily="34" charset="-128"/>
                <a:ea typeface="Adobe Clean Han Light" panose="020B0300000000000000" pitchFamily="34" charset="-128"/>
              </a:rPr>
              <a:t>アドビ内の専任連絡窓口が、適切なタイミングで解決できるように、オープン中のケースを積極的に監視し、プロアクティブで予防的なアクションを取ります。</a:t>
            </a: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5" y="9839613"/>
            <a:ext cx="3142881" cy="133370"/>
          </a:xfrm>
          <a:prstGeom prst="rect">
            <a:avLst/>
          </a:prstGeom>
        </p:spPr>
        <p:txBody>
          <a:bodyPr vert="horz" wrap="square" lIns="0" tIns="10160" rIns="0" bIns="0" rtlCol="0">
            <a:spAutoFit/>
          </a:bodyPr>
          <a:lstStyle/>
          <a:p>
            <a:pPr marL="12700">
              <a:lnSpc>
                <a:spcPct val="100000"/>
              </a:lnSpc>
              <a:spcBef>
                <a:spcPts val="80"/>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327382"/>
            <a:ext cx="4980685" cy="717504"/>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©2022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602088"/>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lvl="0">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アドビの現地営業時間は、お客様の請求先の地域に準じます。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124810819"/>
              </p:ext>
            </p:extLst>
          </p:nvPr>
        </p:nvGraphicFramePr>
        <p:xfrm>
          <a:off x="171128" y="5907213"/>
          <a:ext cx="7391400" cy="12242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アメリカ</a:t>
                      </a: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en-US"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24 時間年中無休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Han Regular" panose="020B0500000000000000" pitchFamily="34" charset="-128"/>
                        <a:ea typeface="Adobe Clean Han Regular" panose="020B0500000000000000" pitchFamily="34"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r>
                        <a:rPr lang="ja-JP" sz="1100" dirty="0">
                          <a:solidFill>
                            <a:schemeClr val="tx1"/>
                          </a:solidFill>
                          <a:latin typeface="Adobe Clean Han Regular" panose="020B0500000000000000" pitchFamily="34" charset="-128"/>
                          <a:ea typeface="Adobe Clean Han Regular" panose="020B0500000000000000" pitchFamily="34" charset="-128"/>
                        </a:rPr>
                        <a:t>アメリカでのサポートで対応している言語は、英語のみです。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84450" y="8528519"/>
            <a:ext cx="1341187"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467319" y="8541244"/>
            <a:ext cx="1341187" cy="203261"/>
          </a:xfrm>
          <a:prstGeom prst="rect">
            <a:avLst/>
          </a:prstGeom>
        </p:spPr>
        <p:txBody>
          <a:bodyPr vert="horz" wrap="square" lIns="0" tIns="23495" rIns="0" bIns="0" rtlCol="0">
            <a:spAutoFit/>
          </a:bodyPr>
          <a:lstStyle/>
          <a:p>
            <a:pPr marL="139065" marR="5080" indent="-139065">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102910" y="8543943"/>
            <a:ext cx="1568906"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en-US" alt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336624552"/>
              </p:ext>
            </p:extLst>
          </p:nvPr>
        </p:nvGraphicFramePr>
        <p:xfrm>
          <a:off x="194237" y="1272353"/>
          <a:ext cx="7368291" cy="2778760"/>
        </p:xfrm>
        <a:graphic>
          <a:graphicData uri="http://schemas.openxmlformats.org/drawingml/2006/table">
            <a:tbl>
              <a:tblPr firstRow="1" bandRow="1">
                <a:tableStyleId>{5C22544A-7EE6-4342-B048-85BDC9FD1C3A}</a:tableStyleId>
              </a:tblPr>
              <a:tblGrid>
                <a:gridCol w="3666563">
                  <a:extLst>
                    <a:ext uri="{9D8B030D-6E8A-4147-A177-3AD203B41FA5}">
                      <a16:colId xmlns:a16="http://schemas.microsoft.com/office/drawing/2014/main" val="2364693614"/>
                    </a:ext>
                  </a:extLst>
                </a:gridCol>
                <a:gridCol w="3701728">
                  <a:extLst>
                    <a:ext uri="{9D8B030D-6E8A-4147-A177-3AD203B41FA5}">
                      <a16:colId xmlns:a16="http://schemas.microsoft.com/office/drawing/2014/main" val="1545335406"/>
                    </a:ext>
                  </a:extLst>
                </a:gridCol>
              </a:tblGrid>
              <a:tr h="370840">
                <a:tc>
                  <a:txBody>
                    <a:bodyPr/>
                    <a:lstStyle/>
                    <a:p>
                      <a:pPr marL="60325" lvl="0" indent="0">
                        <a:buNone/>
                      </a:pPr>
                      <a:r>
                        <a:rPr lang="ja-JP" sz="1200" b="0" strike="noStrike" dirty="0">
                          <a:solidFill>
                            <a:srgbClr val="5F5F5F"/>
                          </a:solidFill>
                          <a:latin typeface="Adobe Clean Han Regular" panose="020B0500000000000000" pitchFamily="34" charset="-128"/>
                          <a:ea typeface="Adobe Clean Han Regular" panose="020B0500000000000000" pitchFamily="34" charset="-128"/>
                          <a:cs typeface="+mn-cs"/>
                          <a:hlinkClick r:id="rId7"/>
                        </a:rPr>
                        <a:t>エンタープライズ版のラーニングとサポート</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dirty="0">
                          <a:solidFill>
                            <a:schemeClr val="tx1"/>
                          </a:solidFill>
                          <a:latin typeface="Adobe Clean Han Light" panose="020B0300000000000000" pitchFamily="34" charset="-128"/>
                          <a:ea typeface="Adobe Clean Han Light" panose="020B0300000000000000" pitchFamily="34" charset="-128"/>
                          <a:cs typeface="+mn-cs"/>
                        </a:rPr>
                        <a:t>エンタープライズ版のラーニングとサポートは、アドビのお客様が、選択された Adobe Creative Cloud および Document 製品に対するセルフサービスのチュートリアル、製品ドキュメント、講師によるトレーニング、コミュニティおよびサポートを見つけることができる場所です。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latin typeface="Adobe Clean Han Regular" panose="020B0500000000000000" pitchFamily="34" charset="-128"/>
                          <a:ea typeface="Adobe Clean Han Regular" panose="020B0500000000000000" pitchFamily="34" charset="-128"/>
                          <a:cs typeface="+mn-cs"/>
                          <a:hlinkClick r:id="rId8">
                            <a:extLst>
                              <a:ext uri="{A12FA001-AC4F-418D-AE19-62706E023703}">
                                <ahyp:hlinkClr xmlns:ahyp="http://schemas.microsoft.com/office/drawing/2018/hyperlinkcolor" val="tx"/>
                              </a:ext>
                            </a:extLst>
                          </a:hlinkClick>
                        </a:rPr>
                        <a:t>アドビサポートコミュニティ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dirty="0">
                          <a:solidFill>
                            <a:schemeClr val="tx1"/>
                          </a:solidFill>
                          <a:latin typeface="Adobe Clean Han Light" panose="020B0300000000000000" pitchFamily="34" charset="-128"/>
                          <a:ea typeface="Adobe Clean Han Light" panose="020B0300000000000000" pitchFamily="34" charset="-128"/>
                          <a:cs typeface="+mn-cs"/>
                        </a:rPr>
                        <a:t>アドビサポートコミュニティは、質問をしたり、回答を見つけたり、エキスパートから学んだり、お客様の知識を共有したりする場所です。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9">
                            <a:extLst>
                              <a:ext uri="{A12FA001-AC4F-418D-AE19-62706E023703}">
                                <ahyp:hlinkClr xmlns:ahyp="http://schemas.microsoft.com/office/drawing/2018/hyperlinkcolor" val="tx"/>
                              </a:ext>
                            </a:extLst>
                          </a:hlinkClick>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chemeClr val="tx1"/>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0">
                            <a:extLst>
                              <a:ext uri="{A12FA001-AC4F-418D-AE19-62706E023703}">
                                <ahyp:hlinkClr xmlns:ahyp="http://schemas.microsoft.com/office/drawing/2018/hyperlinkcolor" val="tx"/>
                              </a:ext>
                            </a:extLst>
                          </a:hlinkClick>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chemeClr val="tx1"/>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3092</TotalTime>
  <Words>3345</Words>
  <Application>Microsoft Office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Adobe Clean Han Light</vt:lpstr>
      <vt:lpstr>Adobe Clean Han Regular</vt:lpstr>
      <vt:lpstr>Adobe Clean</vt:lpstr>
      <vt:lpstr>Arial</vt:lpstr>
      <vt:lpstr>Calibri</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Hanh Hoang</cp:lastModifiedBy>
  <cp:revision>53</cp:revision>
  <dcterms:created xsi:type="dcterms:W3CDTF">2021-05-05T02:01:37Z</dcterms:created>
  <dcterms:modified xsi:type="dcterms:W3CDTF">2022-03-24T09:12:37Z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