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26C17-B3F5-53A1-AAFF-C7771804C7A7}" v="128" dt="2021-10-13T18:50:39.613"/>
    <p1510:client id="{1A3D389F-0E00-444F-BDF7-5C174E20EEC2}" v="2" dt="2021-10-13T19:33:05.183"/>
    <p1510:client id="{D02E726A-82A5-CF13-9EBE-9B674D878D37}" v="22" dt="2021-10-12T19:51:27.4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p:scale>
          <a:sx n="100" d="100"/>
          <a:sy n="100" d="100"/>
        </p:scale>
        <p:origin x="2289" y="-1044"/>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11/19/2021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ja#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jp/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ja-JP" sz="2300" dirty="0">
                <a:latin typeface="Adobe Clean Han Regular" panose="020B0500000000000000" pitchFamily="34" charset="-128"/>
                <a:ea typeface="Adobe Clean Han Regular" panose="020B0500000000000000" pitchFamily="34" charset="-128"/>
              </a:rPr>
              <a:t>アドビサポートのプラン</a:t>
            </a:r>
          </a:p>
        </p:txBody>
      </p:sp>
      <p:sp>
        <p:nvSpPr>
          <p:cNvPr id="4" name="object 4"/>
          <p:cNvSpPr txBox="1"/>
          <p:nvPr/>
        </p:nvSpPr>
        <p:spPr>
          <a:xfrm>
            <a:off x="125148" y="7013546"/>
            <a:ext cx="3940122" cy="228268"/>
          </a:xfrm>
          <a:prstGeom prst="rect">
            <a:avLst/>
          </a:prstGeom>
        </p:spPr>
        <p:txBody>
          <a:bodyPr vert="horz" wrap="square" lIns="0" tIns="12700" rIns="0" bIns="0" rtlCol="0">
            <a:spAutoFit/>
          </a:bodyPr>
          <a:lstStyle/>
          <a:p>
            <a:pPr marL="12700">
              <a:lnSpc>
                <a:spcPct val="100000"/>
              </a:lnSpc>
              <a:spcBef>
                <a:spcPts val="100"/>
              </a:spcBef>
            </a:pPr>
            <a:r>
              <a:rPr lang="ja-JP" sz="1400" b="1" u="sng" dirty="0">
                <a:solidFill>
                  <a:srgbClr val="020302"/>
                </a:solidFill>
                <a:uFill>
                  <a:solidFill>
                    <a:srgbClr val="020302"/>
                  </a:solidFill>
                </a:uFill>
                <a:latin typeface="Adobe Clean Han Regular" panose="020B0500000000000000" pitchFamily="34" charset="-128"/>
                <a:ea typeface="Adobe Clean Han Regular" panose="020B0500000000000000" pitchFamily="34" charset="-128"/>
                <a:cs typeface="Adobe Clean"/>
              </a:rPr>
              <a:t>サービスレベルターゲット：初期対応</a:t>
            </a:r>
          </a:p>
        </p:txBody>
      </p:sp>
      <p:graphicFrame>
        <p:nvGraphicFramePr>
          <p:cNvPr id="9" name="object 9"/>
          <p:cNvGraphicFramePr>
            <a:graphicFrameLocks noGrp="1"/>
          </p:cNvGraphicFramePr>
          <p:nvPr>
            <p:extLst>
              <p:ext uri="{D42A27DB-BD31-4B8C-83A1-F6EECF244321}">
                <p14:modId xmlns:p14="http://schemas.microsoft.com/office/powerpoint/2010/main" val="3754723622"/>
              </p:ext>
            </p:extLst>
          </p:nvPr>
        </p:nvGraphicFramePr>
        <p:xfrm>
          <a:off x="146919" y="7473158"/>
          <a:ext cx="7477080" cy="2190409"/>
        </p:xfrm>
        <a:graphic>
          <a:graphicData uri="http://schemas.openxmlformats.org/drawingml/2006/table">
            <a:tbl>
              <a:tblPr firstRow="1" bandRow="1">
                <a:tableStyleId>{2D5ABB26-0587-4C30-8999-92F81FD0307C}</a:tableStyleId>
              </a:tblPr>
              <a:tblGrid>
                <a:gridCol w="4905141">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428939">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ja-JP" sz="900" dirty="0">
                          <a:solidFill>
                            <a:srgbClr val="020302"/>
                          </a:solidFill>
                          <a:latin typeface="Adobe Clean Han Regular" panose="020B0500000000000000" pitchFamily="34" charset="-128"/>
                          <a:ea typeface="Adobe Clean Han Regular" panose="020B0500000000000000" pitchFamily="34" charset="-128"/>
                          <a:cs typeface="Adobe Clean"/>
                        </a:rPr>
                        <a:t>優先度</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altLang="en-US"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altLang="en-US" sz="9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1</a:t>
                      </a:r>
                    </a:p>
                    <a:p>
                      <a:pPr marL="50800" marR="387985" lvl="0" indent="0" eaLnBrk="1" fontAlgn="auto" latinLnBrk="0" hangingPunct="1">
                        <a:lnSpc>
                          <a:spcPts val="1000"/>
                        </a:lnSpc>
                        <a:spcBef>
                          <a:spcPts val="420"/>
                        </a:spcBef>
                        <a:spcAft>
                          <a:spcPts val="0"/>
                        </a:spcAft>
                        <a:buClrTx/>
                        <a:buSzTx/>
                        <a:buFontTx/>
                        <a:buNone/>
                      </a:pPr>
                      <a:r>
                        <a:rPr lang="ja-JP" sz="900" b="0" i="0" dirty="0">
                          <a:solidFill>
                            <a:srgbClr val="020302"/>
                          </a:solidFill>
                          <a:latin typeface="Adobe Clean Han Light" panose="020B0300000000000000" pitchFamily="34" charset="-128"/>
                          <a:ea typeface="Adobe Clean Han Light" panose="020B0300000000000000" pitchFamily="34" charset="-128"/>
                          <a:cs typeface="+mn-cs"/>
                        </a:rPr>
                        <a:t> </a:t>
                      </a: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お客様の本番業務機能がダウンしている、または著しいデータ損失やサービス低下があり、機能およびユーザビリティを復元するための早急な処置が必要。</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24 時間年中無休／</a:t>
                      </a:r>
                      <a:br>
                        <a:rPr lang="sk-SK" altLang="ja-JP" sz="900" b="0" i="0" u="none" strike="noStrike" dirty="0">
                          <a:solidFill>
                            <a:srgbClr val="020302"/>
                          </a:solidFill>
                          <a:latin typeface="Adobe Clean Han Light" panose="020B0300000000000000" pitchFamily="34" charset="-128"/>
                          <a:ea typeface="Adobe Clean Han Light" panose="020B0300000000000000" pitchFamily="34" charset="-128"/>
                        </a:rPr>
                      </a:b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30 分</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0">
                <a:tc>
                  <a:txBody>
                    <a:bodyPr/>
                    <a:lstStyle/>
                    <a:p>
                      <a:pPr marL="50800">
                        <a:lnSpc>
                          <a:spcPct val="100000"/>
                        </a:lnSpc>
                        <a:spcBef>
                          <a:spcPts val="12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2</a:t>
                      </a:r>
                    </a:p>
                    <a:p>
                      <a:pPr marL="50165" marR="203200">
                        <a:lnSpc>
                          <a:spcPts val="1000"/>
                        </a:lnSpc>
                        <a:spcBef>
                          <a:spcPts val="415"/>
                        </a:spcBef>
                      </a:pP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お客様の業務機能に重大なサービス低下や潜在的なデータ損失、サービス使用不能の可能性があるか、主な機能が影響を受けている。</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営業時間／4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平日</a:t>
                      </a:r>
                      <a:r>
                        <a:rPr lang="en-US" altLang="ja-JP" sz="900" b="0" i="0" u="none" strike="noStrike" dirty="0">
                          <a:solidFill>
                            <a:srgbClr val="020302"/>
                          </a:solidFill>
                          <a:latin typeface="Adobe Clean Han Light" panose="020B0300000000000000" pitchFamily="34" charset="-128"/>
                          <a:ea typeface="Adobe Clean Han Light" panose="020B0300000000000000" pitchFamily="34" charset="-128"/>
                        </a:rPr>
                        <a:t>24</a:t>
                      </a:r>
                      <a:r>
                        <a:rPr lang="ja-JP" altLang="en-US" sz="900" b="0" i="0" u="none" strike="noStrike" dirty="0">
                          <a:solidFill>
                            <a:srgbClr val="020302"/>
                          </a:solidFill>
                          <a:latin typeface="Adobe Clean Han Light" panose="020B0300000000000000" pitchFamily="34" charset="-128"/>
                          <a:ea typeface="Adobe Clean Han Light" panose="020B0300000000000000" pitchFamily="34" charset="-128"/>
                        </a:rPr>
                        <a:t>時間</a:t>
                      </a: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／1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3</a:t>
                      </a:r>
                    </a:p>
                    <a:p>
                      <a:pPr marL="49530" marR="212090" indent="-2540">
                        <a:lnSpc>
                          <a:spcPts val="1000"/>
                        </a:lnSpc>
                        <a:spcBef>
                          <a:spcPts val="415"/>
                        </a:spcBef>
                      </a:pP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お客様の業務機能に軽微なサービス低下があるが、業務機能を正常に続行できる解決策／回避策が存在する。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営業時間／6 時間</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営業時間／2 時間</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ja-JP" sz="900" b="1" dirty="0">
                          <a:solidFill>
                            <a:srgbClr val="020302"/>
                          </a:solidFill>
                          <a:latin typeface="Adobe Clean Han Regular" panose="020B0500000000000000" pitchFamily="34" charset="-128"/>
                          <a:ea typeface="Adobe Clean Han Regular" panose="020B0500000000000000" pitchFamily="34" charset="-128"/>
                          <a:cs typeface="Adobe Clean"/>
                        </a:rPr>
                        <a:t>優先度 4</a:t>
                      </a:r>
                    </a:p>
                    <a:p>
                      <a:pPr marL="49530">
                        <a:lnSpc>
                          <a:spcPct val="100000"/>
                        </a:lnSpc>
                        <a:spcBef>
                          <a:spcPts val="145"/>
                        </a:spcBef>
                      </a:pPr>
                      <a:r>
                        <a:rPr lang="ja-JP" sz="900" b="1" dirty="0">
                          <a:solidFill>
                            <a:srgbClr val="020302"/>
                          </a:solidFill>
                          <a:latin typeface="Adobe Clean Han Light" panose="020B0300000000000000" pitchFamily="34" charset="-128"/>
                          <a:ea typeface="Adobe Clean Han Light" panose="020B0300000000000000" pitchFamily="34" charset="-128"/>
                          <a:cs typeface="+mn-cs"/>
                        </a:rPr>
                        <a:t> </a:t>
                      </a:r>
                      <a:r>
                        <a:rPr lang="ja-JP" sz="900" b="0" i="0" u="none" strike="noStrike" dirty="0">
                          <a:solidFill>
                            <a:schemeClr val="tx1"/>
                          </a:solidFill>
                          <a:latin typeface="Adobe Clean Han Light" panose="020B0300000000000000" pitchFamily="34" charset="-128"/>
                          <a:ea typeface="Adobe Clean Han Light" panose="020B0300000000000000" pitchFamily="34" charset="-128"/>
                          <a:cs typeface="+mn-cs"/>
                        </a:rPr>
                        <a:t>現在の製品機能に関する一般的な質問または機能拡張のリクエスト。</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a:solidFill>
                            <a:srgbClr val="020302"/>
                          </a:solidFill>
                          <a:latin typeface="Adobe Clean Han Light" panose="020B0300000000000000" pitchFamily="34" charset="-128"/>
                          <a:ea typeface="Adobe Clean Han Light" panose="020B0300000000000000" pitchFamily="34" charset="-128"/>
                        </a:rPr>
                        <a:t>営業日／3 日</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ja-JP" sz="900" b="0" i="0" u="none" strike="noStrike" dirty="0">
                          <a:solidFill>
                            <a:srgbClr val="020302"/>
                          </a:solidFill>
                          <a:latin typeface="Adobe Clean Han Light" panose="020B0300000000000000" pitchFamily="34" charset="-128"/>
                          <a:ea typeface="Adobe Clean Han Light" panose="020B0300000000000000" pitchFamily="34" charset="-128"/>
                        </a:rPr>
                        <a:t>営業日／1 日</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lang="ja-JP"/>
              <a:t>©2021 Adobe.All Rights Reserved.Adobe 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ja-JP"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4508"/>
          </a:xfrm>
          <a:prstGeom prst="rect">
            <a:avLst/>
          </a:prstGeom>
        </p:spPr>
        <p:txBody>
          <a:bodyPr vert="horz" wrap="square" lIns="0" tIns="24130" rIns="0" bIns="0" rtlCol="0">
            <a:spAutoFit/>
          </a:bodyPr>
          <a:lstStyle/>
          <a:p>
            <a:pPr marL="12700" marR="5080">
              <a:lnSpc>
                <a:spcPts val="1200"/>
              </a:lnSpc>
              <a:spcBef>
                <a:spcPts val="240"/>
              </a:spcBef>
            </a:pPr>
            <a:r>
              <a:rPr lang="ja-JP" sz="1200" dirty="0">
                <a:solidFill>
                  <a:schemeClr val="bg1"/>
                </a:solidFill>
                <a:latin typeface="Adobe Clean Han Normal" panose="020B0400000000000000" pitchFamily="34" charset="-128"/>
                <a:ea typeface="Adobe Clean Han Normal" panose="020B0400000000000000" pitchFamily="34" charset="-128"/>
              </a:rPr>
              <a:t>オンライン | ビジネス |</a:t>
            </a:r>
            <a:r>
              <a:rPr lang="ja-JP" sz="1200" b="1" dirty="0">
                <a:solidFill>
                  <a:schemeClr val="bg1"/>
                </a:solidFill>
                <a:latin typeface="Adobe Clean Han Normal" panose="020B0400000000000000" pitchFamily="34" charset="-128"/>
                <a:ea typeface="Adobe Clean Han Normal" panose="020B0400000000000000" pitchFamily="34" charset="-128"/>
              </a:rPr>
              <a:t> </a:t>
            </a:r>
            <a:r>
              <a:rPr lang="ja-JP" sz="1200" b="1" dirty="0">
                <a:solidFill>
                  <a:schemeClr val="bg1"/>
                </a:solidFill>
                <a:latin typeface="Adobe Clean Han Regular" panose="020B0500000000000000" pitchFamily="34" charset="-128"/>
                <a:ea typeface="Adobe Clean Han Regular" panose="020B0500000000000000" pitchFamily="34" charset="-128"/>
              </a:rPr>
              <a:t>エンタープライズ </a:t>
            </a:r>
            <a:r>
              <a:rPr lang="ja-JP" sz="1200" dirty="0">
                <a:solidFill>
                  <a:schemeClr val="bg1"/>
                </a:solidFill>
                <a:latin typeface="Adobe Clean Han Normal" panose="020B0400000000000000" pitchFamily="34" charset="-128"/>
                <a:ea typeface="Adobe Clean Han Normal" panose="020B0400000000000000" pitchFamily="34" charset="-128"/>
              </a:rPr>
              <a:t>| エリート</a:t>
            </a:r>
            <a:br>
              <a:rPr lang="ja-JP" sz="900" dirty="0">
                <a:solidFill>
                  <a:schemeClr val="bg1"/>
                </a:solidFill>
                <a:latin typeface="Adobe Clean Han Normal" panose="020B0400000000000000" pitchFamily="34" charset="-128"/>
                <a:ea typeface="Adobe Clean Han Normal" panose="020B0400000000000000" pitchFamily="34" charset="-128"/>
              </a:rPr>
            </a:br>
            <a:r>
              <a:rPr lang="ja-JP" sz="850" dirty="0">
                <a:solidFill>
                  <a:schemeClr val="bg1"/>
                </a:solidFill>
                <a:latin typeface="Adobe Clean Han Normal" panose="020B0400000000000000" pitchFamily="34" charset="-128"/>
                <a:ea typeface="Adobe Clean Han Normal" panose="020B0400000000000000" pitchFamily="34" charset="-128"/>
              </a:rPr>
              <a:t>エンタープライズサポートでは、Adobe Experience League のパーソナライズされたラーニングパスやモニタリングされているコミュニティフォーラムへのアクセスが提供されます。アドビ製品に関する詳細なテクニカルドキュメントや最新のリリースノートは、いつでも参照可能です。また、エンタープライズサポートのお客様には、アドビサポートチーム内における専任の技術相談窓口として、専任サポートエンジニアが対応します。お客様がお使いの Experience Cloud ソリューションに関する豊富な知識と経験を持つサポートチームが、あらゆるサポートリクエストを適切なタイミングで解決できるように、テクニカルチームと協力してお客様を支援します。エンタープライズサポートには、お客様のビジネスの中断を最も重要なタイミングで最小限に抑えることができるような、さらなるサービスが充実しています。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1466003699"/>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409503">
                  <a:extLst>
                    <a:ext uri="{9D8B030D-6E8A-4147-A177-3AD203B41FA5}">
                      <a16:colId xmlns:a16="http://schemas.microsoft.com/office/drawing/2014/main" val="20001"/>
                    </a:ext>
                  </a:extLst>
                </a:gridCol>
                <a:gridCol w="1149860">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ja-JP" sz="900" dirty="0">
                          <a:solidFill>
                            <a:srgbClr val="404040"/>
                          </a:solidFill>
                          <a:latin typeface="Adobe Clean Han Regular" panose="020B0500000000000000" pitchFamily="34" charset="-128"/>
                          <a:ea typeface="Adobe Clean Han Regular" panose="020B0500000000000000" pitchFamily="34" charset="-128"/>
                          <a:cs typeface="Adobe Clean"/>
                        </a:rPr>
                        <a:t>オンラインサポート</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ja-JP" sz="900" dirty="0">
                          <a:solidFill>
                            <a:srgbClr val="FFFFFF"/>
                          </a:solidFill>
                          <a:latin typeface="Adobe Clean Han Regular" panose="020B0500000000000000" pitchFamily="34" charset="-128"/>
                          <a:ea typeface="Adobe Clean Han Regular" panose="020B0500000000000000" pitchFamily="34" charset="-128"/>
                          <a:cs typeface="Adobe Clean"/>
                        </a:rPr>
                        <a:t>エンタープライズサポート</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ja-JP" sz="800" i="1" dirty="0">
                          <a:solidFill>
                            <a:schemeClr val="bg1"/>
                          </a:solidFill>
                          <a:latin typeface="Adobe Clean Han Light" panose="020B0300000000000000" pitchFamily="34" charset="-128"/>
                          <a:ea typeface="Adobe Clean Han Light" panose="020B0300000000000000" pitchFamily="34" charset="-128"/>
                        </a:rPr>
                        <a:t>有償サポート（$）</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担当エキスパート</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アカウントサポートリード</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専任サポートエンジニア</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テクニカルアカウントマネージャー</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サポートサービス</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オンラインサポート</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営業時間内</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平日</a:t>
                      </a:r>
                      <a:r>
                        <a:rPr lang="en-US" altLang="ja-JP" sz="900" dirty="0">
                          <a:solidFill>
                            <a:srgbClr val="020302"/>
                          </a:solidFill>
                          <a:latin typeface="Adobe Clean Han Light" panose="020B0300000000000000" pitchFamily="34" charset="-128"/>
                          <a:ea typeface="Adobe Clean Han Light" panose="020B0300000000000000" pitchFamily="34" charset="-128"/>
                          <a:cs typeface="AdobeClean-Light"/>
                        </a:rPr>
                        <a:t>24</a:t>
                      </a:r>
                      <a:r>
                        <a:rPr lang="ja-JP" altLang="en-US" sz="900" dirty="0">
                          <a:solidFill>
                            <a:srgbClr val="020302"/>
                          </a:solidFill>
                          <a:latin typeface="Adobe Clean Han Light" panose="020B0300000000000000" pitchFamily="34" charset="-128"/>
                          <a:ea typeface="Adobe Clean Han Light" panose="020B0300000000000000" pitchFamily="34" charset="-128"/>
                          <a:cs typeface="AdobeClean-Light"/>
                        </a:rPr>
                        <a:t>時間</a:t>
                      </a:r>
                      <a:endParaRPr lang="ja-JP" sz="900" dirty="0">
                        <a:solidFill>
                          <a:srgbClr val="020302"/>
                        </a:solidFill>
                        <a:latin typeface="Adobe Clean Han Light" panose="020B0300000000000000" pitchFamily="34" charset="-128"/>
                        <a:ea typeface="Adobe Clean Han Light" panose="020B0300000000000000" pitchFamily="34" charset="-128"/>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24 時間年中無休の P1 の問題のサポート</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ja-JP" sz="900">
                          <a:solidFill>
                            <a:srgbClr val="020302"/>
                          </a:solidFill>
                          <a:latin typeface="Wingdings"/>
                          <a:ea typeface="MS Mincho"/>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サポート対象ユーザー（製品単位）</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電話サポート（ライブ）</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ja-JP" sz="900">
                          <a:solidFill>
                            <a:srgbClr val="020302"/>
                          </a:solidFill>
                          <a:latin typeface="Wingdings"/>
                          <a:ea typeface="MS Mincho"/>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エスカレーション管理</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ja-JP" sz="900">
                          <a:solidFill>
                            <a:srgbClr val="020302"/>
                          </a:solidFill>
                          <a:latin typeface="Wingdings"/>
                          <a:ea typeface="MS Mincho"/>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年間のサービスレビュー</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年間のエキスパートセッション</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ja-JP" sz="900" dirty="0">
                          <a:latin typeface="Adobe Clean Han Light" panose="020B0300000000000000" pitchFamily="34" charset="-128"/>
                          <a:ea typeface="Adobe Clean Han Light" panose="020B0300000000000000" pitchFamily="34" charset="-128"/>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ja-JP" sz="900" dirty="0">
                          <a:latin typeface="Adobe Clean Han Light" panose="020B0300000000000000" pitchFamily="34" charset="-128"/>
                          <a:ea typeface="Adobe Clean Han Light" panose="020B0300000000000000" pitchFamily="34" charset="-128"/>
                          <a:cs typeface="AdobeClean-Light"/>
                        </a:rPr>
                        <a:t>ケースレビュー</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ja-JP" sz="900">
                          <a:solidFill>
                            <a:srgbClr val="020302"/>
                          </a:solidFill>
                          <a:latin typeface="Adobe Clean Han Light" panose="020B0300000000000000" pitchFamily="34" charset="-128"/>
                          <a:ea typeface="Adobe Clean Han Light" panose="020B0300000000000000" pitchFamily="34" charset="-128"/>
                          <a:cs typeface="AdobeClean-Light"/>
                        </a:rPr>
                        <a:t>イベント管理</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環境レビュー、メンテナンスと監視</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ja-JP" sz="900" spc="-20" baseline="0" dirty="0">
                          <a:solidFill>
                            <a:srgbClr val="020302"/>
                          </a:solidFill>
                          <a:latin typeface="Adobe Clean Han Light" panose="020B0300000000000000" pitchFamily="34" charset="-128"/>
                          <a:ea typeface="Adobe Clean Han Light" panose="020B0300000000000000" pitchFamily="34" charset="-128"/>
                          <a:cs typeface="AdobeClean-Light"/>
                        </a:rPr>
                        <a:t>リリース、移行、アップグレード、製品ロードマップのレビュー</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ja-JP" sz="900" spc="-20" baseline="0" dirty="0">
                          <a:latin typeface="Adobe Clean Han Light" panose="020B0300000000000000" pitchFamily="34" charset="-128"/>
                          <a:ea typeface="Adobe Clean Han Light" panose="020B0300000000000000" pitchFamily="34" charset="-128"/>
                          <a:cs typeface="AdobeClean-Light"/>
                        </a:rPr>
                        <a:t>クラウドサポートアクティビティ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dirty="0">
                          <a:solidFill>
                            <a:srgbClr val="020302"/>
                          </a:solidFill>
                          <a:latin typeface="Wingdings"/>
                          <a:ea typeface="MS Mincho"/>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ja-JP" sz="1000" b="1" i="0" dirty="0">
                          <a:solidFill>
                            <a:schemeClr val="bg1"/>
                          </a:solidFill>
                          <a:latin typeface="Adobe Clean Han Regular" panose="020B0500000000000000" pitchFamily="34" charset="-128"/>
                          <a:ea typeface="Adobe Clean Han Regular" panose="020B0500000000000000" pitchFamily="34" charset="-128"/>
                          <a:cs typeface="AdobeClean-Light"/>
                        </a:rPr>
                        <a:t>フィールドサービス</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ja-JP" sz="900" dirty="0">
                          <a:solidFill>
                            <a:srgbClr val="020302"/>
                          </a:solidFill>
                          <a:latin typeface="Adobe Clean Han Light" panose="020B0300000000000000" pitchFamily="34" charset="-128"/>
                          <a:ea typeface="Adobe Clean Han Light" panose="020B0300000000000000" pitchFamily="34" charset="-128"/>
                          <a:cs typeface="AdobeClean-Light"/>
                        </a:rPr>
                        <a:t>Launch Advisory サービス – 製品導入の初年度</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a:solidFill>
                            <a:srgbClr val="020302"/>
                          </a:solidFill>
                          <a:latin typeface="Wingdings"/>
                          <a:ea typeface="MS Mincho"/>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ja-JP" sz="900" dirty="0">
                          <a:solidFill>
                            <a:srgbClr val="020302"/>
                          </a:solidFill>
                          <a:latin typeface="Wingdings"/>
                          <a:ea typeface="MS Mincho"/>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ja-JP" sz="900" dirty="0">
                          <a:latin typeface="Adobe Clean Han Light" panose="020B0300000000000000" pitchFamily="34" charset="-128"/>
                          <a:ea typeface="Adobe Clean Han Light" panose="020B0300000000000000" pitchFamily="34" charset="-128"/>
                          <a:cs typeface="AdobeClean-Light"/>
                        </a:rPr>
                        <a:t>フィールドサービスアクティビティ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8" y="8731717"/>
            <a:ext cx="2302739" cy="1084912"/>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ja-JP" sz="1000" dirty="0">
                <a:solidFill>
                  <a:srgbClr val="020302"/>
                </a:solidFill>
                <a:latin typeface="Adobe Clean Han Light" panose="020B0300000000000000" pitchFamily="34" charset="-128"/>
                <a:ea typeface="Adobe Clean Han Light" panose="020B0300000000000000" pitchFamily="34" charset="-128"/>
                <a:cs typeface="AdobeClean-Light"/>
              </a:rPr>
              <a:t>チャットセッションを開始すると、回答やケース申請による支援を受けることができます。</a:t>
            </a:r>
          </a:p>
          <a:p>
            <a:pPr marL="33020" marR="159385">
              <a:spcBef>
                <a:spcPts val="100"/>
              </a:spcBef>
              <a:tabLst>
                <a:tab pos="1786889" algn="l"/>
              </a:tabLst>
            </a:pPr>
            <a:r>
              <a:rPr lang="ja-JP" sz="1000" i="1" dirty="0">
                <a:solidFill>
                  <a:srgbClr val="7A7A7A"/>
                </a:solidFill>
                <a:latin typeface="Adobe Clean Han Light" panose="020B0300000000000000" pitchFamily="34" charset="-128"/>
                <a:ea typeface="Adobe Clean Han Light" panose="020B0300000000000000" pitchFamily="34" charset="-128"/>
                <a:cs typeface="AdobeClean-LightIt"/>
              </a:rPr>
              <a:t>* すべての製品にライブチャットサポートがあるわけではありません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a:t>
            </a:r>
            <a:endParaRPr lang="en-US" altLang="ja-JP" sz="900" i="1" dirty="0">
              <a:solidFill>
                <a:srgbClr val="7A7A7A"/>
              </a:solidFill>
              <a:latin typeface="Adobe Clean Han Light" panose="020B0300000000000000" pitchFamily="34" charset="-128"/>
              <a:ea typeface="Adobe Clean Han Light" panose="020B0300000000000000" pitchFamily="34" charset="-128"/>
              <a:cs typeface="AdobeClean-LightIt"/>
            </a:endParaRPr>
          </a:p>
          <a:p>
            <a:pPr marL="33020" marR="159385">
              <a:spcBef>
                <a:spcPts val="100"/>
              </a:spcBef>
              <a:tabLst>
                <a:tab pos="1786889" algn="l"/>
              </a:tabLst>
            </a:pPr>
            <a:r>
              <a:rPr lang="ja-JP" altLang="en-US" sz="900" i="1" dirty="0">
                <a:solidFill>
                  <a:srgbClr val="7A7A7A"/>
                </a:solidFill>
                <a:latin typeface="Adobe Clean Han Light" panose="020B0300000000000000" pitchFamily="34" charset="-128"/>
                <a:ea typeface="Adobe Clean Han Light" panose="020B0300000000000000" pitchFamily="34" charset="-128"/>
                <a:cs typeface="AdobeClean-LightIt"/>
              </a:rPr>
              <a:t>* チャットサポートは日本語に対応していません。</a:t>
            </a:r>
            <a:r>
              <a:rPr lang="ja-JP" sz="900" i="1" dirty="0">
                <a:solidFill>
                  <a:srgbClr val="7A7A7A"/>
                </a:solidFill>
                <a:latin typeface="Adobe Clean Han Light" panose="020B0300000000000000" pitchFamily="34" charset="-128"/>
                <a:ea typeface="Adobe Clean Han Light" panose="020B0300000000000000" pitchFamily="34" charset="-128"/>
                <a:cs typeface="AdobeClean-LightIt"/>
              </a:rPr>
              <a:t>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6" y="6262870"/>
            <a:ext cx="192442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コミュニティフォーラム</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466056"/>
            <a:ext cx="1690706" cy="184666"/>
          </a:xfrm>
          <a:prstGeom prst="rect">
            <a:avLst/>
          </a:prstGeom>
        </p:spPr>
        <p:txBody>
          <a:bodyPr wrap="squar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オンラインフォーラム</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6700119"/>
            <a:ext cx="2194560" cy="1113125"/>
          </a:xfrm>
          <a:prstGeom prst="rect">
            <a:avLst/>
          </a:prstGeom>
        </p:spPr>
        <p:txBody>
          <a:bodyPr vert="horz" wrap="square" lIns="0" tIns="35560" rIns="0" bIns="0" rtlCol="0" anchor="t">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テクニカルソリューション、製品ドキュメント、FAQ などの増大するデータベースにオンラインで継続的にアクセスできます。また、アドビコミュニティで実務担当者や他のお客様と繋がり、ベストプラクティスや学習した内容を共有できます。</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262870"/>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466056"/>
            <a:ext cx="1745671"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セルフガイドジャーニー</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0" y="6658317"/>
            <a:ext cx="2327669" cy="1267014"/>
          </a:xfrm>
          <a:prstGeom prst="rect">
            <a:avLst/>
          </a:prstGeom>
        </p:spPr>
        <p:txBody>
          <a:bodyPr vert="horz" wrap="square" lIns="0" tIns="35560" rIns="0" bIns="0" rtlCol="0" anchor="t">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エクスペリエンスメーカーは、Experience League から誕生します。Experience League に参加すると、パーソナライズされた学習で、顧客体験管理能力を強化することができます。スキルの向上や、グローバルコミュニティでの仲間との交流のほか、キャリアアップに役立つ評価の獲得も可能です。</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231460"/>
            <a:ext cx="1829015"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a:solidFill>
                  <a:srgbClr val="000000"/>
                </a:solidFill>
                <a:latin typeface="Adobe Clean Han Light" panose="020B0300000000000000" pitchFamily="34" charset="-128"/>
                <a:ea typeface="Adobe Clean Han Light" panose="020B0300000000000000" pitchFamily="34" charset="-128"/>
              </a:rPr>
              <a:t>ライブチャットサポート*</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412679"/>
            <a:ext cx="1269578"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チャットサポート</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262870"/>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24 時間年中無休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466056"/>
            <a:ext cx="952184" cy="184666"/>
          </a:xfrm>
          <a:prstGeom prst="rect">
            <a:avLst/>
          </a:prstGeom>
        </p:spPr>
        <p:txBody>
          <a:bodyPr wrap="none" lIns="0" tIns="0" rIns="0" bIns="0">
            <a:spAutoFit/>
          </a:bodyPr>
          <a:lstStyle/>
          <a:p>
            <a:pPr>
              <a:spcBef>
                <a:spcPts val="600"/>
              </a:spcBef>
              <a:spcAft>
                <a:spcPts val="600"/>
              </a:spcAft>
            </a:pPr>
            <a:r>
              <a:rPr lang="ja-JP" sz="1200" b="1">
                <a:latin typeface="Adobe Clean Han Regular" panose="020B0500000000000000" pitchFamily="34" charset="-128"/>
                <a:ea typeface="Adobe Clean Han Regular" panose="020B0500000000000000" pitchFamily="34" charset="-128"/>
                <a:cs typeface="Open Sans" pitchFamily="34" charset="0"/>
              </a:rPr>
              <a:t>電話サポート</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6695820"/>
            <a:ext cx="2194560" cy="959237"/>
          </a:xfrm>
          <a:prstGeom prst="rect">
            <a:avLst/>
          </a:prstGeom>
        </p:spPr>
        <p:txBody>
          <a:bodyPr vert="horz" wrap="square" lIns="0" tIns="35560" rIns="0" bIns="0" rtlCol="0">
            <a:spAutoFit/>
          </a:bodyPr>
          <a:lstStyle/>
          <a:p>
            <a:r>
              <a:rPr lang="ja-JP" sz="1000">
                <a:solidFill>
                  <a:srgbClr val="020302"/>
                </a:solidFill>
                <a:latin typeface="Adobe Clean Han Light" panose="020B0300000000000000" pitchFamily="34" charset="-128"/>
                <a:ea typeface="Adobe Clean Han Light" panose="020B0300000000000000" pitchFamily="34" charset="-128"/>
              </a:rPr>
              <a:t>承認済みユーザーまたは</a:t>
            </a:r>
            <a:r>
              <a:rPr lang="ja-JP" sz="1000" b="1">
                <a:solidFill>
                  <a:srgbClr val="020302"/>
                </a:solidFill>
                <a:latin typeface="Adobe Clean Han Light" panose="020B0300000000000000" pitchFamily="34" charset="-128"/>
                <a:ea typeface="Adobe Clean Han Light" panose="020B0300000000000000" pitchFamily="34" charset="-128"/>
              </a:rPr>
              <a:t>サポート対象ユーザー</a:t>
            </a:r>
            <a:r>
              <a:rPr lang="ja-JP" sz="1000">
                <a:latin typeface="Adobe Clean Han Light" panose="020B0300000000000000" pitchFamily="34" charset="-128"/>
                <a:ea typeface="Adobe Clean Han Light" panose="020B0300000000000000" pitchFamily="34" charset="-128"/>
              </a:rPr>
              <a:t>は、使用可能なすべてのチャネル（P1 の場合は電話を含む）を通じて問題を申請でき、お客様の会社を代表してアドビのテクニカルサポートチームとやり取りできます。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045189"/>
            <a:ext cx="219456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5722210"/>
            <a:ext cx="2304477" cy="307777"/>
          </a:xfrm>
          <a:prstGeom prst="rect">
            <a:avLst/>
          </a:prstGeom>
        </p:spPr>
        <p:txBody>
          <a:bodyPr wrap="none" lIns="0">
            <a:spAutoFit/>
          </a:bodyPr>
          <a:lstStyle/>
          <a:p>
            <a:pPr>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オンラインサポートの特長</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23146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ja-JP" sz="1200" dirty="0">
                <a:solidFill>
                  <a:srgbClr val="000000"/>
                </a:solidFill>
                <a:latin typeface="Adobe Clean Han Light" panose="020B0300000000000000" pitchFamily="34" charset="-128"/>
                <a:ea typeface="Adobe Clean Han Light" panose="020B0300000000000000" pitchFamily="34" charset="-128"/>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412679"/>
            <a:ext cx="793487" cy="184666"/>
          </a:xfrm>
          <a:prstGeom prst="rect">
            <a:avLst/>
          </a:prstGeom>
        </p:spPr>
        <p:txBody>
          <a:bodyPr wrap="none" lIns="0" tIns="0" rIns="0" bIns="0">
            <a:spAutoFit/>
          </a:bodyPr>
          <a:lstStyle/>
          <a:p>
            <a:pPr>
              <a:spcBef>
                <a:spcPts val="600"/>
              </a:spcBef>
              <a:spcAft>
                <a:spcPts val="600"/>
              </a:spcAft>
            </a:pPr>
            <a:r>
              <a:rPr lang="ja-JP" sz="1200" b="1" dirty="0">
                <a:latin typeface="Adobe Clean Han Regular" panose="020B0500000000000000" pitchFamily="34" charset="-128"/>
                <a:ea typeface="Adobe Clean Han Regular" panose="020B0500000000000000" pitchFamily="34" charset="-128"/>
                <a:cs typeface="Open Sans" pitchFamily="34" charset="0"/>
              </a:rPr>
              <a:t>ウェビナー</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697289"/>
            <a:ext cx="2194560" cy="1113125"/>
          </a:xfrm>
          <a:prstGeom prst="rect">
            <a:avLst/>
          </a:prstGeom>
        </p:spPr>
        <p:txBody>
          <a:bodyPr vert="horz" wrap="square" lIns="0" tIns="35560" rIns="0" bIns="0" rtlCol="0">
            <a:spAutoFit/>
          </a:bodyPr>
          <a:lstStyle/>
          <a:p>
            <a:r>
              <a:rPr lang="ja-JP" sz="1000">
                <a:solidFill>
                  <a:srgbClr val="4B4B4B"/>
                </a:solidFill>
                <a:latin typeface="Adobe Clean Han Light" panose="020B0300000000000000" pitchFamily="34" charset="-128"/>
                <a:ea typeface="Adobe Clean Han Light" panose="020B0300000000000000" pitchFamily="34" charset="-128"/>
              </a:rPr>
              <a:t>アドビカスタマーサポートチームによる Office Hours には、参加者に情報を提供するだけでなく、問題のトラブルシューティングやアドビソリューションで成功するためのヒントやテクニックを紹介することを目的としたセッションが含まれています。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7" y="8161610"/>
            <a:ext cx="2015239"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ja-JP" sz="1200" dirty="0">
                <a:solidFill>
                  <a:srgbClr val="000000"/>
                </a:solidFill>
                <a:latin typeface="Adobe Clean Han Light" panose="020B0300000000000000" pitchFamily="34" charset="-128"/>
                <a:ea typeface="Adobe Clean Han Light" panose="020B0300000000000000" pitchFamily="34" charset="-128"/>
              </a:rPr>
              <a:t>セルフサービスポータル</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342829"/>
            <a:ext cx="1486754" cy="359073"/>
          </a:xfrm>
          <a:prstGeom prst="rect">
            <a:avLst/>
          </a:prstGeom>
        </p:spPr>
        <p:txBody>
          <a:bodyPr wrap="none" lIns="0" tIns="0" rIns="0" bIns="0">
            <a:spAutoFit/>
          </a:bodyPr>
          <a:lstStyle/>
          <a:p>
            <a:pPr>
              <a:lnSpc>
                <a:spcPts val="1400"/>
              </a:lnSpc>
            </a:pPr>
            <a:r>
              <a:rPr lang="ja-JP" sz="1200" b="1" dirty="0">
                <a:latin typeface="Adobe Clean Han Regular" panose="020B0500000000000000" pitchFamily="34" charset="-128"/>
                <a:ea typeface="Adobe Clean Han Regular" panose="020B0500000000000000" pitchFamily="34" charset="-128"/>
                <a:cs typeface="Open Sans" pitchFamily="34" charset="0"/>
              </a:rPr>
              <a:t>24 時間年中無休のサ</a:t>
            </a:r>
            <a:br>
              <a:rPr lang="sk-SK" altLang="ja-JP" sz="1200" b="1" dirty="0">
                <a:latin typeface="Adobe Clean Han Regular" panose="020B0500000000000000" pitchFamily="34" charset="-128"/>
                <a:ea typeface="Adobe Clean Han Regular" panose="020B0500000000000000" pitchFamily="34" charset="-128"/>
                <a:cs typeface="Open Sans" pitchFamily="34" charset="0"/>
              </a:rPr>
            </a:br>
            <a:r>
              <a:rPr lang="ja-JP" sz="1200" b="1" dirty="0">
                <a:latin typeface="Adobe Clean Han Regular" panose="020B0500000000000000" pitchFamily="34" charset="-128"/>
                <a:ea typeface="Adobe Clean Han Regular" panose="020B0500000000000000" pitchFamily="34" charset="-128"/>
                <a:cs typeface="Open Sans" pitchFamily="34" charset="0"/>
              </a:rPr>
              <a:t>ポートポータル</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658311"/>
            <a:ext cx="2302738" cy="1113125"/>
          </a:xfrm>
          <a:prstGeom prst="rect">
            <a:avLst/>
          </a:prstGeom>
        </p:spPr>
        <p:txBody>
          <a:bodyPr vert="horz" wrap="square" lIns="0" tIns="35560" rIns="0" bIns="0" rtlCol="0">
            <a:spAutoFit/>
          </a:bodyPr>
          <a:lstStyle/>
          <a:p>
            <a:r>
              <a:rPr lang="ja-JP" sz="1000" dirty="0">
                <a:solidFill>
                  <a:srgbClr val="4B4B4B"/>
                </a:solidFill>
                <a:latin typeface="Adobe Clean Han Light" panose="020B0300000000000000" pitchFamily="34" charset="-128"/>
                <a:ea typeface="Adobe Clean Han Light" panose="020B0300000000000000" pitchFamily="34" charset="-128"/>
              </a:rPr>
              <a:t>オンラインのセルフサービスサポートポータルにオンデマンドでアクセスして、サポートリクエストを申請したり、ケースのステータスを確認したり、その他のリソース（ナレッジベース、ニュースとアラート、注目すべきヒントなど）を参照したりできます。</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ja-JP"/>
              <a:t>©2021 Adobe.All Rights Reserved.Adobe Confidential.</a:t>
            </a:r>
          </a:p>
        </p:txBody>
      </p:sp>
      <p:sp>
        <p:nvSpPr>
          <p:cNvPr id="114" name="object 26">
            <a:extLst>
              <a:ext uri="{FF2B5EF4-FFF2-40B4-BE49-F238E27FC236}">
                <a16:creationId xmlns:a16="http://schemas.microsoft.com/office/drawing/2014/main" id="{408C2D8F-392B-584D-B818-DDD728EB2211}"/>
              </a:ext>
            </a:extLst>
          </p:cNvPr>
          <p:cNvSpPr/>
          <p:nvPr/>
        </p:nvSpPr>
        <p:spPr>
          <a:xfrm flipV="1">
            <a:off x="214970" y="822962"/>
            <a:ext cx="2749209"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20064"/>
            <a:ext cx="2857514" cy="307777"/>
          </a:xfrm>
          <a:prstGeom prst="rect">
            <a:avLst/>
          </a:prstGeom>
        </p:spPr>
        <p:txBody>
          <a:bodyPr wrap="none" lIns="0">
            <a:spAutoFit/>
          </a:bodyPr>
          <a:lstStyle/>
          <a:p>
            <a:pPr>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エンタープライズサポートの特長</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592995"/>
            <a:ext cx="1811734"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エスカレーション管理</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Light" panose="020B0300000000000000" pitchFamily="34" charset="-128"/>
                <a:ea typeface="Adobe Clean Han Light" panose="020B0300000000000000" pitchFamily="34" charset="-128"/>
              </a:rPr>
              <a:t>アドビ内の専任連絡窓口が、エスカレーション支援や定期的なアップデートを提供し、お客様の最も重要なオープン中のサポートリクエストに優先的に対応します。</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427866"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サービスレビュー</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Light" panose="020B0300000000000000" pitchFamily="34" charset="-128"/>
                <a:ea typeface="Adobe Clean Han Light" panose="020B0300000000000000" pitchFamily="34" charset="-128"/>
              </a:rPr>
              <a:t>エンタープライズプログラムのサービス、メリットおよびサポート関連指標に関して、包括的なレビューを年 2 回行います。</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ja-JP" sz="1000">
                <a:solidFill>
                  <a:srgbClr val="4B4B4B"/>
                </a:solidFill>
                <a:latin typeface="Adobe Clean Han Light" panose="020B0300000000000000" pitchFamily="34" charset="-128"/>
                <a:ea typeface="Adobe Clean Han Light" panose="020B0300000000000000" pitchFamily="34" charset="-128"/>
              </a:rPr>
              <a:t>特定の製品の機能と、それを活用して一般的なビジネス上の問題を解決する方法に焦点を当てた 60 分のセッションです。</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4882667"/>
            <a:ext cx="2194560" cy="536622"/>
          </a:xfrm>
          <a:prstGeom prst="rect">
            <a:avLst/>
          </a:prstGeom>
        </p:spPr>
        <p:txBody>
          <a:bodyPr vert="horz" wrap="square" lIns="0" tIns="12700" rIns="0" bIns="0" rtlCol="0" anchor="t">
            <a:spAutoFit/>
          </a:bodyPr>
          <a:lstStyle/>
          <a:p>
            <a:pPr marL="12700" marR="5080">
              <a:lnSpc>
                <a:spcPct val="115999"/>
              </a:lnSpc>
              <a:spcBef>
                <a:spcPts val="600"/>
              </a:spcBef>
            </a:pPr>
            <a:r>
              <a:rPr lang="ja-JP" sz="1000">
                <a:solidFill>
                  <a:srgbClr val="4B4B4B"/>
                </a:solidFill>
                <a:latin typeface="Adobe Clean Han Light" panose="020B0300000000000000" pitchFamily="34" charset="-128"/>
                <a:ea typeface="Adobe Clean Han Light" panose="020B0300000000000000" pitchFamily="34" charset="-128"/>
              </a:rPr>
              <a:t>AEM as a Cloud Service におけるカスタマイズのベストプラクティスとコアコンポーネントの採用を促進します。</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875027"/>
            <a:ext cx="2194560" cy="540276"/>
          </a:xfrm>
          <a:prstGeom prst="rect">
            <a:avLst/>
          </a:prstGeom>
        </p:spPr>
        <p:txBody>
          <a:bodyPr vert="horz" wrap="square" lIns="0" tIns="12700" rIns="0" bIns="0" rtlCol="0" anchor="t">
            <a:spAutoFit/>
          </a:bodyPr>
          <a:lstStyle/>
          <a:p>
            <a:pPr marL="13970" marR="5080" indent="-1905">
              <a:lnSpc>
                <a:spcPct val="117000"/>
              </a:lnSpc>
              <a:spcBef>
                <a:spcPts val="900"/>
              </a:spcBef>
            </a:pPr>
            <a:r>
              <a:rPr lang="ja-JP" sz="1000">
                <a:solidFill>
                  <a:srgbClr val="4B4B4B"/>
                </a:solidFill>
                <a:latin typeface="Adobe Clean Han Light" panose="020B0300000000000000" pitchFamily="34" charset="-128"/>
                <a:ea typeface="Adobe Clean Han Light" panose="020B0300000000000000" pitchFamily="34" charset="-128"/>
              </a:rPr>
              <a:t>最適化のチャンスがあるカスタマイズソリューションの採用領域を特定、レビュー、提案します。</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828919"/>
            <a:ext cx="2194560" cy="900375"/>
          </a:xfrm>
          <a:prstGeom prst="rect">
            <a:avLst/>
          </a:prstGeom>
        </p:spPr>
        <p:txBody>
          <a:bodyPr vert="horz" wrap="square" lIns="0" tIns="12700" rIns="0" bIns="0" rtlCol="0" anchor="t">
            <a:spAutoFit/>
          </a:bodyPr>
          <a:lstStyle/>
          <a:p>
            <a:pPr marL="12700" marR="5080">
              <a:lnSpc>
                <a:spcPct val="117000"/>
              </a:lnSpc>
              <a:spcBef>
                <a:spcPts val="685"/>
              </a:spcBef>
            </a:pPr>
            <a:r>
              <a:rPr lang="ja-JP" sz="1000" dirty="0">
                <a:solidFill>
                  <a:srgbClr val="4B4B4B"/>
                </a:solidFill>
                <a:latin typeface="Adobe Clean Han Light" panose="020B0300000000000000" pitchFamily="34" charset="-128"/>
                <a:ea typeface="Adobe Clean Han Light" panose="020B0300000000000000" pitchFamily="34" charset="-128"/>
              </a:rPr>
              <a:t>AEM as a Cloud Service のお客様が業界標準や AEM as a Cloud Service のベストプラクティスを遵守することを支援するための技術的および運用上のガバナンスです。</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ja-JP" sz="1000">
                <a:solidFill>
                  <a:srgbClr val="4B4B4B"/>
                </a:solidFill>
                <a:latin typeface="Adobe Clean Han Light" panose="020B0300000000000000" pitchFamily="34" charset="-128"/>
                <a:ea typeface="Adobe Clean Han Light" panose="020B0300000000000000" pitchFamily="34" charset="-128"/>
              </a:rPr>
              <a:t>お客様のソリューション環境およびビジネス目標をよく理解している、専任のサポートエンジニアです。豊富な経験を活かして、お客様のエンタープライズサポートエクスペリエンスの調整を支援します。</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3" y="1117228"/>
            <a:ext cx="1836877" cy="184666"/>
          </a:xfrm>
          <a:prstGeom prst="rect">
            <a:avLst/>
          </a:prstGeom>
        </p:spPr>
        <p:txBody>
          <a:bodyPr wrap="square" lIns="0" tIns="0" rIns="0" bIns="0">
            <a:spAutoFit/>
          </a:bodyPr>
          <a:lstStyle/>
          <a:p>
            <a:pPr>
              <a:spcBef>
                <a:spcPts val="600"/>
              </a:spcBef>
              <a:spcAft>
                <a:spcPts val="600"/>
              </a:spcAft>
            </a:pPr>
            <a:r>
              <a:rPr lang="ja-JP" sz="1200" b="1" dirty="0">
                <a:solidFill>
                  <a:srgbClr val="020302"/>
                </a:solidFill>
                <a:latin typeface="Adobe Clean Han Regular" panose="020B0500000000000000" pitchFamily="34" charset="-128"/>
                <a:ea typeface="Adobe Clean Han Regular" panose="020B0500000000000000" pitchFamily="34" charset="-128"/>
              </a:rPr>
              <a:t>専任サポートエンジニア</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89779"/>
            <a:ext cx="2060957"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エキスパートセッション</a:t>
            </a: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347633"/>
            <a:ext cx="2411730"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のカスタマイズのベストプラクティス</a:t>
            </a:r>
          </a:p>
        </p:txBody>
      </p:sp>
      <p:sp>
        <p:nvSpPr>
          <p:cNvPr id="148" name="Rectangle 147">
            <a:extLst>
              <a:ext uri="{FF2B5EF4-FFF2-40B4-BE49-F238E27FC236}">
                <a16:creationId xmlns:a16="http://schemas.microsoft.com/office/drawing/2014/main" id="{E46486FF-98E8-104F-B880-5545084769D6}"/>
              </a:ext>
            </a:extLst>
          </p:cNvPr>
          <p:cNvSpPr/>
          <p:nvPr/>
        </p:nvSpPr>
        <p:spPr>
          <a:xfrm>
            <a:off x="2752587" y="4319323"/>
            <a:ext cx="2122649" cy="461665"/>
          </a:xfrm>
          <a:prstGeom prst="rect">
            <a:avLst/>
          </a:prstGeom>
        </p:spPr>
        <p:txBody>
          <a:bodyPr wrap="square">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の付加価値サービス</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319324"/>
            <a:ext cx="1998943" cy="461665"/>
          </a:xfrm>
          <a:prstGeom prst="rect">
            <a:avLst/>
          </a:prstGeom>
        </p:spPr>
        <p:txBody>
          <a:bodyPr wrap="square" lIns="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AEM as a Cloud Service 向けガバナンス</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092357"/>
            <a:ext cx="1509133" cy="197490"/>
          </a:xfrm>
          <a:prstGeom prst="rect">
            <a:avLst/>
          </a:prstGeom>
        </p:spPr>
        <p:txBody>
          <a:bodyPr vert="horz" wrap="square" lIns="0" tIns="12700" rIns="0" bIns="0" rtlCol="0">
            <a:spAutoFit/>
          </a:bodyPr>
          <a:lstStyle/>
          <a:p>
            <a:pPr marL="12700">
              <a:lnSpc>
                <a:spcPct val="100000"/>
              </a:lnSpc>
              <a:spcBef>
                <a:spcPts val="100"/>
              </a:spcBef>
            </a:pPr>
            <a:r>
              <a:rPr lang="ja-JP" sz="1200" b="1" dirty="0">
                <a:solidFill>
                  <a:srgbClr val="020302"/>
                </a:solidFill>
                <a:latin typeface="Adobe Clean Han Regular" panose="020B0500000000000000" pitchFamily="34" charset="-128"/>
                <a:ea typeface="Adobe Clean Han Regular" panose="020B0500000000000000" pitchFamily="34" charset="-128"/>
                <a:cs typeface="Adobe Clean"/>
              </a:rPr>
              <a:t>ケースレビュー</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782265"/>
          </a:xfrm>
          <a:prstGeom prst="rect">
            <a:avLst/>
          </a:prstGeom>
        </p:spPr>
        <p:txBody>
          <a:bodyPr vert="horz" wrap="square" lIns="0" tIns="12700" rIns="0" bIns="0" rtlCol="0">
            <a:spAutoFit/>
          </a:bodyPr>
          <a:lstStyle/>
          <a:p>
            <a:pPr marL="12700">
              <a:lnSpc>
                <a:spcPct val="100000"/>
              </a:lnSpc>
              <a:spcBef>
                <a:spcPts val="100"/>
              </a:spcBef>
            </a:pPr>
            <a:r>
              <a:rPr lang="ja-JP" sz="1000" dirty="0">
                <a:solidFill>
                  <a:srgbClr val="4B4B4B"/>
                </a:solidFill>
                <a:latin typeface="Adobe Clean Han Light" panose="020B0300000000000000" pitchFamily="34" charset="-128"/>
                <a:ea typeface="Adobe Clean Han Light" panose="020B0300000000000000" pitchFamily="34" charset="-128"/>
              </a:rPr>
              <a:t>オープン中のサポートリクエストを定期的にレビューし、ケースの説明、ビジネスへの影響、ステータス、優先度、迅速な解決に必要な次のステップへの合意について、お客様と調整します。</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862123"/>
            <a:ext cx="3428183" cy="307777"/>
          </a:xfrm>
          <a:prstGeom prst="rect">
            <a:avLst/>
          </a:prstGeom>
        </p:spPr>
        <p:txBody>
          <a:bodyPr wrap="none" lIns="0">
            <a:spAutoFit/>
          </a:bodyPr>
          <a:lstStyle/>
          <a:p>
            <a:pPr>
              <a:lnSpc>
                <a:spcPct val="100000"/>
              </a:lnSpc>
              <a:spcBef>
                <a:spcPts val="28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クラウドサポートアクティビティ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0" y="4191414"/>
            <a:ext cx="3301659"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82602" y="3797096"/>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277910"/>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231460"/>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239242"/>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227432"/>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231460"/>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231460"/>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24079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ja-JP" sz="800">
                <a:solidFill>
                  <a:srgbClr val="6D6D6D"/>
                </a:solidFill>
                <a:latin typeface="Adobe Clean"/>
                <a:ea typeface="MS Mincho"/>
                <a:cs typeface="Adobe Clean"/>
              </a:rPr>
              <a:t>©2021 Adobe.All Rights Reserved.Adobe Confidential.</a:t>
            </a:r>
          </a:p>
        </p:txBody>
      </p:sp>
      <p:sp>
        <p:nvSpPr>
          <p:cNvPr id="8" name="object 8"/>
          <p:cNvSpPr/>
          <p:nvPr/>
        </p:nvSpPr>
        <p:spPr>
          <a:xfrm>
            <a:off x="4329477" y="921362"/>
            <a:ext cx="2880933" cy="51013"/>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305089" y="589788"/>
            <a:ext cx="3200593" cy="228268"/>
          </a:xfrm>
          <a:prstGeom prst="rect">
            <a:avLst/>
          </a:prstGeom>
        </p:spPr>
        <p:txBody>
          <a:bodyPr vert="horz" wrap="square" lIns="0" tIns="12700" rIns="0" bIns="0" rtlCol="0" anchor="t">
            <a:spAutoFit/>
          </a:bodyPr>
          <a:lstStyle/>
          <a:p>
            <a:pPr marL="12700">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フィールドサービスアクティビティ</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Launch Advisory </a:t>
            </a:r>
          </a:p>
        </p:txBody>
      </p:sp>
      <p:sp>
        <p:nvSpPr>
          <p:cNvPr id="23" name="object 23"/>
          <p:cNvSpPr txBox="1"/>
          <p:nvPr/>
        </p:nvSpPr>
        <p:spPr>
          <a:xfrm>
            <a:off x="242188" y="1225804"/>
            <a:ext cx="3131692" cy="782265"/>
          </a:xfrm>
          <a:prstGeom prst="rect">
            <a:avLst/>
          </a:prstGeom>
        </p:spPr>
        <p:txBody>
          <a:bodyPr vert="horz" wrap="square" lIns="0" tIns="12700" rIns="0" bIns="0" rtlCol="0">
            <a:spAutoFit/>
          </a:bodyPr>
          <a:lstStyle/>
          <a:p>
            <a:pPr marL="12700" marR="5080">
              <a:spcBef>
                <a:spcPts val="100"/>
              </a:spcBef>
            </a:pPr>
            <a:r>
              <a:rPr lang="ja-JP" sz="1000" b="1" dirty="0">
                <a:latin typeface="Adobe Clean Han Regular" panose="020B0500000000000000" pitchFamily="34" charset="-128"/>
                <a:ea typeface="Adobe Clean Han Regular" panose="020B0500000000000000" pitchFamily="34" charset="-128"/>
              </a:rPr>
              <a:t>新しい Adobe Experience Cloud ソリューション</a:t>
            </a:r>
            <a:r>
              <a:rPr lang="ja-JP" sz="1000" dirty="0">
                <a:latin typeface="Adobe Clean Han Light" panose="020B0300000000000000" pitchFamily="34" charset="-128"/>
                <a:ea typeface="Adobe Clean Han Light" panose="020B0300000000000000" pitchFamily="34" charset="-128"/>
              </a:rPr>
              <a:t>を実装するお客様のための Launch Advisory は、</a:t>
            </a:r>
            <a:r>
              <a:rPr lang="ja-JP" sz="1000" b="1" dirty="0">
                <a:latin typeface="Adobe Clean Han Light" panose="020B0300000000000000" pitchFamily="34" charset="-128"/>
                <a:ea typeface="Adobe Clean Han Light" panose="020B0300000000000000" pitchFamily="34" charset="-128"/>
              </a:rPr>
              <a:t>デ</a:t>
            </a:r>
            <a:r>
              <a:rPr lang="ja-JP" sz="1000" b="1" dirty="0">
                <a:latin typeface="Adobe Clean Han Regular" panose="020B0500000000000000" pitchFamily="34" charset="-128"/>
                <a:ea typeface="Adobe Clean Han Regular" panose="020B0500000000000000" pitchFamily="34" charset="-128"/>
              </a:rPr>
              <a:t>プロイメントの成功をサポート</a:t>
            </a:r>
            <a:r>
              <a:rPr lang="ja-JP" sz="1000" dirty="0">
                <a:latin typeface="Adobe Clean Han Light" panose="020B0300000000000000" pitchFamily="34" charset="-128"/>
                <a:ea typeface="Adobe Clean Han Light" panose="020B0300000000000000" pitchFamily="34" charset="-128"/>
              </a:rPr>
              <a:t>し、</a:t>
            </a:r>
            <a:r>
              <a:rPr lang="ja-JP" sz="1000" b="1" dirty="0">
                <a:latin typeface="Adobe Clean Han Regular" panose="020B0500000000000000" pitchFamily="34" charset="-128"/>
                <a:ea typeface="Adobe Clean Han Regular" panose="020B0500000000000000" pitchFamily="34" charset="-128"/>
              </a:rPr>
              <a:t>価値実現までの時間を短縮</a:t>
            </a:r>
            <a:r>
              <a:rPr lang="ja-JP" sz="1000" dirty="0">
                <a:latin typeface="Adobe Clean Han Light" panose="020B0300000000000000" pitchFamily="34" charset="-128"/>
                <a:ea typeface="Adobe Clean Han Light" panose="020B0300000000000000" pitchFamily="34" charset="-128"/>
              </a:rPr>
              <a:t>することが実証されている、</a:t>
            </a:r>
            <a:r>
              <a:rPr lang="ja-JP" sz="1000" b="1" dirty="0">
                <a:latin typeface="Adobe Clean Han Light" panose="020B0300000000000000" pitchFamily="34" charset="-128"/>
                <a:ea typeface="Adobe Clean Han Light" panose="020B0300000000000000" pitchFamily="34" charset="-128"/>
              </a:rPr>
              <a:t>ア</a:t>
            </a:r>
            <a:r>
              <a:rPr lang="ja-JP" sz="1000" b="1" dirty="0">
                <a:latin typeface="Adobe Clean Han Regular" panose="020B0500000000000000" pitchFamily="34" charset="-128"/>
                <a:ea typeface="Adobe Clean Han Regular" panose="020B0500000000000000" pitchFamily="34" charset="-128"/>
              </a:rPr>
              <a:t>ドバイザリサービスおよび提案の中核</a:t>
            </a:r>
            <a:r>
              <a:rPr lang="ja-JP" sz="1000" dirty="0">
                <a:latin typeface="Adobe Clean Han Light" panose="020B0300000000000000" pitchFamily="34" charset="-128"/>
                <a:ea typeface="Adobe Clean Han Light" panose="020B0300000000000000" pitchFamily="34" charset="-128"/>
              </a:rPr>
              <a:t>です。</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1013098"/>
          </a:xfrm>
          <a:prstGeom prst="rect">
            <a:avLst/>
          </a:prstGeom>
        </p:spPr>
        <p:txBody>
          <a:bodyPr vert="horz" wrap="square" lIns="0" tIns="12700" rIns="0" bIns="0" rtlCol="0">
            <a:spAutoFit/>
          </a:bodyPr>
          <a:lstStyle/>
          <a:p>
            <a:pPr marL="24130" marR="5080">
              <a:spcBef>
                <a:spcPts val="600"/>
              </a:spcBef>
            </a:pPr>
            <a:r>
              <a:rPr lang="ja-JP" sz="1000" dirty="0">
                <a:solidFill>
                  <a:srgbClr val="4B4B4B"/>
                </a:solidFill>
                <a:latin typeface="Adobe Clean Han Light" panose="020B0300000000000000" pitchFamily="34" charset="-128"/>
                <a:ea typeface="Adobe Clean Han Light" panose="020B0300000000000000" pitchFamily="34" charset="-128"/>
              </a:rPr>
              <a:t>フィールドサービスは、</a:t>
            </a:r>
            <a:r>
              <a:rPr lang="ja-JP" sz="1000" b="1" dirty="0">
                <a:solidFill>
                  <a:srgbClr val="4B4B4B"/>
                </a:solidFill>
                <a:latin typeface="Adobe Clean Han Regular" panose="020B0500000000000000" pitchFamily="34" charset="-128"/>
                <a:ea typeface="Adobe Clean Han Regular" panose="020B0500000000000000" pitchFamily="34" charset="-128"/>
              </a:rPr>
              <a:t>迅速な解決</a:t>
            </a:r>
            <a:r>
              <a:rPr lang="ja-JP" sz="1000" dirty="0">
                <a:solidFill>
                  <a:srgbClr val="4B4B4B"/>
                </a:solidFill>
                <a:latin typeface="Adobe Clean Han Light" panose="020B0300000000000000" pitchFamily="34" charset="-128"/>
                <a:ea typeface="Adobe Clean Han Light" panose="020B0300000000000000" pitchFamily="34" charset="-128"/>
              </a:rPr>
              <a:t>、集中的なカスタマーサクセス、</a:t>
            </a:r>
            <a:r>
              <a:rPr lang="ja-JP" sz="1000" b="1" dirty="0">
                <a:solidFill>
                  <a:srgbClr val="4B4B4B"/>
                </a:solidFill>
                <a:latin typeface="Adobe Clean Han Regular" panose="020B0500000000000000" pitchFamily="34" charset="-128"/>
                <a:ea typeface="Adobe Clean Han Regular" panose="020B0500000000000000" pitchFamily="34" charset="-128"/>
              </a:rPr>
              <a:t>価値実現までの時間</a:t>
            </a:r>
            <a:r>
              <a:rPr lang="ja-JP" sz="1000" dirty="0">
                <a:solidFill>
                  <a:srgbClr val="4B4B4B"/>
                </a:solidFill>
                <a:latin typeface="Adobe Clean Han Light" panose="020B0300000000000000" pitchFamily="34" charset="-128"/>
                <a:ea typeface="Adobe Clean Han Light" panose="020B0300000000000000" pitchFamily="34" charset="-128"/>
              </a:rPr>
              <a:t>の短縮のために使用されます。</a:t>
            </a:r>
            <a:br>
              <a:rPr lang="sk-SK" altLang="ja-JP" sz="1000" dirty="0">
                <a:solidFill>
                  <a:srgbClr val="4B4B4B"/>
                </a:solidFill>
                <a:latin typeface="Adobe Clean Han Light" panose="020B0300000000000000" pitchFamily="34" charset="-128"/>
                <a:ea typeface="Adobe Clean Han Light" panose="020B0300000000000000" pitchFamily="34" charset="-128"/>
              </a:rPr>
            </a:br>
            <a:r>
              <a:rPr lang="ja-JP" sz="1000" dirty="0">
                <a:solidFill>
                  <a:srgbClr val="4B4B4B"/>
                </a:solidFill>
                <a:latin typeface="Adobe Clean Han Light" panose="020B0300000000000000" pitchFamily="34" charset="-128"/>
                <a:ea typeface="Adobe Clean Han Light" panose="020B0300000000000000" pitchFamily="34" charset="-128"/>
              </a:rPr>
              <a:t>アドビサポート契約の対象となるソリューション製品で、Launch Advisory が適用される場合、</a:t>
            </a:r>
            <a:r>
              <a:rPr lang="ja-JP" sz="1000" b="1" dirty="0">
                <a:solidFill>
                  <a:srgbClr val="4B4B4B"/>
                </a:solidFill>
                <a:latin typeface="Adobe Clean Han Regular" panose="020B0500000000000000" pitchFamily="34" charset="-128"/>
                <a:ea typeface="Adobe Clean Han Regular" panose="020B0500000000000000" pitchFamily="34" charset="-128"/>
              </a:rPr>
              <a:t>1 年目のフィールドサービスはありません</a:t>
            </a:r>
            <a:r>
              <a:rPr lang="ja-JP" sz="1000" dirty="0">
                <a:solidFill>
                  <a:srgbClr val="4B4B4B"/>
                </a:solidFill>
                <a:latin typeface="Adobe Clean Han Light" panose="020B0300000000000000" pitchFamily="34" charset="-128"/>
                <a:ea typeface="Adobe Clean Han Light" panose="020B0300000000000000" pitchFamily="34" charset="-128"/>
              </a:rPr>
              <a:t>。 </a:t>
            </a:r>
          </a:p>
          <a:p>
            <a:pPr marL="24130" marR="5080">
              <a:spcBef>
                <a:spcPts val="600"/>
              </a:spcBef>
            </a:pPr>
            <a:endParaRPr lang="en-US" sz="1000" b="1" dirty="0">
              <a:solidFill>
                <a:srgbClr val="1F1F1F"/>
              </a:solidFill>
              <a:latin typeface="Adobe Clean Han Light" panose="020B0300000000000000" pitchFamily="34" charset="-128"/>
              <a:ea typeface="Adobe Clean Han Light" panose="020B0300000000000000" pitchFamily="34" charset="-128"/>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59"/>
            <a:ext cx="1414530"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639358"/>
            <a:ext cx="3525469" cy="2644314"/>
          </a:xfrm>
          <a:prstGeom prst="rect">
            <a:avLst/>
          </a:prstGeom>
        </p:spPr>
        <p:txBody>
          <a:bodyPr wrap="square">
            <a:spAutoFit/>
          </a:bodyPr>
          <a:lstStyle/>
          <a:p>
            <a:pPr marL="12700" marR="5080">
              <a:spcBef>
                <a:spcPts val="100"/>
              </a:spcBef>
            </a:pPr>
            <a:r>
              <a:rPr lang="ja-JP" sz="1000" dirty="0">
                <a:latin typeface="Adobe Clean Han Light" panose="020B0300000000000000" pitchFamily="34" charset="-128"/>
                <a:ea typeface="Adobe Clean Han Light" panose="020B0300000000000000" pitchFamily="34" charset="-128"/>
              </a:rPr>
              <a:t>アドビソリューションエキスパートは、お客様や実装パートナーに対して、</a:t>
            </a:r>
            <a:r>
              <a:rPr lang="ja-JP" sz="1000" b="1" dirty="0">
                <a:solidFill>
                  <a:srgbClr val="000000"/>
                </a:solidFill>
                <a:latin typeface="Adobe Clean Han Regular" panose="020B0500000000000000" pitchFamily="34" charset="-128"/>
                <a:ea typeface="Adobe Clean Han Regular" panose="020B0500000000000000" pitchFamily="34" charset="-128"/>
              </a:rPr>
              <a:t>ベストプラクティスに基づいたガイダンス</a:t>
            </a:r>
            <a:r>
              <a:rPr lang="ja-JP" sz="1000" dirty="0">
                <a:solidFill>
                  <a:srgbClr val="000000"/>
                </a:solidFill>
                <a:latin typeface="Adobe Clean Han Light" panose="020B0300000000000000" pitchFamily="34" charset="-128"/>
                <a:ea typeface="Adobe Clean Han Light" panose="020B0300000000000000" pitchFamily="34" charset="-128"/>
              </a:rPr>
              <a:t>で、要件、アーキテクチャ、開発プロセス、ローンチ準備レビューの検証を支援します。</a:t>
            </a:r>
          </a:p>
          <a:p>
            <a:pPr marL="12700" marR="5080">
              <a:spcBef>
                <a:spcPts val="100"/>
              </a:spcBef>
            </a:pPr>
            <a:endParaRPr lang="en-US" sz="1000" dirty="0">
              <a:solidFill>
                <a:srgbClr val="1F1F1F"/>
              </a:solidFill>
              <a:latin typeface="Adobe Clean Han Light" panose="020B0300000000000000" pitchFamily="34" charset="-128"/>
              <a:ea typeface="Adobe Clean Han Light" panose="020B0300000000000000" pitchFamily="34" charset="-128"/>
              <a:cs typeface="Adobe Clean"/>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Launch Advisory では、お客様のプロジェクトスケジュールの一般的なマイルストーン（</a:t>
            </a:r>
            <a:r>
              <a:rPr lang="ja-JP" sz="1000" b="1" dirty="0">
                <a:latin typeface="Adobe Clean Han Regular" panose="020B0500000000000000" pitchFamily="34" charset="-128"/>
                <a:ea typeface="Adobe Clean Han Regular" panose="020B0500000000000000" pitchFamily="34" charset="-128"/>
              </a:rPr>
              <a:t>キックオフ、定義、デザイン、サービスイン、ポストローンチ</a:t>
            </a:r>
            <a:r>
              <a:rPr lang="ja-JP" sz="1000" dirty="0">
                <a:latin typeface="Adobe Clean Han Light" panose="020B0300000000000000" pitchFamily="34" charset="-128"/>
                <a:ea typeface="Adobe Clean Han Light" panose="020B0300000000000000" pitchFamily="34" charset="-128"/>
              </a:rPr>
              <a:t>）に合わせて、</a:t>
            </a:r>
            <a:br>
              <a:rPr lang="sk-SK" altLang="ja-JP" sz="1000" dirty="0">
                <a:latin typeface="Adobe Clean Han Light" panose="020B0300000000000000" pitchFamily="34" charset="-128"/>
                <a:ea typeface="Adobe Clean Han Light" panose="020B0300000000000000" pitchFamily="34" charset="-128"/>
              </a:rPr>
            </a:br>
            <a:r>
              <a:rPr lang="ja-JP" sz="1000" dirty="0">
                <a:latin typeface="Adobe Clean Han Light" panose="020B0300000000000000" pitchFamily="34" charset="-128"/>
                <a:ea typeface="Adobe Clean Han Light" panose="020B0300000000000000" pitchFamily="34" charset="-128"/>
              </a:rPr>
              <a:t>ガイド、検証、評価、提案を行います。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主な成果物：</a:t>
            </a:r>
          </a:p>
          <a:p>
            <a:pPr marL="184150" marR="5080" indent="-171450">
              <a:spcBef>
                <a:spcPts val="7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キックオフ（プロジェクトコラボレーション</a:t>
            </a:r>
            <a:br>
              <a:rPr lang="sk-SK" altLang="ja-JP" sz="1000" dirty="0">
                <a:latin typeface="Adobe Clean Han Light" panose="020B0300000000000000" pitchFamily="34" charset="-128"/>
                <a:ea typeface="Adobe Clean Han Light" panose="020B0300000000000000" pitchFamily="34" charset="-128"/>
              </a:rPr>
            </a:br>
            <a:r>
              <a:rPr lang="ja-JP" sz="1000" dirty="0">
                <a:latin typeface="Adobe Clean Han Light" panose="020B0300000000000000" pitchFamily="34" charset="-128"/>
                <a:ea typeface="Adobe Clean Han Light" panose="020B0300000000000000" pitchFamily="34" charset="-128"/>
              </a:rPr>
              <a:t>計画を含む）資料</a:t>
            </a:r>
          </a:p>
          <a:p>
            <a:pPr marL="184150" marR="5080" indent="-171450">
              <a:spcBef>
                <a:spcPts val="4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評価および提案ドキュメント</a:t>
            </a:r>
          </a:p>
          <a:p>
            <a:pPr marL="184150" marR="5080" indent="-171450">
              <a:spcBef>
                <a:spcPts val="400"/>
              </a:spcBef>
              <a:buFont typeface="Arial" panose="020B0604020202020204" pitchFamily="34" charset="0"/>
              <a:buChar char="•"/>
            </a:pPr>
            <a:r>
              <a:rPr lang="ja-JP" sz="1000" dirty="0">
                <a:latin typeface="Adobe Clean Han Light" panose="020B0300000000000000" pitchFamily="34" charset="-128"/>
                <a:ea typeface="Adobe Clean Han Light" panose="020B0300000000000000" pitchFamily="34" charset="-128"/>
              </a:rPr>
              <a:t>エンゲージメントサマリー</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実行と運用</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sz="1600">
                <a:latin typeface="Adobe Clean Han Regular" panose="020B0500000000000000" pitchFamily="34" charset="-128"/>
                <a:ea typeface="Adobe Clean Han Regular" panose="020B0500000000000000" pitchFamily="34" charset="-128"/>
              </a:rPr>
              <a:t>実装</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7" y="2217116"/>
            <a:ext cx="933110"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ポスト</a:t>
            </a:r>
            <a:br>
              <a:rPr lang="en-US" altLang="ja-JP" sz="1100" dirty="0">
                <a:latin typeface="Adobe Clean Han Regular" panose="020B0500000000000000" pitchFamily="34" charset="-128"/>
                <a:ea typeface="Adobe Clean Han Regular" panose="020B0500000000000000" pitchFamily="34" charset="-128"/>
              </a:rPr>
            </a:br>
            <a:r>
              <a:rPr lang="ja-JP" sz="1100" dirty="0">
                <a:latin typeface="Adobe Clean Han Regular" panose="020B0500000000000000" pitchFamily="34" charset="-128"/>
                <a:ea typeface="Adobe Clean Han Regular" panose="020B0500000000000000" pitchFamily="34" charset="-128"/>
              </a:rPr>
              <a:t>ローンチ</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37988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465828"/>
            <a:ext cx="3525469" cy="2310889"/>
          </a:xfrm>
          <a:prstGeom prst="rect">
            <a:avLst/>
          </a:prstGeom>
        </p:spPr>
        <p:txBody>
          <a:bodyPr wrap="square" lIns="91440" tIns="45720" rIns="91440" bIns="45720" anchor="t">
            <a:spAutoFit/>
          </a:bodyPr>
          <a:lstStyle/>
          <a:p>
            <a:pPr marL="12700" marR="5080">
              <a:spcBef>
                <a:spcPts val="100"/>
              </a:spcBef>
            </a:pPr>
            <a:r>
              <a:rPr lang="ja-JP" sz="1000" b="1" dirty="0">
                <a:solidFill>
                  <a:srgbClr val="000000"/>
                </a:solidFill>
                <a:latin typeface="Adobe Clean Han Regular" panose="020B0500000000000000" pitchFamily="34" charset="-128"/>
                <a:ea typeface="Adobe Clean Han Regular" panose="020B0500000000000000" pitchFamily="34" charset="-128"/>
              </a:rPr>
              <a:t>テクニカルトラックアクティビティ</a:t>
            </a:r>
            <a:r>
              <a:rPr lang="ja-JP" sz="1000" dirty="0">
                <a:solidFill>
                  <a:srgbClr val="000000"/>
                </a:solidFill>
                <a:latin typeface="Adobe Clean Han Light" panose="020B0300000000000000" pitchFamily="34" charset="-128"/>
                <a:ea typeface="Adobe Clean Han Light" panose="020B0300000000000000" pitchFamily="34" charset="-128"/>
              </a:rPr>
              <a:t>は、お客様が技術的に安定し、ツールを最大限に活用できるようにします。</a:t>
            </a:r>
            <a:br>
              <a:rPr lang="sk-SK" altLang="ja-JP" sz="1000" dirty="0">
                <a:solidFill>
                  <a:srgbClr val="000000"/>
                </a:solidFill>
                <a:latin typeface="Adobe Clean Han Light" panose="020B0300000000000000" pitchFamily="34" charset="-128"/>
                <a:ea typeface="Adobe Clean Han Light" panose="020B0300000000000000" pitchFamily="34" charset="-128"/>
              </a:rPr>
            </a:br>
            <a:r>
              <a:rPr lang="ja-JP" sz="1000" dirty="0">
                <a:solidFill>
                  <a:srgbClr val="000000"/>
                </a:solidFill>
                <a:latin typeface="Adobe Clean Han Light" panose="020B0300000000000000" pitchFamily="34" charset="-128"/>
                <a:ea typeface="Adobe Clean Han Light" panose="020B0300000000000000" pitchFamily="34" charset="-128"/>
              </a:rPr>
              <a:t>具体的には、プラットフォームの設定、統合、トラブルシューティングに関するサポートや提案などがあります。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利用可能なテクニカルアクティビティのタイプ：</a:t>
            </a:r>
          </a:p>
          <a:p>
            <a:pPr marL="184150" marR="5080" indent="-171450">
              <a:spcBef>
                <a:spcPts val="7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健全性監査</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プラットフォーム監査</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機能セットの有効化</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基本的な統合と設定</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お客様のソリューションのトラブルシューティング</a:t>
            </a:r>
          </a:p>
          <a:p>
            <a:pPr marL="184150" marR="5080" indent="-17145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クラウドサービスのサポート</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020853"/>
            <a:ext cx="3525469" cy="2054409"/>
          </a:xfrm>
          <a:prstGeom prst="rect">
            <a:avLst/>
          </a:prstGeom>
        </p:spPr>
        <p:txBody>
          <a:bodyPr wrap="square" lIns="91440" tIns="45720" rIns="91440" bIns="45720" anchor="t">
            <a:spAutoFit/>
          </a:bodyPr>
          <a:lstStyle/>
          <a:p>
            <a:pPr marL="12700" marR="5080">
              <a:spcBef>
                <a:spcPts val="100"/>
              </a:spcBef>
            </a:pPr>
            <a:r>
              <a:rPr lang="ja-JP" sz="1000" b="1" dirty="0">
                <a:solidFill>
                  <a:srgbClr val="000000"/>
                </a:solidFill>
                <a:latin typeface="Adobe Clean Han Regular" panose="020B0500000000000000" pitchFamily="34" charset="-128"/>
                <a:ea typeface="Adobe Clean Han Regular" panose="020B0500000000000000" pitchFamily="34" charset="-128"/>
              </a:rPr>
              <a:t>戦略的トラックアクティビティ</a:t>
            </a:r>
            <a:r>
              <a:rPr lang="ja-JP" sz="1000" dirty="0">
                <a:solidFill>
                  <a:srgbClr val="000000"/>
                </a:solidFill>
                <a:latin typeface="Adobe Clean Han Light" panose="020B0300000000000000" pitchFamily="34" charset="-128"/>
                <a:ea typeface="Adobe Clean Han Light" panose="020B0300000000000000" pitchFamily="34" charset="-128"/>
              </a:rPr>
              <a:t>は、お客様のアドビソリューションから価値が実現されるようにするオポチュニティを提供します。これには、1 つ以上のアドビソリューションで価値実現を促進するための戦略、測定、成熟度に関するサポートの提案が含まれます。</a:t>
            </a:r>
          </a:p>
          <a:p>
            <a:pPr marL="12700" marR="5080">
              <a:spcBef>
                <a:spcPts val="100"/>
              </a:spcBef>
            </a:pPr>
            <a:endParaRPr lang="en-US" sz="1000" dirty="0">
              <a:latin typeface="Adobe Clean Han Light" panose="020B0300000000000000" pitchFamily="34" charset="-128"/>
              <a:ea typeface="Adobe Clean Han Light" panose="020B0300000000000000" pitchFamily="34" charset="-128"/>
            </a:endParaRPr>
          </a:p>
          <a:p>
            <a:pPr marL="12700" marR="5080">
              <a:spcBef>
                <a:spcPts val="100"/>
              </a:spcBef>
            </a:pPr>
            <a:r>
              <a:rPr lang="ja-JP" sz="1000" dirty="0">
                <a:latin typeface="Adobe Clean Han Light" panose="020B0300000000000000" pitchFamily="34" charset="-128"/>
                <a:ea typeface="Adobe Clean Han Light" panose="020B0300000000000000" pitchFamily="34" charset="-128"/>
              </a:rPr>
              <a:t>利用可能な戦略的アクティビティのタイプ：</a:t>
            </a:r>
          </a:p>
          <a:p>
            <a:pPr marL="241300" marR="5080" indent="-228600">
              <a:spcBef>
                <a:spcPts val="7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成熟度ロードマップ</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ユースケース開発／測定</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レポートおよび分析</a:t>
            </a:r>
          </a:p>
          <a:p>
            <a:pPr marL="241300" marR="5080" indent="-228600">
              <a:spcBef>
                <a:spcPts val="400"/>
              </a:spcBef>
              <a:buClr>
                <a:srgbClr val="FA0E00"/>
              </a:buClr>
              <a:buFont typeface="Wingdings" pitchFamily="2" charset="2"/>
              <a:buChar char="ü"/>
            </a:pPr>
            <a:r>
              <a:rPr lang="ja-JP" sz="1000" dirty="0">
                <a:latin typeface="Adobe Clean Han Light" panose="020B0300000000000000" pitchFamily="34" charset="-128"/>
                <a:ea typeface="Adobe Clean Han Light" panose="020B0300000000000000" pitchFamily="34" charset="-128"/>
              </a:rPr>
              <a:t>ベストプラクティスの有効化</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663058"/>
            <a:ext cx="3525468" cy="584775"/>
          </a:xfrm>
          <a:prstGeom prst="rect">
            <a:avLst/>
          </a:prstGeom>
          <a:noFill/>
        </p:spPr>
        <p:txBody>
          <a:bodyPr wrap="square" rtlCol="0">
            <a:spAutoFit/>
          </a:bodyPr>
          <a:lstStyle/>
          <a:p>
            <a:pPr marL="12700" marR="5080" lvl="0">
              <a:spcBef>
                <a:spcPts val="100"/>
              </a:spcBef>
            </a:pP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エンタープライズのお客様は、</a:t>
            </a:r>
            <a:r>
              <a:rPr lang="ja-JP" sz="1000" b="1" u="sng" dirty="0">
                <a:solidFill>
                  <a:srgbClr val="1F1F1F"/>
                </a:solidFill>
                <a:latin typeface="Adobe Clean Han Regular" panose="020B0500000000000000" pitchFamily="34" charset="-128"/>
                <a:ea typeface="Adobe Clean Han Regular" panose="020B0500000000000000" pitchFamily="34" charset="-128"/>
                <a:cs typeface="AdobeClean-Light"/>
              </a:rPr>
              <a:t>1 年ごとに </a:t>
            </a:r>
            <a:r>
              <a:rPr lang="ja-JP" sz="1200" b="1" u="sng" dirty="0">
                <a:solidFill>
                  <a:srgbClr val="1F1F1F"/>
                </a:solidFill>
                <a:latin typeface="Adobe Clean Han Regular" panose="020B0500000000000000" pitchFamily="34" charset="-128"/>
                <a:ea typeface="Adobe Clean Han Regular" panose="020B0500000000000000" pitchFamily="34" charset="-128"/>
                <a:cs typeface="AdobeClean-Light"/>
              </a:rPr>
              <a:t>2</a:t>
            </a:r>
            <a:r>
              <a:rPr lang="ja-JP" sz="1000" b="1" u="sng" dirty="0">
                <a:solidFill>
                  <a:srgbClr val="1F1F1F"/>
                </a:solidFill>
                <a:latin typeface="Adobe Clean Han Regular" panose="020B0500000000000000" pitchFamily="34" charset="-128"/>
                <a:ea typeface="Adobe Clean Han Regular" panose="020B0500000000000000" pitchFamily="34" charset="-128"/>
                <a:cs typeface="AdobeClean-Light"/>
              </a:rPr>
              <a:t> つのアクティビティを</a:t>
            </a: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 2 つのトラック</a:t>
            </a:r>
            <a:r>
              <a:rPr lang="ja-JP" sz="1000" dirty="0">
                <a:solidFill>
                  <a:srgbClr val="1F1F1F"/>
                </a:solidFill>
                <a:latin typeface="Adobe Clean Han Regular" panose="020B0500000000000000" pitchFamily="34" charset="-128"/>
                <a:ea typeface="Adobe Clean Han Regular" panose="020B0500000000000000" pitchFamily="34" charset="-128"/>
              </a:rPr>
              <a:t>（</a:t>
            </a:r>
            <a:r>
              <a:rPr lang="ja-JP" sz="1000" b="1" dirty="0">
                <a:solidFill>
                  <a:srgbClr val="1F1F1F"/>
                </a:solidFill>
                <a:latin typeface="Adobe Clean Han Regular" panose="020B0500000000000000" pitchFamily="34" charset="-128"/>
                <a:ea typeface="Adobe Clean Han Regular" panose="020B0500000000000000" pitchFamily="34" charset="-128"/>
                <a:cs typeface="AdobeClean-Light"/>
              </a:rPr>
              <a:t>テクニカルトラック</a:t>
            </a: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および／または</a:t>
            </a:r>
            <a:r>
              <a:rPr lang="ja-JP" sz="1000" b="1" dirty="0">
                <a:solidFill>
                  <a:srgbClr val="1F1F1F"/>
                </a:solidFill>
                <a:latin typeface="Adobe Clean Han Regular" panose="020B0500000000000000" pitchFamily="34" charset="-128"/>
                <a:ea typeface="Adobe Clean Han Regular" panose="020B0500000000000000" pitchFamily="34" charset="-128"/>
                <a:cs typeface="AdobeClean-Light"/>
              </a:rPr>
              <a:t>戦略的トラック</a:t>
            </a:r>
            <a:r>
              <a:rPr lang="ja-JP" sz="1000" dirty="0">
                <a:solidFill>
                  <a:srgbClr val="1F1F1F"/>
                </a:solidFill>
                <a:latin typeface="Adobe Clean Han Regular" panose="020B0500000000000000" pitchFamily="34" charset="-128"/>
                <a:ea typeface="Adobe Clean Han Regular" panose="020B0500000000000000" pitchFamily="34" charset="-128"/>
                <a:cs typeface="AdobeClean-Light"/>
              </a:rPr>
              <a:t>）から利用できます。</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83579" y="2217116"/>
            <a:ext cx="731116" cy="430887"/>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サービスイン</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ja-JP" sz="1100">
                <a:latin typeface="Adobe Clean Han Regular" panose="020B0500000000000000" pitchFamily="34" charset="-128"/>
                <a:ea typeface="Adobe Clean Han Regular" panose="020B0500000000000000" pitchFamily="34" charset="-128"/>
              </a:rPr>
              <a:t>定義</a:t>
            </a:r>
          </a:p>
        </p:txBody>
      </p:sp>
      <p:sp>
        <p:nvSpPr>
          <p:cNvPr id="33" name="TextBox 32">
            <a:extLst>
              <a:ext uri="{FF2B5EF4-FFF2-40B4-BE49-F238E27FC236}">
                <a16:creationId xmlns:a16="http://schemas.microsoft.com/office/drawing/2014/main" id="{535CB7DF-91C2-1E4A-AAC5-7863828EA701}"/>
              </a:ext>
            </a:extLst>
          </p:cNvPr>
          <p:cNvSpPr txBox="1"/>
          <p:nvPr/>
        </p:nvSpPr>
        <p:spPr>
          <a:xfrm>
            <a:off x="110488" y="2330087"/>
            <a:ext cx="1015874" cy="261610"/>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キックオフ</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ja-JP" sz="1100" dirty="0">
                <a:latin typeface="Adobe Clean Han Regular" panose="020B0500000000000000" pitchFamily="34" charset="-128"/>
                <a:ea typeface="Adobe Clean Han Regular" panose="020B0500000000000000" pitchFamily="34" charset="-128"/>
              </a:rPr>
              <a:t>デザイン</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dirty="0">
                <a:solidFill>
                  <a:schemeClr val="accent1">
                    <a:lumMod val="50000"/>
                  </a:schemeClr>
                </a:solidFill>
                <a:latin typeface="Adobe Clean Han Regular" panose="020B0500000000000000" pitchFamily="34" charset="-128"/>
                <a:ea typeface="Adobe Clean Han Regular" panose="020B0500000000000000" pitchFamily="34" charset="-128"/>
              </a:rPr>
              <a:t>1 年ごとに 2 つのアクティビティ</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ja-JP" sz="500">
                <a:solidFill>
                  <a:srgbClr val="6C6C6C"/>
                </a:solidFill>
                <a:latin typeface="Adobe Clean"/>
                <a:ea typeface="MS Mincho"/>
                <a:cs typeface="Adobe Clean"/>
              </a:rPr>
              <a:t>©2020 Adobe.All Rights Reserved.Adobe Confidential.</a:t>
            </a:r>
          </a:p>
          <a:p>
            <a:pPr>
              <a:lnSpc>
                <a:spcPct val="100000"/>
              </a:lnSpc>
              <a:spcBef>
                <a:spcPts val="25"/>
              </a:spcBef>
            </a:pPr>
            <a:endParaRPr sz="800">
              <a:latin typeface="Adobe Clean"/>
              <a:cs typeface="Adobe Clean"/>
            </a:endParaRPr>
          </a:p>
          <a:p>
            <a:pPr>
              <a:lnSpc>
                <a:spcPct val="100000"/>
              </a:lnSpc>
              <a:spcBef>
                <a:spcPts val="5"/>
              </a:spcBef>
            </a:pPr>
            <a:r>
              <a:rPr lang="ja-JP" sz="800">
                <a:solidFill>
                  <a:srgbClr val="6D6D6D"/>
                </a:solidFill>
                <a:latin typeface="Adobe Clean"/>
                <a:ea typeface="MS Mincho"/>
                <a:cs typeface="Adobe Clean"/>
              </a:rPr>
              <a:t>©2020 Adobe.All Rights Reserved.Adobe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リソース</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ja-JP" sz="800" dirty="0">
                <a:solidFill>
                  <a:srgbClr val="777879"/>
                </a:solidFill>
                <a:latin typeface="Adobe Clean"/>
                <a:ea typeface="MS Mincho"/>
                <a:cs typeface="Adobe Clean"/>
              </a:rPr>
              <a:t>Adobe</a:t>
            </a:r>
          </a:p>
          <a:p>
            <a:pPr marL="12700">
              <a:lnSpc>
                <a:spcPts val="915"/>
              </a:lnSpc>
            </a:pPr>
            <a:r>
              <a:rPr lang="ja-JP" sz="800" dirty="0">
                <a:solidFill>
                  <a:srgbClr val="777879"/>
                </a:solidFill>
                <a:latin typeface="Adobe Clean"/>
                <a:ea typeface="MS Mincho"/>
                <a:cs typeface="Adobe Clean"/>
              </a:rPr>
              <a:t>345 Park Avenue</a:t>
            </a:r>
          </a:p>
          <a:p>
            <a:pPr marL="12700">
              <a:lnSpc>
                <a:spcPts val="944"/>
              </a:lnSpc>
            </a:pPr>
            <a:r>
              <a:rPr lang="ja-JP" sz="800" spc="-10" dirty="0">
                <a:solidFill>
                  <a:srgbClr val="777879"/>
                </a:solidFill>
                <a:latin typeface="Adobe Clean"/>
                <a:ea typeface="MS Mincho"/>
                <a:cs typeface="Adobe Clean"/>
              </a:rPr>
              <a:t>San Jose, CA95110-2704</a:t>
            </a:r>
          </a:p>
          <a:p>
            <a:pPr marL="12700">
              <a:lnSpc>
                <a:spcPct val="100000"/>
              </a:lnSpc>
              <a:spcBef>
                <a:spcPts val="45"/>
              </a:spcBef>
            </a:pPr>
            <a:r>
              <a:rPr lang="ja-JP" sz="800" dirty="0">
                <a:solidFill>
                  <a:srgbClr val="777879"/>
                </a:solidFill>
                <a:latin typeface="Adobe Clean"/>
                <a:ea typeface="MS Mincho"/>
                <a:cs typeface="Adobe Clean"/>
              </a:rPr>
              <a:t>USA</a:t>
            </a:r>
          </a:p>
          <a:p>
            <a:pPr marL="12700">
              <a:lnSpc>
                <a:spcPct val="100000"/>
              </a:lnSpc>
              <a:spcBef>
                <a:spcPts val="265"/>
              </a:spcBef>
            </a:pPr>
            <a:r>
              <a:rPr lang="ja-JP" sz="800" u="sng" dirty="0">
                <a:solidFill>
                  <a:srgbClr val="5F5F5F"/>
                </a:solidFill>
                <a:uFill>
                  <a:solidFill>
                    <a:srgbClr val="0000FF"/>
                  </a:solidFill>
                </a:uFill>
                <a:latin typeface="Adobe Clean"/>
                <a:ea typeface="MS Mincho"/>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958141" cy="563616"/>
          </a:xfrm>
          <a:prstGeom prst="rect">
            <a:avLst/>
          </a:prstGeom>
        </p:spPr>
        <p:txBody>
          <a:bodyPr vert="horz" wrap="square" lIns="0" tIns="29845" rIns="0" bIns="0" rtlCol="0" anchor="t">
            <a:spAutoFit/>
          </a:bodyPr>
          <a:lstStyle/>
          <a:p>
            <a:pPr marL="12700" marR="5080" indent="-635">
              <a:lnSpc>
                <a:spcPts val="1200"/>
              </a:lnSpc>
              <a:spcBef>
                <a:spcPts val="235"/>
              </a:spcBef>
            </a:pPr>
            <a:r>
              <a:rPr lang="ja-JP" sz="1100" i="1" spc="-40" dirty="0">
                <a:solidFill>
                  <a:srgbClr val="777879"/>
                </a:solidFill>
                <a:latin typeface="Adobe Clean Han Light" panose="020B0300000000000000" pitchFamily="34" charset="-128"/>
                <a:ea typeface="Adobe Clean Han Light" panose="020B0300000000000000" pitchFamily="34" charset="-128"/>
                <a:cs typeface="AdobeClean-LightIt"/>
              </a:rPr>
              <a:t>アドビサポートのサービスやお客様に最適なレベルについて詳しくは、専任アカウントマネージャー（NAM）またはカスタマーサクセスマネージャー（CSM）にお問い合わせください。</a:t>
            </a:r>
          </a:p>
          <a:p>
            <a:pPr marL="34290">
              <a:lnSpc>
                <a:spcPct val="100000"/>
              </a:lnSpc>
              <a:spcBef>
                <a:spcPts val="795"/>
              </a:spcBef>
            </a:pPr>
            <a:r>
              <a:rPr lang="ja-JP" sz="800" dirty="0">
                <a:solidFill>
                  <a:srgbClr val="6D6D6D"/>
                </a:solidFill>
                <a:latin typeface="Adobe Clean"/>
                <a:ea typeface="MS Mincho"/>
                <a:cs typeface="Adobe Clean"/>
              </a:rPr>
              <a:t>©2021 Adobe.All Rights Reserved.Adobe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ja-JP" sz="1400" b="1" dirty="0">
                <a:solidFill>
                  <a:srgbClr val="020302"/>
                </a:solidFill>
                <a:latin typeface="Adobe Clean Han Regular" panose="020B0500000000000000" pitchFamily="34" charset="-128"/>
                <a:ea typeface="Adobe Clean Han Regular" panose="020B0500000000000000" pitchFamily="34" charset="-128"/>
                <a:cs typeface="Adobe Clean"/>
              </a:rPr>
              <a:t>アドビサポートの対象地域、現地の営業時間、言語サポート</a:t>
            </a:r>
          </a:p>
          <a:p>
            <a:pPr>
              <a:spcBef>
                <a:spcPts val="915"/>
              </a:spcBef>
            </a:pPr>
            <a:r>
              <a:rPr lang="ja-JP" sz="1000" dirty="0">
                <a:solidFill>
                  <a:srgbClr val="1F1F1F"/>
                </a:solidFill>
                <a:latin typeface="Adobe Clean Han Light" panose="020B0300000000000000" pitchFamily="34" charset="-128"/>
                <a:ea typeface="Adobe Clean Han Light" panose="020B0300000000000000" pitchFamily="34" charset="-128"/>
              </a:rPr>
              <a:t>アドビサポートの対象地域と現地営業時間は、以下のとおりです。対象地域は、お客様のセールスオーダーやその他のアドビサポートのご契約資料に記載されている請求先の地域に準じます。</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801914842"/>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南北アメリカ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ヨーロッパ、中東、</a:t>
                      </a:r>
                      <a:br>
                        <a:rPr lang="sk-SK" altLang="ja-JP" sz="1100" dirty="0">
                          <a:solidFill>
                            <a:schemeClr val="tx1"/>
                          </a:solidFill>
                          <a:latin typeface="Adobe Clean Han Regular" panose="020B0500000000000000" pitchFamily="34" charset="-128"/>
                          <a:ea typeface="Adobe Clean Han Regular" panose="020B0500000000000000" pitchFamily="34" charset="-128"/>
                        </a:rPr>
                      </a:br>
                      <a:r>
                        <a:rPr lang="ja-JP" sz="1100" dirty="0">
                          <a:solidFill>
                            <a:schemeClr val="tx1"/>
                          </a:solidFill>
                          <a:latin typeface="Adobe Clean Han Regular" panose="020B0500000000000000" pitchFamily="34" charset="-128"/>
                          <a:ea typeface="Adobe Clean Han Regular" panose="020B0500000000000000" pitchFamily="34" charset="-128"/>
                        </a:rPr>
                        <a:t>アフリカ</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アジア太平洋</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日本 </a:t>
                      </a:r>
                      <a:r>
                        <a:rPr lang="ja-JP" sz="1100" baseline="30000" dirty="0">
                          <a:solidFill>
                            <a:schemeClr val="tx1"/>
                          </a:solidFill>
                          <a:latin typeface="Adobe Clean Han Regular" panose="020B0500000000000000" pitchFamily="34" charset="-128"/>
                          <a:ea typeface="Adobe Clean Han Regular" panose="020B0500000000000000" pitchFamily="34" charset="-128"/>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6:00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a:solidFill>
                            <a:schemeClr val="tx1"/>
                          </a:solidFill>
                          <a:latin typeface="Adobe Clean Han Regular" panose="020B0500000000000000" pitchFamily="34" charset="-128"/>
                          <a:ea typeface="Adobe Clean Han Regular" panose="020B0500000000000000" pitchFamily="34" charset="-128"/>
                        </a:rPr>
                        <a:t>午前 9:00 ～午後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ja-JP" sz="1100" dirty="0">
                          <a:solidFill>
                            <a:schemeClr val="tx1"/>
                          </a:solidFill>
                          <a:latin typeface="Adobe Clean Han Regular" panose="020B0500000000000000" pitchFamily="34" charset="-128"/>
                          <a:ea typeface="Adobe Clean Han Regular" panose="020B0500000000000000" pitchFamily="34" charset="-128"/>
                        </a:rPr>
                        <a:t>午前 9:00 ～午後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ja-JP" sz="1100" b="0" i="0" u="none" strike="noStrike" noProof="0" dirty="0">
                          <a:latin typeface="Adobe Clean Han Regular" panose="020B0500000000000000" pitchFamily="34" charset="-128"/>
                          <a:ea typeface="Adobe Clean Han Regular" panose="020B0500000000000000" pitchFamily="34" charset="-128"/>
                        </a:rPr>
                        <a:t>サポートで対応している言語は、英語および日本語のみです。</a:t>
                      </a:r>
                    </a:p>
                    <a:p>
                      <a:pPr lvl="0" algn="l" rtl="0">
                        <a:lnSpc>
                          <a:spcPct val="100000"/>
                        </a:lnSpc>
                        <a:spcBef>
                          <a:spcPts val="0"/>
                        </a:spcBef>
                        <a:spcAft>
                          <a:spcPts val="0"/>
                        </a:spcAft>
                        <a:buNone/>
                      </a:pPr>
                      <a:endParaRPr lang="en-US" sz="1100" b="0" i="0" u="none" strike="noStrike" noProof="0" dirty="0">
                        <a:latin typeface="Adobe Clean Han Regular" panose="020B0500000000000000" pitchFamily="34" charset="-128"/>
                        <a:ea typeface="Adobe Clean Han Regular" panose="020B0500000000000000" pitchFamily="34" charset="-128"/>
                      </a:endParaRPr>
                    </a:p>
                    <a:p>
                      <a:pPr lvl="0" algn="ctr">
                        <a:lnSpc>
                          <a:spcPct val="100000"/>
                        </a:lnSpc>
                        <a:spcBef>
                          <a:spcPts val="0"/>
                        </a:spcBef>
                        <a:spcAft>
                          <a:spcPts val="0"/>
                        </a:spcAft>
                        <a:buNone/>
                      </a:pPr>
                      <a:r>
                        <a:rPr lang="ja-JP" sz="1100" b="0" i="0" u="none" strike="noStrike" noProof="0" dirty="0">
                          <a:latin typeface="Adobe Clean Han Regular" panose="020B0500000000000000" pitchFamily="34" charset="-128"/>
                          <a:ea typeface="Adobe Clean Han Regular" panose="020B0500000000000000" pitchFamily="34" charset="-128"/>
                        </a:rPr>
                        <a:t> </a:t>
                      </a:r>
                      <a:r>
                        <a:rPr lang="ja-JP" sz="1100" b="0" i="0" u="none" strike="noStrike" baseline="30000" noProof="0" dirty="0">
                          <a:latin typeface="Adobe Clean Han Regular" panose="020B0500000000000000" pitchFamily="34" charset="-128"/>
                          <a:ea typeface="Adobe Clean Han Regular" panose="020B0500000000000000" pitchFamily="34" charset="-128"/>
                        </a:rPr>
                        <a:t>1 </a:t>
                      </a:r>
                      <a:r>
                        <a:rPr lang="ja-JP" sz="1100" b="0" i="0" u="none" strike="noStrike" noProof="0" dirty="0">
                          <a:latin typeface="Adobe Clean Han Regular" panose="020B0500000000000000" pitchFamily="34" charset="-128"/>
                          <a:ea typeface="Adobe Clean Han Regular" panose="020B0500000000000000" pitchFamily="34" charset="-128"/>
                        </a:rPr>
                        <a:t>P2、P3、P4 の場合は、営業時間内のみの対応です。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卓越した</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専門知識</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迅速な</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サポート</a:t>
            </a:r>
          </a:p>
        </p:txBody>
      </p:sp>
      <p:sp>
        <p:nvSpPr>
          <p:cNvPr id="86" name="object 32">
            <a:extLst>
              <a:ext uri="{FF2B5EF4-FFF2-40B4-BE49-F238E27FC236}">
                <a16:creationId xmlns:a16="http://schemas.microsoft.com/office/drawing/2014/main" id="{73055FA1-8180-F44A-A86E-2B1D4C7C6B5E}"/>
              </a:ext>
            </a:extLst>
          </p:cNvPr>
          <p:cNvSpPr txBox="1"/>
          <p:nvPr/>
        </p:nvSpPr>
        <p:spPr>
          <a:xfrm>
            <a:off x="6192011" y="8543943"/>
            <a:ext cx="1374756" cy="382797"/>
          </a:xfrm>
          <a:prstGeom prst="rect">
            <a:avLst/>
          </a:prstGeom>
        </p:spPr>
        <p:txBody>
          <a:bodyPr vert="horz" wrap="square" lIns="0" tIns="23495" rIns="0" bIns="0" rtlCol="0">
            <a:spAutoFit/>
          </a:bodyPr>
          <a:lstStyle/>
          <a:p>
            <a:pPr marR="5080" algn="ctr">
              <a:lnSpc>
                <a:spcPts val="1390"/>
              </a:lnSpc>
              <a:spcBef>
                <a:spcPts val="185"/>
              </a:spcBef>
            </a:pP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戦略的</a:t>
            </a:r>
            <a:b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br>
            <a:r>
              <a:rPr lang="ja-JP" sz="1200" b="1" dirty="0">
                <a:solidFill>
                  <a:srgbClr val="FFFFFF"/>
                </a:solidFill>
                <a:latin typeface="Adobe Clean Han Regular" panose="020B0500000000000000" pitchFamily="34" charset="-128"/>
                <a:ea typeface="Adobe Clean Han Regular" panose="020B0500000000000000" pitchFamily="34" charset="-128"/>
                <a:cs typeface="Adobe Clean"/>
              </a:rPr>
              <a:t>アドバイス</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694522743"/>
              </p:ext>
            </p:extLst>
          </p:nvPr>
        </p:nvGraphicFramePr>
        <p:xfrm>
          <a:off x="194237" y="1272353"/>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ja-JP" sz="1100" b="0" dirty="0">
                          <a:solidFill>
                            <a:schemeClr val="tx1"/>
                          </a:solidFill>
                          <a:latin typeface="Adobe Clean Han Regular" panose="020B0500000000000000" pitchFamily="34" charset="-128"/>
                          <a:ea typeface="Adobe Clean Han Regular" panose="020B0500000000000000" pitchFamily="34" charset="-128"/>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b="0" dirty="0">
                          <a:solidFill>
                            <a:srgbClr val="000000"/>
                          </a:solidFill>
                          <a:latin typeface="Adobe Clean Han Light" panose="020B0300000000000000" pitchFamily="34" charset="-128"/>
                          <a:ea typeface="Adobe Clean Han Light" panose="020B0300000000000000" pitchFamily="34" charset="-128"/>
                          <a:cs typeface="+mn-cs"/>
                        </a:rPr>
                        <a:t>Experience League では、アドビへの投資に対して企業が期待している価値を実現するための支援を行います。セルフサービスのチュートリアル、製品ドキュメント、講師によるトレーニング、コミュニティ、テクニカルサポートなど、パーソナライズされた成功への道筋に沿って、お客様が学習し、繋がり、成長できる、統合された場所で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dk1"/>
                          </a:solidFill>
                          <a:latin typeface="Adobe Clean Han Regular" panose="020B0500000000000000" pitchFamily="34" charset="-128"/>
                          <a:ea typeface="Adobe Clean Han Regular" panose="020B0500000000000000" pitchFamily="34" charset="-128"/>
                          <a:cs typeface="+mn-cs"/>
                          <a:hlinkClick r:id="rId8"/>
                        </a:rPr>
                        <a:t>トレーニング</a:t>
                      </a:r>
                      <a:r>
                        <a:rPr lang="ja-JP" sz="1100" dirty="0">
                          <a:solidFill>
                            <a:schemeClr val="dk1"/>
                          </a:solidFill>
                          <a:latin typeface="Adobe Clean Han Regular" panose="020B0500000000000000" pitchFamily="34" charset="-128"/>
                          <a:ea typeface="Adobe Clean Han Regular" panose="020B0500000000000000" pitchFamily="34" charset="-128"/>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000" dirty="0">
                          <a:solidFill>
                            <a:srgbClr val="000000"/>
                          </a:solidFill>
                          <a:latin typeface="Adobe Clean Han Light" panose="020B0300000000000000" pitchFamily="34" charset="-128"/>
                          <a:ea typeface="Adobe Clean Han Light" panose="020B0300000000000000" pitchFamily="34" charset="-128"/>
                          <a:cs typeface="+mn-cs"/>
                        </a:rPr>
                        <a:t>Adobe Digital Learning Services のコースには、Experience League からアクセスできます。ラーニングコースは、オンデマンドレッスンと講師によるレッスンが統合されています。  市場価値が認められたスキルを習得し、組織での成功を促進するために活用できます。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9"/>
                        </a:rPr>
                        <a:t>本番環境の問題とシステム障害</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ja-JP" sz="1000" dirty="0">
                          <a:solidFill>
                            <a:srgbClr val="000000"/>
                          </a:solidFill>
                          <a:latin typeface="Adobe Clean Han Light" panose="020B0300000000000000" pitchFamily="34" charset="-128"/>
                          <a:ea typeface="Adobe Clean Han Light" panose="020B0300000000000000" pitchFamily="34" charset="-128"/>
                          <a:cs typeface="+mn-cs"/>
                        </a:rPr>
                        <a:t>status.adobe.com では、マルチテナント環境にデプロイされたすべてのアドビ製品およびサービスのシステムステータス情報が表示されます。お客様は、アドビが製品イベントを作成、更新、解決した際に電子メール通知を受け取るようサブスクリプション設定を選択できます。イベントには、定期的なメンテナンスや、様々な重大度レベルの問題が含まれています。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ja-JP" sz="1100" dirty="0">
                          <a:solidFill>
                            <a:schemeClr val="tx1"/>
                          </a:solidFill>
                          <a:latin typeface="Adobe Clean Han Regular" panose="020B0500000000000000" pitchFamily="34" charset="-128"/>
                          <a:ea typeface="Adobe Clean Han Regular" panose="020B0500000000000000" pitchFamily="34" charset="-128"/>
                          <a:cs typeface="+mn-cs"/>
                          <a:hlinkClick r:id="rId10"/>
                        </a:rPr>
                        <a:t>利用条件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ja-JP" sz="1000" dirty="0">
                          <a:solidFill>
                            <a:srgbClr val="000000"/>
                          </a:solidFill>
                          <a:latin typeface="Adobe Clean Han Light" panose="020B0300000000000000" pitchFamily="34" charset="-128"/>
                          <a:ea typeface="Adobe Clean Han Light" panose="020B0300000000000000" pitchFamily="34" charset="-128"/>
                          <a:cs typeface="+mn-cs"/>
                        </a:rPr>
                        <a:t>提供するサポートサービスについて詳しく説明されています。</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MS Mincho"/>
        <a:cs typeface=""/>
      </a:majorFont>
      <a:minorFont>
        <a:latin typeface="Calibri"/>
        <a:ea typeface="MS Mincho"/>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MS Mincho"/>
        <a:cs typeface=""/>
      </a:majorFont>
      <a:minorFont>
        <a:latin typeface="Calibri" panose="020F0502020204030204"/>
        <a:ea typeface="MS Minch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100</TotalTime>
  <Words>4953</Words>
  <Application>Microsoft Office PowerPoint</Application>
  <PresentationFormat>Custom</PresentationFormat>
  <Paragraphs>181</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 Han Light</vt:lpstr>
      <vt:lpstr>Adobe Clean Han Normal</vt:lpstr>
      <vt:lpstr>Adobe Clean Han Regular</vt:lpstr>
      <vt:lpstr>Adobe Clean</vt:lpstr>
      <vt:lpstr>Adobe Clean Light</vt:lpstr>
      <vt:lpstr>Arial</vt:lpstr>
      <vt:lpstr>Calibri</vt:lpstr>
      <vt:lpstr>Times New Roman</vt:lpstr>
      <vt:lpstr>Wingdings</vt:lpstr>
      <vt:lpstr>Office Theme</vt:lpstr>
      <vt:lpstr>アドビサポートのプラン</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Lubomir Michniak</cp:lastModifiedBy>
  <cp:revision>31</cp:revision>
  <dcterms:created xsi:type="dcterms:W3CDTF">2021-05-05T02:01:37Z</dcterms:created>
  <dcterms:modified xsi:type="dcterms:W3CDTF">2021-11-19T15:00:34Z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