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0"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F7488-A26A-D845-83B0-BE2FC48D1AFD}" v="1" dt="2021-10-13T19:37:08.51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2"/>
    <p:restoredTop sz="94796"/>
  </p:normalViewPr>
  <p:slideViewPr>
    <p:cSldViewPr>
      <p:cViewPr>
        <p:scale>
          <a:sx n="100" d="100"/>
          <a:sy n="100" d="100"/>
        </p:scale>
        <p:origin x="2382" y="-17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Schutte" userId="6e08b2d3-447a-4d66-86be-444d50df187f" providerId="ADAL" clId="{096F7488-A26A-D845-83B0-BE2FC48D1AFD}"/>
    <pc:docChg chg="modSld">
      <pc:chgData name="Lauren Schutte" userId="6e08b2d3-447a-4d66-86be-444d50df187f" providerId="ADAL" clId="{096F7488-A26A-D845-83B0-BE2FC48D1AFD}" dt="2021-10-13T19:38:26.139" v="4" actId="20577"/>
      <pc:docMkLst>
        <pc:docMk/>
      </pc:docMkLst>
      <pc:sldChg chg="modSp mod">
        <pc:chgData name="Lauren Schutte" userId="6e08b2d3-447a-4d66-86be-444d50df187f" providerId="ADAL" clId="{096F7488-A26A-D845-83B0-BE2FC48D1AFD}" dt="2021-10-13T19:37:16.686" v="2" actId="242"/>
        <pc:sldMkLst>
          <pc:docMk/>
          <pc:sldMk cId="0" sldId="256"/>
        </pc:sldMkLst>
        <pc:graphicFrameChg chg="mod modGraphic">
          <ac:chgData name="Lauren Schutte" userId="6e08b2d3-447a-4d66-86be-444d50df187f" providerId="ADAL" clId="{096F7488-A26A-D845-83B0-BE2FC48D1AFD}" dt="2021-10-13T19:37:16.686" v="2" actId="242"/>
          <ac:graphicFrameMkLst>
            <pc:docMk/>
            <pc:sldMk cId="0" sldId="256"/>
            <ac:graphicFrameMk id="9" creationId="{00000000-0000-0000-0000-000000000000}"/>
          </ac:graphicFrameMkLst>
        </pc:graphicFrameChg>
      </pc:sldChg>
      <pc:sldChg chg="modSp mod">
        <pc:chgData name="Lauren Schutte" userId="6e08b2d3-447a-4d66-86be-444d50df187f" providerId="ADAL" clId="{096F7488-A26A-D845-83B0-BE2FC48D1AFD}" dt="2021-10-13T19:38:11.810" v="3" actId="20577"/>
        <pc:sldMkLst>
          <pc:docMk/>
          <pc:sldMk cId="0" sldId="257"/>
        </pc:sldMkLst>
        <pc:spChg chg="mod">
          <ac:chgData name="Lauren Schutte" userId="6e08b2d3-447a-4d66-86be-444d50df187f" providerId="ADAL" clId="{096F7488-A26A-D845-83B0-BE2FC48D1AFD}" dt="2021-10-13T19:38:11.810" v="3" actId="20577"/>
          <ac:spMkLst>
            <pc:docMk/>
            <pc:sldMk cId="0" sldId="257"/>
            <ac:spMk id="39" creationId="{00000000-0000-0000-0000-000000000000}"/>
          </ac:spMkLst>
        </pc:spChg>
      </pc:sldChg>
      <pc:sldChg chg="modSp mod">
        <pc:chgData name="Lauren Schutte" userId="6e08b2d3-447a-4d66-86be-444d50df187f" providerId="ADAL" clId="{096F7488-A26A-D845-83B0-BE2FC48D1AFD}" dt="2021-10-13T19:38:26.139" v="4" actId="20577"/>
        <pc:sldMkLst>
          <pc:docMk/>
          <pc:sldMk cId="799510854" sldId="260"/>
        </pc:sldMkLst>
        <pc:graphicFrameChg chg="modGraphic">
          <ac:chgData name="Lauren Schutte" userId="6e08b2d3-447a-4d66-86be-444d50df187f" providerId="ADAL" clId="{096F7488-A26A-D845-83B0-BE2FC48D1AFD}" dt="2021-10-13T19:38:26.139" v="4" actId="20577"/>
          <ac:graphicFrameMkLst>
            <pc:docMk/>
            <pc:sldMk cId="799510854" sldId="260"/>
            <ac:graphicFrameMk id="111" creationId="{D8653CEC-4213-DE40-9BAF-D1E3318FF89C}"/>
          </ac:graphicFrameMkLst>
        </pc:graphicFrameChg>
      </pc:sldChg>
    </pc:docChg>
  </pc:docChgLst>
  <pc:docChgLst>
    <pc:chgData name="Akilah Johnson" userId="S::akjohnso@adobe.com::2fa3aa60-0c9c-4d06-bae2-795983241227" providerId="AD" clId="Web-{57A486D7-8267-4044-450E-B1D42691F1A4}"/>
    <pc:docChg chg="modSld">
      <pc:chgData name="Akilah Johnson" userId="S::akjohnso@adobe.com::2fa3aa60-0c9c-4d06-bae2-795983241227" providerId="AD" clId="Web-{57A486D7-8267-4044-450E-B1D42691F1A4}" dt="2021-10-12T15:47:55.091" v="2" actId="20577"/>
      <pc:docMkLst>
        <pc:docMk/>
      </pc:docMkLst>
      <pc:sldChg chg="modSp">
        <pc:chgData name="Akilah Johnson" userId="S::akjohnso@adobe.com::2fa3aa60-0c9c-4d06-bae2-795983241227" providerId="AD" clId="Web-{57A486D7-8267-4044-450E-B1D42691F1A4}" dt="2021-10-12T15:47:55.091" v="2" actId="20577"/>
        <pc:sldMkLst>
          <pc:docMk/>
          <pc:sldMk cId="0" sldId="256"/>
        </pc:sldMkLst>
        <pc:spChg chg="mod">
          <ac:chgData name="Akilah Johnson" userId="S::akjohnso@adobe.com::2fa3aa60-0c9c-4d06-bae2-795983241227" providerId="AD" clId="Web-{57A486D7-8267-4044-450E-B1D42691F1A4}" dt="2021-10-12T15:47:55.091" v="2" actId="20577"/>
          <ac:spMkLst>
            <pc:docMk/>
            <pc:sldMk cId="0" sldId="256"/>
            <ac:spMk id="5" creationId="{00000000-0000-0000-0000-000000000000}"/>
          </ac:spMkLst>
        </pc:spChg>
      </pc:sldChg>
    </pc:docChg>
  </pc:docChgLst>
  <pc:docChgLst>
    <pc:chgData name="Akilah Johnson" userId="S::akjohnso@adobe.com::2fa3aa60-0c9c-4d06-bae2-795983241227" providerId="AD" clId="Web-{CF46E89E-48FC-BA32-13C5-654DDA452FDC}"/>
    <pc:docChg chg="modSld">
      <pc:chgData name="Akilah Johnson" userId="S::akjohnso@adobe.com::2fa3aa60-0c9c-4d06-bae2-795983241227" providerId="AD" clId="Web-{CF46E89E-48FC-BA32-13C5-654DDA452FDC}" dt="2021-10-12T17:00:50.675" v="21" actId="20577"/>
      <pc:docMkLst>
        <pc:docMk/>
      </pc:docMkLst>
      <pc:sldChg chg="modSp">
        <pc:chgData name="Akilah Johnson" userId="S::akjohnso@adobe.com::2fa3aa60-0c9c-4d06-bae2-795983241227" providerId="AD" clId="Web-{CF46E89E-48FC-BA32-13C5-654DDA452FDC}" dt="2021-10-12T16:58:10.550" v="6" actId="20577"/>
        <pc:sldMkLst>
          <pc:docMk/>
          <pc:sldMk cId="0" sldId="256"/>
        </pc:sldMkLst>
        <pc:spChg chg="mod">
          <ac:chgData name="Akilah Johnson" userId="S::akjohnso@adobe.com::2fa3aa60-0c9c-4d06-bae2-795983241227" providerId="AD" clId="Web-{CF46E89E-48FC-BA32-13C5-654DDA452FDC}" dt="2021-10-12T16:58:10.550" v="6" actId="20577"/>
          <ac:spMkLst>
            <pc:docMk/>
            <pc:sldMk cId="0" sldId="256"/>
            <ac:spMk id="2" creationId="{00000000-0000-0000-0000-000000000000}"/>
          </ac:spMkLst>
        </pc:spChg>
        <pc:graphicFrameChg chg="mod modGraphic">
          <ac:chgData name="Akilah Johnson" userId="S::akjohnso@adobe.com::2fa3aa60-0c9c-4d06-bae2-795983241227" providerId="AD" clId="Web-{CF46E89E-48FC-BA32-13C5-654DDA452FDC}" dt="2021-10-12T16:57:07.113" v="1"/>
          <ac:graphicFrameMkLst>
            <pc:docMk/>
            <pc:sldMk cId="0" sldId="256"/>
            <ac:graphicFrameMk id="8" creationId="{00000000-0000-0000-0000-000000000000}"/>
          </ac:graphicFrameMkLst>
        </pc:graphicFrameChg>
      </pc:sldChg>
      <pc:sldChg chg="modSp">
        <pc:chgData name="Akilah Johnson" userId="S::akjohnso@adobe.com::2fa3aa60-0c9c-4d06-bae2-795983241227" providerId="AD" clId="Web-{CF46E89E-48FC-BA32-13C5-654DDA452FDC}" dt="2021-10-12T16:59:59.628" v="14" actId="20577"/>
        <pc:sldMkLst>
          <pc:docMk/>
          <pc:sldMk cId="0" sldId="257"/>
        </pc:sldMkLst>
        <pc:spChg chg="mod">
          <ac:chgData name="Akilah Johnson" userId="S::akjohnso@adobe.com::2fa3aa60-0c9c-4d06-bae2-795983241227" providerId="AD" clId="Web-{CF46E89E-48FC-BA32-13C5-654DDA452FDC}" dt="2021-10-12T16:59:21.300" v="12" actId="20577"/>
          <ac:spMkLst>
            <pc:docMk/>
            <pc:sldMk cId="0" sldId="257"/>
            <ac:spMk id="39" creationId="{00000000-0000-0000-0000-000000000000}"/>
          </ac:spMkLst>
        </pc:spChg>
        <pc:spChg chg="mod">
          <ac:chgData name="Akilah Johnson" userId="S::akjohnso@adobe.com::2fa3aa60-0c9c-4d06-bae2-795983241227" providerId="AD" clId="Web-{CF46E89E-48FC-BA32-13C5-654DDA452FDC}" dt="2021-10-12T16:59:59.628" v="14" actId="20577"/>
          <ac:spMkLst>
            <pc:docMk/>
            <pc:sldMk cId="0" sldId="257"/>
            <ac:spMk id="46" creationId="{00000000-0000-0000-0000-000000000000}"/>
          </ac:spMkLst>
        </pc:spChg>
      </pc:sldChg>
      <pc:sldChg chg="modSp">
        <pc:chgData name="Akilah Johnson" userId="S::akjohnso@adobe.com::2fa3aa60-0c9c-4d06-bae2-795983241227" providerId="AD" clId="Web-{CF46E89E-48FC-BA32-13C5-654DDA452FDC}" dt="2021-10-12T17:00:50.675" v="21" actId="20577"/>
        <pc:sldMkLst>
          <pc:docMk/>
          <pc:sldMk cId="799510854" sldId="260"/>
        </pc:sldMkLst>
        <pc:spChg chg="mod">
          <ac:chgData name="Akilah Johnson" userId="S::akjohnso@adobe.com::2fa3aa60-0c9c-4d06-bae2-795983241227" providerId="AD" clId="Web-{CF46E89E-48FC-BA32-13C5-654DDA452FDC}" dt="2021-10-12T17:00:50.675" v="21" actId="20577"/>
          <ac:spMkLst>
            <pc:docMk/>
            <pc:sldMk cId="799510854" sldId="260"/>
            <ac:spMk id="24" creationId="{00000000-0000-0000-0000-000000000000}"/>
          </ac:spMkLst>
        </pc:spChg>
        <pc:spChg chg="mod">
          <ac:chgData name="Akilah Johnson" userId="S::akjohnso@adobe.com::2fa3aa60-0c9c-4d06-bae2-795983241227" providerId="AD" clId="Web-{CF46E89E-48FC-BA32-13C5-654DDA452FDC}" dt="2021-10-12T17:00:45.784" v="19" actId="20577"/>
          <ac:spMkLst>
            <pc:docMk/>
            <pc:sldMk cId="799510854" sldId="260"/>
            <ac:spMk id="56" creationId="{00000000-0000-0000-0000-000000000000}"/>
          </ac:spMkLst>
        </pc:spChg>
      </pc:sldChg>
    </pc:docChg>
  </pc:docChgLst>
  <pc:docChgLst>
    <pc:chgData name="Akilah Johnson" userId="S::akjohnso@adobe.com::2fa3aa60-0c9c-4d06-bae2-795983241227" providerId="AD" clId="Web-{19E88417-C612-7196-8214-73025F75FA84}"/>
    <pc:docChg chg="modSld">
      <pc:chgData name="Akilah Johnson" userId="S::akjohnso@adobe.com::2fa3aa60-0c9c-4d06-bae2-795983241227" providerId="AD" clId="Web-{19E88417-C612-7196-8214-73025F75FA84}" dt="2021-10-12T19:15:42.562" v="5" actId="20577"/>
      <pc:docMkLst>
        <pc:docMk/>
      </pc:docMkLst>
      <pc:sldChg chg="modSp">
        <pc:chgData name="Akilah Johnson" userId="S::akjohnso@adobe.com::2fa3aa60-0c9c-4d06-bae2-795983241227" providerId="AD" clId="Web-{19E88417-C612-7196-8214-73025F75FA84}" dt="2021-10-12T19:15:42.562" v="5" actId="20577"/>
        <pc:sldMkLst>
          <pc:docMk/>
          <pc:sldMk cId="0" sldId="256"/>
        </pc:sldMkLst>
        <pc:spChg chg="mod">
          <ac:chgData name="Akilah Johnson" userId="S::akjohnso@adobe.com::2fa3aa60-0c9c-4d06-bae2-795983241227" providerId="AD" clId="Web-{19E88417-C612-7196-8214-73025F75FA84}" dt="2021-10-12T19:15:42.562" v="5" actId="20577"/>
          <ac:spMkLst>
            <pc:docMk/>
            <pc:sldMk cId="0" sldId="256"/>
            <ac:spMk id="13" creationId="{7979C0CC-523E-844A-96DC-75FC662E01AB}"/>
          </ac:spMkLst>
        </pc:spChg>
      </pc:sldChg>
    </pc:docChg>
  </pc:docChgLst>
  <pc:docChgLst>
    <pc:chgData name="Akilah Johnson" userId="S::akjohnso@adobe.com::2fa3aa60-0c9c-4d06-bae2-795983241227" providerId="AD" clId="Web-{5343DD59-8FB2-7AAD-1875-255EDB54B98D}"/>
    <pc:docChg chg="modSld">
      <pc:chgData name="Akilah Johnson" userId="S::akjohnso@adobe.com::2fa3aa60-0c9c-4d06-bae2-795983241227" providerId="AD" clId="Web-{5343DD59-8FB2-7AAD-1875-255EDB54B98D}" dt="2021-09-22T18:47:16.489" v="185"/>
      <pc:docMkLst>
        <pc:docMk/>
      </pc:docMkLst>
      <pc:sldChg chg="modSp">
        <pc:chgData name="Akilah Johnson" userId="S::akjohnso@adobe.com::2fa3aa60-0c9c-4d06-bae2-795983241227" providerId="AD" clId="Web-{5343DD59-8FB2-7AAD-1875-255EDB54B98D}" dt="2021-09-22T18:47:16.489" v="185"/>
        <pc:sldMkLst>
          <pc:docMk/>
          <pc:sldMk cId="799510854" sldId="260"/>
        </pc:sldMkLst>
        <pc:spChg chg="mod">
          <ac:chgData name="Akilah Johnson" userId="S::akjohnso@adobe.com::2fa3aa60-0c9c-4d06-bae2-795983241227" providerId="AD" clId="Web-{5343DD59-8FB2-7AAD-1875-255EDB54B98D}" dt="2021-09-22T18:45:44.427" v="153" actId="20577"/>
          <ac:spMkLst>
            <pc:docMk/>
            <pc:sldMk cId="799510854" sldId="260"/>
            <ac:spMk id="64" creationId="{41467BDC-3D83-D844-B922-CD07E94E5AAB}"/>
          </ac:spMkLst>
        </pc:spChg>
        <pc:graphicFrameChg chg="mod modGraphic">
          <ac:chgData name="Akilah Johnson" userId="S::akjohnso@adobe.com::2fa3aa60-0c9c-4d06-bae2-795983241227" providerId="AD" clId="Web-{5343DD59-8FB2-7AAD-1875-255EDB54B98D}" dt="2021-09-22T18:47:16.489" v="185"/>
          <ac:graphicFrameMkLst>
            <pc:docMk/>
            <pc:sldMk cId="799510854" sldId="260"/>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438815C-EDE5-F947-A55F-7634403F36C4}" type="datetimeFigureOut">
              <a:rPr lang="en-US" smtClean="0"/>
              <a:t>11/19/2021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915456A-CFED-AD4E-BEFF-9A08095B3EE2}" type="slidenum">
              <a:rPr lang="en-US" smtClean="0"/>
              <a:t>‹#›</a:t>
            </a:fld>
            <a:endParaRPr lang="en-US"/>
          </a:p>
        </p:txBody>
      </p:sp>
    </p:spTree>
    <p:extLst>
      <p:ext uri="{BB962C8B-B14F-4D97-AF65-F5344CB8AC3E}">
        <p14:creationId xmlns:p14="http://schemas.microsoft.com/office/powerpoint/2010/main" val="274525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1</a:t>
            </a:fld>
            <a:endParaRPr lang="en-US"/>
          </a:p>
        </p:txBody>
      </p:sp>
    </p:spTree>
    <p:extLst>
      <p:ext uri="{BB962C8B-B14F-4D97-AF65-F5344CB8AC3E}">
        <p14:creationId xmlns:p14="http://schemas.microsoft.com/office/powerpoint/2010/main" val="330134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2</a:t>
            </a:fld>
            <a:endParaRPr lang="en-US"/>
          </a:p>
        </p:txBody>
      </p:sp>
    </p:spTree>
    <p:extLst>
      <p:ext uri="{BB962C8B-B14F-4D97-AF65-F5344CB8AC3E}">
        <p14:creationId xmlns:p14="http://schemas.microsoft.com/office/powerpoint/2010/main" val="336789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www.adob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jp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1.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ja#support" TargetMode="External"/><Relationship Id="rId12" Type="http://schemas.openxmlformats.org/officeDocument/2006/relationships/image" Target="../media/image20.svg"/><Relationship Id="rId2" Type="http://schemas.openxmlformats.org/officeDocument/2006/relationships/notesSlide" Target="../notesSlides/notesSlide3.xml"/><Relationship Id="rId16"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8.jpg"/><Relationship Id="rId11" Type="http://schemas.openxmlformats.org/officeDocument/2006/relationships/image" Target="../media/image19.png"/><Relationship Id="rId5" Type="http://schemas.openxmlformats.org/officeDocument/2006/relationships/image" Target="../media/image17.png"/><Relationship Id="rId15" Type="http://schemas.openxmlformats.org/officeDocument/2006/relationships/image" Target="../media/image23.png"/><Relationship Id="rId10" Type="http://schemas.openxmlformats.org/officeDocument/2006/relationships/hyperlink" Target="https://helpx.adobe.com/jp/support/programs/support-policies-terms-conditions.html" TargetMode="External"/><Relationship Id="rId4" Type="http://schemas.openxmlformats.org/officeDocument/2006/relationships/image" Target="../media/image4.jpg"/><Relationship Id="rId9" Type="http://schemas.openxmlformats.org/officeDocument/2006/relationships/hyperlink" Target="https://status.adobe.com/" TargetMode="External"/><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7228840"/>
            <a:ext cx="4552950" cy="227626"/>
          </a:xfrm>
          <a:prstGeom prst="rect">
            <a:avLst/>
          </a:prstGeom>
        </p:spPr>
        <p:txBody>
          <a:bodyPr vert="horz" wrap="square" lIns="0" tIns="12065" rIns="0" bIns="0" rtlCol="0" anchor="t">
            <a:spAutoFit/>
          </a:bodyPr>
          <a:lstStyle/>
          <a:p>
            <a:pPr marL="12700">
              <a:spcBef>
                <a:spcPts val="95"/>
              </a:spcBef>
            </a:pPr>
            <a:r>
              <a:rPr lang="ja-JP" sz="1400" b="1" u="heavy" dirty="0">
                <a:solidFill>
                  <a:srgbClr val="020302"/>
                </a:solidFill>
                <a:uFill>
                  <a:solidFill>
                    <a:srgbClr val="020302"/>
                  </a:solidFill>
                </a:uFill>
                <a:latin typeface="Adobe Clean Han Regular" panose="020B0500000000000000" pitchFamily="34" charset="-128"/>
                <a:ea typeface="Adobe Clean Han Regular" panose="020B0500000000000000" pitchFamily="34" charset="-128"/>
                <a:cs typeface="Adobe Clean"/>
              </a:rPr>
              <a:t>サービスレベルターゲット：初期対応</a:t>
            </a:r>
          </a:p>
        </p:txBody>
      </p:sp>
      <p:sp>
        <p:nvSpPr>
          <p:cNvPr id="3" name="object 3"/>
          <p:cNvSpPr/>
          <p:nvPr/>
        </p:nvSpPr>
        <p:spPr>
          <a:xfrm>
            <a:off x="0" y="1"/>
            <a:ext cx="7772399" cy="190289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6773" y="741451"/>
            <a:ext cx="5883027" cy="1087349"/>
          </a:xfrm>
          <a:prstGeom prst="rect">
            <a:avLst/>
          </a:prstGeom>
        </p:spPr>
        <p:txBody>
          <a:bodyPr vert="horz" wrap="square" lIns="0" tIns="24130" rIns="0" bIns="0" rtlCol="0" anchor="t">
            <a:spAutoFit/>
          </a:bodyPr>
          <a:lstStyle/>
          <a:p>
            <a:pPr marL="12700" marR="5080">
              <a:lnSpc>
                <a:spcPts val="1200"/>
              </a:lnSpc>
              <a:spcBef>
                <a:spcPts val="240"/>
              </a:spcBef>
            </a:pPr>
            <a:r>
              <a:rPr lang="ja-JP" sz="1200" b="1" dirty="0">
                <a:solidFill>
                  <a:srgbClr val="FFFFFF"/>
                </a:solidFill>
                <a:latin typeface="Adobe Clean Han Regular" panose="020B0500000000000000" pitchFamily="34" charset="-128"/>
                <a:ea typeface="Adobe Clean Han Regular" panose="020B0500000000000000" pitchFamily="34" charset="-128"/>
              </a:rPr>
              <a:t>オンライン </a:t>
            </a:r>
            <a:r>
              <a:rPr lang="ja-JP" sz="1200" dirty="0">
                <a:solidFill>
                  <a:srgbClr val="FFFFFF"/>
                </a:solidFill>
                <a:latin typeface="Adobe Clean Han Normal" panose="020B0400000000000000" pitchFamily="34" charset="-128"/>
                <a:ea typeface="Adobe Clean Han Normal" panose="020B0400000000000000" pitchFamily="34" charset="-128"/>
              </a:rPr>
              <a:t>| ビジネス | エンタープライズ | エリート</a:t>
            </a:r>
            <a:br>
              <a:rPr lang="ja-JP" sz="900" dirty="0">
                <a:solidFill>
                  <a:srgbClr val="FFFFFF"/>
                </a:solidFill>
                <a:latin typeface="Adobe Clean Han Normal" panose="020B0400000000000000" pitchFamily="34" charset="-128"/>
                <a:ea typeface="Adobe Clean Han Normal" panose="020B0400000000000000" pitchFamily="34" charset="-128"/>
              </a:rPr>
            </a:br>
            <a:r>
              <a:rPr lang="ja-JP" sz="750" spc="-20" dirty="0">
                <a:solidFill>
                  <a:srgbClr val="FFFFFF"/>
                </a:solidFill>
                <a:latin typeface="Adobe Clean Han Normal" panose="020B0400000000000000" pitchFamily="34" charset="-128"/>
                <a:ea typeface="Adobe Clean Han Normal" panose="020B0400000000000000" pitchFamily="34" charset="-128"/>
              </a:rPr>
              <a:t>アドビでは、お客様のビジネスをサポートするために、包括的なテクニカルリソースを提供しています。これらのリソースは、Experience Cloud のライセンスサブスクリプションに含まれています。オンラインサポートでは、Adobe Experience League のパーソナライズされたラーニングパスやモニタリングされているコミュニティフォーラムへのアクセスが提供されます。アドビ製品に関する詳細なテクニカルドキュメントや最新のリリースノートは </a:t>
            </a:r>
            <a:r>
              <a:rPr lang="ja-JP" sz="750" u="sng" spc="-20" dirty="0">
                <a:solidFill>
                  <a:srgbClr val="FFFFFF"/>
                </a:solidFill>
                <a:latin typeface="Adobe Clean Han Normal" panose="020B0400000000000000" pitchFamily="34" charset="-128"/>
                <a:ea typeface="Adobe Clean Han Normal" panose="020B0400000000000000" pitchFamily="34" charset="-128"/>
                <a:hlinkClick r:id="rId4">
                  <a:extLst>
                    <a:ext uri="{A12FA001-AC4F-418D-AE19-62706E023703}">
                      <ahyp:hlinkClr xmlns:ahyp="http://schemas.microsoft.com/office/drawing/2018/hyperlinkcolor" val="tx"/>
                    </a:ext>
                  </a:extLst>
                </a:hlinkClick>
              </a:rPr>
              <a:t>http://www.adobe.com</a:t>
            </a:r>
            <a:r>
              <a:rPr lang="ja-JP" sz="750" spc="-20" dirty="0">
                <a:solidFill>
                  <a:srgbClr val="FFFFFF"/>
                </a:solidFill>
                <a:latin typeface="Adobe Clean Han Normal" panose="020B0400000000000000" pitchFamily="34" charset="-128"/>
                <a:ea typeface="Adobe Clean Han Normal" panose="020B0400000000000000" pitchFamily="34" charset="-128"/>
              </a:rPr>
              <a:t> で公開されており、いつでも参照可能です。また、オンラインサポートには、テクニカルサポートチームへのアクセスが含まれています。優先度 1（P1）に分類される最も深刻な問題については、必要なときに電話による直接サポートを受けることができます。より優先度が低いリクエストなどは、サポート web ポータルを使用して申請することが可能です。</a:t>
            </a:r>
          </a:p>
        </p:txBody>
      </p:sp>
      <p:sp>
        <p:nvSpPr>
          <p:cNvPr id="7" name="object 7"/>
          <p:cNvSpPr/>
          <p:nvPr/>
        </p:nvSpPr>
        <p:spPr>
          <a:xfrm>
            <a:off x="67056" y="108204"/>
            <a:ext cx="289559" cy="395477"/>
          </a:xfrm>
          <a:prstGeom prst="rect">
            <a:avLst/>
          </a:prstGeom>
          <a:blipFill>
            <a:blip r:embed="rId5"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198305638"/>
              </p:ext>
            </p:extLst>
          </p:nvPr>
        </p:nvGraphicFramePr>
        <p:xfrm>
          <a:off x="0" y="1938946"/>
          <a:ext cx="7705343" cy="5227197"/>
        </p:xfrm>
        <a:graphic>
          <a:graphicData uri="http://schemas.openxmlformats.org/drawingml/2006/table">
            <a:tbl>
              <a:tblPr firstRow="1" bandRow="1">
                <a:tableStyleId>{2D5ABB26-0587-4C30-8999-92F81FD0307C}</a:tableStyleId>
              </a:tblPr>
              <a:tblGrid>
                <a:gridCol w="838200">
                  <a:extLst>
                    <a:ext uri="{9D8B030D-6E8A-4147-A177-3AD203B41FA5}">
                      <a16:colId xmlns:a16="http://schemas.microsoft.com/office/drawing/2014/main" val="1674920574"/>
                    </a:ext>
                  </a:extLst>
                </a:gridCol>
                <a:gridCol w="3058209">
                  <a:extLst>
                    <a:ext uri="{9D8B030D-6E8A-4147-A177-3AD203B41FA5}">
                      <a16:colId xmlns:a16="http://schemas.microsoft.com/office/drawing/2014/main" val="20001"/>
                    </a:ext>
                  </a:extLst>
                </a:gridCol>
                <a:gridCol w="1033741">
                  <a:extLst>
                    <a:ext uri="{9D8B030D-6E8A-4147-A177-3AD203B41FA5}">
                      <a16:colId xmlns:a16="http://schemas.microsoft.com/office/drawing/2014/main" val="20002"/>
                    </a:ext>
                  </a:extLst>
                </a:gridCol>
                <a:gridCol w="954222">
                  <a:extLst>
                    <a:ext uri="{9D8B030D-6E8A-4147-A177-3AD203B41FA5}">
                      <a16:colId xmlns:a16="http://schemas.microsoft.com/office/drawing/2014/main" val="20003"/>
                    </a:ext>
                  </a:extLst>
                </a:gridCol>
                <a:gridCol w="177515">
                  <a:extLst>
                    <a:ext uri="{9D8B030D-6E8A-4147-A177-3AD203B41FA5}">
                      <a16:colId xmlns:a16="http://schemas.microsoft.com/office/drawing/2014/main" val="4086914696"/>
                    </a:ext>
                  </a:extLst>
                </a:gridCol>
                <a:gridCol w="821728">
                  <a:extLst>
                    <a:ext uri="{9D8B030D-6E8A-4147-A177-3AD203B41FA5}">
                      <a16:colId xmlns:a16="http://schemas.microsoft.com/office/drawing/2014/main" val="20004"/>
                    </a:ext>
                  </a:extLst>
                </a:gridCol>
                <a:gridCol w="821728">
                  <a:extLst>
                    <a:ext uri="{9D8B030D-6E8A-4147-A177-3AD203B41FA5}">
                      <a16:colId xmlns:a16="http://schemas.microsoft.com/office/drawing/2014/main" val="20005"/>
                    </a:ext>
                  </a:extLst>
                </a:gridCol>
              </a:tblGrid>
              <a:tr h="218820">
                <a:tc gridSpan="2">
                  <a:txBody>
                    <a:bodyPr/>
                    <a:lstStyle/>
                    <a:p>
                      <a:endParaRPr lang="en-US" spc="0" dirty="0"/>
                    </a:p>
                  </a:txBody>
                  <a:tcPr/>
                </a:tc>
                <a:tc hMerge="1">
                  <a:txBody>
                    <a:bodyPr/>
                    <a:lstStyle/>
                    <a:p>
                      <a:endParaRPr/>
                    </a:p>
                  </a:txBody>
                  <a:tcPr marL="0" marR="0" marT="0" marB="0"/>
                </a:tc>
                <a:tc>
                  <a:txBody>
                    <a:bodyPr/>
                    <a:lstStyle/>
                    <a:p>
                      <a:pPr algn="ctr">
                        <a:lnSpc>
                          <a:spcPct val="100000"/>
                        </a:lnSpc>
                        <a:spcBef>
                          <a:spcPts val="60"/>
                        </a:spcBef>
                      </a:pPr>
                      <a:r>
                        <a:rPr lang="ja-JP" sz="800" dirty="0">
                          <a:solidFill>
                            <a:srgbClr val="404040"/>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7620" marB="0" anchor="ctr">
                    <a:lnR w="3175">
                      <a:solidFill>
                        <a:srgbClr val="B7B8B8"/>
                      </a:solidFill>
                      <a:prstDash val="solid"/>
                    </a:lnR>
                    <a:lnB w="76200">
                      <a:solidFill>
                        <a:srgbClr val="858585"/>
                      </a:solidFill>
                      <a:prstDash val="solid"/>
                    </a:lnB>
                    <a:solidFill>
                      <a:srgbClr val="D9D9D9"/>
                    </a:solidFill>
                  </a:tcPr>
                </a:tc>
                <a:tc>
                  <a:txBody>
                    <a:bodyPr/>
                    <a:lstStyle/>
                    <a:p>
                      <a:pPr marL="2540" algn="ctr">
                        <a:lnSpc>
                          <a:spcPct val="100000"/>
                        </a:lnSpc>
                        <a:spcBef>
                          <a:spcPts val="60"/>
                        </a:spcBef>
                      </a:pP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ビジネスサポート</a:t>
                      </a:r>
                    </a:p>
                  </a:txBody>
                  <a:tcPr marL="0" marR="0" marT="7620" marB="0" anchor="ctr">
                    <a:lnL w="3175">
                      <a:solidFill>
                        <a:srgbClr val="B7B8B8"/>
                      </a:solidFill>
                      <a:prstDash val="solid"/>
                    </a:lnL>
                    <a:lnR w="3175">
                      <a:solidFill>
                        <a:srgbClr val="B7B8B8"/>
                      </a:solidFill>
                      <a:prstDash val="solid"/>
                    </a:lnR>
                    <a:lnB w="76200">
                      <a:solidFill>
                        <a:srgbClr val="ACD2FF"/>
                      </a:solidFill>
                      <a:prstDash val="solid"/>
                    </a:lnB>
                    <a:solidFill>
                      <a:srgbClr val="7D7D7D"/>
                    </a:solidFill>
                  </a:tcPr>
                </a:tc>
                <a:tc gridSpan="2">
                  <a:txBody>
                    <a:bodyPr/>
                    <a:lstStyle/>
                    <a:p>
                      <a:pPr marL="2540" algn="ctr">
                        <a:lnSpc>
                          <a:spcPct val="100000"/>
                        </a:lnSpc>
                        <a:spcBef>
                          <a:spcPts val="60"/>
                        </a:spcBef>
                      </a:pP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エンタープライズ</a:t>
                      </a:r>
                      <a:br>
                        <a:rPr lang="sk-SK" altLang="ja-JP" sz="800"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サポート</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hMerge="1">
                  <a:txBody>
                    <a:bodyPr/>
                    <a:lstStyle/>
                    <a:p>
                      <a:pPr marL="635" algn="ctr">
                        <a:lnSpc>
                          <a:spcPct val="100000"/>
                        </a:lnSpc>
                        <a:spcBef>
                          <a:spcPts val="60"/>
                        </a:spcBef>
                      </a:pPr>
                      <a:r>
                        <a:rPr lang="ja-JP" sz="900">
                          <a:solidFill>
                            <a:srgbClr val="FFFFFF"/>
                          </a:solidFill>
                          <a:latin typeface="Adobe Clean"/>
                          <a:ea typeface="MS Mincho"/>
                          <a:cs typeface="Adobe Clean"/>
                        </a:rPr>
                        <a:t>エンタープライズサポート</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a:txBody>
                    <a:bodyPr/>
                    <a:lstStyle/>
                    <a:p>
                      <a:pPr marL="635" algn="ctr">
                        <a:lnSpc>
                          <a:spcPct val="100000"/>
                        </a:lnSpc>
                        <a:spcBef>
                          <a:spcPts val="60"/>
                        </a:spcBef>
                      </a:pP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エリートサポート</a:t>
                      </a:r>
                    </a:p>
                  </a:txBody>
                  <a:tcPr marL="0" marR="0" marT="7620" marB="0" anchor="ctr">
                    <a:lnL w="3175">
                      <a:solidFill>
                        <a:srgbClr val="B7B8B8"/>
                      </a:solidFill>
                      <a:prstDash val="solid"/>
                    </a:lnL>
                    <a:lnB w="76200">
                      <a:solidFill>
                        <a:srgbClr val="0068E1"/>
                      </a:solidFill>
                      <a:prstDash val="solid"/>
                    </a:lnB>
                    <a:solidFill>
                      <a:schemeClr val="tx1"/>
                    </a:solidFill>
                  </a:tcPr>
                </a:tc>
                <a:extLst>
                  <a:ext uri="{0D108BD9-81ED-4DB2-BD59-A6C34878D82A}">
                    <a16:rowId xmlns:a16="http://schemas.microsoft.com/office/drawing/2014/main" val="10000"/>
                  </a:ext>
                </a:extLst>
              </a:tr>
              <a:tr h="0">
                <a:tc gridSpan="2">
                  <a:txBody>
                    <a:bodyPr/>
                    <a:lstStyle/>
                    <a:p>
                      <a:endParaRPr lang="en-US" spc="0" dirty="0"/>
                    </a:p>
                  </a:txBody>
                  <a:tcPr/>
                </a:tc>
                <a:tc hMerge="1">
                  <a:txBody>
                    <a:bodyPr/>
                    <a:lstStyle/>
                    <a:p>
                      <a:endParaRPr/>
                    </a:p>
                  </a:txBody>
                  <a:tcPr marL="0" marR="0" marT="0" marB="0"/>
                </a:tc>
                <a:tc>
                  <a:txBody>
                    <a:bodyPr/>
                    <a:lstStyle/>
                    <a:p>
                      <a:pPr marL="255904" marR="248920" indent="-25400" algn="l" rtl="0">
                        <a:lnSpc>
                          <a:spcPct val="100000"/>
                        </a:lnSpc>
                        <a:spcBef>
                          <a:spcPts val="170"/>
                        </a:spcBef>
                      </a:pPr>
                      <a:endParaRPr sz="800" spc="0" dirty="0">
                        <a:latin typeface="AdobeClean-LightIt"/>
                        <a:cs typeface="AdobeClean-LightIt"/>
                      </a:endParaRPr>
                    </a:p>
                  </a:txBody>
                  <a:tcPr marL="0" marR="0" marT="21590" marB="0" anchor="ctr">
                    <a:lnR w="3175">
                      <a:solidFill>
                        <a:srgbClr val="B7B8B8"/>
                      </a:solidFill>
                      <a:prstDash val="solid"/>
                    </a:lnR>
                    <a:lnT w="76200">
                      <a:solidFill>
                        <a:srgbClr val="858585"/>
                      </a:solidFill>
                      <a:prstDash val="solid"/>
                    </a:lnT>
                    <a:lnB w="12700">
                      <a:solidFill>
                        <a:srgbClr val="F0F0F0"/>
                      </a:solidFill>
                      <a:prstDash val="solid"/>
                    </a:lnB>
                    <a:solidFill>
                      <a:schemeClr val="bg1">
                        <a:lumMod val="95000"/>
                      </a:schemeClr>
                    </a:solidFill>
                  </a:tcPr>
                </a:tc>
                <a:tc gridSpan="4">
                  <a:txBody>
                    <a:bodyPr/>
                    <a:lstStyle/>
                    <a:p>
                      <a:pPr marL="934085">
                        <a:lnSpc>
                          <a:spcPct val="100000"/>
                        </a:lnSpc>
                        <a:spcBef>
                          <a:spcPts val="650"/>
                        </a:spcBef>
                      </a:pPr>
                      <a:r>
                        <a:rPr lang="ja-JP" sz="800" i="1" dirty="0">
                          <a:solidFill>
                            <a:srgbClr val="FFFFFF"/>
                          </a:solidFill>
                          <a:latin typeface="Adobe Clean Han Light" panose="020B0300000000000000" pitchFamily="34" charset="-128"/>
                          <a:ea typeface="Adobe Clean Han Light" panose="020B0300000000000000" pitchFamily="34" charset="-128"/>
                          <a:cs typeface="Adobe Clean"/>
                        </a:rPr>
                        <a:t>有償サポートレベル（$）</a:t>
                      </a:r>
                    </a:p>
                  </a:txBody>
                  <a:tcPr marL="0" marR="0" marT="82550" marB="0" anchor="ctr">
                    <a:lnL w="3175">
                      <a:solidFill>
                        <a:srgbClr val="B7B8B8"/>
                      </a:solidFill>
                      <a:prstDash val="solid"/>
                    </a:lnL>
                    <a:lnR w="3175">
                      <a:solidFill>
                        <a:srgbClr val="B7B8B8"/>
                      </a:solidFill>
                      <a:prstDash val="solid"/>
                    </a:lnR>
                    <a:lnT w="76200" cap="flat" cmpd="sng" algn="ctr">
                      <a:solidFill>
                        <a:srgbClr val="ACD2FF"/>
                      </a:solidFill>
                      <a:prstDash val="solid"/>
                      <a:round/>
                      <a:headEnd type="none" w="med" len="med"/>
                      <a:tailEnd type="none" w="med" len="med"/>
                    </a:lnT>
                    <a:lnB w="12700">
                      <a:solidFill>
                        <a:srgbClr val="F0F0F0"/>
                      </a:solidFill>
                      <a:prstDash val="solid"/>
                    </a:lnB>
                    <a:solidFill>
                      <a:srgbClr val="FF0000"/>
                    </a:solidFill>
                  </a:tcPr>
                </a:tc>
                <a:tc hMerge="1">
                  <a:txBody>
                    <a:bodyPr/>
                    <a:lstStyle/>
                    <a:p>
                      <a:endParaRPr lang="en-US"/>
                    </a:p>
                  </a:txBody>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64424">
                <a:tc rowSpan="3">
                  <a:txBody>
                    <a:bodyPr/>
                    <a:lstStyle/>
                    <a:p>
                      <a:pPr marL="50800">
                        <a:lnSpc>
                          <a:spcPct val="100000"/>
                        </a:lnSpc>
                        <a:spcBef>
                          <a:spcPts val="500"/>
                        </a:spcBef>
                      </a:pPr>
                      <a:r>
                        <a:rPr lang="ja-JP" sz="850" b="1" i="0" dirty="0">
                          <a:solidFill>
                            <a:schemeClr val="bg1"/>
                          </a:solidFill>
                          <a:latin typeface="Adobe Clean Han Regular" panose="020B0500000000000000" pitchFamily="34" charset="-128"/>
                          <a:ea typeface="Adobe Clean Han Regular" panose="020B0500000000000000" pitchFamily="34" charset="-128"/>
                          <a:cs typeface="AdobeClean-Light"/>
                        </a:rPr>
                        <a:t>担当エキ</a:t>
                      </a:r>
                      <a:br>
                        <a:rPr lang="sk-SK" altLang="ja-JP" sz="850" b="1" i="0" dirty="0">
                          <a:solidFill>
                            <a:schemeClr val="bg1"/>
                          </a:solidFill>
                          <a:latin typeface="Adobe Clean Han Regular" panose="020B0500000000000000" pitchFamily="34" charset="-128"/>
                          <a:ea typeface="Adobe Clean Han Regular" panose="020B0500000000000000" pitchFamily="34" charset="-128"/>
                          <a:cs typeface="AdobeClean-Light"/>
                        </a:rPr>
                      </a:br>
                      <a:r>
                        <a:rPr lang="ja-JP" sz="850" b="1" i="0" dirty="0">
                          <a:solidFill>
                            <a:schemeClr val="bg1"/>
                          </a:solidFill>
                          <a:latin typeface="Adobe Clean Han Regular" panose="020B0500000000000000" pitchFamily="34" charset="-128"/>
                          <a:ea typeface="Adobe Clean Han Regular" panose="020B0500000000000000" pitchFamily="34" charset="-128"/>
                          <a:cs typeface="AdobeClean-Light"/>
                        </a:rPr>
                        <a:t>スパート</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アカウントサポートリード</a:t>
                      </a:r>
                    </a:p>
                  </a:txBody>
                  <a:tcPr marL="0" marR="0" marT="58419"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470"/>
                        </a:spcBef>
                      </a:pPr>
                      <a:r>
                        <a:rPr lang="ja-JP" sz="900">
                          <a:solidFill>
                            <a:srgbClr val="020302"/>
                          </a:solidFill>
                          <a:latin typeface="Wingdings"/>
                          <a:ea typeface="MS Mincho"/>
                          <a:cs typeface="Wingdings"/>
                        </a:rPr>
                        <a:t></a:t>
                      </a:r>
                    </a:p>
                  </a:txBody>
                  <a:tcPr marL="0" marR="0" marT="59690" marB="0">
                    <a:lnT w="12700">
                      <a:solidFill>
                        <a:srgbClr val="F0F0F0"/>
                      </a:solidFill>
                      <a:prstDash val="solid"/>
                    </a:lnT>
                  </a:tcPr>
                </a:tc>
                <a:tc hMerge="1">
                  <a:txBody>
                    <a:bodyPr/>
                    <a:lstStyle/>
                    <a:p>
                      <a:pPr algn="l" rtl="0">
                        <a:lnSpc>
                          <a:spcPct val="100000"/>
                        </a:lnSpc>
                        <a:spcBef>
                          <a:spcPts val="470"/>
                        </a:spcBef>
                      </a:pPr>
                      <a:endParaRPr sz="900" dirty="0">
                        <a:latin typeface="Wingdings"/>
                        <a:cs typeface="Wingdings"/>
                      </a:endParaRPr>
                    </a:p>
                  </a:txBody>
                  <a:tcPr marL="0" marR="0" marT="59690" marB="0">
                    <a:lnT w="12700" cap="flat" cmpd="sng" algn="ctr">
                      <a:solidFill>
                        <a:srgbClr val="F0F0F0"/>
                      </a:solidFill>
                      <a:prstDash val="solid"/>
                      <a:round/>
                      <a:headEnd type="none" w="med" len="med"/>
                      <a:tailEnd type="none" w="med" len="med"/>
                    </a:lnT>
                  </a:tcPr>
                </a:tc>
                <a:tc>
                  <a:txBody>
                    <a:bodyPr/>
                    <a:lstStyle/>
                    <a:p>
                      <a:pPr algn="l" rtl="0">
                        <a:lnSpc>
                          <a:spcPct val="100000"/>
                        </a:lnSpc>
                      </a:pPr>
                      <a:endParaRPr sz="900" spc="0">
                        <a:latin typeface="Times New Roman"/>
                        <a:cs typeface="Times New Roman"/>
                      </a:endParaRPr>
                    </a:p>
                  </a:txBody>
                  <a:tcPr marL="0" marR="0" marT="0" marB="0">
                    <a:lnT w="12700">
                      <a:solidFill>
                        <a:srgbClr val="F0F0F0"/>
                      </a:solidFill>
                      <a:prstDash val="solid"/>
                    </a:lnT>
                  </a:tcPr>
                </a:tc>
                <a:tc>
                  <a:txBody>
                    <a:bodyPr/>
                    <a:lstStyle/>
                    <a:p>
                      <a:pPr algn="l" rtl="0">
                        <a:lnSpc>
                          <a:spcPct val="100000"/>
                        </a:lnSpc>
                      </a:pPr>
                      <a:endParaRPr sz="900" spc="0" dirty="0">
                        <a:latin typeface="Times New Roman"/>
                        <a:cs typeface="Times New Roman"/>
                      </a:endParaRPr>
                    </a:p>
                  </a:txBody>
                  <a:tcPr marL="0" marR="0" marT="0"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2"/>
                  </a:ext>
                </a:extLst>
              </a:tr>
              <a:tr h="264424">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専任サポートエンジニア</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65"/>
                        </a:spcBef>
                      </a:pPr>
                      <a:r>
                        <a:rPr lang="ja-JP" sz="900">
                          <a:solidFill>
                            <a:srgbClr val="020302"/>
                          </a:solidFill>
                          <a:latin typeface="Wingdings"/>
                          <a:ea typeface="MS Mincho"/>
                          <a:cs typeface="Wingdings"/>
                        </a:rPr>
                        <a:t></a:t>
                      </a:r>
                    </a:p>
                  </a:txBody>
                  <a:tcPr marL="0" marR="0" marT="59055" marB="0"/>
                </a:tc>
                <a:tc>
                  <a:txBody>
                    <a:bodyPr/>
                    <a:lstStyle/>
                    <a:p>
                      <a:pPr algn="ctr">
                        <a:lnSpc>
                          <a:spcPct val="100000"/>
                        </a:lnSpc>
                        <a:spcBef>
                          <a:spcPts val="465"/>
                        </a:spcBef>
                      </a:pPr>
                      <a:r>
                        <a:rPr lang="ja-JP" sz="900">
                          <a:solidFill>
                            <a:srgbClr val="020302"/>
                          </a:solidFill>
                          <a:latin typeface="Wingdings"/>
                          <a:ea typeface="MS Mincho"/>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03"/>
                  </a:ext>
                </a:extLst>
              </a:tr>
              <a:tr h="264424">
                <a:tc vMerge="1">
                  <a:txBody>
                    <a:bodyPr/>
                    <a:lstStyle/>
                    <a:p>
                      <a:pPr marL="5080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テクニカルアカウントマネージャー</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lnB w="12700">
                      <a:solidFill>
                        <a:srgbClr val="F0F0F0"/>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l" rtl="0">
                        <a:lnSpc>
                          <a:spcPct val="100000"/>
                        </a:lnSpc>
                      </a:pPr>
                      <a:endParaRPr sz="900" spc="0">
                        <a:latin typeface="Times New Roman"/>
                        <a:cs typeface="Times New Roman"/>
                      </a:endParaRPr>
                    </a:p>
                  </a:txBody>
                  <a:tcPr marL="0" marR="0" marT="0" marB="0">
                    <a:lnB w="12700">
                      <a:solidFill>
                        <a:srgbClr val="F0F0F0"/>
                      </a:solidFill>
                      <a:prstDash val="solid"/>
                    </a:lnB>
                  </a:tcPr>
                </a:tc>
                <a:tc>
                  <a:txBody>
                    <a:bodyPr/>
                    <a:lstStyle/>
                    <a:p>
                      <a:pPr algn="ctr">
                        <a:lnSpc>
                          <a:spcPct val="100000"/>
                        </a:lnSpc>
                        <a:spcBef>
                          <a:spcPts val="505"/>
                        </a:spcBef>
                      </a:pPr>
                      <a:r>
                        <a:rPr lang="ja-JP" sz="900">
                          <a:solidFill>
                            <a:srgbClr val="020302"/>
                          </a:solidFill>
                          <a:latin typeface="Wingdings"/>
                          <a:ea typeface="MS Mincho"/>
                          <a:cs typeface="Wingdings"/>
                        </a:rPr>
                        <a:t></a:t>
                      </a:r>
                    </a:p>
                  </a:txBody>
                  <a:tcPr marL="0" marR="0" marT="64135"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04"/>
                  </a:ext>
                </a:extLst>
              </a:tr>
              <a:tr h="264424">
                <a:tc rowSpan="12">
                  <a:txBody>
                    <a:bodyPr/>
                    <a:lstStyle/>
                    <a:p>
                      <a:pPr marL="50800">
                        <a:lnSpc>
                          <a:spcPct val="100000"/>
                        </a:lnSpc>
                        <a:spcBef>
                          <a:spcPts val="459"/>
                        </a:spcBef>
                      </a:pPr>
                      <a:r>
                        <a:rPr lang="ja-JP" sz="850" b="1" i="0" dirty="0">
                          <a:solidFill>
                            <a:schemeClr val="bg1"/>
                          </a:solidFill>
                          <a:latin typeface="Adobe Clean Han Regular" panose="020B0500000000000000" pitchFamily="34" charset="-128"/>
                          <a:ea typeface="Adobe Clean Han Regular" panose="020B0500000000000000" pitchFamily="34" charset="-128"/>
                          <a:cs typeface="AdobeClean-Light"/>
                        </a:rPr>
                        <a:t>サポート</a:t>
                      </a:r>
                      <a:br>
                        <a:rPr lang="sk-SK" altLang="ja-JP" sz="850" b="1" i="0" dirty="0">
                          <a:solidFill>
                            <a:schemeClr val="bg1"/>
                          </a:solidFill>
                          <a:latin typeface="Adobe Clean Han Regular" panose="020B0500000000000000" pitchFamily="34" charset="-128"/>
                          <a:ea typeface="Adobe Clean Han Regular" panose="020B0500000000000000" pitchFamily="34" charset="-128"/>
                          <a:cs typeface="AdobeClean-Light"/>
                        </a:rPr>
                      </a:br>
                      <a:r>
                        <a:rPr lang="ja-JP" sz="850" b="1" i="0" dirty="0">
                          <a:solidFill>
                            <a:schemeClr val="bg1"/>
                          </a:solidFill>
                          <a:latin typeface="Adobe Clean Han Regular" panose="020B0500000000000000" pitchFamily="34" charset="-128"/>
                          <a:ea typeface="Adobe Clean Han Regular" panose="020B0500000000000000" pitchFamily="34" charset="-128"/>
                          <a:cs typeface="AdobeClean-Light"/>
                        </a:rPr>
                        <a:t>サービス</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0"/>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オンラインサポート</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ja-JP" altLang="en-US" sz="800" dirty="0">
                          <a:solidFill>
                            <a:srgbClr val="020302"/>
                          </a:solidFill>
                          <a:latin typeface="Adobe Clean Han Light" panose="020B0300000000000000" pitchFamily="34" charset="-128"/>
                          <a:ea typeface="Adobe Clean Han Light" panose="020B0300000000000000" pitchFamily="34" charset="-128"/>
                          <a:cs typeface="AdobeClean-Light"/>
                        </a:rPr>
                        <a:t>営業時間内</a:t>
                      </a:r>
                      <a:endParaRPr lang="ja-JP" sz="800" dirty="0">
                        <a:solidFill>
                          <a:srgbClr val="020302"/>
                        </a:solidFill>
                        <a:latin typeface="Adobe Clean Han Light" panose="020B0300000000000000" pitchFamily="34" charset="-128"/>
                        <a:ea typeface="Adobe Clean Han Light" panose="020B0300000000000000" pitchFamily="34" charset="-128"/>
                        <a:cs typeface="AdobeClean-Light"/>
                      </a:endParaRPr>
                    </a:p>
                  </a:txBody>
                  <a:tcPr marL="0" marR="0" marT="67945"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535"/>
                        </a:spcBef>
                      </a:pPr>
                      <a:r>
                        <a:rPr lang="ja-JP" altLang="en-US" sz="800" dirty="0">
                          <a:solidFill>
                            <a:srgbClr val="020302"/>
                          </a:solidFill>
                          <a:latin typeface="Adobe Clean Han Light" panose="020B0300000000000000" pitchFamily="34" charset="-128"/>
                          <a:ea typeface="Adobe Clean Han Light" panose="020B0300000000000000" pitchFamily="34" charset="-128"/>
                          <a:cs typeface="AdobeClean-Light"/>
                        </a:rPr>
                        <a:t>営業時間内</a:t>
                      </a:r>
                      <a:endParaRPr lang="ja-JP" sz="800" dirty="0">
                        <a:solidFill>
                          <a:srgbClr val="020302"/>
                        </a:solidFill>
                        <a:latin typeface="Adobe Clean Han Light" panose="020B0300000000000000" pitchFamily="34" charset="-128"/>
                        <a:ea typeface="Adobe Clean Han Light" panose="020B0300000000000000" pitchFamily="34" charset="-128"/>
                        <a:cs typeface="AdobeClean-Light"/>
                      </a:endParaRPr>
                    </a:p>
                  </a:txBody>
                  <a:tcPr marL="0" marR="0" marT="67945" marB="0">
                    <a:lnT w="12700">
                      <a:solidFill>
                        <a:srgbClr val="F0F0F0"/>
                      </a:solidFill>
                      <a:prstDash val="solid"/>
                    </a:lnT>
                  </a:tcPr>
                </a:tc>
                <a:tc hMerge="1">
                  <a:txBody>
                    <a:bodyPr/>
                    <a:lstStyle/>
                    <a:p>
                      <a:pPr algn="l" rtl="0">
                        <a:lnSpc>
                          <a:spcPct val="100000"/>
                        </a:lnSpc>
                        <a:spcBef>
                          <a:spcPts val="535"/>
                        </a:spcBef>
                      </a:pPr>
                      <a:endParaRPr sz="80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535"/>
                        </a:spcBef>
                      </a:pPr>
                      <a:r>
                        <a:rPr lang="ja-JP" altLang="en-US" sz="800" dirty="0">
                          <a:solidFill>
                            <a:srgbClr val="020302"/>
                          </a:solidFill>
                          <a:latin typeface="Adobe Clean Han Light" panose="020B0300000000000000" pitchFamily="34" charset="-128"/>
                          <a:ea typeface="Adobe Clean Han Light" panose="020B0300000000000000" pitchFamily="34" charset="-128"/>
                          <a:cs typeface="AdobeClean-Light"/>
                        </a:rPr>
                        <a:t>平日</a:t>
                      </a:r>
                      <a:r>
                        <a:rPr lang="en-US" altLang="ja-JP" sz="800" dirty="0">
                          <a:solidFill>
                            <a:srgbClr val="020302"/>
                          </a:solidFill>
                          <a:latin typeface="Adobe Clean Han Light" panose="020B0300000000000000" pitchFamily="34" charset="-128"/>
                          <a:ea typeface="Adobe Clean Han Light" panose="020B0300000000000000" pitchFamily="34" charset="-128"/>
                          <a:cs typeface="AdobeClean-Light"/>
                        </a:rPr>
                        <a:t>24</a:t>
                      </a:r>
                      <a:r>
                        <a:rPr lang="ja-JP" altLang="en-US" sz="800" dirty="0">
                          <a:solidFill>
                            <a:srgbClr val="020302"/>
                          </a:solidFill>
                          <a:latin typeface="Adobe Clean Han Light" panose="020B0300000000000000" pitchFamily="34" charset="-128"/>
                          <a:ea typeface="Adobe Clean Han Light" panose="020B0300000000000000" pitchFamily="34" charset="-128"/>
                          <a:cs typeface="AdobeClean-Light"/>
                        </a:rPr>
                        <a:t>時間</a:t>
                      </a:r>
                      <a:endParaRPr lang="ja-JP" sz="800" dirty="0">
                        <a:solidFill>
                          <a:srgbClr val="020302"/>
                        </a:solidFill>
                        <a:latin typeface="Adobe Clean Han Light" panose="020B0300000000000000" pitchFamily="34" charset="-128"/>
                        <a:ea typeface="Adobe Clean Han Light" panose="020B0300000000000000" pitchFamily="34" charset="-128"/>
                        <a:cs typeface="AdobeClean-Light"/>
                      </a:endParaRPr>
                    </a:p>
                  </a:txBody>
                  <a:tcPr marL="0" marR="0" marT="67945" marB="0">
                    <a:lnT w="12700">
                      <a:solidFill>
                        <a:srgbClr val="F0F0F0"/>
                      </a:solidFill>
                      <a:prstDash val="solid"/>
                    </a:lnT>
                  </a:tcPr>
                </a:tc>
                <a:tc>
                  <a:txBody>
                    <a:bodyPr/>
                    <a:lstStyle/>
                    <a:p>
                      <a:pPr algn="ctr">
                        <a:lnSpc>
                          <a:spcPct val="100000"/>
                        </a:lnSpc>
                        <a:spcBef>
                          <a:spcPts val="535"/>
                        </a:spcBef>
                      </a:pPr>
                      <a:r>
                        <a:rPr lang="ja-JP" altLang="en-US" sz="800" dirty="0">
                          <a:solidFill>
                            <a:srgbClr val="020302"/>
                          </a:solidFill>
                          <a:latin typeface="Adobe Clean Han Light" panose="020B0300000000000000" pitchFamily="34" charset="-128"/>
                          <a:ea typeface="Adobe Clean Han Light" panose="020B0300000000000000" pitchFamily="34" charset="-128"/>
                          <a:cs typeface="AdobeClean-Light"/>
                        </a:rPr>
                        <a:t>平日</a:t>
                      </a:r>
                      <a:r>
                        <a:rPr lang="en-US" altLang="ja-JP" sz="800" dirty="0">
                          <a:solidFill>
                            <a:srgbClr val="020302"/>
                          </a:solidFill>
                          <a:latin typeface="Adobe Clean Han Light" panose="020B0300000000000000" pitchFamily="34" charset="-128"/>
                          <a:ea typeface="Adobe Clean Han Light" panose="020B0300000000000000" pitchFamily="34" charset="-128"/>
                          <a:cs typeface="AdobeClean-Light"/>
                        </a:rPr>
                        <a:t>24</a:t>
                      </a:r>
                      <a:r>
                        <a:rPr lang="ja-JP" altLang="en-US" sz="800" dirty="0">
                          <a:solidFill>
                            <a:srgbClr val="020302"/>
                          </a:solidFill>
                          <a:latin typeface="Adobe Clean Han Light" panose="020B0300000000000000" pitchFamily="34" charset="-128"/>
                          <a:ea typeface="Adobe Clean Han Light" panose="020B0300000000000000" pitchFamily="34" charset="-128"/>
                          <a:cs typeface="AdobeClean-Light"/>
                        </a:rPr>
                        <a:t>時間</a:t>
                      </a:r>
                      <a:endParaRPr lang="ja-JP" sz="800" dirty="0">
                        <a:solidFill>
                          <a:srgbClr val="020302"/>
                        </a:solidFill>
                        <a:latin typeface="Adobe Clean Han Light" panose="020B0300000000000000" pitchFamily="34" charset="-128"/>
                        <a:ea typeface="Adobe Clean Han Light" panose="020B0300000000000000" pitchFamily="34" charset="-128"/>
                        <a:cs typeface="AdobeClean-Light"/>
                      </a:endParaRPr>
                    </a:p>
                  </a:txBody>
                  <a:tcPr marL="0" marR="0" marT="6794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5"/>
                  </a:ext>
                </a:extLst>
              </a:tr>
              <a:tr h="264424">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24 時間年中無休の P1 の問題のサポート</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lnL w="12700">
                      <a:solidFill>
                        <a:srgbClr val="F0F0F0"/>
                      </a:solidFill>
                      <a:prstDash val="solid"/>
                    </a:lnL>
                    <a:solidFill>
                      <a:schemeClr val="bg1">
                        <a:lumMod val="95000"/>
                      </a:schemeClr>
                    </a:solidFill>
                  </a:tcPr>
                </a:tc>
                <a:tc gridSpan="2">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tc>
                <a:tc hMerge="1">
                  <a:txBody>
                    <a:bodyPr/>
                    <a:lstStyle/>
                    <a:p>
                      <a:pPr algn="l" rtl="0">
                        <a:lnSpc>
                          <a:spcPct val="100000"/>
                        </a:lnSpc>
                        <a:spcBef>
                          <a:spcPts val="459"/>
                        </a:spcBef>
                      </a:pPr>
                      <a:endParaRPr sz="900">
                        <a:latin typeface="Wingdings"/>
                        <a:cs typeface="Wingdings"/>
                      </a:endParaRPr>
                    </a:p>
                  </a:txBody>
                  <a:tcPr marL="0" marR="0" marT="58419" marB="0"/>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lnR w="12700">
                      <a:solidFill>
                        <a:srgbClr val="F0F0F0"/>
                      </a:solidFill>
                      <a:prstDash val="solid"/>
                    </a:lnR>
                  </a:tcPr>
                </a:tc>
                <a:extLst>
                  <a:ext uri="{0D108BD9-81ED-4DB2-BD59-A6C34878D82A}">
                    <a16:rowId xmlns:a16="http://schemas.microsoft.com/office/drawing/2014/main" val="10006"/>
                  </a:ext>
                </a:extLst>
              </a:tr>
              <a:tr h="264424">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サポート対象ユーザー（製品単位）</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4</a:t>
                      </a:r>
                    </a:p>
                  </a:txBody>
                  <a:tcPr marL="0" marR="0" marT="57785" marB="0">
                    <a:lnL w="12700">
                      <a:solidFill>
                        <a:srgbClr val="F0F0F0"/>
                      </a:solidFill>
                      <a:prstDash val="solid"/>
                    </a:lnL>
                    <a:solidFill>
                      <a:schemeClr val="bg1">
                        <a:lumMod val="95000"/>
                      </a:schemeClr>
                    </a:solidFill>
                  </a:tcPr>
                </a:tc>
                <a:tc gridSpan="2">
                  <a:txBody>
                    <a:bodyPr/>
                    <a:lstStyle/>
                    <a:p>
                      <a:pPr algn="ctr">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6</a:t>
                      </a:r>
                    </a:p>
                  </a:txBody>
                  <a:tcPr marL="0" marR="0" marT="57785" marB="0"/>
                </a:tc>
                <a:tc hMerge="1">
                  <a:txBody>
                    <a:bodyPr/>
                    <a:lstStyle/>
                    <a:p>
                      <a:pPr algn="l" rtl="0">
                        <a:lnSpc>
                          <a:spcPct val="100000"/>
                        </a:lnSpc>
                        <a:spcBef>
                          <a:spcPts val="455"/>
                        </a:spcBef>
                      </a:pPr>
                      <a:endParaRPr sz="900">
                        <a:latin typeface="AdobeClean-Light"/>
                        <a:cs typeface="AdobeClean-Light"/>
                      </a:endParaRPr>
                    </a:p>
                  </a:txBody>
                  <a:tcPr marL="0" marR="0" marT="57785" marB="0"/>
                </a:tc>
                <a:tc>
                  <a:txBody>
                    <a:bodyPr/>
                    <a:lstStyle/>
                    <a:p>
                      <a:pPr algn="ctr">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10</a:t>
                      </a:r>
                    </a:p>
                  </a:txBody>
                  <a:tcPr marL="0" marR="0" marT="57785" marB="0"/>
                </a:tc>
                <a:tc>
                  <a:txBody>
                    <a:bodyPr/>
                    <a:lstStyle/>
                    <a:p>
                      <a:pPr algn="ctr">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15</a:t>
                      </a:r>
                    </a:p>
                  </a:txBody>
                  <a:tcPr marL="0" marR="0" marT="57785" marB="0">
                    <a:lnR w="12700">
                      <a:solidFill>
                        <a:srgbClr val="F0F0F0"/>
                      </a:solidFill>
                      <a:prstDash val="solid"/>
                    </a:lnR>
                  </a:tcPr>
                </a:tc>
                <a:extLst>
                  <a:ext uri="{0D108BD9-81ED-4DB2-BD59-A6C34878D82A}">
                    <a16:rowId xmlns:a16="http://schemas.microsoft.com/office/drawing/2014/main" val="10007"/>
                  </a:ext>
                </a:extLst>
              </a:tr>
              <a:tr h="264424">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電話サポート（ライブ）</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64"/>
                        </a:spcBef>
                      </a:pPr>
                      <a:r>
                        <a:rPr lang="ja-JP" sz="900">
                          <a:solidFill>
                            <a:srgbClr val="020302"/>
                          </a:solidFill>
                          <a:latin typeface="Wingdings"/>
                          <a:ea typeface="MS Mincho"/>
                          <a:cs typeface="Wingdings"/>
                        </a:rPr>
                        <a:t></a:t>
                      </a:r>
                    </a:p>
                  </a:txBody>
                  <a:tcPr marL="0" marR="0" marT="59054" marB="0"/>
                </a:tc>
                <a:tc hMerge="1">
                  <a:txBody>
                    <a:bodyPr/>
                    <a:lstStyle/>
                    <a:p>
                      <a:pPr algn="l" rtl="0">
                        <a:lnSpc>
                          <a:spcPct val="100000"/>
                        </a:lnSpc>
                        <a:spcBef>
                          <a:spcPts val="464"/>
                        </a:spcBef>
                      </a:pPr>
                      <a:endParaRPr sz="900">
                        <a:latin typeface="Wingdings"/>
                        <a:cs typeface="Wingdings"/>
                      </a:endParaRPr>
                    </a:p>
                  </a:txBody>
                  <a:tcPr marL="0" marR="0" marT="59054" marB="0"/>
                </a:tc>
                <a:tc>
                  <a:txBody>
                    <a:bodyPr/>
                    <a:lstStyle/>
                    <a:p>
                      <a:pPr algn="ctr">
                        <a:lnSpc>
                          <a:spcPct val="100000"/>
                        </a:lnSpc>
                        <a:spcBef>
                          <a:spcPts val="464"/>
                        </a:spcBef>
                      </a:pPr>
                      <a:r>
                        <a:rPr lang="ja-JP" sz="900">
                          <a:solidFill>
                            <a:srgbClr val="020302"/>
                          </a:solidFill>
                          <a:latin typeface="Wingdings"/>
                          <a:ea typeface="MS Mincho"/>
                          <a:cs typeface="Wingdings"/>
                        </a:rPr>
                        <a:t></a:t>
                      </a:r>
                    </a:p>
                  </a:txBody>
                  <a:tcPr marL="0" marR="0" marT="59054" marB="0"/>
                </a:tc>
                <a:tc>
                  <a:txBody>
                    <a:bodyPr/>
                    <a:lstStyle/>
                    <a:p>
                      <a:pPr algn="ctr">
                        <a:lnSpc>
                          <a:spcPct val="100000"/>
                        </a:lnSpc>
                        <a:spcBef>
                          <a:spcPts val="464"/>
                        </a:spcBef>
                      </a:pPr>
                      <a:r>
                        <a:rPr lang="ja-JP" sz="900">
                          <a:solidFill>
                            <a:srgbClr val="020302"/>
                          </a:solidFill>
                          <a:latin typeface="Wingdings"/>
                          <a:ea typeface="MS Mincho"/>
                          <a:cs typeface="Wingdings"/>
                        </a:rPr>
                        <a:t></a:t>
                      </a:r>
                    </a:p>
                  </a:txBody>
                  <a:tcPr marL="0" marR="0" marT="59054" marB="0">
                    <a:lnR w="12700">
                      <a:solidFill>
                        <a:srgbClr val="F0F0F0"/>
                      </a:solidFill>
                      <a:prstDash val="solid"/>
                    </a:lnR>
                  </a:tcPr>
                </a:tc>
                <a:extLst>
                  <a:ext uri="{0D108BD9-81ED-4DB2-BD59-A6C34878D82A}">
                    <a16:rowId xmlns:a16="http://schemas.microsoft.com/office/drawing/2014/main" val="10008"/>
                  </a:ext>
                </a:extLst>
              </a:tr>
              <a:tr h="264424">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エスカレーション管理</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70"/>
                        </a:spcBef>
                      </a:pPr>
                      <a:r>
                        <a:rPr lang="ja-JP" sz="900">
                          <a:solidFill>
                            <a:srgbClr val="020302"/>
                          </a:solidFill>
                          <a:latin typeface="Wingdings"/>
                          <a:ea typeface="MS Mincho"/>
                          <a:cs typeface="Wingdings"/>
                        </a:rPr>
                        <a:t></a:t>
                      </a:r>
                    </a:p>
                  </a:txBody>
                  <a:tcPr marL="0" marR="0" marT="59690" marB="0"/>
                </a:tc>
                <a:tc hMerge="1">
                  <a:txBody>
                    <a:bodyPr/>
                    <a:lstStyle/>
                    <a:p>
                      <a:pPr algn="l" rtl="0">
                        <a:lnSpc>
                          <a:spcPct val="100000"/>
                        </a:lnSpc>
                        <a:spcBef>
                          <a:spcPts val="470"/>
                        </a:spcBef>
                      </a:pPr>
                      <a:endParaRPr sz="900">
                        <a:latin typeface="Wingdings"/>
                        <a:cs typeface="Wingdings"/>
                      </a:endParaRPr>
                    </a:p>
                  </a:txBody>
                  <a:tcPr marL="0" marR="0" marT="59690" marB="0"/>
                </a:tc>
                <a:tc>
                  <a:txBody>
                    <a:bodyPr/>
                    <a:lstStyle/>
                    <a:p>
                      <a:pPr algn="ctr">
                        <a:lnSpc>
                          <a:spcPct val="100000"/>
                        </a:lnSpc>
                        <a:spcBef>
                          <a:spcPts val="470"/>
                        </a:spcBef>
                      </a:pPr>
                      <a:r>
                        <a:rPr lang="ja-JP" sz="900">
                          <a:solidFill>
                            <a:srgbClr val="020302"/>
                          </a:solidFill>
                          <a:latin typeface="Wingdings"/>
                          <a:ea typeface="MS Mincho"/>
                          <a:cs typeface="Wingdings"/>
                        </a:rPr>
                        <a:t></a:t>
                      </a:r>
                    </a:p>
                  </a:txBody>
                  <a:tcPr marL="0" marR="0" marT="59690" marB="0"/>
                </a:tc>
                <a:tc>
                  <a:txBody>
                    <a:bodyPr/>
                    <a:lstStyle/>
                    <a:p>
                      <a:pPr algn="ctr">
                        <a:lnSpc>
                          <a:spcPct val="100000"/>
                        </a:lnSpc>
                        <a:spcBef>
                          <a:spcPts val="470"/>
                        </a:spcBef>
                      </a:pPr>
                      <a:r>
                        <a:rPr lang="ja-JP" sz="900">
                          <a:solidFill>
                            <a:srgbClr val="020302"/>
                          </a:solidFill>
                          <a:latin typeface="Wingdings"/>
                          <a:ea typeface="MS Mincho"/>
                          <a:cs typeface="Wingdings"/>
                        </a:rPr>
                        <a:t></a:t>
                      </a:r>
                    </a:p>
                  </a:txBody>
                  <a:tcPr marL="0" marR="0" marT="59690" marB="0">
                    <a:lnR w="12700">
                      <a:solidFill>
                        <a:srgbClr val="F0F0F0"/>
                      </a:solidFill>
                      <a:prstDash val="solid"/>
                    </a:lnR>
                  </a:tcPr>
                </a:tc>
                <a:extLst>
                  <a:ext uri="{0D108BD9-81ED-4DB2-BD59-A6C34878D82A}">
                    <a16:rowId xmlns:a16="http://schemas.microsoft.com/office/drawing/2014/main" val="10009"/>
                  </a:ext>
                </a:extLst>
              </a:tr>
              <a:tr h="264424">
                <a:tc vMerge="1">
                  <a:txBody>
                    <a:bodyPr/>
                    <a:lstStyle/>
                    <a:p>
                      <a:pPr marL="50800" algn="l" rtl="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年間のサービスレビュー</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5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2</a:t>
                      </a:r>
                    </a:p>
                  </a:txBody>
                  <a:tcPr marL="0" marR="0" marT="57150" marB="0"/>
                </a:tc>
                <a:tc>
                  <a:txBody>
                    <a:bodyPr/>
                    <a:lstStyle/>
                    <a:p>
                      <a:pPr algn="ctr">
                        <a:lnSpc>
                          <a:spcPct val="100000"/>
                        </a:lnSpc>
                        <a:spcBef>
                          <a:spcPts val="45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4</a:t>
                      </a:r>
                    </a:p>
                  </a:txBody>
                  <a:tcPr marL="0" marR="0" marT="57150" marB="0">
                    <a:lnR w="12700">
                      <a:solidFill>
                        <a:srgbClr val="F0F0F0"/>
                      </a:solidFill>
                      <a:prstDash val="solid"/>
                    </a:lnR>
                  </a:tcPr>
                </a:tc>
                <a:extLst>
                  <a:ext uri="{0D108BD9-81ED-4DB2-BD59-A6C34878D82A}">
                    <a16:rowId xmlns:a16="http://schemas.microsoft.com/office/drawing/2014/main" val="10010"/>
                  </a:ext>
                </a:extLst>
              </a:tr>
              <a:tr h="264424">
                <a:tc vMerge="1">
                  <a:txBody>
                    <a:bodyPr/>
                    <a:lstStyle/>
                    <a:p>
                      <a:endParaRPr lang="en-US"/>
                    </a:p>
                  </a:txBody>
                  <a:tcPr/>
                </a:tc>
                <a:tc>
                  <a:txBody>
                    <a:bodyPr/>
                    <a:lstStyle/>
                    <a:p>
                      <a:pPr marL="50800">
                        <a:lnSpc>
                          <a:spcPct val="100000"/>
                        </a:lnSpc>
                        <a:spcBef>
                          <a:spcPts val="450"/>
                        </a:spcBef>
                      </a:pPr>
                      <a:r>
                        <a:rPr lang="ja-JP" sz="800">
                          <a:latin typeface="Adobe Clean Han Light" panose="020B0300000000000000" pitchFamily="34" charset="-128"/>
                          <a:ea typeface="Adobe Clean Han Light" panose="020B0300000000000000" pitchFamily="34" charset="-128"/>
                          <a:cs typeface="AdobeClean-Light"/>
                        </a:rPr>
                        <a:t>年間のエキスパートセッション</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tc>
                <a:tc hMerge="1">
                  <a:txBody>
                    <a:bodyPr/>
                    <a:lstStyle/>
                    <a:p>
                      <a:endParaRPr lang="en-US"/>
                    </a:p>
                  </a:txBody>
                  <a:tcPr/>
                </a:tc>
                <a:tc>
                  <a:txBody>
                    <a:bodyPr/>
                    <a:lstStyle/>
                    <a:p>
                      <a:pPr algn="ctr">
                        <a:lnSpc>
                          <a:spcPct val="100000"/>
                        </a:lnSpc>
                        <a:spcBef>
                          <a:spcPts val="450"/>
                        </a:spcBef>
                      </a:pPr>
                      <a:r>
                        <a:rPr lang="ja-JP" sz="900">
                          <a:latin typeface="Adobe Clean Han Light" panose="020B0300000000000000" pitchFamily="34" charset="-128"/>
                          <a:ea typeface="Adobe Clean Han Light" panose="020B0300000000000000" pitchFamily="34" charset="-128"/>
                          <a:cs typeface="AdobeClean-Light"/>
                        </a:rPr>
                        <a:t>2</a:t>
                      </a:r>
                    </a:p>
                  </a:txBody>
                  <a:tcPr marL="0" marR="0" marT="57150" marB="0"/>
                </a:tc>
                <a:tc>
                  <a:txBody>
                    <a:bodyPr/>
                    <a:lstStyle/>
                    <a:p>
                      <a:pPr algn="ctr">
                        <a:lnSpc>
                          <a:spcPct val="100000"/>
                        </a:lnSpc>
                        <a:spcBef>
                          <a:spcPts val="450"/>
                        </a:spcBef>
                      </a:pPr>
                      <a:r>
                        <a:rPr lang="ja-JP" sz="900" dirty="0">
                          <a:latin typeface="Adobe Clean Han Light" panose="020B0300000000000000" pitchFamily="34" charset="-128"/>
                          <a:ea typeface="Adobe Clean Han Light" panose="020B0300000000000000" pitchFamily="34" charset="-128"/>
                          <a:cs typeface="AdobeClean-Light"/>
                        </a:rPr>
                        <a:t>4</a:t>
                      </a:r>
                    </a:p>
                  </a:txBody>
                  <a:tcPr marL="0" marR="0" marT="57150" marB="0">
                    <a:lnR w="12700">
                      <a:solidFill>
                        <a:srgbClr val="F0F0F0"/>
                      </a:solidFill>
                      <a:prstDash val="solid"/>
                    </a:lnR>
                  </a:tcPr>
                </a:tc>
                <a:extLst>
                  <a:ext uri="{0D108BD9-81ED-4DB2-BD59-A6C34878D82A}">
                    <a16:rowId xmlns:a16="http://schemas.microsoft.com/office/drawing/2014/main" val="2737097922"/>
                  </a:ext>
                </a:extLst>
              </a:tr>
              <a:tr h="264424">
                <a:tc vMerge="1">
                  <a:txBody>
                    <a:bodyPr/>
                    <a:lstStyle/>
                    <a:p>
                      <a:endParaRPr lang="en-US"/>
                    </a:p>
                  </a:txBody>
                  <a:tcPr/>
                </a:tc>
                <a:tc>
                  <a:txBody>
                    <a:bodyPr/>
                    <a:lstStyle/>
                    <a:p>
                      <a:pPr marL="50800">
                        <a:lnSpc>
                          <a:spcPct val="100000"/>
                        </a:lnSpc>
                        <a:spcBef>
                          <a:spcPts val="450"/>
                        </a:spcBef>
                      </a:pPr>
                      <a:r>
                        <a:rPr lang="ja-JP" sz="800" dirty="0">
                          <a:latin typeface="Adobe Clean Han Light" panose="020B0300000000000000" pitchFamily="34" charset="-128"/>
                          <a:ea typeface="Adobe Clean Han Light" panose="020B0300000000000000" pitchFamily="34" charset="-128"/>
                          <a:cs typeface="AdobeClean-Light"/>
                        </a:rPr>
                        <a:t>ケースレビュー</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tc>
                <a:tc hMerge="1">
                  <a:txBody>
                    <a:bodyPr/>
                    <a:lstStyle/>
                    <a:p>
                      <a:endParaRPr lang="en-US"/>
                    </a:p>
                  </a:txBody>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ja-JP" sz="900">
                          <a:solidFill>
                            <a:srgbClr val="020302"/>
                          </a:solidFill>
                          <a:latin typeface="Wingdings"/>
                          <a:ea typeface="MS Mincho"/>
                          <a:cs typeface="Wingdings"/>
                        </a:rPr>
                        <a:t></a:t>
                      </a:r>
                    </a:p>
                  </a:txBody>
                  <a:tcPr marL="0" marR="0" marT="57150" marB="0"/>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ja-JP" sz="900">
                          <a:solidFill>
                            <a:srgbClr val="020302"/>
                          </a:solidFill>
                          <a:latin typeface="Wingdings"/>
                          <a:ea typeface="MS Mincho"/>
                          <a:cs typeface="Wingdings"/>
                        </a:rPr>
                        <a:t></a:t>
                      </a:r>
                    </a:p>
                  </a:txBody>
                  <a:tcPr marL="0" marR="0" marT="57150" marB="0">
                    <a:lnR w="12700">
                      <a:solidFill>
                        <a:srgbClr val="F0F0F0"/>
                      </a:solidFill>
                      <a:prstDash val="solid"/>
                    </a:lnR>
                  </a:tcPr>
                </a:tc>
                <a:extLst>
                  <a:ext uri="{0D108BD9-81ED-4DB2-BD59-A6C34878D82A}">
                    <a16:rowId xmlns:a16="http://schemas.microsoft.com/office/drawing/2014/main" val="295226743"/>
                  </a:ext>
                </a:extLst>
              </a:tr>
              <a:tr h="264424">
                <a:tc vMerge="1">
                  <a:txBody>
                    <a:bodyPr/>
                    <a:lstStyle/>
                    <a:p>
                      <a:pPr marL="48895"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イベント管理</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dirty="0">
                        <a:latin typeface="Times New Roman"/>
                        <a:cs typeface="Times New Roman"/>
                      </a:endParaRPr>
                    </a:p>
                  </a:txBody>
                  <a:tcPr marL="0" marR="0" marT="0" marB="0"/>
                </a:tc>
                <a:tc>
                  <a:txBody>
                    <a:bodyPr/>
                    <a:lstStyle/>
                    <a:p>
                      <a:pPr algn="ctr">
                        <a:lnSpc>
                          <a:spcPct val="100000"/>
                        </a:lnSpc>
                        <a:spcBef>
                          <a:spcPts val="465"/>
                        </a:spcBef>
                      </a:pPr>
                      <a:r>
                        <a:rPr lang="ja-JP" sz="900">
                          <a:solidFill>
                            <a:srgbClr val="020302"/>
                          </a:solidFill>
                          <a:latin typeface="Wingdings"/>
                          <a:ea typeface="MS Mincho"/>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11"/>
                  </a:ext>
                </a:extLst>
              </a:tr>
              <a:tr h="264424">
                <a:tc vMerge="1">
                  <a:txBody>
                    <a:bodyPr/>
                    <a:lstStyle/>
                    <a:p>
                      <a:pPr marL="48895" algn="l" rtl="0">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環境レビュー、メンテナンスと監視</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a:latin typeface="Times New Roman"/>
                        <a:cs typeface="Times New Roman"/>
                      </a:endParaRPr>
                    </a:p>
                  </a:txBody>
                  <a:tcPr marL="0" marR="0" marT="0" marB="0"/>
                </a:tc>
                <a:tc>
                  <a:txBody>
                    <a:bodyPr/>
                    <a:lstStyle/>
                    <a:p>
                      <a:pPr algn="ctr">
                        <a:lnSpc>
                          <a:spcPct val="100000"/>
                        </a:lnSpc>
                        <a:spcBef>
                          <a:spcPts val="475"/>
                        </a:spcBef>
                      </a:pPr>
                      <a:r>
                        <a:rPr lang="ja-JP" sz="900">
                          <a:solidFill>
                            <a:srgbClr val="020302"/>
                          </a:solidFill>
                          <a:latin typeface="Wingdings"/>
                          <a:ea typeface="MS Mincho"/>
                          <a:cs typeface="Wingdings"/>
                        </a:rPr>
                        <a:t></a:t>
                      </a:r>
                    </a:p>
                  </a:txBody>
                  <a:tcPr marL="0" marR="0" marT="60325" marB="0">
                    <a:lnR w="12700">
                      <a:solidFill>
                        <a:srgbClr val="F0F0F0"/>
                      </a:solidFill>
                      <a:prstDash val="solid"/>
                    </a:lnR>
                  </a:tcPr>
                </a:tc>
                <a:extLst>
                  <a:ext uri="{0D108BD9-81ED-4DB2-BD59-A6C34878D82A}">
                    <a16:rowId xmlns:a16="http://schemas.microsoft.com/office/drawing/2014/main" val="10012"/>
                  </a:ext>
                </a:extLst>
              </a:tr>
              <a:tr h="264424">
                <a:tc vMerge="1">
                  <a:txBody>
                    <a:bodyPr/>
                    <a:lstStyle/>
                    <a:p>
                      <a:pPr marL="4953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リリース、移行、アップグレード、製品ロードマップのレビュー</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dirty="0">
                        <a:latin typeface="Times New Roman"/>
                        <a:cs typeface="Times New Roman"/>
                      </a:endParaRPr>
                    </a:p>
                  </a:txBody>
                  <a:tcPr marL="0" marR="0" marT="0" marB="0"/>
                </a:tc>
                <a:tc>
                  <a:txBody>
                    <a:bodyPr/>
                    <a:lstStyle/>
                    <a:p>
                      <a:pPr algn="ctr">
                        <a:lnSpc>
                          <a:spcPct val="100000"/>
                        </a:lnSpc>
                        <a:spcBef>
                          <a:spcPts val="505"/>
                        </a:spcBef>
                      </a:pPr>
                      <a:r>
                        <a:rPr lang="ja-JP" sz="900">
                          <a:solidFill>
                            <a:srgbClr val="020302"/>
                          </a:solidFill>
                          <a:latin typeface="Wingdings"/>
                          <a:ea typeface="MS Mincho"/>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10013"/>
                  </a:ext>
                </a:extLst>
              </a:tr>
              <a:tr h="264424">
                <a:tc vMerge="1">
                  <a:txBody>
                    <a:bodyPr/>
                    <a:lstStyle/>
                    <a:p>
                      <a:pPr marL="49530" algn="l" rtl="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ja-JP" sz="800" dirty="0">
                          <a:latin typeface="Adobe Clean Han Light" panose="020B0300000000000000" pitchFamily="34" charset="-128"/>
                          <a:ea typeface="Adobe Clean Han Light" panose="020B0300000000000000" pitchFamily="34" charset="-128"/>
                          <a:cs typeface="AdobeClean-Light"/>
                        </a:rPr>
                        <a:t>クラウドサポートアクティビティ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lnB w="12700">
                      <a:solidFill>
                        <a:srgbClr val="F0F0F0"/>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ctr">
                        <a:lnSpc>
                          <a:spcPct val="100000"/>
                        </a:lnSpc>
                        <a:spcBef>
                          <a:spcPts val="490"/>
                        </a:spcBef>
                      </a:pPr>
                      <a:r>
                        <a:rPr lang="ja-JP" sz="900">
                          <a:solidFill>
                            <a:srgbClr val="020302"/>
                          </a:solidFill>
                          <a:latin typeface="Wingdings"/>
                          <a:ea typeface="MS Mincho"/>
                          <a:cs typeface="Wingdings"/>
                        </a:rPr>
                        <a:t></a:t>
                      </a:r>
                    </a:p>
                  </a:txBody>
                  <a:tcPr marL="0" marR="0" marT="62230" marB="0">
                    <a:lnB w="12700">
                      <a:solidFill>
                        <a:srgbClr val="F0F0F0"/>
                      </a:solidFill>
                      <a:prstDash val="solid"/>
                    </a:lnB>
                  </a:tcPr>
                </a:tc>
                <a:tc>
                  <a:txBody>
                    <a:bodyPr/>
                    <a:lstStyle/>
                    <a:p>
                      <a:pPr algn="ctr">
                        <a:lnSpc>
                          <a:spcPct val="100000"/>
                        </a:lnSpc>
                        <a:spcBef>
                          <a:spcPts val="490"/>
                        </a:spcBef>
                      </a:pPr>
                      <a:r>
                        <a:rPr lang="ja-JP" sz="900">
                          <a:solidFill>
                            <a:srgbClr val="020302"/>
                          </a:solidFill>
                          <a:latin typeface="Wingdings"/>
                          <a:ea typeface="MS Mincho"/>
                          <a:cs typeface="Wingdings"/>
                        </a:rPr>
                        <a:t></a:t>
                      </a:r>
                    </a:p>
                  </a:txBody>
                  <a:tcPr marL="0" marR="0" marT="62230"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14"/>
                  </a:ext>
                </a:extLst>
              </a:tr>
              <a:tr h="264424">
                <a:tc rowSpan="2">
                  <a:txBody>
                    <a:bodyPr/>
                    <a:lstStyle/>
                    <a:p>
                      <a:pPr marL="48260">
                        <a:lnSpc>
                          <a:spcPct val="100000"/>
                        </a:lnSpc>
                        <a:spcBef>
                          <a:spcPts val="830"/>
                        </a:spcBef>
                      </a:pPr>
                      <a:r>
                        <a:rPr lang="ja-JP" sz="850" b="1" i="0" dirty="0">
                          <a:solidFill>
                            <a:schemeClr val="bg1"/>
                          </a:solidFill>
                          <a:latin typeface="Adobe Clean Han Regular" panose="020B0500000000000000" pitchFamily="34" charset="-128"/>
                          <a:ea typeface="Adobe Clean Han Regular" panose="020B0500000000000000" pitchFamily="34" charset="-128"/>
                          <a:cs typeface="AdobeClean-Light"/>
                        </a:rPr>
                        <a:t>フィールド</a:t>
                      </a:r>
                      <a:br>
                        <a:rPr lang="sk-SK" altLang="ja-JP" sz="850" b="1" i="0" dirty="0">
                          <a:solidFill>
                            <a:schemeClr val="bg1"/>
                          </a:solidFill>
                          <a:latin typeface="Adobe Clean Han Regular" panose="020B0500000000000000" pitchFamily="34" charset="-128"/>
                          <a:ea typeface="Adobe Clean Han Regular" panose="020B0500000000000000" pitchFamily="34" charset="-128"/>
                          <a:cs typeface="AdobeClean-Light"/>
                        </a:rPr>
                      </a:br>
                      <a:r>
                        <a:rPr lang="ja-JP" sz="850" b="1" i="0" dirty="0">
                          <a:solidFill>
                            <a:schemeClr val="bg1"/>
                          </a:solidFill>
                          <a:latin typeface="Adobe Clean Han Regular" panose="020B0500000000000000" pitchFamily="34" charset="-128"/>
                          <a:ea typeface="Adobe Clean Han Regular" panose="020B0500000000000000" pitchFamily="34" charset="-128"/>
                          <a:cs typeface="AdobeClean-Light"/>
                        </a:rPr>
                        <a:t>サービス</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a:lnSpc>
                          <a:spcPct val="100000"/>
                        </a:lnSpc>
                        <a:spcBef>
                          <a:spcPts val="380"/>
                        </a:spcBef>
                      </a:pPr>
                      <a:r>
                        <a:rPr lang="ja-JP" sz="800" dirty="0">
                          <a:solidFill>
                            <a:srgbClr val="020302"/>
                          </a:solidFill>
                          <a:latin typeface="Adobe Clean Han Light" panose="020B0300000000000000" pitchFamily="34" charset="-128"/>
                          <a:ea typeface="Adobe Clean Han Light" panose="020B0300000000000000" pitchFamily="34" charset="-128"/>
                          <a:cs typeface="AdobeClean-Light"/>
                        </a:rPr>
                        <a:t>Launch Advisory サービス – 製品導入の初年度</a:t>
                      </a:r>
                    </a:p>
                    <a:p>
                      <a:pPr marL="48260">
                        <a:lnSpc>
                          <a:spcPct val="100000"/>
                        </a:lnSpc>
                        <a:spcBef>
                          <a:spcPts val="830"/>
                        </a:spcBef>
                      </a:pPr>
                      <a:r>
                        <a:rPr lang="ja-JP" sz="800" dirty="0">
                          <a:latin typeface="Adobe Clean Han Light" panose="020B0300000000000000" pitchFamily="34" charset="-128"/>
                          <a:ea typeface="Adobe Clean Han Light" panose="020B0300000000000000" pitchFamily="34" charset="-128"/>
                          <a:cs typeface="AdobeClean-Light"/>
                        </a:rPr>
                        <a:t>フィールドサービスアクティビティ</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lnT w="12700">
                      <a:solidFill>
                        <a:srgbClr val="F0F0F0"/>
                      </a:solidFill>
                      <a:prstDash val="solid"/>
                    </a:lnT>
                  </a:tcPr>
                </a:tc>
                <a:tc hMerge="1">
                  <a:txBody>
                    <a:bodyPr/>
                    <a:lstStyle/>
                    <a:p>
                      <a:pPr algn="l" rtl="0">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445"/>
                        </a:spcBef>
                      </a:pPr>
                      <a:r>
                        <a:rPr lang="ja-JP" sz="900">
                          <a:solidFill>
                            <a:srgbClr val="020302"/>
                          </a:solidFill>
                          <a:latin typeface="Wingdings"/>
                          <a:ea typeface="MS Mincho"/>
                          <a:cs typeface="Wingdings"/>
                        </a:rPr>
                        <a:t></a:t>
                      </a:r>
                    </a:p>
                  </a:txBody>
                  <a:tcPr marL="0" marR="0" marT="56515" marB="0">
                    <a:lnT w="12700">
                      <a:solidFill>
                        <a:srgbClr val="F0F0F0"/>
                      </a:solidFill>
                      <a:prstDash val="solid"/>
                    </a:lnT>
                  </a:tcPr>
                </a:tc>
                <a:tc>
                  <a:txBody>
                    <a:bodyPr/>
                    <a:lstStyle/>
                    <a:p>
                      <a:pPr algn="ctr">
                        <a:lnSpc>
                          <a:spcPct val="100000"/>
                        </a:lnSpc>
                        <a:spcBef>
                          <a:spcPts val="445"/>
                        </a:spcBef>
                      </a:pPr>
                      <a:r>
                        <a:rPr lang="ja-JP" sz="900">
                          <a:solidFill>
                            <a:srgbClr val="020302"/>
                          </a:solidFill>
                          <a:latin typeface="Wingdings"/>
                          <a:ea typeface="MS Mincho"/>
                          <a:cs typeface="Wingdings"/>
                        </a:rPr>
                        <a:t></a:t>
                      </a:r>
                    </a:p>
                  </a:txBody>
                  <a:tcPr marL="0" marR="0" marT="5651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15"/>
                  </a:ext>
                </a:extLst>
              </a:tr>
              <a:tr h="264893">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1F1F1"/>
                      </a:solidFill>
                      <a:prstDash val="solid"/>
                    </a:lnB>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lnB w="12700">
                      <a:solidFill>
                        <a:srgbClr val="F1F1F1"/>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a:solidFill>
                        <a:srgbClr val="F1F1F1"/>
                      </a:solidFill>
                      <a:prstDash val="solid"/>
                    </a:lnB>
                  </a:tcPr>
                </a:tc>
                <a:tc>
                  <a:txBody>
                    <a:bodyPr/>
                    <a:lstStyle/>
                    <a:p>
                      <a:pPr algn="ctr">
                        <a:lnSpc>
                          <a:spcPct val="100000"/>
                        </a:lnSpc>
                        <a:spcBef>
                          <a:spcPts val="40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2</a:t>
                      </a:r>
                    </a:p>
                  </a:txBody>
                  <a:tcPr marL="0" marR="0" marT="50800" marB="0">
                    <a:lnB w="12700">
                      <a:solidFill>
                        <a:srgbClr val="F1F1F1"/>
                      </a:solidFill>
                      <a:prstDash val="solid"/>
                    </a:lnB>
                  </a:tcPr>
                </a:tc>
                <a:tc>
                  <a:txBody>
                    <a:bodyPr/>
                    <a:lstStyle/>
                    <a:p>
                      <a:pPr algn="ctr">
                        <a:lnSpc>
                          <a:spcPct val="100000"/>
                        </a:lnSpc>
                        <a:spcBef>
                          <a:spcPts val="40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4</a:t>
                      </a:r>
                    </a:p>
                  </a:txBody>
                  <a:tcPr marL="0" marR="0" marT="50800" marB="0">
                    <a:lnR w="12700">
                      <a:solidFill>
                        <a:srgbClr val="F0F0F0"/>
                      </a:solidFill>
                      <a:prstDash val="solid"/>
                    </a:lnR>
                    <a:lnB w="12700">
                      <a:solidFill>
                        <a:srgbClr val="F1F1F1"/>
                      </a:solidFill>
                      <a:prstDash val="solid"/>
                    </a:lnB>
                  </a:tcPr>
                </a:tc>
                <a:extLst>
                  <a:ext uri="{0D108BD9-81ED-4DB2-BD59-A6C34878D82A}">
                    <a16:rowId xmlns:a16="http://schemas.microsoft.com/office/drawing/2014/main" val="10016"/>
                  </a:ext>
                </a:extLst>
              </a:tr>
            </a:tbl>
          </a:graphicData>
        </a:graphic>
      </p:graphicFrame>
      <p:sp>
        <p:nvSpPr>
          <p:cNvPr id="10" name="object 10"/>
          <p:cNvSpPr txBox="1">
            <a:spLocks noGrp="1"/>
          </p:cNvSpPr>
          <p:nvPr>
            <p:ph type="ftr" sz="quarter" idx="5"/>
          </p:nvPr>
        </p:nvSpPr>
        <p:spPr>
          <a:xfrm>
            <a:off x="5307201" y="9862966"/>
            <a:ext cx="2270125" cy="132729"/>
          </a:xfrm>
          <a:prstGeom prst="rect">
            <a:avLst/>
          </a:prstGeom>
        </p:spPr>
        <p:txBody>
          <a:bodyPr vert="horz" wrap="square" lIns="0" tIns="9525" rIns="0" bIns="0" rtlCol="0">
            <a:spAutoFit/>
          </a:bodyPr>
          <a:lstStyle/>
          <a:p>
            <a:pPr marL="12700">
              <a:lnSpc>
                <a:spcPct val="100000"/>
              </a:lnSpc>
              <a:spcBef>
                <a:spcPts val="75"/>
              </a:spcBef>
            </a:pPr>
            <a:r>
              <a:rPr lang="ja-JP"/>
              <a:t>©2021 Adobe.All Rights Reserved.Adobe Confidential.</a:t>
            </a:r>
          </a:p>
        </p:txBody>
      </p:sp>
      <p:graphicFrame>
        <p:nvGraphicFramePr>
          <p:cNvPr id="9" name="object 9"/>
          <p:cNvGraphicFramePr>
            <a:graphicFrameLocks noGrp="1"/>
          </p:cNvGraphicFramePr>
          <p:nvPr>
            <p:extLst>
              <p:ext uri="{D42A27DB-BD31-4B8C-83A1-F6EECF244321}">
                <p14:modId xmlns:p14="http://schemas.microsoft.com/office/powerpoint/2010/main" val="656301197"/>
              </p:ext>
            </p:extLst>
          </p:nvPr>
        </p:nvGraphicFramePr>
        <p:xfrm>
          <a:off x="33527" y="7483227"/>
          <a:ext cx="7705343" cy="2172787"/>
        </p:xfrm>
        <a:graphic>
          <a:graphicData uri="http://schemas.openxmlformats.org/drawingml/2006/table">
            <a:tbl>
              <a:tblPr firstRow="1" bandRow="1">
                <a:tableStyleId>{2D5ABB26-0587-4C30-8999-92F81FD0307C}</a:tableStyleId>
              </a:tblPr>
              <a:tblGrid>
                <a:gridCol w="3852673">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909638">
                  <a:extLst>
                    <a:ext uri="{9D8B030D-6E8A-4147-A177-3AD203B41FA5}">
                      <a16:colId xmlns:a16="http://schemas.microsoft.com/office/drawing/2014/main" val="20002"/>
                    </a:ext>
                  </a:extLst>
                </a:gridCol>
                <a:gridCol w="957262">
                  <a:extLst>
                    <a:ext uri="{9D8B030D-6E8A-4147-A177-3AD203B41FA5}">
                      <a16:colId xmlns:a16="http://schemas.microsoft.com/office/drawing/2014/main" val="20003"/>
                    </a:ext>
                  </a:extLst>
                </a:gridCol>
                <a:gridCol w="957070">
                  <a:extLst>
                    <a:ext uri="{9D8B030D-6E8A-4147-A177-3AD203B41FA5}">
                      <a16:colId xmlns:a16="http://schemas.microsoft.com/office/drawing/2014/main" val="20004"/>
                    </a:ext>
                  </a:extLst>
                </a:gridCol>
              </a:tblGrid>
              <a:tr h="274318">
                <a:tc>
                  <a:txBody>
                    <a:bodyPr/>
                    <a:lstStyle/>
                    <a:p>
                      <a:pPr marL="50800">
                        <a:lnSpc>
                          <a:spcPct val="100000"/>
                        </a:lnSpc>
                        <a:spcBef>
                          <a:spcPts val="60"/>
                        </a:spcBef>
                      </a:pPr>
                      <a:r>
                        <a:rPr lang="ja-JP" sz="900">
                          <a:solidFill>
                            <a:srgbClr val="020302"/>
                          </a:solidFill>
                          <a:latin typeface="Adobe Clean Han Regular" panose="020B0500000000000000" pitchFamily="34" charset="-128"/>
                          <a:ea typeface="Adobe Clean Han Regular" panose="020B0500000000000000" pitchFamily="34" charset="-128"/>
                          <a:cs typeface="Adobe Clean"/>
                        </a:rPr>
                        <a:t>優先度</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ja-JP" sz="800" dirty="0">
                          <a:solidFill>
                            <a:srgbClr val="020302"/>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ビジネスサポート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ACD2FF"/>
                      </a:solidFill>
                      <a:prstDash val="solid"/>
                      <a:round/>
                      <a:headEnd type="none" w="med" len="med"/>
                      <a:tailEnd type="none" w="med" len="med"/>
                    </a:lnB>
                    <a:solidFill>
                      <a:srgbClr val="7D7D7D"/>
                    </a:solidFill>
                  </a:tcPr>
                </a:tc>
                <a:tc>
                  <a:txBody>
                    <a:bodyPr/>
                    <a:lstStyle/>
                    <a:p>
                      <a:pPr marL="0" algn="ctr">
                        <a:lnSpc>
                          <a:spcPts val="800"/>
                        </a:lnSpc>
                        <a:spcBef>
                          <a:spcPts val="60"/>
                        </a:spcBef>
                      </a:pP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エンタープライズ</a:t>
                      </a:r>
                      <a:br>
                        <a:rPr lang="sk-SK" altLang="ja-JP" sz="800"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2E8FFF"/>
                      </a:solidFill>
                      <a:prstDash val="solid"/>
                      <a:round/>
                      <a:headEnd type="none" w="med" len="med"/>
                      <a:tailEnd type="none" w="med" len="med"/>
                    </a:lnB>
                    <a:solidFill>
                      <a:srgbClr val="404040"/>
                    </a:solidFill>
                  </a:tcPr>
                </a:tc>
                <a:tc>
                  <a:txBody>
                    <a:bodyPr/>
                    <a:lstStyle/>
                    <a:p>
                      <a:pPr marL="0" algn="ctr">
                        <a:lnSpc>
                          <a:spcPct val="100000"/>
                        </a:lnSpc>
                        <a:spcBef>
                          <a:spcPts val="60"/>
                        </a:spcBef>
                      </a:pP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エリートサポート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0068E1"/>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1</a:t>
                      </a:r>
                    </a:p>
                    <a:p>
                      <a:pPr marL="50800" marR="387985">
                        <a:lnSpc>
                          <a:spcPts val="1000"/>
                        </a:lnSpc>
                        <a:spcBef>
                          <a:spcPts val="420"/>
                        </a:spcBef>
                      </a:pPr>
                      <a:r>
                        <a:rPr lang="ja-JP" sz="900" b="0" i="0" dirty="0">
                          <a:solidFill>
                            <a:srgbClr val="000000"/>
                          </a:solidFill>
                          <a:latin typeface="Adobe Clean Han Light" panose="020B0300000000000000" pitchFamily="34" charset="-128"/>
                          <a:ea typeface="Adobe Clean Han Light" panose="020B0300000000000000" pitchFamily="34" charset="-128"/>
                        </a:rPr>
                        <a:t>お客様の本番業務機能がダウンしている、または著しいデータ損失やサービス低下があり、機能およびユーザビリティを復元するための早急な処置が必要。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ja-JP" sz="800" b="0" i="0" u="none" strike="noStrike" dirty="0">
                          <a:solidFill>
                            <a:srgbClr val="020302"/>
                          </a:solidFill>
                          <a:latin typeface="Adobe Clean Han Light" panose="020B0300000000000000" pitchFamily="34" charset="-128"/>
                          <a:ea typeface="Adobe Clean Han Light" panose="020B0300000000000000" pitchFamily="34" charset="-128"/>
                        </a:rPr>
                        <a:t>24 時間年中無休／</a:t>
                      </a:r>
                      <a:br>
                        <a:rPr lang="en-US" altLang="ja-JP" sz="8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800" b="0" i="0" u="none" strike="noStrike" dirty="0">
                          <a:solidFill>
                            <a:srgbClr val="020302"/>
                          </a:solidFill>
                          <a:latin typeface="Adobe Clean Han Light" panose="020B0300000000000000" pitchFamily="34" charset="-128"/>
                          <a:ea typeface="Adobe Clean Han Light" panose="020B0300000000000000" pitchFamily="34" charset="-128"/>
                        </a:rPr>
                        <a:t>1 時間</a:t>
                      </a:r>
                    </a:p>
                  </a:txBody>
                  <a:tcPr marL="9525" marR="9525" marT="9525"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algn="ctr" fontAlgn="t"/>
                      <a:r>
                        <a:rPr lang="ja-JP" sz="800" b="0" i="0" u="none" strike="noStrike" dirty="0">
                          <a:solidFill>
                            <a:srgbClr val="020302"/>
                          </a:solidFill>
                          <a:latin typeface="Adobe Clean Han Light" panose="020B0300000000000000" pitchFamily="34" charset="-128"/>
                          <a:ea typeface="Adobe Clean Han Light" panose="020B0300000000000000" pitchFamily="34" charset="-128"/>
                        </a:rPr>
                        <a:t>24 時間年中無休／</a:t>
                      </a:r>
                      <a:br>
                        <a:rPr lang="en-US" altLang="ja-JP" sz="8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800" b="0" i="0" u="none" strike="noStrike" dirty="0">
                          <a:solidFill>
                            <a:srgbClr val="020302"/>
                          </a:solidFill>
                          <a:latin typeface="Adobe Clean Han Light" panose="020B0300000000000000" pitchFamily="34" charset="-128"/>
                          <a:ea typeface="Adobe Clean Han Light" panose="020B0300000000000000" pitchFamily="34" charset="-128"/>
                        </a:rPr>
                        <a:t>1 時間</a:t>
                      </a:r>
                    </a:p>
                  </a:txBody>
                  <a:tcPr marL="9525" marR="9525" marT="9525" marB="0"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tcPr>
                </a:tc>
                <a:tc>
                  <a:txBody>
                    <a:bodyPr/>
                    <a:lstStyle/>
                    <a:p>
                      <a:pPr algn="ctr" fontAlgn="t"/>
                      <a:r>
                        <a:rPr lang="ja-JP" sz="800" b="0" i="0" u="none" strike="noStrike" dirty="0">
                          <a:solidFill>
                            <a:srgbClr val="020302"/>
                          </a:solidFill>
                          <a:latin typeface="Adobe Clean Han Light" panose="020B0300000000000000" pitchFamily="34" charset="-128"/>
                          <a:ea typeface="Adobe Clean Han Light" panose="020B0300000000000000" pitchFamily="34" charset="-128"/>
                        </a:rPr>
                        <a:t>24 時間年中無休／30 分</a:t>
                      </a:r>
                    </a:p>
                  </a:txBody>
                  <a:tcPr marL="9525" marR="9525" marT="9525"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a:txBody>
                    <a:bodyPr/>
                    <a:lstStyle/>
                    <a:p>
                      <a:pPr algn="ctr" fontAlgn="t"/>
                      <a:r>
                        <a:rPr lang="ja-JP" sz="800" b="0" i="0" u="none" strike="noStrike" dirty="0">
                          <a:solidFill>
                            <a:srgbClr val="020302"/>
                          </a:solidFill>
                          <a:latin typeface="Adobe Clean Han Light" panose="020B0300000000000000" pitchFamily="34" charset="-128"/>
                          <a:ea typeface="Adobe Clean Han Light" panose="020B0300000000000000" pitchFamily="34" charset="-128"/>
                        </a:rPr>
                        <a:t>24 時間年中無休／</a:t>
                      </a:r>
                      <a:br>
                        <a:rPr lang="en-US" altLang="ja-JP" sz="8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800" b="0" i="0" u="none" strike="noStrike" dirty="0">
                          <a:solidFill>
                            <a:srgbClr val="020302"/>
                          </a:solidFill>
                          <a:latin typeface="Adobe Clean Han Light" panose="020B0300000000000000" pitchFamily="34" charset="-128"/>
                          <a:ea typeface="Adobe Clean Han Light" panose="020B0300000000000000" pitchFamily="34" charset="-128"/>
                        </a:rPr>
                        <a:t>15 分</a:t>
                      </a:r>
                    </a:p>
                  </a:txBody>
                  <a:tcPr marL="9525" marR="9525" marT="9525"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2</a:t>
                      </a:r>
                    </a:p>
                    <a:p>
                      <a:pPr marL="50165" marR="203200" indent="0" defTabSz="914400" eaLnBrk="1" fontAlgn="auto" latinLnBrk="0" hangingPunct="1">
                        <a:lnSpc>
                          <a:spcPts val="1000"/>
                        </a:lnSpc>
                        <a:spcBef>
                          <a:spcPts val="415"/>
                        </a:spcBef>
                        <a:spcAft>
                          <a:spcPts val="0"/>
                        </a:spcAft>
                        <a:buClrTx/>
                        <a:buSzTx/>
                        <a:buFontTx/>
                        <a:buNone/>
                        <a:tabLst/>
                        <a:defRPr/>
                      </a:pPr>
                      <a:r>
                        <a:rPr lang="ja-JP" sz="900" b="0" i="0" dirty="0">
                          <a:solidFill>
                            <a:srgbClr val="000000"/>
                          </a:solidFill>
                          <a:latin typeface="Adobe Clean Han Light" panose="020B0300000000000000" pitchFamily="34" charset="-128"/>
                          <a:ea typeface="Adobe Clean Han Light" panose="020B0300000000000000" pitchFamily="34" charset="-128"/>
                        </a:rPr>
                        <a:t>お客様の業務機能に重大なサービス低下や潜在的なデータ損失があるか、主な機能が影響を受けている。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a:t>
                      </a:r>
                      <a:br>
                        <a:rPr lang="sk-SK"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4 時間</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a:t>
                      </a:r>
                      <a:br>
                        <a:rPr lang="sk-SK"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2 時間</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平日</a:t>
                      </a:r>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24</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a:t>
                      </a: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a:t>
                      </a:r>
                      <a:br>
                        <a:rPr lang="sk-SK"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1 時間</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平日</a:t>
                      </a:r>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24</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a:t>
                      </a: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a:t>
                      </a:r>
                      <a:b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30 分</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ja-JP" sz="900" b="0" i="0" u="none" strike="noStrike" cap="none" normalizeH="0" baseline="0" noProof="0" dirty="0">
                          <a:ln>
                            <a:noFill/>
                          </a:ln>
                          <a:solidFill>
                            <a:srgbClr val="000000"/>
                          </a:solidFill>
                          <a:uLnTx/>
                          <a:uFillTx/>
                          <a:latin typeface="Adobe Clean Han Light" panose="020B0300000000000000" pitchFamily="34" charset="-128"/>
                          <a:ea typeface="Adobe Clean Han Light" panose="020B0300000000000000" pitchFamily="34" charset="-128"/>
                          <a:cs typeface="+mn-cs"/>
                        </a:rPr>
                        <a:t>お客様の業務機能に軽微なサービス低下があるが、業務機能を正常に続行できる解決策／回避策が存在する。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a:t>
                      </a:r>
                      <a:br>
                        <a:rPr lang="sk-SK"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6 時間</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a:t>
                      </a:r>
                      <a:br>
                        <a:rPr lang="sk-SK"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4 時間</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a:t>
                      </a:r>
                      <a:br>
                        <a:rPr lang="sk-SK"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2 時間</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平日</a:t>
                      </a:r>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24</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a:t>
                      </a: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a:t>
                      </a:r>
                      <a:br>
                        <a:rPr lang="sk-SK"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1 時間</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4</a:t>
                      </a:r>
                    </a:p>
                    <a:p>
                      <a:pPr marL="48895" marR="0" indent="0" defTabSz="914400" eaLnBrk="1" fontAlgn="auto" latinLnBrk="0" hangingPunct="1">
                        <a:lnSpc>
                          <a:spcPct val="100000"/>
                        </a:lnSpc>
                        <a:spcBef>
                          <a:spcPts val="300"/>
                        </a:spcBef>
                        <a:spcAft>
                          <a:spcPts val="0"/>
                        </a:spcAft>
                        <a:buClrTx/>
                        <a:buSzTx/>
                        <a:buFontTx/>
                        <a:buNone/>
                        <a:tabLst/>
                        <a:defRPr/>
                      </a:pPr>
                      <a:r>
                        <a:rPr lang="ja-JP" sz="900" b="0" i="0" dirty="0">
                          <a:solidFill>
                            <a:srgbClr val="000000"/>
                          </a:solidFill>
                          <a:latin typeface="Adobe Clean Han Light" panose="020B0300000000000000" pitchFamily="34" charset="-128"/>
                          <a:ea typeface="Adobe Clean Han Light" panose="020B0300000000000000" pitchFamily="34" charset="-128"/>
                        </a:rPr>
                        <a:t>現在の製品機能に関する一般的な質問または機能拡張のリクエスト。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営業日／3 日</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営業日／1 日</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ja-JP" sz="900" b="0" i="0" u="none" strike="noStrike">
                          <a:solidFill>
                            <a:srgbClr val="020302"/>
                          </a:solidFill>
                          <a:latin typeface="Adobe Clean Han Light" panose="020B0300000000000000" pitchFamily="34" charset="-128"/>
                          <a:ea typeface="Adobe Clean Han Light" panose="020B0300000000000000" pitchFamily="34" charset="-128"/>
                        </a:rPr>
                        <a:t>営業日／1 日</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営業日／1 日</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4">
            <a:extLst>
              <a:ext uri="{FF2B5EF4-FFF2-40B4-BE49-F238E27FC236}">
                <a16:creationId xmlns:a16="http://schemas.microsoft.com/office/drawing/2014/main" id="{7979C0CC-523E-844A-96DC-75FC662E01AB}"/>
              </a:ext>
            </a:extLst>
          </p:cNvPr>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lang="ja-JP" sz="2300" dirty="0">
                <a:latin typeface="Adobe Clean Han Regular" panose="020B0500000000000000" pitchFamily="34" charset="-128"/>
                <a:ea typeface="Adobe Clean Han Regular" panose="020B0500000000000000" pitchFamily="34" charset="-128"/>
              </a:rPr>
              <a:t>アドビサポートのプラン</a:t>
            </a:r>
          </a:p>
        </p:txBody>
      </p:sp>
      <p:sp>
        <p:nvSpPr>
          <p:cNvPr id="14" name="TextBox 13">
            <a:extLst>
              <a:ext uri="{FF2B5EF4-FFF2-40B4-BE49-F238E27FC236}">
                <a16:creationId xmlns:a16="http://schemas.microsoft.com/office/drawing/2014/main" id="{BC4E055B-62C1-4041-84B5-EEB041BE12EF}"/>
              </a:ext>
            </a:extLst>
          </p:cNvPr>
          <p:cNvSpPr txBox="1"/>
          <p:nvPr/>
        </p:nvSpPr>
        <p:spPr>
          <a:xfrm>
            <a:off x="356615" y="358817"/>
            <a:ext cx="2717050" cy="200055"/>
          </a:xfrm>
          <a:prstGeom prst="rect">
            <a:avLst/>
          </a:prstGeom>
          <a:noFill/>
        </p:spPr>
        <p:txBody>
          <a:bodyPr wrap="square" rtlCol="0">
            <a:spAutoFit/>
          </a:bodyPr>
          <a:lstStyle/>
          <a:p>
            <a:r>
              <a:rPr lang="ja-JP"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6200" y="533400"/>
            <a:ext cx="7489615" cy="8991600"/>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26" name="object 26"/>
          <p:cNvSpPr/>
          <p:nvPr/>
        </p:nvSpPr>
        <p:spPr>
          <a:xfrm>
            <a:off x="296036" y="1370613"/>
            <a:ext cx="1685164" cy="49567"/>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38" name="object 38"/>
          <p:cNvSpPr/>
          <p:nvPr/>
        </p:nvSpPr>
        <p:spPr>
          <a:xfrm>
            <a:off x="3733800" y="2664034"/>
            <a:ext cx="0" cy="548640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39" name="object 39"/>
          <p:cNvSpPr txBox="1"/>
          <p:nvPr/>
        </p:nvSpPr>
        <p:spPr>
          <a:xfrm>
            <a:off x="244598" y="1844378"/>
            <a:ext cx="7070597" cy="561949"/>
          </a:xfrm>
          <a:prstGeom prst="rect">
            <a:avLst/>
          </a:prstGeom>
        </p:spPr>
        <p:txBody>
          <a:bodyPr vert="horz" wrap="square" lIns="0" tIns="35560" rIns="0" bIns="0" rtlCol="0" anchor="t">
            <a:spAutoFit/>
          </a:bodyPr>
          <a:lstStyle/>
          <a:p>
            <a:pPr marL="12700" marR="5080">
              <a:lnSpc>
                <a:spcPts val="1400"/>
              </a:lnSpc>
              <a:spcBef>
                <a:spcPts val="60"/>
              </a:spcBef>
            </a:pP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アドビカスタマーサポートでは、ドキュメントのオンラインリソースへのアクセス、ベストプラクティスのための他のエキスパートやお客様との連携、トラブルシューティングのヒントやテクニックのためのウェビナーシリーズ（Office Hours）を提供しています。また、質問やケース申請のために、いくつかのチャネルが用意されています。</a:t>
            </a:r>
          </a:p>
        </p:txBody>
      </p:sp>
      <p:sp>
        <p:nvSpPr>
          <p:cNvPr id="46" name="object 46"/>
          <p:cNvSpPr txBox="1"/>
          <p:nvPr/>
        </p:nvSpPr>
        <p:spPr>
          <a:xfrm>
            <a:off x="206585" y="8494028"/>
            <a:ext cx="3270885" cy="730969"/>
          </a:xfrm>
          <a:prstGeom prst="rect">
            <a:avLst/>
          </a:prstGeom>
        </p:spPr>
        <p:txBody>
          <a:bodyPr vert="horz" wrap="square" lIns="0" tIns="12700" rIns="0" bIns="0" rtlCol="0" anchor="t">
            <a:spAutoFit/>
          </a:bodyPr>
          <a:lstStyle/>
          <a:p>
            <a:pPr marL="33020" marR="159385">
              <a:spcBef>
                <a:spcPts val="100"/>
              </a:spcBef>
              <a:tabLst>
                <a:tab pos="1786889" algn="l"/>
              </a:tabLst>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チャットセッションを開始すると、回答やケース申請による支援を受けることができます。</a:t>
            </a:r>
          </a:p>
          <a:p>
            <a:pPr marL="33020" marR="159385">
              <a:lnSpc>
                <a:spcPct val="100000"/>
              </a:lnSpc>
              <a:spcBef>
                <a:spcPts val="100"/>
              </a:spcBef>
              <a:tabLst>
                <a:tab pos="1786889" algn="l"/>
              </a:tabLst>
            </a:pPr>
            <a:r>
              <a:rPr lang="ja-JP" sz="900" i="1" dirty="0">
                <a:solidFill>
                  <a:srgbClr val="7A7A7A"/>
                </a:solidFill>
                <a:latin typeface="Adobe Clean Han Light" panose="020B0300000000000000" pitchFamily="34" charset="-128"/>
                <a:ea typeface="Adobe Clean Han Light" panose="020B0300000000000000" pitchFamily="34" charset="-128"/>
                <a:cs typeface="AdobeClean-LightIt"/>
              </a:rPr>
              <a:t>* すべての製品にライブチャットサポートがあるわけではありません。</a:t>
            </a:r>
            <a:endParaRPr lang="en-US" altLang="ja-JP" sz="900" i="1" dirty="0">
              <a:solidFill>
                <a:srgbClr val="7A7A7A"/>
              </a:solidFill>
              <a:latin typeface="Adobe Clean Han Light" panose="020B0300000000000000" pitchFamily="34" charset="-128"/>
              <a:ea typeface="Adobe Clean Han Light" panose="020B0300000000000000" pitchFamily="34" charset="-128"/>
              <a:cs typeface="AdobeClean-LightIt"/>
            </a:endParaRPr>
          </a:p>
          <a:p>
            <a:pPr marL="33020" marR="159385">
              <a:lnSpc>
                <a:spcPct val="100000"/>
              </a:lnSpc>
              <a:spcBef>
                <a:spcPts val="100"/>
              </a:spcBef>
              <a:tabLst>
                <a:tab pos="1786889" algn="l"/>
              </a:tabLst>
            </a:pPr>
            <a:r>
              <a:rPr lang="ja-JP" altLang="en-US" sz="900" i="1" dirty="0">
                <a:solidFill>
                  <a:srgbClr val="7A7A7A"/>
                </a:solidFill>
                <a:latin typeface="Adobe Clean Han Light" panose="020B0300000000000000" pitchFamily="34" charset="-128"/>
                <a:ea typeface="Adobe Clean Han Light" panose="020B0300000000000000" pitchFamily="34" charset="-128"/>
                <a:cs typeface="AdobeClean-LightIt"/>
              </a:rPr>
              <a:t>* チャットサポートは日本語に対応していません。</a:t>
            </a:r>
            <a:r>
              <a:rPr lang="ja-JP" sz="900" i="1" dirty="0">
                <a:solidFill>
                  <a:srgbClr val="7A7A7A"/>
                </a:solidFill>
                <a:latin typeface="Adobe Clean Han Light" panose="020B0300000000000000" pitchFamily="34" charset="-128"/>
                <a:ea typeface="Adobe Clean Han Light" panose="020B0300000000000000" pitchFamily="34" charset="-128"/>
                <a:cs typeface="AdobeClean-LightIt"/>
              </a:rPr>
              <a:t>  </a:t>
            </a:r>
          </a:p>
        </p:txBody>
      </p:sp>
      <p:sp>
        <p:nvSpPr>
          <p:cNvPr id="52" name="object 52"/>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a:p>
        </p:txBody>
      </p:sp>
      <p:sp>
        <p:nvSpPr>
          <p:cNvPr id="58" name="Rectangle 57">
            <a:extLst>
              <a:ext uri="{FF2B5EF4-FFF2-40B4-BE49-F238E27FC236}">
                <a16:creationId xmlns:a16="http://schemas.microsoft.com/office/drawing/2014/main" id="{B557BBA0-B07E-174D-93A4-C6FF07571950}"/>
              </a:ext>
            </a:extLst>
          </p:cNvPr>
          <p:cNvSpPr/>
          <p:nvPr/>
        </p:nvSpPr>
        <p:spPr>
          <a:xfrm>
            <a:off x="244599" y="1037692"/>
            <a:ext cx="1856598" cy="307777"/>
          </a:xfrm>
          <a:prstGeom prst="rect">
            <a:avLst/>
          </a:prstGeom>
        </p:spPr>
        <p:txBody>
          <a:bodyPr wrap="none">
            <a:spAutoFit/>
          </a:bodyPr>
          <a:lstStyle/>
          <a:p>
            <a:pPr marL="12700">
              <a:lnSpc>
                <a:spcPct val="100000"/>
              </a:lnSpc>
              <a:spcBef>
                <a:spcPts val="28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オンラインサポート</a:t>
            </a: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296036" y="3364174"/>
            <a:ext cx="2294764"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コミュニティフォーラム</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296036" y="3607329"/>
            <a:ext cx="2218564" cy="184666"/>
          </a:xfrm>
          <a:prstGeom prst="rect">
            <a:avLst/>
          </a:prstGeom>
        </p:spPr>
        <p:txBody>
          <a:bodyPr wrap="squar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オンラインフォーラム</a:t>
            </a:r>
          </a:p>
        </p:txBody>
      </p:sp>
      <p:sp>
        <p:nvSpPr>
          <p:cNvPr id="63" name="object 39">
            <a:extLst>
              <a:ext uri="{FF2B5EF4-FFF2-40B4-BE49-F238E27FC236}">
                <a16:creationId xmlns:a16="http://schemas.microsoft.com/office/drawing/2014/main" id="{5FDB276C-3505-C748-B612-64E8B08A71CB}"/>
              </a:ext>
            </a:extLst>
          </p:cNvPr>
          <p:cNvSpPr txBox="1"/>
          <p:nvPr/>
        </p:nvSpPr>
        <p:spPr>
          <a:xfrm>
            <a:off x="244599" y="3893151"/>
            <a:ext cx="3413002" cy="805349"/>
          </a:xfrm>
          <a:prstGeom prst="rect">
            <a:avLst/>
          </a:prstGeom>
        </p:spPr>
        <p:txBody>
          <a:bodyPr vert="horz" wrap="square" lIns="0" tIns="35560" rIns="0" bIns="0" rtlCol="0">
            <a:spAutoFit/>
          </a:bodyPr>
          <a:lstStyle/>
          <a:p>
            <a:r>
              <a:rPr lang="ja-JP" sz="1000" dirty="0">
                <a:solidFill>
                  <a:srgbClr val="000000"/>
                </a:solidFill>
                <a:latin typeface="Adobe Clean Han Light" panose="020B0300000000000000" pitchFamily="34" charset="-128"/>
                <a:ea typeface="Adobe Clean Han Light" panose="020B0300000000000000" pitchFamily="34" charset="-128"/>
              </a:rPr>
              <a:t>テクニカルソリューション、製品ドキュメント、FAQ などの増大するデータベースにオンラインで継続的にアクセスできます。また、アドビコミュニティで実務担当者や他のお客様と繋がり、ベストプラクティスや学習した内容を共有できます。</a:t>
            </a:r>
          </a:p>
        </p:txBody>
      </p:sp>
      <p:sp>
        <p:nvSpPr>
          <p:cNvPr id="64" name="TextBox 63">
            <a:extLst>
              <a:ext uri="{FF2B5EF4-FFF2-40B4-BE49-F238E27FC236}">
                <a16:creationId xmlns:a16="http://schemas.microsoft.com/office/drawing/2014/main" id="{307D5718-D08A-9540-BB33-65BD23443E9E}"/>
              </a:ext>
            </a:extLst>
          </p:cNvPr>
          <p:cNvSpPr txBox="1">
            <a:spLocks/>
          </p:cNvSpPr>
          <p:nvPr/>
        </p:nvSpPr>
        <p:spPr>
          <a:xfrm>
            <a:off x="244598"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Experience League</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235430" y="5871701"/>
            <a:ext cx="1745671"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セルフガイドジャーニー</a:t>
            </a:r>
          </a:p>
        </p:txBody>
      </p:sp>
      <p:sp>
        <p:nvSpPr>
          <p:cNvPr id="67" name="object 39">
            <a:extLst>
              <a:ext uri="{FF2B5EF4-FFF2-40B4-BE49-F238E27FC236}">
                <a16:creationId xmlns:a16="http://schemas.microsoft.com/office/drawing/2014/main" id="{22816550-445E-B945-8FBC-36EF6779CB5A}"/>
              </a:ext>
            </a:extLst>
          </p:cNvPr>
          <p:cNvSpPr txBox="1"/>
          <p:nvPr/>
        </p:nvSpPr>
        <p:spPr>
          <a:xfrm>
            <a:off x="257325" y="6132567"/>
            <a:ext cx="3413002" cy="959237"/>
          </a:xfrm>
          <a:prstGeom prst="rect">
            <a:avLst/>
          </a:prstGeom>
        </p:spPr>
        <p:txBody>
          <a:bodyPr vert="horz" wrap="square" lIns="0" tIns="35560" rIns="0" bIns="0" rtlCol="0">
            <a:spAutoFit/>
          </a:bodyPr>
          <a:lstStyle/>
          <a:p>
            <a:r>
              <a:rPr lang="ja-JP" sz="1000" dirty="0">
                <a:solidFill>
                  <a:srgbClr val="000000"/>
                </a:solidFill>
                <a:latin typeface="Adobe Clean Han Light" panose="020B0300000000000000" pitchFamily="34" charset="-128"/>
                <a:ea typeface="Adobe Clean Han Light" panose="020B0300000000000000" pitchFamily="34" charset="-128"/>
              </a:rPr>
              <a:t>エクスペリエンスメーカーは、Experience League から誕生します。Experience League に参加すると、パーソナライズされた学習で、顧客体験管理能力を強化することができます。スキルの向上や、グローバルコミュニティでの仲間との交流のほか、キャリアアップに役立つ評価の獲得も可能です。 </a:t>
            </a:r>
          </a:p>
        </p:txBody>
      </p:sp>
      <p:sp>
        <p:nvSpPr>
          <p:cNvPr id="68" name="TextBox 67">
            <a:extLst>
              <a:ext uri="{FF2B5EF4-FFF2-40B4-BE49-F238E27FC236}">
                <a16:creationId xmlns:a16="http://schemas.microsoft.com/office/drawing/2014/main" id="{9ECD1BA6-CEEE-844E-AF6F-559A8A63D75E}"/>
              </a:ext>
            </a:extLst>
          </p:cNvPr>
          <p:cNvSpPr txBox="1">
            <a:spLocks/>
          </p:cNvSpPr>
          <p:nvPr/>
        </p:nvSpPr>
        <p:spPr>
          <a:xfrm>
            <a:off x="3855715" y="336417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Office Hours</a:t>
            </a:r>
          </a:p>
        </p:txBody>
      </p:sp>
      <p:sp>
        <p:nvSpPr>
          <p:cNvPr id="69" name="Rectangle 68">
            <a:extLst>
              <a:ext uri="{FF2B5EF4-FFF2-40B4-BE49-F238E27FC236}">
                <a16:creationId xmlns:a16="http://schemas.microsoft.com/office/drawing/2014/main" id="{7DA7CB19-F565-574F-B3FA-E89DD1FA6586}"/>
              </a:ext>
            </a:extLst>
          </p:cNvPr>
          <p:cNvSpPr>
            <a:spLocks/>
          </p:cNvSpPr>
          <p:nvPr/>
        </p:nvSpPr>
        <p:spPr>
          <a:xfrm>
            <a:off x="3846881" y="3607329"/>
            <a:ext cx="793487"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ウェビナー</a:t>
            </a:r>
          </a:p>
        </p:txBody>
      </p:sp>
      <p:sp>
        <p:nvSpPr>
          <p:cNvPr id="71" name="object 39">
            <a:extLst>
              <a:ext uri="{FF2B5EF4-FFF2-40B4-BE49-F238E27FC236}">
                <a16:creationId xmlns:a16="http://schemas.microsoft.com/office/drawing/2014/main" id="{10E2A620-85A0-BF43-9C3B-EBFDC57F1C94}"/>
              </a:ext>
            </a:extLst>
          </p:cNvPr>
          <p:cNvSpPr txBox="1"/>
          <p:nvPr/>
        </p:nvSpPr>
        <p:spPr>
          <a:xfrm>
            <a:off x="3810000" y="3893151"/>
            <a:ext cx="3413002" cy="805349"/>
          </a:xfrm>
          <a:prstGeom prst="rect">
            <a:avLst/>
          </a:prstGeom>
        </p:spPr>
        <p:txBody>
          <a:bodyPr vert="horz" wrap="square" lIns="0" tIns="35560" rIns="0" bIns="0" rtlCol="0">
            <a:spAutoFit/>
          </a:bodyPr>
          <a:lstStyle/>
          <a:p>
            <a:r>
              <a:rPr lang="ja-JP" sz="1000">
                <a:solidFill>
                  <a:srgbClr val="000000"/>
                </a:solidFill>
                <a:latin typeface="Adobe Clean Han Light" panose="020B0300000000000000" pitchFamily="34" charset="-128"/>
                <a:ea typeface="Adobe Clean Han Light" panose="020B0300000000000000" pitchFamily="34" charset="-128"/>
              </a:rPr>
              <a:t>アドビカスタマーサポートチームによる Office Hours には、参加者に情報を提供するだけでなく、問題のトラブルシューティングやアドビソリューションで成功するためのヒントやテクニックを紹介することを目的としたセッションが含まれています。</a:t>
            </a:r>
          </a:p>
        </p:txBody>
      </p:sp>
      <p:sp>
        <p:nvSpPr>
          <p:cNvPr id="72" name="TextBox 71">
            <a:extLst>
              <a:ext uri="{FF2B5EF4-FFF2-40B4-BE49-F238E27FC236}">
                <a16:creationId xmlns:a16="http://schemas.microsoft.com/office/drawing/2014/main" id="{0393F152-F7E3-7D4B-B649-5A22771A6CDC}"/>
              </a:ext>
            </a:extLst>
          </p:cNvPr>
          <p:cNvSpPr txBox="1">
            <a:spLocks/>
          </p:cNvSpPr>
          <p:nvPr/>
        </p:nvSpPr>
        <p:spPr>
          <a:xfrm>
            <a:off x="3827103"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ja-JP" sz="1200">
                <a:solidFill>
                  <a:srgbClr val="000000"/>
                </a:solidFill>
                <a:latin typeface="Adobe Clean Han Light" panose="020B0300000000000000" pitchFamily="34" charset="-128"/>
                <a:ea typeface="Adobe Clean Han Light" panose="020B0300000000000000" pitchFamily="34" charset="-128"/>
              </a:rPr>
              <a:t>セルフサービスポータル</a:t>
            </a:r>
          </a:p>
        </p:txBody>
      </p:sp>
      <p:sp>
        <p:nvSpPr>
          <p:cNvPr id="73" name="Rectangle 72">
            <a:extLst>
              <a:ext uri="{FF2B5EF4-FFF2-40B4-BE49-F238E27FC236}">
                <a16:creationId xmlns:a16="http://schemas.microsoft.com/office/drawing/2014/main" id="{54CB0472-0ABB-194C-8704-0BEA64FA03BF}"/>
              </a:ext>
            </a:extLst>
          </p:cNvPr>
          <p:cNvSpPr>
            <a:spLocks/>
          </p:cNvSpPr>
          <p:nvPr/>
        </p:nvSpPr>
        <p:spPr>
          <a:xfrm>
            <a:off x="3827103" y="5871701"/>
            <a:ext cx="2597634"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24 時間年中無休のサポートポータル</a:t>
            </a:r>
          </a:p>
        </p:txBody>
      </p:sp>
      <p:sp>
        <p:nvSpPr>
          <p:cNvPr id="75" name="object 39">
            <a:extLst>
              <a:ext uri="{FF2B5EF4-FFF2-40B4-BE49-F238E27FC236}">
                <a16:creationId xmlns:a16="http://schemas.microsoft.com/office/drawing/2014/main" id="{C2C0178A-612A-E74E-A0F8-532A89A66F0C}"/>
              </a:ext>
            </a:extLst>
          </p:cNvPr>
          <p:cNvSpPr txBox="1"/>
          <p:nvPr/>
        </p:nvSpPr>
        <p:spPr>
          <a:xfrm>
            <a:off x="3849036" y="6132567"/>
            <a:ext cx="3413002" cy="805349"/>
          </a:xfrm>
          <a:prstGeom prst="rect">
            <a:avLst/>
          </a:prstGeom>
        </p:spPr>
        <p:txBody>
          <a:bodyPr vert="horz" wrap="square" lIns="0" tIns="35560" rIns="0" bIns="0" rtlCol="0">
            <a:spAutoFit/>
          </a:bodyPr>
          <a:lstStyle/>
          <a:p>
            <a:r>
              <a:rPr lang="ja-JP" sz="1000" dirty="0">
                <a:solidFill>
                  <a:srgbClr val="000000"/>
                </a:solidFill>
                <a:latin typeface="Adobe Clean Han Light" panose="020B0300000000000000" pitchFamily="34" charset="-128"/>
                <a:ea typeface="Adobe Clean Han Light" panose="020B0300000000000000" pitchFamily="34" charset="-128"/>
              </a:rPr>
              <a:t>オンラインのセルフサービスサポートポータルにオンデマンドでアクセスして、サポートリクエストを申請したり、ケースのステータスを確認したり、その他のリソース（ナレッジベース、ニュースとアラート、注目すべきヒントなど）を参照したりできます。</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221179"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ライブチャットサポート*</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221179" y="8234650"/>
            <a:ext cx="1269578"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チャットサポート</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868478"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24 時間年中無休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844036" y="8234650"/>
            <a:ext cx="952184"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電話サポート</a:t>
            </a:r>
          </a:p>
        </p:txBody>
      </p:sp>
      <p:sp>
        <p:nvSpPr>
          <p:cNvPr id="82" name="object 39">
            <a:extLst>
              <a:ext uri="{FF2B5EF4-FFF2-40B4-BE49-F238E27FC236}">
                <a16:creationId xmlns:a16="http://schemas.microsoft.com/office/drawing/2014/main" id="{95A83EB9-E8E1-7547-BBE3-E1F42C56BF6A}"/>
              </a:ext>
            </a:extLst>
          </p:cNvPr>
          <p:cNvSpPr txBox="1"/>
          <p:nvPr/>
        </p:nvSpPr>
        <p:spPr>
          <a:xfrm>
            <a:off x="3833993" y="8494028"/>
            <a:ext cx="3413002" cy="651460"/>
          </a:xfrm>
          <a:prstGeom prst="rect">
            <a:avLst/>
          </a:prstGeom>
        </p:spPr>
        <p:txBody>
          <a:bodyPr vert="horz" wrap="square" lIns="0" tIns="35560" rIns="0" bIns="0" rtlCol="0">
            <a:spAutoFit/>
          </a:bodyPr>
          <a:lstStyle/>
          <a:p>
            <a:r>
              <a:rPr lang="ja-JP" sz="1000">
                <a:solidFill>
                  <a:srgbClr val="020302"/>
                </a:solidFill>
                <a:latin typeface="Adobe Clean Han Light" panose="020B0300000000000000" pitchFamily="34" charset="-128"/>
                <a:ea typeface="Adobe Clean Han Light" panose="020B0300000000000000" pitchFamily="34" charset="-128"/>
              </a:rPr>
              <a:t>承認済みユーザーまたはサポート対象ユーザーは、</a:t>
            </a:r>
            <a:r>
              <a:rPr lang="ja-JP" sz="1000">
                <a:latin typeface="Adobe Clean Han Light" panose="020B0300000000000000" pitchFamily="34" charset="-128"/>
                <a:ea typeface="Adobe Clean Han Light" panose="020B0300000000000000" pitchFamily="34" charset="-128"/>
              </a:rPr>
              <a:t>使用可能なすべてのチャネル（P1 の場合は電話を含む）を通じて問題を申請でき、お客様の会社を代表してアドビのテクニカルサポートチームとやり取りできます。 </a:t>
            </a: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270125" cy="132729"/>
          </a:xfrm>
          <a:prstGeom prst="rect">
            <a:avLst/>
          </a:prstGeom>
        </p:spPr>
        <p:txBody>
          <a:bodyPr vert="horz" wrap="square" lIns="0" tIns="9525" rIns="0" bIns="0" rtlCol="0">
            <a:spAutoFit/>
          </a:bodyPr>
          <a:lstStyle/>
          <a:p>
            <a:pPr marL="12700">
              <a:lnSpc>
                <a:spcPct val="100000"/>
              </a:lnSpc>
              <a:spcBef>
                <a:spcPts val="75"/>
              </a:spcBef>
            </a:pPr>
            <a:r>
              <a:rPr lang="ja-JP"/>
              <a:t>©2021 Adobe.All Rights Reserved.Adobe Confidential.</a:t>
            </a:r>
          </a:p>
        </p:txBody>
      </p:sp>
      <p:pic>
        <p:nvPicPr>
          <p:cNvPr id="40" name="Graphic 39" descr="Customer review outline">
            <a:extLst>
              <a:ext uri="{FF2B5EF4-FFF2-40B4-BE49-F238E27FC236}">
                <a16:creationId xmlns:a16="http://schemas.microsoft.com/office/drawing/2014/main" id="{4E262C55-4C32-2544-98DA-C02B8E971D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4598" y="2901829"/>
            <a:ext cx="411480" cy="411480"/>
          </a:xfrm>
          <a:prstGeom prst="rect">
            <a:avLst/>
          </a:prstGeom>
        </p:spPr>
      </p:pic>
      <p:pic>
        <p:nvPicPr>
          <p:cNvPr id="43" name="Graphic 42" descr="Remote learning language outline">
            <a:extLst>
              <a:ext uri="{FF2B5EF4-FFF2-40B4-BE49-F238E27FC236}">
                <a16:creationId xmlns:a16="http://schemas.microsoft.com/office/drawing/2014/main" id="{E6296687-6BD9-6048-A379-6D8F8F04D1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27103" y="2901829"/>
            <a:ext cx="411480" cy="411480"/>
          </a:xfrm>
          <a:prstGeom prst="rect">
            <a:avLst/>
          </a:prstGeom>
        </p:spPr>
      </p:pic>
      <p:pic>
        <p:nvPicPr>
          <p:cNvPr id="44" name="Graphic 43" descr="Signpost outline">
            <a:extLst>
              <a:ext uri="{FF2B5EF4-FFF2-40B4-BE49-F238E27FC236}">
                <a16:creationId xmlns:a16="http://schemas.microsoft.com/office/drawing/2014/main" id="{A7AEBE03-711D-0D45-9260-22F215047C1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598" y="5118314"/>
            <a:ext cx="411480" cy="411480"/>
          </a:xfrm>
          <a:prstGeom prst="rect">
            <a:avLst/>
          </a:prstGeom>
        </p:spPr>
      </p:pic>
      <p:pic>
        <p:nvPicPr>
          <p:cNvPr id="45" name="Graphic 44" descr="Internet outline">
            <a:extLst>
              <a:ext uri="{FF2B5EF4-FFF2-40B4-BE49-F238E27FC236}">
                <a16:creationId xmlns:a16="http://schemas.microsoft.com/office/drawing/2014/main" id="{53393DA1-2F49-204A-98D0-CC1953C765F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20982" y="5118314"/>
            <a:ext cx="411480" cy="411480"/>
          </a:xfrm>
          <a:prstGeom prst="rect">
            <a:avLst/>
          </a:prstGeom>
        </p:spPr>
      </p:pic>
      <p:pic>
        <p:nvPicPr>
          <p:cNvPr id="47" name="Graphic 46" descr="Chat bubble outline">
            <a:extLst>
              <a:ext uri="{FF2B5EF4-FFF2-40B4-BE49-F238E27FC236}">
                <a16:creationId xmlns:a16="http://schemas.microsoft.com/office/drawing/2014/main" id="{FE42C6EE-710B-DF4A-BC9E-4EF15D56E0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8832" y="7562116"/>
            <a:ext cx="411480" cy="411480"/>
          </a:xfrm>
          <a:prstGeom prst="rect">
            <a:avLst/>
          </a:prstGeom>
        </p:spPr>
      </p:pic>
      <p:pic>
        <p:nvPicPr>
          <p:cNvPr id="51" name="Graphic 50" descr="Speaker phone outline">
            <a:extLst>
              <a:ext uri="{FF2B5EF4-FFF2-40B4-BE49-F238E27FC236}">
                <a16:creationId xmlns:a16="http://schemas.microsoft.com/office/drawing/2014/main" id="{38A761D0-3F50-2A48-8BEE-9A284E614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3627" y="7546349"/>
            <a:ext cx="411480" cy="411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a:solidFill>
                  <a:srgbClr val="6C6C6C"/>
                </a:solidFill>
                <a:latin typeface="Adobe Clean"/>
                <a:ea typeface="MS Mincho"/>
                <a:cs typeface="Adobe Clean"/>
              </a:rPr>
              <a:t>©2020 Adobe.All Rights Reserved.Adobe Confidential.</a:t>
            </a:r>
          </a:p>
          <a:p>
            <a:pPr>
              <a:lnSpc>
                <a:spcPct val="100000"/>
              </a:lnSpc>
              <a:spcBef>
                <a:spcPts val="25"/>
              </a:spcBef>
            </a:pPr>
            <a:endParaRPr sz="800">
              <a:latin typeface="Adobe Clean"/>
              <a:cs typeface="Adobe Clean"/>
            </a:endParaRPr>
          </a:p>
          <a:p>
            <a:pPr>
              <a:lnSpc>
                <a:spcPct val="100000"/>
              </a:lnSpc>
              <a:spcBef>
                <a:spcPts val="5"/>
              </a:spcBef>
            </a:pPr>
            <a:r>
              <a:rPr lang="ja-JP" sz="800">
                <a:solidFill>
                  <a:srgbClr val="6D6D6D"/>
                </a:solidFill>
                <a:latin typeface="Adobe Clean"/>
                <a:ea typeface="MS Mincho"/>
                <a:cs typeface="Adobe Clean"/>
              </a:rPr>
              <a:t>©2020 Adobe.All Rights Reserved.Adobe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リソース</a:t>
            </a:r>
          </a:p>
        </p:txBody>
      </p:sp>
      <p:sp>
        <p:nvSpPr>
          <p:cNvPr id="24" name="object 24"/>
          <p:cNvSpPr txBox="1"/>
          <p:nvPr/>
        </p:nvSpPr>
        <p:spPr>
          <a:xfrm>
            <a:off x="6754821" y="9283729"/>
            <a:ext cx="959284" cy="643125"/>
          </a:xfrm>
          <a:prstGeom prst="rect">
            <a:avLst/>
          </a:prstGeom>
        </p:spPr>
        <p:txBody>
          <a:bodyPr vert="horz" wrap="square" lIns="0" tIns="12065" rIns="0" bIns="0" rtlCol="0" anchor="t">
            <a:spAutoFit/>
          </a:bodyPr>
          <a:lstStyle/>
          <a:p>
            <a:pPr marL="12700">
              <a:lnSpc>
                <a:spcPts val="930"/>
              </a:lnSpc>
              <a:spcBef>
                <a:spcPts val="95"/>
              </a:spcBef>
            </a:pPr>
            <a:r>
              <a:rPr lang="ja-JP" sz="800" dirty="0">
                <a:solidFill>
                  <a:srgbClr val="777879"/>
                </a:solidFill>
                <a:latin typeface="Adobe Clean"/>
                <a:ea typeface="MS Mincho"/>
                <a:cs typeface="Adobe Clean"/>
              </a:rPr>
              <a:t>Adobe</a:t>
            </a:r>
          </a:p>
          <a:p>
            <a:pPr marL="12700">
              <a:lnSpc>
                <a:spcPts val="915"/>
              </a:lnSpc>
            </a:pPr>
            <a:r>
              <a:rPr lang="ja-JP" sz="800" dirty="0">
                <a:solidFill>
                  <a:srgbClr val="777879"/>
                </a:solidFill>
                <a:latin typeface="Adobe Clean"/>
                <a:ea typeface="MS Mincho"/>
                <a:cs typeface="Adobe Clean"/>
              </a:rPr>
              <a:t>345 Park Avenue</a:t>
            </a:r>
          </a:p>
          <a:p>
            <a:pPr marL="12700">
              <a:lnSpc>
                <a:spcPts val="944"/>
              </a:lnSpc>
            </a:pPr>
            <a:r>
              <a:rPr lang="ja-JP" sz="800" spc="-10" dirty="0">
                <a:solidFill>
                  <a:srgbClr val="777879"/>
                </a:solidFill>
                <a:latin typeface="Adobe Clean"/>
                <a:ea typeface="MS Mincho"/>
                <a:cs typeface="Adobe Clean"/>
              </a:rPr>
              <a:t>San Jose, CA95110-2704</a:t>
            </a:r>
          </a:p>
          <a:p>
            <a:pPr marL="12700">
              <a:lnSpc>
                <a:spcPct val="100000"/>
              </a:lnSpc>
              <a:spcBef>
                <a:spcPts val="45"/>
              </a:spcBef>
            </a:pPr>
            <a:r>
              <a:rPr lang="ja-JP" sz="800" dirty="0">
                <a:solidFill>
                  <a:srgbClr val="777879"/>
                </a:solidFill>
                <a:latin typeface="Adobe Clean"/>
                <a:ea typeface="MS Mincho"/>
                <a:cs typeface="Adobe Clean"/>
              </a:rPr>
              <a:t>USA</a:t>
            </a:r>
          </a:p>
          <a:p>
            <a:pPr marL="12700">
              <a:lnSpc>
                <a:spcPct val="100000"/>
              </a:lnSpc>
              <a:spcBef>
                <a:spcPts val="265"/>
              </a:spcBef>
            </a:pPr>
            <a:r>
              <a:rPr lang="ja-JP" sz="800" u="sng" dirty="0">
                <a:solidFill>
                  <a:srgbClr val="5F5F5F"/>
                </a:solidFill>
                <a:uFill>
                  <a:solidFill>
                    <a:srgbClr val="0000FF"/>
                  </a:solidFill>
                </a:uFill>
                <a:latin typeface="Adobe Clean"/>
                <a:ea typeface="MS Mincho"/>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867653" cy="563616"/>
          </a:xfrm>
          <a:prstGeom prst="rect">
            <a:avLst/>
          </a:prstGeom>
        </p:spPr>
        <p:txBody>
          <a:bodyPr vert="horz" wrap="square" lIns="0" tIns="29845" rIns="0" bIns="0" rtlCol="0" anchor="t">
            <a:spAutoFit/>
          </a:bodyPr>
          <a:lstStyle/>
          <a:p>
            <a:pPr marL="12700" marR="5080" indent="-635">
              <a:lnSpc>
                <a:spcPts val="1200"/>
              </a:lnSpc>
              <a:spcBef>
                <a:spcPts val="235"/>
              </a:spcBef>
            </a:pPr>
            <a:r>
              <a:rPr lang="ja-JP" sz="1100" i="1" spc="-40" dirty="0">
                <a:solidFill>
                  <a:srgbClr val="777879"/>
                </a:solidFill>
                <a:latin typeface="Adobe Clean Han Light" panose="020B0300000000000000" pitchFamily="34" charset="-128"/>
                <a:ea typeface="Adobe Clean Han Light" panose="020B0300000000000000" pitchFamily="34" charset="-128"/>
                <a:cs typeface="AdobeClean-LightIt"/>
              </a:rPr>
              <a:t>アドビサポートのサービスやお客様に最適なレベルについて詳しくは、専任アカウントマネージャー（NAM）またはカスタマーサクセスマネージャー（CSM）にお問い合わせください。</a:t>
            </a:r>
          </a:p>
          <a:p>
            <a:pPr marL="34290">
              <a:lnSpc>
                <a:spcPct val="100000"/>
              </a:lnSpc>
              <a:spcBef>
                <a:spcPts val="795"/>
              </a:spcBef>
            </a:pPr>
            <a:r>
              <a:rPr lang="ja-JP" sz="800" dirty="0">
                <a:solidFill>
                  <a:srgbClr val="6D6D6D"/>
                </a:solidFill>
                <a:latin typeface="Adobe Clean"/>
                <a:ea typeface="MS Mincho"/>
                <a:cs typeface="Adobe Clean"/>
              </a:rPr>
              <a:t>©2021 Adobe.All Rights Reserved.Adobe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nchor="t">
            <a:spAutoFit/>
          </a:bodyPr>
          <a:lstStyle/>
          <a:p>
            <a:pPr>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アドビサポートの対象地域、現地の営業時間、言語サポート</a:t>
            </a:r>
          </a:p>
          <a:p>
            <a:pPr>
              <a:spcBef>
                <a:spcPts val="915"/>
              </a:spcBef>
            </a:pPr>
            <a:r>
              <a:rPr lang="ja-JP" sz="1000" dirty="0">
                <a:solidFill>
                  <a:srgbClr val="1F1F1F"/>
                </a:solidFill>
                <a:latin typeface="Adobe Clean Han Light" panose="020B0300000000000000" pitchFamily="34" charset="-128"/>
                <a:ea typeface="Adobe Clean Han Light" panose="020B0300000000000000" pitchFamily="34" charset="-128"/>
              </a:rPr>
              <a:t>アドビサポートの対象地域と現地営業時間は、以下のとおりです。対象地域は、お客様のセールスオーダーやその他のアドビサポートのご契約資料に記載されている請求先の地域に準じます。</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4273497114"/>
              </p:ext>
            </p:extLst>
          </p:nvPr>
        </p:nvGraphicFramePr>
        <p:xfrm>
          <a:off x="171128" y="5907213"/>
          <a:ext cx="7391400" cy="16713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南北アメリカ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ヨーロッパ、中東、</a:t>
                      </a:r>
                      <a:br>
                        <a:rPr lang="sk-SK" altLang="ja-JP" sz="1100" dirty="0">
                          <a:solidFill>
                            <a:schemeClr val="tx1"/>
                          </a:solidFill>
                          <a:latin typeface="Adobe Clean Han Regular" panose="020B0500000000000000" pitchFamily="34" charset="-128"/>
                          <a:ea typeface="Adobe Clean Han Regular" panose="020B0500000000000000" pitchFamily="34" charset="-128"/>
                        </a:rPr>
                      </a:br>
                      <a:r>
                        <a:rPr lang="ja-JP" sz="1100" dirty="0">
                          <a:solidFill>
                            <a:schemeClr val="tx1"/>
                          </a:solidFill>
                          <a:latin typeface="Adobe Clean Han Regular" panose="020B0500000000000000" pitchFamily="34" charset="-128"/>
                          <a:ea typeface="Adobe Clean Han Regular" panose="020B0500000000000000" pitchFamily="34" charset="-128"/>
                        </a:rPr>
                        <a:t>アフリカ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アジア太平洋</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日本 </a:t>
                      </a:r>
                      <a:r>
                        <a:rPr lang="ja-JP" sz="1100" baseline="30000">
                          <a:solidFill>
                            <a:schemeClr val="tx1"/>
                          </a:solidFill>
                          <a:latin typeface="Adobe Clean Han Regular" panose="020B0500000000000000" pitchFamily="34" charset="-128"/>
                          <a:ea typeface="Adobe Clean Han Regular" panose="020B0500000000000000" pitchFamily="34" charset="-128"/>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6:00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ja-JP" sz="1100" dirty="0">
                          <a:solidFill>
                            <a:schemeClr val="tx1"/>
                          </a:solidFill>
                          <a:latin typeface="Adobe Clean Han Regular" panose="020B0500000000000000" pitchFamily="34" charset="-128"/>
                          <a:ea typeface="Adobe Clean Han Regular" panose="020B0500000000000000" pitchFamily="34" charset="-128"/>
                        </a:rPr>
                        <a:t>サポートで対応している言語は、英語および日本語のみです。</a:t>
                      </a:r>
                    </a:p>
                    <a:p>
                      <a:pPr marL="0" marR="0" lvl="0" indent="0" algn="ctr" defTabSz="914400" eaLnBrk="1" fontAlgn="auto" latinLnBrk="0" hangingPunct="1">
                        <a:lnSpc>
                          <a:spcPct val="100000"/>
                        </a:lnSpc>
                        <a:spcBef>
                          <a:spcPts val="0"/>
                        </a:spcBef>
                        <a:spcAft>
                          <a:spcPts val="0"/>
                        </a:spcAft>
                        <a:buClrTx/>
                        <a:buSzTx/>
                        <a:buFontTx/>
                        <a:buNone/>
                        <a:tabLst/>
                        <a:defRPr/>
                      </a:pPr>
                      <a:r>
                        <a:rPr lang="ja-JP" sz="1100" i="1" dirty="0">
                          <a:solidFill>
                            <a:schemeClr val="tx1"/>
                          </a:solidFill>
                          <a:latin typeface="Adobe Clean Han Regular" panose="020B0500000000000000" pitchFamily="34" charset="-128"/>
                          <a:ea typeface="Adobe Clean Han Regular" panose="020B0500000000000000" pitchFamily="34" charset="-128"/>
                        </a:rPr>
                        <a:t>*Adobe Commerce のサポートは、日本語に対応していません。</a:t>
                      </a:r>
                    </a:p>
                    <a:p>
                      <a:pPr algn="l" rtl="0"/>
                      <a:endParaRPr kumimoji="0" lang="en-US" sz="1100" b="1" i="0" u="none" strike="noStrike" kern="0" cap="none" spc="0" normalizeH="0" baseline="30000" noProof="0" dirty="0">
                        <a:ln>
                          <a:noFill/>
                        </a:ln>
                        <a:solidFill>
                          <a:prstClr val="black"/>
                        </a:solidFill>
                        <a:effectLst/>
                        <a:uLnTx/>
                        <a:uFillTx/>
                        <a:latin typeface="Adobe Clean Han Regular" panose="020B0500000000000000" pitchFamily="34" charset="-128"/>
                        <a:ea typeface="Adobe Clean Han Regular" panose="020B0500000000000000" pitchFamily="34" charset="-128"/>
                        <a:cs typeface="+mn-cs"/>
                      </a:endParaRPr>
                    </a:p>
                    <a:p>
                      <a:pPr algn="ctr"/>
                      <a:r>
                        <a:rPr lang="ja-JP" sz="1100" i="0" dirty="0">
                          <a:solidFill>
                            <a:schemeClr val="tx1"/>
                          </a:solidFill>
                          <a:latin typeface="Adobe Clean Han Regular" panose="020B0500000000000000" pitchFamily="34" charset="-128"/>
                          <a:ea typeface="Adobe Clean Han Regular" panose="020B0500000000000000" pitchFamily="34" charset="-128"/>
                        </a:rPr>
                        <a:t> </a:t>
                      </a:r>
                      <a:r>
                        <a:rPr lang="ja-JP" sz="1100" i="0" baseline="30000" dirty="0">
                          <a:solidFill>
                            <a:schemeClr val="tx1"/>
                          </a:solidFill>
                          <a:latin typeface="Adobe Clean Han Regular" panose="020B0500000000000000" pitchFamily="34" charset="-128"/>
                          <a:ea typeface="Adobe Clean Han Regular" panose="020B0500000000000000" pitchFamily="34" charset="-128"/>
                        </a:rPr>
                        <a:t>1 </a:t>
                      </a:r>
                      <a:r>
                        <a:rPr lang="ja-JP" sz="1100" i="0" dirty="0">
                          <a:solidFill>
                            <a:schemeClr val="tx1"/>
                          </a:solidFill>
                          <a:latin typeface="Adobe Clean Han Regular" panose="020B0500000000000000" pitchFamily="34" charset="-128"/>
                          <a:ea typeface="Adobe Clean Han Regular" panose="020B0500000000000000" pitchFamily="34" charset="-128"/>
                        </a:rPr>
                        <a:t>P2、P3、P4 の場合は、営業時間内のみの対応です。</a:t>
                      </a:r>
                    </a:p>
                    <a:p>
                      <a:pPr algn="l" rtl="0"/>
                      <a:endParaRPr lang="en-US" sz="1100" dirty="0">
                        <a:solidFill>
                          <a:schemeClr val="tx1"/>
                        </a:solidFill>
                        <a:latin typeface="Adobe Clean Han Regular" panose="020B0500000000000000" pitchFamily="34" charset="-128"/>
                        <a:ea typeface="Adobe Clean Han Regular" panose="020B0500000000000000" pitchFamily="34" charset="-128"/>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卓越した</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専門知識</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迅速な</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サポート</a:t>
            </a:r>
          </a:p>
        </p:txBody>
      </p:sp>
      <p:sp>
        <p:nvSpPr>
          <p:cNvPr id="86" name="object 32">
            <a:extLst>
              <a:ext uri="{FF2B5EF4-FFF2-40B4-BE49-F238E27FC236}">
                <a16:creationId xmlns:a16="http://schemas.microsoft.com/office/drawing/2014/main" id="{73055FA1-8180-F44A-A86E-2B1D4C7C6B5E}"/>
              </a:ext>
            </a:extLst>
          </p:cNvPr>
          <p:cNvSpPr txBox="1"/>
          <p:nvPr/>
        </p:nvSpPr>
        <p:spPr>
          <a:xfrm>
            <a:off x="6248400" y="8543943"/>
            <a:ext cx="1261978"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戦略的</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アドバイス</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213783127"/>
              </p:ext>
            </p:extLst>
          </p:nvPr>
        </p:nvGraphicFramePr>
        <p:xfrm>
          <a:off x="194236" y="1059345"/>
          <a:ext cx="7368291" cy="33883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ja-JP" sz="1100" b="0" dirty="0">
                          <a:solidFill>
                            <a:schemeClr val="tx1"/>
                          </a:solidFill>
                          <a:latin typeface="Adobe Clean Han Regular" panose="020B0500000000000000" pitchFamily="34" charset="-128"/>
                          <a:ea typeface="Adobe Clean Han Regular" panose="020B0500000000000000" pitchFamily="34" charset="-128"/>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b="0" dirty="0">
                          <a:solidFill>
                            <a:srgbClr val="000000"/>
                          </a:solidFill>
                          <a:latin typeface="Adobe Clean Han Light" panose="020B0300000000000000" pitchFamily="34" charset="-128"/>
                          <a:ea typeface="Adobe Clean Han Light" panose="020B0300000000000000" pitchFamily="34" charset="-128"/>
                          <a:cs typeface="+mn-cs"/>
                        </a:rPr>
                        <a:t>Experience League では、アドビへの投資に対して企業が期待している価値を実現するための支援を行います。セルフサービスのチュートリアル、製品ドキュメント、講師によるトレーニング、コミュニティ、テクニカルサポートなど、パーソナライズされた成功への道筋に沿って、お客様が学習し、繋がり、成長できる、統合された場所で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dk1"/>
                          </a:solidFill>
                          <a:latin typeface="Adobe Clean Han Regular" panose="020B0500000000000000" pitchFamily="34" charset="-128"/>
                          <a:ea typeface="Adobe Clean Han Regular" panose="020B0500000000000000" pitchFamily="34" charset="-128"/>
                          <a:cs typeface="+mn-cs"/>
                          <a:hlinkClick r:id="rId8"/>
                        </a:rPr>
                        <a:t>トレーニング</a:t>
                      </a:r>
                      <a:r>
                        <a:rPr lang="ja-JP" sz="1100" dirty="0">
                          <a:solidFill>
                            <a:schemeClr val="dk1"/>
                          </a:solidFill>
                          <a:latin typeface="Adobe Clean Han Regular" panose="020B0500000000000000" pitchFamily="34" charset="-128"/>
                          <a:ea typeface="Adobe Clean Han Regular" panose="020B0500000000000000" pitchFamily="34" charset="-128"/>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rgbClr val="000000"/>
                          </a:solidFill>
                          <a:latin typeface="Adobe Clean Han Light" panose="020B0300000000000000" pitchFamily="34" charset="-128"/>
                          <a:ea typeface="Adobe Clean Han Light" panose="020B0300000000000000" pitchFamily="34" charset="-128"/>
                          <a:cs typeface="+mn-cs"/>
                        </a:rPr>
                        <a:t>Adobe Digital Learning Services のコースには、Experience League からアクセスできます。ラーニングコースは、オンデマンドレッスンと講師によるレッスンが統合されています。  市場価値が認められたスキルを習得し、組織での成功を促進するために活用できます。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Regular" panose="020B0500000000000000" pitchFamily="34" charset="-128"/>
                          <a:ea typeface="Adobe Clean Han Regular" panose="020B0500000000000000" pitchFamily="34" charset="-128"/>
                          <a:cs typeface="+mn-cs"/>
                          <a:hlinkClick r:id="rId9"/>
                        </a:rPr>
                        <a:t>本番環境の問題とシステム障害</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rgbClr val="000000"/>
                          </a:solidFill>
                          <a:latin typeface="Adobe Clean Han Light" panose="020B0300000000000000" pitchFamily="34" charset="-128"/>
                          <a:ea typeface="Adobe Clean Han Light" panose="020B0300000000000000" pitchFamily="34" charset="-128"/>
                          <a:cs typeface="+mn-cs"/>
                        </a:rPr>
                        <a:t>status.adobe.com では、マルチテナント環境にデプロイされたすべてのアドビ製品およびサービスのシステムステータス情報が表示されます。お客様は、アドビが製品イベントを作成、更新、解決した際に電子メール通知を受け取るようサブスクリプション設定を選択できます。イベントには、定期的なメンテナンスや、様々な重大度レベルの問題が含まれていま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Regular" panose="020B0500000000000000" pitchFamily="34" charset="-128"/>
                          <a:ea typeface="Adobe Clean Han Regular" panose="020B0500000000000000" pitchFamily="34" charset="-128"/>
                          <a:cs typeface="+mn-cs"/>
                          <a:hlinkClick r:id="rId10"/>
                        </a:rPr>
                        <a:t>利用条件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rgbClr val="000000"/>
                          </a:solidFill>
                          <a:latin typeface="Adobe Clean Han Light" panose="020B0300000000000000" pitchFamily="34" charset="-128"/>
                          <a:ea typeface="Adobe Clean Han Light" panose="020B0300000000000000" pitchFamily="34" charset="-128"/>
                          <a:cs typeface="+mn-cs"/>
                        </a:rPr>
                        <a:t>提供するサポートサービスについて詳しく説明されています。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79951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MS Mincho"/>
        <a:cs typeface=""/>
      </a:majorFont>
      <a:minorFont>
        <a:latin typeface="Calibri"/>
        <a:ea typeface="MS Minch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92E7FA-19A2-4675-9C77-2C92D8A268D1}">
  <ds:schemaRefs>
    <ds:schemaRef ds:uri="http://schemas.microsoft.com/sharepoint/v3/contenttype/forms"/>
  </ds:schemaRefs>
</ds:datastoreItem>
</file>

<file path=customXml/itemProps2.xml><?xml version="1.0" encoding="utf-8"?>
<ds:datastoreItem xmlns:ds="http://schemas.openxmlformats.org/officeDocument/2006/customXml" ds:itemID="{34863498-7BB7-4F09-9F4A-B99E97FDB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12BD98-169B-4BEE-86DF-4C9641DF23C4}">
  <ds:schemaRefs>
    <ds:schemaRef ds:uri="http://schemas.microsoft.com/office/2006/documentManagement/types"/>
    <ds:schemaRef ds:uri="http://schemas.microsoft.com/office/2006/metadata/properties"/>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8a053bff-88be-49e4-9a87-e748e18b8b62"/>
    <ds:schemaRef ds:uri="6c8368ec-3776-49b5-a5bb-90648cf9530f"/>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27657</TotalTime>
  <Words>3502</Words>
  <Application>Microsoft Office PowerPoint</Application>
  <PresentationFormat>Custom</PresentationFormat>
  <Paragraphs>158</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 Han Light</vt:lpstr>
      <vt:lpstr>Adobe Clean Han Normal</vt:lpstr>
      <vt:lpstr>Adobe Clean Han Regular</vt:lpstr>
      <vt:lpstr>Adobe Clean</vt:lpstr>
      <vt:lpstr>AdobeClean-LightIt</vt:lpstr>
      <vt:lpstr>Arial</vt:lpstr>
      <vt:lpstr>Calibri</vt:lpstr>
      <vt:lpstr>Times New Roman</vt:lpstr>
      <vt:lpstr>Wingdings</vt:lpstr>
      <vt:lpstr>Office Theme</vt:lpstr>
      <vt:lpstr>アドビサポートのプラン</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Witt</dc:creator>
  <cp:lastModifiedBy>Lubomir Michniak</cp:lastModifiedBy>
  <cp:revision>125</cp:revision>
  <dcterms:created xsi:type="dcterms:W3CDTF">2020-11-03T06:32:09Z</dcterms:created>
  <dcterms:modified xsi:type="dcterms:W3CDTF">2021-11-19T14:59:53Z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