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13378-B080-7F0F-51A5-F9203CEE57ED}" v="370" dt="2021-08-25T22:26:24.850"/>
    <p1510:client id="{4D8E0410-E0CE-85E2-0F84-C1BF4F647622}" v="27" dt="2021-09-22T22:57:14.395"/>
    <p1510:client id="{71D6CFBF-0EA2-99B0-93F4-22F19EF0AE4E}" v="2" dt="2021-09-22T19:06:58.732"/>
    <p1510:client id="{9E385600-BF81-FC49-9ED0-E33BC37F7908}" v="55" dt="2021-08-04T08:16:13.478"/>
    <p1510:client id="{AFB92C2B-405E-C597-0988-18F97C53104C}" v="37" dt="2021-09-22T18:53:28.028"/>
    <p1510:client id="{CA5D33DF-AE75-BCA1-B9BC-A7CD44D2F3C7}" v="2" dt="2021-08-25T22:38:18.6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592" y="-135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4D8E0410-E0CE-85E2-0F84-C1BF4F647622}"/>
    <pc:docChg chg="modSld">
      <pc:chgData name="Akilah Johnson" userId="S::akjohnso@adobe.com::2fa3aa60-0c9c-4d06-bae2-795983241227" providerId="AD" clId="Web-{4D8E0410-E0CE-85E2-0F84-C1BF4F647622}" dt="2021-09-22T22:57:04.802" v="5"/>
      <pc:docMkLst>
        <pc:docMk/>
      </pc:docMkLst>
      <pc:sldChg chg="modSp">
        <pc:chgData name="Akilah Johnson" userId="S::akjohnso@adobe.com::2fa3aa60-0c9c-4d06-bae2-795983241227" providerId="AD" clId="Web-{4D8E0410-E0CE-85E2-0F84-C1BF4F647622}" dt="2021-09-22T22:57:04.802" v="5"/>
        <pc:sldMkLst>
          <pc:docMk/>
          <pc:sldMk cId="1050037809" sldId="261"/>
        </pc:sldMkLst>
        <pc:graphicFrameChg chg="mod modGraphic">
          <ac:chgData name="Akilah Johnson" userId="S::akjohnso@adobe.com::2fa3aa60-0c9c-4d06-bae2-795983241227" providerId="AD" clId="Web-{4D8E0410-E0CE-85E2-0F84-C1BF4F647622}" dt="2021-09-22T22:57:04.802" v="5"/>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10/1/2021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24622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spcBef>
                <a:spcPts val="75"/>
              </a:spcBef>
            </a:pPr>
            <a:r>
              <a:rPr lang="en-US" spc="-5" dirty="0">
                <a:latin typeface="Adobe Clean Han Regular" panose="020B0500000000000000" pitchFamily="34" charset="-128"/>
              </a:rPr>
              <a:t>©2021 Adobe. All Rights Reserved. Adobe</a:t>
            </a:r>
            <a:r>
              <a:rPr lang="en-US" spc="60" dirty="0">
                <a:latin typeface="Adobe Clean Han Regular" panose="020B0500000000000000" pitchFamily="34" charset="-128"/>
              </a:rPr>
              <a:t> </a:t>
            </a:r>
            <a:r>
              <a:rPr lang="en-US" spc="-5" dirty="0">
                <a:latin typeface="Adobe Clean Han Regular" panose="020B0500000000000000" pitchFamily="34" charset="-128"/>
              </a:rPr>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24622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spcBef>
                <a:spcPts val="75"/>
              </a:spcBef>
            </a:pPr>
            <a:r>
              <a:rPr lang="en-US" spc="-5" dirty="0">
                <a:latin typeface="Adobe Clean Han Regular" panose="020B0500000000000000" pitchFamily="34" charset="-128"/>
              </a:rPr>
              <a:t>©2021 Adobe. All Rights Reserved. Adobe</a:t>
            </a:r>
            <a:r>
              <a:rPr lang="en-US" spc="60" dirty="0">
                <a:latin typeface="Adobe Clean Han Regular" panose="020B0500000000000000" pitchFamily="34" charset="-128"/>
              </a:rPr>
              <a:t> </a:t>
            </a:r>
            <a:r>
              <a:rPr lang="en-US" spc="-5" dirty="0">
                <a:latin typeface="Adobe Clean Han Regular" panose="020B0500000000000000" pitchFamily="34" charset="-128"/>
              </a:rPr>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24622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spcBef>
                <a:spcPts val="75"/>
              </a:spcBef>
            </a:pPr>
            <a:r>
              <a:rPr lang="en-US" spc="-5" dirty="0">
                <a:latin typeface="Adobe Clean Han Regular" panose="020B0500000000000000" pitchFamily="34" charset="-128"/>
              </a:rPr>
              <a:t>©2021 Adobe. All Rights Reserved. Adobe</a:t>
            </a:r>
            <a:r>
              <a:rPr lang="en-US" spc="60" dirty="0">
                <a:latin typeface="Adobe Clean Han Regular" panose="020B0500000000000000" pitchFamily="34" charset="-128"/>
              </a:rPr>
              <a:t> </a:t>
            </a:r>
            <a:r>
              <a:rPr lang="en-US" spc="-5" dirty="0">
                <a:latin typeface="Adobe Clean Han Regular" panose="020B0500000000000000" pitchFamily="34" charset="-128"/>
              </a:rPr>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ja#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jp/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jp/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5" y="7162363"/>
            <a:ext cx="3974810" cy="227626"/>
          </a:xfrm>
          <a:prstGeom prst="rect">
            <a:avLst/>
          </a:prstGeom>
        </p:spPr>
        <p:txBody>
          <a:bodyPr vert="horz" wrap="square" lIns="0" tIns="12065" rIns="0" bIns="0" rtlCol="0">
            <a:spAutoFit/>
          </a:bodyPr>
          <a:lstStyle/>
          <a:p>
            <a:pPr marL="12700">
              <a:lnSpc>
                <a:spcPct val="100000"/>
              </a:lnSpc>
              <a:spcBef>
                <a:spcPts val="95"/>
              </a:spcBef>
            </a:pPr>
            <a:r>
              <a:rPr lang="ja-JP" sz="1400" b="1" u="heavy" dirty="0">
                <a:solidFill>
                  <a:srgbClr val="020302"/>
                </a:solidFill>
                <a:uFill>
                  <a:solidFill>
                    <a:srgbClr val="020302"/>
                  </a:solidFill>
                </a:uFill>
                <a:latin typeface="Adobe Clean Han Regular" panose="020B0500000000000000" pitchFamily="34" charset="-128"/>
                <a:ea typeface="Adobe Clean Han Regular" panose="020B0500000000000000" pitchFamily="34" charset="-128"/>
                <a:cs typeface="Adobe Clean"/>
              </a:rPr>
              <a:t>サービスレベルターゲット：初期対応</a:t>
            </a: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ja-JP" sz="2300" dirty="0">
                <a:latin typeface="Adobe Clean Han Regular" panose="020B0500000000000000" pitchFamily="34" charset="-128"/>
                <a:ea typeface="Adobe Clean Han Regular" panose="020B0500000000000000" pitchFamily="34" charset="-128"/>
              </a:rPr>
              <a:t>アドビサポートのサービス</a:t>
            </a:r>
          </a:p>
        </p:txBody>
      </p:sp>
      <p:sp>
        <p:nvSpPr>
          <p:cNvPr id="5" name="object 5"/>
          <p:cNvSpPr txBox="1"/>
          <p:nvPr/>
        </p:nvSpPr>
        <p:spPr>
          <a:xfrm>
            <a:off x="121147" y="635935"/>
            <a:ext cx="5865216" cy="1268489"/>
          </a:xfrm>
          <a:prstGeom prst="rect">
            <a:avLst/>
          </a:prstGeom>
        </p:spPr>
        <p:txBody>
          <a:bodyPr vert="horz" wrap="square" lIns="0" tIns="24130" rIns="0" bIns="0" rtlCol="0">
            <a:spAutoFit/>
          </a:bodyPr>
          <a:lstStyle/>
          <a:p>
            <a:pPr marL="12700" marR="5080">
              <a:lnSpc>
                <a:spcPts val="1200"/>
              </a:lnSpc>
              <a:spcBef>
                <a:spcPts val="240"/>
              </a:spcBef>
            </a:pPr>
            <a:r>
              <a:rPr lang="ja-JP" sz="900" dirty="0">
                <a:solidFill>
                  <a:schemeClr val="bg1"/>
                </a:solidFill>
                <a:latin typeface="Adobe Clean Han Regular" panose="020B0500000000000000" pitchFamily="34" charset="-128"/>
                <a:ea typeface="Adobe Clean Han Regular" panose="020B0500000000000000" pitchFamily="34" charset="-128"/>
              </a:rPr>
              <a:t>オンライン | </a:t>
            </a:r>
            <a:r>
              <a:rPr lang="ja-JP" sz="900" b="1" dirty="0">
                <a:solidFill>
                  <a:schemeClr val="bg1"/>
                </a:solidFill>
                <a:latin typeface="Adobe Clean Han Regular" panose="020B0500000000000000" pitchFamily="34" charset="-128"/>
                <a:ea typeface="Adobe Clean Han Regular" panose="020B0500000000000000" pitchFamily="34" charset="-128"/>
              </a:rPr>
              <a:t>ビジネス</a:t>
            </a:r>
            <a:r>
              <a:rPr lang="ja-JP" sz="900" dirty="0">
                <a:solidFill>
                  <a:schemeClr val="bg1"/>
                </a:solidFill>
                <a:latin typeface="Adobe Clean Han Regular" panose="020B0500000000000000" pitchFamily="34" charset="-128"/>
                <a:ea typeface="Adobe Clean Han Regular" panose="020B0500000000000000" pitchFamily="34" charset="-128"/>
              </a:rPr>
              <a:t> | エンタープライズ | エリート</a:t>
            </a:r>
          </a:p>
          <a:p>
            <a:pPr marL="12700" marR="5080">
              <a:lnSpc>
                <a:spcPts val="1200"/>
              </a:lnSpc>
              <a:spcBef>
                <a:spcPts val="240"/>
              </a:spcBef>
            </a:pPr>
            <a:r>
              <a:rPr lang="ja-JP" sz="800" spc="-30" dirty="0">
                <a:solidFill>
                  <a:schemeClr val="bg1"/>
                </a:solidFill>
                <a:latin typeface="Adobe Clean Han Regular" panose="020B0500000000000000" pitchFamily="34" charset="-128"/>
                <a:ea typeface="Adobe Clean Han Regular" panose="020B0500000000000000" pitchFamily="34" charset="-128"/>
              </a:rPr>
              <a:t>アドビでは、お客様のビジネスをサポートするために、包括的なテクニカルリソースを提供しています。これらのリソースは Experience Cloud のライセンスサブスクリプションに含まれており、ビジネスサポートではさらに充実したリソースを利用可能です。ビジネスサポートでは、Adobe Experience League のパーソナライズされたラーニングパスやモニタリングされているコミュニティフォーラムへのアクセスが提供されます。アドビ製品に関する詳細なテクニカルドキュメントや最新のリリースノートは、いつでも参照可能です。また、ビジネスサポートのお客様は、製品に関するあらゆる質問を、必要なときに電話またはサポート web ポータルを使用して、テクニカルサポートチームに問い合わせることができます。さらに、アカウントサポートリードからの定期的な連絡や更新通知のほか、最も重要なサポートリクエストに対するケースエスカレーション管理のサポートも受けることができます。 </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lang="ja-JP" dirty="0">
                <a:latin typeface="Adobe Clean Han Regular" panose="020B0500000000000000" pitchFamily="34" charset="-128"/>
              </a:rPr>
              <a:t>©2021 Adobe.All Rights Reserved.Adobe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530675872"/>
              </p:ext>
            </p:extLst>
          </p:nvPr>
        </p:nvGraphicFramePr>
        <p:xfrm>
          <a:off x="121146" y="7475985"/>
          <a:ext cx="7498852" cy="2137909"/>
        </p:xfrm>
        <a:graphic>
          <a:graphicData uri="http://schemas.openxmlformats.org/drawingml/2006/table">
            <a:tbl>
              <a:tblPr firstRow="1" bandRow="1">
                <a:tableStyleId>{2D5ABB26-0587-4C30-8999-92F81FD0307C}</a:tableStyleId>
              </a:tblPr>
              <a:tblGrid>
                <a:gridCol w="4698745">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74318">
                <a:tc>
                  <a:txBody>
                    <a:bodyPr/>
                    <a:lstStyle/>
                    <a:p>
                      <a:pPr marL="50800">
                        <a:lnSpc>
                          <a:spcPct val="100000"/>
                        </a:lnSpc>
                        <a:spcBef>
                          <a:spcPts val="60"/>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 Clean"/>
                        </a:rPr>
                        <a:t>優先度</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 Clean"/>
                        </a:rPr>
                        <a:t>オンラインサポート</a:t>
                      </a: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nSpc>
                          <a:spcPct val="100000"/>
                        </a:lnSpc>
                        <a:spcBef>
                          <a:spcPts val="60"/>
                        </a:spcBef>
                      </a:pPr>
                      <a:r>
                        <a:rPr lang="ja-JP" sz="900" dirty="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1</a:t>
                      </a:r>
                    </a:p>
                    <a:p>
                      <a:pPr marL="50800" marR="387985" lvl="0" indent="0" algn="l" defTabSz="914400" rtl="0" eaLnBrk="1" fontAlgn="auto" latinLnBrk="0" hangingPunct="1">
                        <a:lnSpc>
                          <a:spcPts val="1000"/>
                        </a:lnSpc>
                        <a:spcBef>
                          <a:spcPts val="420"/>
                        </a:spcBef>
                        <a:spcAft>
                          <a:spcPts val="0"/>
                        </a:spcAft>
                        <a:buClrTx/>
                        <a:buSzTx/>
                        <a:buFontTx/>
                        <a:buNone/>
                        <a:tabLst/>
                        <a:defRPr/>
                      </a:pPr>
                      <a:r>
                        <a:rPr lang="ja-JP" sz="900" b="0" i="0" dirty="0">
                          <a:solidFill>
                            <a:srgbClr val="000000"/>
                          </a:solidFill>
                          <a:latin typeface="Adobe Clean Han Regular" panose="020B0500000000000000" pitchFamily="34" charset="-128"/>
                          <a:ea typeface="Adobe Clean Han Regular" panose="020B0500000000000000" pitchFamily="34" charset="-128"/>
                        </a:rPr>
                        <a:t>お客様の本番業務機能がダウンしている、または著しいデータ損失やサービス低下があり、機能およびユーザビリティを復元するための早急な処置が必要。</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24 時間年中無休／</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1 時間</a:t>
                      </a:r>
                    </a:p>
                  </a:txBody>
                  <a:tcPr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24 時間年中無休／</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1 時間</a:t>
                      </a:r>
                    </a:p>
                  </a:txBody>
                  <a:tcPr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2</a:t>
                      </a:r>
                    </a:p>
                    <a:p>
                      <a:pPr marL="50165" marR="203200">
                        <a:lnSpc>
                          <a:spcPts val="1000"/>
                        </a:lnSpc>
                        <a:spcBef>
                          <a:spcPts val="415"/>
                        </a:spcBef>
                      </a:pPr>
                      <a:r>
                        <a:rPr lang="ja-JP" sz="900" b="0" i="0" dirty="0">
                          <a:solidFill>
                            <a:srgbClr val="000000"/>
                          </a:solidFill>
                          <a:latin typeface="Adobe Clean Han Regular" panose="020B0500000000000000" pitchFamily="34" charset="-128"/>
                          <a:ea typeface="Adobe Clean Han Regular" panose="020B0500000000000000" pitchFamily="34" charset="-128"/>
                        </a:rPr>
                        <a:t>お客様の業務機能に重大なサービス低下や潜在的なデータ損失があるか、</a:t>
                      </a:r>
                      <a:br>
                        <a:rPr lang="sk-SK" altLang="ja-JP" sz="900" b="0" i="0" dirty="0">
                          <a:solidFill>
                            <a:srgbClr val="000000"/>
                          </a:solidFill>
                          <a:latin typeface="Adobe Clean Han Regular" panose="020B0500000000000000" pitchFamily="34" charset="-128"/>
                          <a:ea typeface="Adobe Clean Han Regular" panose="020B0500000000000000" pitchFamily="34" charset="-128"/>
                        </a:rPr>
                      </a:br>
                      <a:r>
                        <a:rPr lang="ja-JP" sz="900" b="0" i="0" dirty="0">
                          <a:solidFill>
                            <a:srgbClr val="000000"/>
                          </a:solidFill>
                          <a:latin typeface="Adobe Clean Han Regular" panose="020B0500000000000000" pitchFamily="34" charset="-128"/>
                          <a:ea typeface="Adobe Clean Han Regular" panose="020B0500000000000000" pitchFamily="34" charset="-128"/>
                        </a:rPr>
                        <a:t>主な機能が影響を受けている。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営業時間／4 時間</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営業時間／2 時間</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3</a:t>
                      </a:r>
                    </a:p>
                    <a:p>
                      <a:pPr marL="49530" marR="212090" indent="-2540">
                        <a:lnSpc>
                          <a:spcPts val="1000"/>
                        </a:lnSpc>
                        <a:spcBef>
                          <a:spcPts val="415"/>
                        </a:spcBef>
                      </a:pPr>
                      <a:r>
                        <a:rPr kumimoji="0" lang="ja-JP" sz="900" b="0" i="0" u="none" strike="noStrike" cap="none" normalizeH="0" baseline="0" noProof="0" dirty="0">
                          <a:ln>
                            <a:noFill/>
                          </a:ln>
                          <a:solidFill>
                            <a:srgbClr val="000000"/>
                          </a:solidFill>
                          <a:uLnTx/>
                          <a:uFillTx/>
                          <a:latin typeface="Adobe Clean Han Regular" panose="020B0500000000000000" pitchFamily="34" charset="-128"/>
                          <a:ea typeface="Adobe Clean Han Regular" panose="020B0500000000000000" pitchFamily="34" charset="-128"/>
                          <a:cs typeface="+mn-cs"/>
                        </a:rPr>
                        <a:t>お客様の業務機能に軽微なサービス低下があるが、</a:t>
                      </a:r>
                      <a:br>
                        <a:rPr kumimoji="0" lang="sk-SK" altLang="ja-JP" sz="900" b="0" i="0" u="none" strike="noStrike" cap="none" normalizeH="0" baseline="0" noProof="0" dirty="0">
                          <a:ln>
                            <a:noFill/>
                          </a:ln>
                          <a:solidFill>
                            <a:srgbClr val="000000"/>
                          </a:solidFill>
                          <a:uLnTx/>
                          <a:uFillTx/>
                          <a:latin typeface="Adobe Clean Han Regular" panose="020B0500000000000000" pitchFamily="34" charset="-128"/>
                          <a:ea typeface="Adobe Clean Han Regular" panose="020B0500000000000000" pitchFamily="34" charset="-128"/>
                          <a:cs typeface="+mn-cs"/>
                        </a:rPr>
                      </a:br>
                      <a:r>
                        <a:rPr kumimoji="0" lang="ja-JP" sz="900" b="0" i="0" u="none" strike="noStrike" cap="none" normalizeH="0" baseline="0" noProof="0" dirty="0">
                          <a:ln>
                            <a:noFill/>
                          </a:ln>
                          <a:solidFill>
                            <a:srgbClr val="000000"/>
                          </a:solidFill>
                          <a:uLnTx/>
                          <a:uFillTx/>
                          <a:latin typeface="Adobe Clean Han Regular" panose="020B0500000000000000" pitchFamily="34" charset="-128"/>
                          <a:ea typeface="Adobe Clean Han Regular" panose="020B0500000000000000" pitchFamily="34" charset="-128"/>
                          <a:cs typeface="+mn-cs"/>
                        </a:rPr>
                        <a:t>業務機能を正常に続行できるソリューション／回避策が存在する。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営業時間／6 時間</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営業時間／4 時間</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4</a:t>
                      </a:r>
                    </a:p>
                    <a:p>
                      <a:pPr marL="48895" marR="0" lvl="0" indent="0" defTabSz="914400" eaLnBrk="1" fontAlgn="auto" latinLnBrk="0" hangingPunct="1">
                        <a:lnSpc>
                          <a:spcPct val="100000"/>
                        </a:lnSpc>
                        <a:spcBef>
                          <a:spcPts val="300"/>
                        </a:spcBef>
                        <a:spcAft>
                          <a:spcPts val="0"/>
                        </a:spcAft>
                        <a:buClrTx/>
                        <a:buSzTx/>
                        <a:buFontTx/>
                        <a:buNone/>
                        <a:tabLst/>
                        <a:defRPr/>
                      </a:pPr>
                      <a:r>
                        <a:rPr lang="ja-JP" sz="900" b="0" i="0" dirty="0">
                          <a:solidFill>
                            <a:srgbClr val="000000"/>
                          </a:solidFill>
                          <a:latin typeface="Adobe Clean Han Regular" panose="020B0500000000000000" pitchFamily="34" charset="-128"/>
                          <a:ea typeface="Adobe Clean Han Regular" panose="020B0500000000000000" pitchFamily="34" charset="-128"/>
                        </a:rPr>
                        <a:t>現在の製品機能に関する一般的な質問または機能拡張のリクエスト。</a:t>
                      </a: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171450" marR="203200" indent="-23813" algn="ctr">
                        <a:lnSpc>
                          <a:spcPct val="100000"/>
                        </a:lnSpc>
                        <a:spcBef>
                          <a:spcPts val="155"/>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営業日／</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3 日</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171450" marR="223520" indent="-3175" algn="ctr">
                        <a:lnSpc>
                          <a:spcPct val="100000"/>
                        </a:lnSpc>
                        <a:spcBef>
                          <a:spcPts val="155"/>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営業日／ </a:t>
                      </a:r>
                    </a:p>
                    <a:p>
                      <a:pPr marL="171450" marR="223520" indent="-3175" algn="ctr">
                        <a:lnSpc>
                          <a:spcPct val="100000"/>
                        </a:lnSpc>
                        <a:spcBef>
                          <a:spcPts val="155"/>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  1 日</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1673839485"/>
              </p:ext>
            </p:extLst>
          </p:nvPr>
        </p:nvGraphicFramePr>
        <p:xfrm>
          <a:off x="121147" y="2120949"/>
          <a:ext cx="7498851" cy="4915883"/>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latin typeface="Adobe Clean Han Regular" panose="020B0500000000000000" pitchFamily="34" charset="-128"/>
                        <a:ea typeface="Adobe Clean Han Regular" panose="020B0500000000000000" pitchFamily="34" charset="-128"/>
                      </a:endParaRPr>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900" dirty="0">
                          <a:solidFill>
                            <a:srgbClr val="404040"/>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900" dirty="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a:latin typeface="Adobe Clean Han Regular" panose="020B0500000000000000" pitchFamily="34" charset="-128"/>
                        <a:ea typeface="Adobe Clean Han Regular" panose="020B0500000000000000" pitchFamily="34" charset="-128"/>
                      </a:endParaRPr>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Han Regular" panose="020B0500000000000000" pitchFamily="34" charset="-128"/>
                        <a:ea typeface="Adobe Clean Han Regular" panose="020B0500000000000000" pitchFamily="34" charset="-128"/>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800" i="1" dirty="0">
                          <a:solidFill>
                            <a:schemeClr val="bg1"/>
                          </a:solidFill>
                          <a:latin typeface="Adobe Clean Han Regular" panose="020B0500000000000000" pitchFamily="34" charset="-128"/>
                          <a:ea typeface="Adobe Clean Han Regular" panose="020B0500000000000000" pitchFamily="34" charset="-128"/>
                        </a:rPr>
                        <a:t>有償サポート（$）</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アカウントサポートリード</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Adobe Clean Han Regular" panose="020B0500000000000000" pitchFamily="34" charset="-128"/>
                        <a:ea typeface="Adobe Clean Han Regular" panose="020B0500000000000000" pitchFamily="34" charset="-128"/>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オンラインサポート</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営業時間</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営業時間</a:t>
                      </a: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24 時間年中無休の P1 の問題のサポート</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dirty="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dirty="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サポート対象ユーザー（製品単位）</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6</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電話サポート（ライブ）</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Adobe Clean Han Regular" panose="020B0500000000000000" pitchFamily="34" charset="-128"/>
                        <a:ea typeface="Adobe Clean Han Regular" panose="020B0500000000000000" pitchFamily="34" charset="-128"/>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エスカレーション管理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Adobe Clean Han Regular" panose="020B0500000000000000" pitchFamily="34" charset="-128"/>
                        <a:ea typeface="Adobe Clean Han Regular" panose="020B0500000000000000" pitchFamily="34" charset="-128"/>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年間のサービスレビュー</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ja-JP" sz="900" dirty="0">
                          <a:latin typeface="Adobe Clean Han Regular" panose="020B0500000000000000" pitchFamily="34" charset="-128"/>
                          <a:ea typeface="Adobe Clean Han Regular" panose="020B0500000000000000" pitchFamily="34" charset="-128"/>
                          <a:cs typeface="AdobeClean-Light"/>
                        </a:rPr>
                        <a:t>年間のエキスパートセッション</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ja-JP" sz="900" dirty="0">
                          <a:latin typeface="Adobe Clean Han Regular" panose="020B0500000000000000" pitchFamily="34" charset="-128"/>
                          <a:ea typeface="Adobe Clean Han Regular" panose="020B0500000000000000" pitchFamily="34" charset="-128"/>
                          <a:cs typeface="AdobeClean-Light"/>
                        </a:rPr>
                        <a:t>ケースレビュー</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イベント管理</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環境レビュー、メンテナンスと監視</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リリース、移行、アップグレード、製品ロードマップのレビュー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ja-JP" sz="900" dirty="0">
                          <a:latin typeface="Adobe Clean Han Regular" panose="020B0500000000000000" pitchFamily="34" charset="-128"/>
                          <a:ea typeface="Adobe Clean Han Regular" panose="020B0500000000000000" pitchFamily="34" charset="-128"/>
                          <a:cs typeface="AdobeClean-Light"/>
                        </a:rPr>
                        <a:t>クラウドサポートアクティビティ – </a:t>
                      </a:r>
                      <a:br>
                        <a:rPr lang="sk-SK" altLang="ja-JP" sz="900" dirty="0">
                          <a:latin typeface="Adobe Clean Han Regular" panose="020B0500000000000000" pitchFamily="34" charset="-128"/>
                          <a:ea typeface="Adobe Clean Han Regular" panose="020B0500000000000000" pitchFamily="34" charset="-128"/>
                          <a:cs typeface="AdobeClean-Light"/>
                        </a:rPr>
                      </a:br>
                      <a:r>
                        <a:rPr lang="ja-JP" sz="900" dirty="0">
                          <a:latin typeface="Adobe Clean Han Regular" panose="020B0500000000000000" pitchFamily="34" charset="-128"/>
                          <a:ea typeface="Adobe Clean Han Regular" panose="020B0500000000000000" pitchFamily="34" charset="-128"/>
                          <a:cs typeface="AdobeClean-Light"/>
                        </a:rPr>
                        <a:t>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フィールドサービス</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Launch Advisory サービス – 製品導入の初年度</a:t>
                      </a:r>
                    </a:p>
                    <a:p>
                      <a:pPr marL="48260" hangingPunct="0">
                        <a:lnSpc>
                          <a:spcPct val="100000"/>
                        </a:lnSpc>
                        <a:spcBef>
                          <a:spcPts val="830"/>
                        </a:spcBef>
                      </a:pPr>
                      <a:r>
                        <a:rPr lang="ja-JP" sz="900">
                          <a:latin typeface="Adobe Clean Han Regular" panose="020B0500000000000000" pitchFamily="34" charset="-128"/>
                          <a:ea typeface="Adobe Clean Han Regular" panose="020B0500000000000000" pitchFamily="34" charset="-128"/>
                          <a:cs typeface="AdobeClean-Light"/>
                        </a:rPr>
                        <a:t>フィールドサービスアクティビティ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Adobe Clean Han Regular" panose="020B0500000000000000" pitchFamily="34" charset="-128"/>
                        <a:ea typeface="Adobe Clean Han Regular" panose="020B0500000000000000" pitchFamily="34" charset="-128"/>
                        <a:cs typeface="Times New Roman"/>
                      </a:endParaRPr>
                    </a:p>
                  </a:txBody>
                  <a:tcPr marL="0" marR="0" marT="0" marB="0">
                    <a:lnB w="12700">
                      <a:solidFill>
                        <a:srgbClr val="F1F1F1"/>
                      </a:solidFill>
                      <a:prstDash val="solid"/>
                    </a:lnB>
                    <a:noFill/>
                  </a:tcPr>
                </a:tc>
                <a:tc>
                  <a:txBody>
                    <a:bodyPr/>
                    <a:lstStyle/>
                    <a:p>
                      <a:pPr algn="l" rtl="0">
                        <a:lnSpc>
                          <a:spcPct val="100000"/>
                        </a:lnSpc>
                      </a:pPr>
                      <a:endParaRPr sz="900" dirty="0">
                        <a:latin typeface="Adobe Clean Han Regular" panose="020B0500000000000000" pitchFamily="34" charset="-128"/>
                        <a:ea typeface="Adobe Clean Han Regular" panose="020B0500000000000000" pitchFamily="34" charset="-128"/>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ja-JP" sz="700" i="1" dirty="0">
                <a:solidFill>
                  <a:schemeClr val="bg1"/>
                </a:solidFill>
                <a:latin typeface="Adobe Clean Han Regular" panose="020B0500000000000000" pitchFamily="34" charset="-128"/>
                <a:ea typeface="Adobe Clean Han Regular" panose="020B0500000000000000" pitchFamily="34" charset="-128"/>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39" name="object 39"/>
          <p:cNvSpPr txBox="1"/>
          <p:nvPr/>
        </p:nvSpPr>
        <p:spPr>
          <a:xfrm>
            <a:off x="370040" y="1409311"/>
            <a:ext cx="2286000" cy="1637051"/>
          </a:xfrm>
          <a:prstGeom prst="rect">
            <a:avLst/>
          </a:prstGeom>
        </p:spPr>
        <p:txBody>
          <a:bodyPr vert="horz" wrap="square" lIns="0" tIns="35560" rIns="0" bIns="0" rtlCol="0">
            <a:spAutoFit/>
          </a:bodyPr>
          <a:lstStyle/>
          <a:p>
            <a:pPr marL="12700" marR="5080">
              <a:lnSpc>
                <a:spcPts val="1400"/>
              </a:lnSpc>
              <a:spcBef>
                <a:spcPts val="60"/>
              </a:spcBef>
            </a:pPr>
            <a:r>
              <a:rPr lang="ja-JP" sz="1000" dirty="0">
                <a:solidFill>
                  <a:srgbClr val="000000"/>
                </a:solidFill>
                <a:latin typeface="Adobe Clean Han Regular" panose="020B0500000000000000" pitchFamily="34" charset="-128"/>
                <a:ea typeface="Adobe Clean Han Regular" panose="020B0500000000000000" pitchFamily="34" charset="-128"/>
              </a:rPr>
              <a:t>専任アカウントサポートリードは、プロアクティブにケースを監視し、チーム間のコラボレーションを促進します。また、オンボーディングウェビナーの提供や、サービスレポートの実行、技術面以外でのサポートを行います。お客様のエスカレーションポイントおよびアドビサポートの社内担当としての役割を果たします。</a:t>
            </a:r>
          </a:p>
        </p:txBody>
      </p:sp>
      <p:sp>
        <p:nvSpPr>
          <p:cNvPr id="46" name="object 46"/>
          <p:cNvSpPr txBox="1"/>
          <p:nvPr/>
        </p:nvSpPr>
        <p:spPr>
          <a:xfrm>
            <a:off x="2836967" y="8618616"/>
            <a:ext cx="2286000" cy="795089"/>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ja-JP" sz="1000" dirty="0">
                <a:solidFill>
                  <a:srgbClr val="020302"/>
                </a:solidFill>
                <a:latin typeface="Adobe Clean Han Regular" panose="020B0500000000000000" pitchFamily="34" charset="-128"/>
                <a:ea typeface="Adobe Clean Han Regular" panose="020B0500000000000000" pitchFamily="34" charset="-128"/>
                <a:cs typeface="AdobeClean-Light"/>
              </a:rPr>
              <a:t>チャットセッションを開始すると、回答やケース申請による支援を受けることができます。</a:t>
            </a:r>
          </a:p>
          <a:p>
            <a:pPr marL="33020" marR="159385">
              <a:lnSpc>
                <a:spcPct val="100000"/>
              </a:lnSpc>
              <a:spcBef>
                <a:spcPts val="100"/>
              </a:spcBef>
              <a:tabLst>
                <a:tab pos="1786889" algn="l"/>
              </a:tabLst>
            </a:pPr>
            <a:r>
              <a:rPr lang="ja-JP" sz="1000" i="1" dirty="0">
                <a:solidFill>
                  <a:srgbClr val="7A7A7A"/>
                </a:solidFill>
                <a:latin typeface="Adobe Clean Han Regular" panose="020B0500000000000000" pitchFamily="34" charset="-128"/>
                <a:ea typeface="Adobe Clean Han Regular" panose="020B0500000000000000" pitchFamily="34" charset="-128"/>
                <a:cs typeface="AdobeClean-LightIt"/>
              </a:rPr>
              <a:t>* すべての製品にライブチャットサポートがあるわけではありません</a:t>
            </a:r>
            <a:r>
              <a:rPr lang="ja-JP" sz="900" i="1" dirty="0">
                <a:solidFill>
                  <a:srgbClr val="7A7A7A"/>
                </a:solidFill>
                <a:latin typeface="Adobe Clean Han Regular" panose="020B0500000000000000" pitchFamily="34" charset="-128"/>
                <a:ea typeface="Adobe Clean Han Regular" panose="020B0500000000000000" pitchFamily="34" charset="-128"/>
                <a:cs typeface="AdobeClean-LightIt"/>
              </a:rPr>
              <a:t>。  </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6046398"/>
            <a:ext cx="1772602"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Regular" panose="020B0500000000000000" pitchFamily="34" charset="-128"/>
                <a:ea typeface="Adobe Clean Han Regular" panose="020B0500000000000000" pitchFamily="34" charset="-128"/>
              </a:rPr>
              <a:t>コミュニティフォーラム</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277305"/>
            <a:ext cx="1732084" cy="184666"/>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オンラインフォーラム</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86000" cy="959237"/>
          </a:xfrm>
          <a:prstGeom prst="rect">
            <a:avLst/>
          </a:prstGeom>
        </p:spPr>
        <p:txBody>
          <a:bodyPr vert="horz" wrap="square" lIns="0" tIns="35560" rIns="0" bIns="0" rtlCol="0">
            <a:spAutoFit/>
          </a:bodyPr>
          <a:lstStyle/>
          <a:p>
            <a:r>
              <a:rPr lang="ja-JP" sz="1000" dirty="0">
                <a:solidFill>
                  <a:srgbClr val="000000"/>
                </a:solidFill>
                <a:latin typeface="Adobe Clean Han Regular" panose="020B0500000000000000" pitchFamily="34" charset="-128"/>
                <a:ea typeface="Adobe Clean Han Regular" panose="020B0500000000000000" pitchFamily="34" charset="-128"/>
              </a:rPr>
              <a:t>テクニカルソリューション、製品ドキュメント、FAQ などの増大するデータベースにオンラインで継続的にアクセスできます。何千人ものお客様同士が繋がり、ベストプラクティスや学習した内容を共有できます。</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277305"/>
            <a:ext cx="1745671"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セルフガイドジャーニー</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286000" cy="1267014"/>
          </a:xfrm>
          <a:prstGeom prst="rect">
            <a:avLst/>
          </a:prstGeom>
        </p:spPr>
        <p:txBody>
          <a:bodyPr vert="horz" wrap="square" lIns="0" tIns="35560" rIns="0" bIns="0" rtlCol="0">
            <a:spAutoFit/>
          </a:bodyPr>
          <a:lstStyle/>
          <a:p>
            <a:r>
              <a:rPr lang="ja-JP" sz="1000" dirty="0">
                <a:solidFill>
                  <a:srgbClr val="000000"/>
                </a:solidFill>
                <a:latin typeface="Adobe Clean Han Regular" panose="020B0500000000000000" pitchFamily="34" charset="-128"/>
                <a:ea typeface="Adobe Clean Han Regular" panose="020B0500000000000000" pitchFamily="34" charset="-128"/>
              </a:rPr>
              <a:t>エクスペリエンスメーカーは、Experience League から誕生します。Experience League に参加すると、パーソナライズされた学習で、顧客体験管理能力を強化することができます。</a:t>
            </a:r>
            <a:br>
              <a:rPr lang="sk-SK" altLang="ja-JP" sz="1000" dirty="0">
                <a:solidFill>
                  <a:srgbClr val="000000"/>
                </a:solidFill>
                <a:latin typeface="Adobe Clean Han Regular" panose="020B0500000000000000" pitchFamily="34" charset="-128"/>
                <a:ea typeface="Adobe Clean Han Regular" panose="020B0500000000000000" pitchFamily="34" charset="-128"/>
              </a:rPr>
            </a:br>
            <a:r>
              <a:rPr lang="ja-JP" sz="1000" dirty="0">
                <a:solidFill>
                  <a:srgbClr val="000000"/>
                </a:solidFill>
                <a:latin typeface="Adobe Clean Han Regular" panose="020B0500000000000000" pitchFamily="34" charset="-128"/>
                <a:ea typeface="Adobe Clean Han Regular" panose="020B0500000000000000" pitchFamily="34" charset="-128"/>
              </a:rPr>
              <a:t>スキルの向上や、グローバルコミュニティでの仲間との交流のほか、キャリアアップに役立つ評価の獲得も可能です。</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Regular" panose="020B0500000000000000" pitchFamily="34" charset="-128"/>
                <a:ea typeface="Adobe Clean Han Regular" panose="020B0500000000000000" pitchFamily="34" charset="-128"/>
              </a:rPr>
              <a:t>ライブチャットサポート*</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373543"/>
            <a:ext cx="1269578"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チャットサポート</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Regular" panose="020B0500000000000000" pitchFamily="34" charset="-128"/>
                <a:ea typeface="Adobe Clean Han Regular" panose="020B0500000000000000" pitchFamily="34" charset="-128"/>
              </a:rPr>
              <a:t>24 時間年中無休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52184"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電話サポート</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959237"/>
          </a:xfrm>
          <a:prstGeom prst="rect">
            <a:avLst/>
          </a:prstGeom>
        </p:spPr>
        <p:txBody>
          <a:bodyPr vert="horz" wrap="square" lIns="0" tIns="35560" rIns="0" bIns="0" rtlCol="0">
            <a:spAutoFit/>
          </a:bodyPr>
          <a:lstStyle/>
          <a:p>
            <a:r>
              <a:rPr lang="ja-JP" sz="1000" dirty="0">
                <a:solidFill>
                  <a:srgbClr val="020302"/>
                </a:solidFill>
                <a:latin typeface="Adobe Clean Han Regular" panose="020B0500000000000000" pitchFamily="34" charset="-128"/>
                <a:ea typeface="Adobe Clean Han Regular" panose="020B0500000000000000" pitchFamily="34" charset="-128"/>
              </a:rPr>
              <a:t>承認済みユーザーまたはサポート対象ユーザーは、</a:t>
            </a:r>
            <a:r>
              <a:rPr lang="ja-JP" sz="1000" dirty="0">
                <a:latin typeface="Adobe Clean Han Regular" panose="020B0500000000000000" pitchFamily="34" charset="-128"/>
                <a:ea typeface="Adobe Clean Han Regular" panose="020B0500000000000000" pitchFamily="34" charset="-128"/>
              </a:rPr>
              <a:t>使用可能なすべてのチャネル（P1 の場合は電話を含む）を通じて問題を申請でき、お客様の会社を代表してアドビのテクニカルサポートチームとやり取りできます。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4905376" y="9862966"/>
            <a:ext cx="2618166" cy="132729"/>
          </a:xfrm>
          <a:prstGeom prst="rect">
            <a:avLst/>
          </a:prstGeom>
        </p:spPr>
        <p:txBody>
          <a:bodyPr vert="horz" wrap="square" lIns="0" tIns="9525" rIns="0" bIns="0" rtlCol="0">
            <a:spAutoFit/>
          </a:bodyPr>
          <a:lstStyle/>
          <a:p>
            <a:pPr marL="12700">
              <a:lnSpc>
                <a:spcPct val="100000"/>
              </a:lnSpc>
              <a:spcBef>
                <a:spcPts val="75"/>
              </a:spcBef>
            </a:pPr>
            <a:r>
              <a:rPr lang="ja-JP" dirty="0">
                <a:latin typeface="Adobe Clean Han Regular" panose="020B0500000000000000" pitchFamily="34" charset="-128"/>
                <a:ea typeface="Adobe Clean Han Regular" panose="020B0500000000000000" pitchFamily="34" charset="-128"/>
              </a:rPr>
              <a:t>©2021 Adobe.All Rights Reserved.Adobe Confidential.</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7" y="1099315"/>
            <a:ext cx="1748387" cy="369332"/>
          </a:xfrm>
          <a:prstGeom prst="rect">
            <a:avLst/>
          </a:prstGeom>
        </p:spPr>
        <p:txBody>
          <a:bodyPr wrap="square" lIns="0" tIns="0" rIns="0" bIns="0">
            <a:spAutoFit/>
          </a:bodyPr>
          <a:lstStyle/>
          <a:p>
            <a:pPr>
              <a:spcBef>
                <a:spcPts val="600"/>
              </a:spcBef>
              <a:spcAft>
                <a:spcPts val="600"/>
              </a:spcAft>
            </a:pPr>
            <a:r>
              <a:rPr lang="ja-JP" sz="1200" b="1" dirty="0">
                <a:solidFill>
                  <a:srgbClr val="020302"/>
                </a:solidFill>
                <a:latin typeface="Adobe Clean Han Regular" panose="020B0500000000000000" pitchFamily="34" charset="-128"/>
                <a:ea typeface="Adobe Clean Han Regular" panose="020B0500000000000000" pitchFamily="34" charset="-128"/>
              </a:rPr>
              <a:t>アカウントサポー</a:t>
            </a:r>
            <a:br>
              <a:rPr lang="sk-SK" altLang="ja-JP" sz="1200" b="1" dirty="0">
                <a:solidFill>
                  <a:srgbClr val="020302"/>
                </a:solidFill>
                <a:latin typeface="Adobe Clean Han Regular" panose="020B0500000000000000" pitchFamily="34" charset="-128"/>
                <a:ea typeface="Adobe Clean Han Regular" panose="020B0500000000000000" pitchFamily="34" charset="-128"/>
              </a:rPr>
            </a:br>
            <a:r>
              <a:rPr lang="ja-JP" sz="1200" b="1" dirty="0">
                <a:solidFill>
                  <a:srgbClr val="020302"/>
                </a:solidFill>
                <a:latin typeface="Adobe Clean Han Regular" panose="020B0500000000000000" pitchFamily="34" charset="-128"/>
                <a:ea typeface="Adobe Clean Han Regular" panose="020B0500000000000000" pitchFamily="34" charset="-128"/>
              </a:rPr>
              <a:t>トリード</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2168289" cy="68828"/>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409634" cy="307777"/>
          </a:xfrm>
          <a:prstGeom prst="rect">
            <a:avLst/>
          </a:prstGeom>
        </p:spPr>
        <p:txBody>
          <a:bodyPr wrap="none">
            <a:spAutoFit/>
          </a:bodyPr>
          <a:lstStyle/>
          <a:p>
            <a:pPr marL="12700">
              <a:lnSpc>
                <a:spcPct val="100000"/>
              </a:lnSpc>
              <a:spcBef>
                <a:spcPts val="28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オンラインサポートの特長</a:t>
            </a: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225289" cy="307777"/>
          </a:xfrm>
          <a:prstGeom prst="rect">
            <a:avLst/>
          </a:prstGeom>
        </p:spPr>
        <p:txBody>
          <a:bodyPr wrap="none">
            <a:spAutoFit/>
          </a:bodyPr>
          <a:lstStyle/>
          <a:p>
            <a:pPr marL="12700">
              <a:lnSpc>
                <a:spcPct val="100000"/>
              </a:lnSpc>
              <a:spcBef>
                <a:spcPts val="28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ビジネスサポートの特長</a:t>
            </a: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6" y="1370913"/>
            <a:ext cx="2387373" cy="1639167"/>
          </a:xfrm>
          <a:prstGeom prst="rect">
            <a:avLst/>
          </a:prstGeom>
        </p:spPr>
        <p:txBody>
          <a:bodyPr vert="horz" wrap="square" lIns="0" tIns="35560" rIns="0" bIns="0" rtlCol="0">
            <a:spAutoFit/>
          </a:bodyPr>
          <a:lstStyle/>
          <a:p>
            <a:pPr marL="12700" marR="5080">
              <a:lnSpc>
                <a:spcPts val="1400"/>
              </a:lnSpc>
              <a:spcBef>
                <a:spcPts val="60"/>
              </a:spcBef>
            </a:pPr>
            <a:r>
              <a:rPr lang="ja-JP" sz="1000" spc="-30" dirty="0">
                <a:latin typeface="Adobe Clean Han Regular" panose="020B0500000000000000" pitchFamily="34" charset="-128"/>
                <a:ea typeface="Adobe Clean Han Regular" panose="020B0500000000000000" pitchFamily="34" charset="-128"/>
              </a:rPr>
              <a:t>お客様は、P2、P3、P4 のすべての問題について、地域のサポート時間内に電話でサポートケースを申請できます。サポートへの電話の回数に上限はありません。また、サポートからの折り返し連絡やミーティングをリクエストすることもできます。ミーティングでは、共有リモートデスクトップセッションを使用して、問題の説明や対処を受けることができます。</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ja-JP" sz="1200" b="1">
                <a:solidFill>
                  <a:srgbClr val="020302"/>
                </a:solidFill>
                <a:latin typeface="Adobe Clean Han Regular" panose="020B0500000000000000" pitchFamily="34" charset="-128"/>
                <a:ea typeface="Adobe Clean Han Regular" panose="020B0500000000000000" pitchFamily="34" charset="-128"/>
              </a:rPr>
              <a:t>電話サポート（ライブ）</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ja-JP" sz="1000" dirty="0">
                <a:solidFill>
                  <a:srgbClr val="4B4B4B"/>
                </a:solidFill>
                <a:latin typeface="Adobe Clean Han Regular" panose="020B0500000000000000" pitchFamily="34" charset="-128"/>
                <a:ea typeface="Adobe Clean Han Regular" panose="020B0500000000000000" pitchFamily="34" charset="-128"/>
              </a:rPr>
              <a:t>アドビ内の専任連絡窓口が、エスカレーション支援や定期的なアップデートを提供し、お客様の最も重要なオープン中のサポートリクエストに優先的に対応します。</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ja-JP" sz="1200" b="1">
                <a:solidFill>
                  <a:srgbClr val="020302"/>
                </a:solidFill>
                <a:latin typeface="Adobe Clean Han Regular" panose="020B0500000000000000" pitchFamily="34" charset="-128"/>
                <a:ea typeface="Adobe Clean Han Regular" panose="020B0500000000000000" pitchFamily="34" charset="-128"/>
              </a:rPr>
              <a:t>エスカレーション管理</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Regular" panose="020B0500000000000000" pitchFamily="34" charset="-128"/>
                <a:ea typeface="Adobe Clean Han Regular" panose="020B0500000000000000" pitchFamily="34" charset="-128"/>
              </a:rPr>
              <a:t>Office Hours</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73543"/>
            <a:ext cx="793487"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ウェビナー</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618616"/>
            <a:ext cx="2424168" cy="1113125"/>
          </a:xfrm>
          <a:prstGeom prst="rect">
            <a:avLst/>
          </a:prstGeom>
        </p:spPr>
        <p:txBody>
          <a:bodyPr vert="horz" wrap="square" lIns="0" tIns="35560" rIns="0" bIns="0" rtlCol="0">
            <a:spAutoFit/>
          </a:bodyPr>
          <a:lstStyle/>
          <a:p>
            <a:r>
              <a:rPr lang="ja-JP" sz="1000" dirty="0">
                <a:solidFill>
                  <a:srgbClr val="000000"/>
                </a:solidFill>
                <a:latin typeface="Adobe Clean Han Regular" panose="020B0500000000000000" pitchFamily="34" charset="-128"/>
                <a:ea typeface="Adobe Clean Han Regular" panose="020B0500000000000000" pitchFamily="34" charset="-128"/>
              </a:rPr>
              <a:t>Office Hours は、アドビカスタマーサポートチーム主導による取り組みの 1 つです。これらのセッションは、参加者に情報を提供するだけでなく、問題のトラブルシューティングや Adobe Experience Cloud で成功するためのヒントやテクニックを紹介することを目的としています。</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373543"/>
            <a:ext cx="1328056" cy="369332"/>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24 時間年中無休の</a:t>
            </a:r>
            <a:br>
              <a:rPr lang="sk-SK" altLang="ja-JP" sz="1200" b="1" dirty="0">
                <a:latin typeface="Adobe Clean Han Regular" panose="020B0500000000000000" pitchFamily="34" charset="-128"/>
                <a:ea typeface="Adobe Clean Han Regular" panose="020B0500000000000000" pitchFamily="34" charset="-128"/>
                <a:cs typeface="Open Sans" pitchFamily="34" charset="0"/>
              </a:rPr>
            </a:br>
            <a:r>
              <a:rPr lang="ja-JP" sz="1200" b="1" dirty="0">
                <a:latin typeface="Adobe Clean Han Regular" panose="020B0500000000000000" pitchFamily="34" charset="-128"/>
                <a:ea typeface="Adobe Clean Han Regular" panose="020B0500000000000000" pitchFamily="34" charset="-128"/>
                <a:cs typeface="Open Sans" pitchFamily="34" charset="0"/>
              </a:rPr>
              <a:t>サポートポータル</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1" y="8771016"/>
            <a:ext cx="2286000" cy="866904"/>
          </a:xfrm>
          <a:prstGeom prst="rect">
            <a:avLst/>
          </a:prstGeom>
        </p:spPr>
        <p:txBody>
          <a:bodyPr vert="horz" wrap="square" lIns="0" tIns="35560" rIns="0" bIns="0" rtlCol="0">
            <a:spAutoFit/>
          </a:bodyPr>
          <a:lstStyle/>
          <a:p>
            <a:r>
              <a:rPr lang="ja-JP" sz="900" dirty="0">
                <a:solidFill>
                  <a:srgbClr val="000000"/>
                </a:solidFill>
                <a:latin typeface="Adobe Clean Han Regular" panose="020B0500000000000000" pitchFamily="34" charset="-128"/>
                <a:ea typeface="Adobe Clean Han Regular" panose="020B0500000000000000" pitchFamily="34" charset="-128"/>
              </a:rPr>
              <a:t>オンラインのセルフサービスサポートポータルにオンデマンドでアクセスして、サポートリクエストを申請したり、ケースのステータスを確認したり、その他のリソース（ナレッジベース、ニュースとアラート、注目すべきヒントなど）を参照したりできます。</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4" y="3499700"/>
            <a:ext cx="1461177" cy="276999"/>
          </a:xfrm>
          <a:prstGeom prst="rect">
            <a:avLst/>
          </a:prstGeom>
          <a:noFill/>
        </p:spPr>
        <p:txBody>
          <a:bodyPr wrap="square" rtlCol="0">
            <a:spAutoFit/>
          </a:bodyPr>
          <a:lstStyle/>
          <a:p>
            <a:r>
              <a:rPr lang="ja-JP" sz="1200" b="1" dirty="0">
                <a:latin typeface="Adobe Clean Han Regular" panose="020B0500000000000000" pitchFamily="34" charset="-128"/>
                <a:ea typeface="Adobe Clean Han Regular" panose="020B0500000000000000" pitchFamily="34" charset="-128"/>
              </a:rPr>
              <a:t>ビジネスサービス</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ja-JP" sz="1000" dirty="0">
                <a:latin typeface="Adobe Clean Han Regular" panose="020B0500000000000000" pitchFamily="34" charset="-128"/>
                <a:ea typeface="Adobe Clean Han Regular" panose="020B0500000000000000" pitchFamily="34" charset="-128"/>
              </a:rPr>
              <a:t>アカウントサポートリード主催のウェビナーで、ビジネスサポートサービスの概要を学習できます。  </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5148092"/>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Regular" panose="020B0500000000000000" pitchFamily="34" charset="-128"/>
                <a:ea typeface="Adobe Clean Han Regular" panose="020B0500000000000000" pitchFamily="34" charset="-128"/>
              </a:rPr>
              <a:t>セルフサービスポータル</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Regular" panose="020B0500000000000000" pitchFamily="34" charset="-128"/>
                <a:ea typeface="Adobe Clean Han Regular" panose="020B0500000000000000" pitchFamily="34" charset="-128"/>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dirty="0">
                <a:solidFill>
                  <a:srgbClr val="6C6C6C"/>
                </a:solidFill>
                <a:latin typeface="Adobe Clean Han Regular" panose="020B0500000000000000" pitchFamily="34" charset="-128"/>
                <a:ea typeface="Adobe Clean Han Regular" panose="020B0500000000000000" pitchFamily="34" charset="-128"/>
                <a:cs typeface="Adobe Clean"/>
              </a:rPr>
              <a:t>©2020 Adobe.All Rights Reserved.Adobe Confidential.</a:t>
            </a:r>
          </a:p>
          <a:p>
            <a:pPr>
              <a:lnSpc>
                <a:spcPct val="100000"/>
              </a:lnSpc>
              <a:spcBef>
                <a:spcPts val="25"/>
              </a:spcBef>
            </a:pPr>
            <a:endParaRPr sz="800" dirty="0">
              <a:latin typeface="Adobe Clean Han Regular" panose="020B0500000000000000" pitchFamily="34" charset="-128"/>
              <a:ea typeface="Adobe Clean Han Regular" panose="020B0500000000000000" pitchFamily="34" charset="-128"/>
              <a:cs typeface="Adobe Clean"/>
            </a:endParaRPr>
          </a:p>
          <a:p>
            <a:pPr>
              <a:lnSpc>
                <a:spcPct val="100000"/>
              </a:lnSpc>
              <a:spcBef>
                <a:spcPts val="5"/>
              </a:spcBef>
            </a:pPr>
            <a:r>
              <a:rPr lang="ja-JP" sz="800" dirty="0">
                <a:solidFill>
                  <a:srgbClr val="6D6D6D"/>
                </a:solidFill>
                <a:latin typeface="Adobe Clean Han Regular" panose="020B0500000000000000" pitchFamily="34" charset="-128"/>
                <a:ea typeface="Adobe Clean Han Regular" panose="020B0500000000000000" pitchFamily="34" charset="-128"/>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リソース</a:t>
            </a:r>
          </a:p>
        </p:txBody>
      </p:sp>
      <p:sp>
        <p:nvSpPr>
          <p:cNvPr id="24" name="object 24"/>
          <p:cNvSpPr txBox="1"/>
          <p:nvPr/>
        </p:nvSpPr>
        <p:spPr>
          <a:xfrm>
            <a:off x="6754821" y="9283729"/>
            <a:ext cx="930275" cy="758541"/>
          </a:xfrm>
          <a:prstGeom prst="rect">
            <a:avLst/>
          </a:prstGeom>
        </p:spPr>
        <p:txBody>
          <a:bodyPr vert="horz" wrap="square" lIns="0" tIns="12065" rIns="0" bIns="0" rtlCol="0">
            <a:spAutoFit/>
          </a:bodyPr>
          <a:lstStyle/>
          <a:p>
            <a:pPr marL="12700">
              <a:lnSpc>
                <a:spcPts val="930"/>
              </a:lnSpc>
              <a:spcBef>
                <a:spcPts val="95"/>
              </a:spcBef>
            </a:pPr>
            <a:r>
              <a:rPr lang="ja-JP" sz="800" dirty="0">
                <a:solidFill>
                  <a:srgbClr val="777879"/>
                </a:solidFill>
                <a:latin typeface="Adobe Clean Han Regular" panose="020B0500000000000000" pitchFamily="34" charset="-128"/>
                <a:ea typeface="Adobe Clean Han Regular" panose="020B0500000000000000" pitchFamily="34" charset="-128"/>
                <a:cs typeface="Adobe Clean"/>
              </a:rPr>
              <a:t>Adobe</a:t>
            </a:r>
          </a:p>
          <a:p>
            <a:pPr marL="12700">
              <a:lnSpc>
                <a:spcPts val="915"/>
              </a:lnSpc>
            </a:pPr>
            <a:r>
              <a:rPr lang="ja-JP" sz="800" dirty="0">
                <a:solidFill>
                  <a:srgbClr val="777879"/>
                </a:solidFill>
                <a:latin typeface="Adobe Clean Han Regular" panose="020B0500000000000000" pitchFamily="34" charset="-128"/>
                <a:ea typeface="Adobe Clean Han Regular" panose="020B0500000000000000" pitchFamily="34" charset="-128"/>
                <a:cs typeface="Adobe Clean"/>
              </a:rPr>
              <a:t>345 Park Avenue</a:t>
            </a:r>
          </a:p>
          <a:p>
            <a:pPr marL="12700">
              <a:lnSpc>
                <a:spcPts val="944"/>
              </a:lnSpc>
            </a:pPr>
            <a:r>
              <a:rPr lang="ja-JP" sz="800" dirty="0">
                <a:solidFill>
                  <a:srgbClr val="777879"/>
                </a:solidFill>
                <a:latin typeface="Adobe Clean Han Regular" panose="020B0500000000000000" pitchFamily="34" charset="-128"/>
                <a:ea typeface="Adobe Clean Han Regular" panose="020B0500000000000000" pitchFamily="34" charset="-128"/>
                <a:cs typeface="Adobe Clean"/>
              </a:rPr>
              <a:t>San Jose, CA95110-2704</a:t>
            </a:r>
          </a:p>
          <a:p>
            <a:pPr marL="12700">
              <a:lnSpc>
                <a:spcPct val="100000"/>
              </a:lnSpc>
              <a:spcBef>
                <a:spcPts val="45"/>
              </a:spcBef>
            </a:pPr>
            <a:r>
              <a:rPr lang="ja-JP" sz="800" dirty="0">
                <a:solidFill>
                  <a:srgbClr val="777879"/>
                </a:solidFill>
                <a:latin typeface="Adobe Clean Han Regular" panose="020B0500000000000000" pitchFamily="34" charset="-128"/>
                <a:ea typeface="Adobe Clean Han Regular" panose="020B0500000000000000" pitchFamily="34" charset="-128"/>
                <a:cs typeface="Adobe Clean"/>
              </a:rPr>
              <a:t>USA</a:t>
            </a:r>
          </a:p>
          <a:p>
            <a:pPr marL="12700">
              <a:lnSpc>
                <a:spcPct val="100000"/>
              </a:lnSpc>
              <a:spcBef>
                <a:spcPts val="265"/>
              </a:spcBef>
            </a:pPr>
            <a:r>
              <a:rPr lang="ja-JP" sz="800" u="sng" dirty="0">
                <a:solidFill>
                  <a:srgbClr val="5F5F5F"/>
                </a:solidFill>
                <a:uFill>
                  <a:solidFill>
                    <a:srgbClr val="0000FF"/>
                  </a:solidFill>
                </a:uFill>
                <a:latin typeface="Adobe Clean Han Regular" panose="020B0500000000000000" pitchFamily="34" charset="-128"/>
                <a:ea typeface="Adobe Clean Han Regular" panose="020B0500000000000000" pitchFamily="34" charset="-128"/>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6" name="object 56"/>
          <p:cNvSpPr txBox="1"/>
          <p:nvPr/>
        </p:nvSpPr>
        <p:spPr>
          <a:xfrm>
            <a:off x="75947" y="9437110"/>
            <a:ext cx="5896662" cy="563616"/>
          </a:xfrm>
          <a:prstGeom prst="rect">
            <a:avLst/>
          </a:prstGeom>
        </p:spPr>
        <p:txBody>
          <a:bodyPr vert="horz" wrap="square" lIns="0" tIns="29845" rIns="0" bIns="0" rtlCol="0">
            <a:spAutoFit/>
          </a:bodyPr>
          <a:lstStyle/>
          <a:p>
            <a:pPr marL="12700" marR="5080" indent="-635">
              <a:lnSpc>
                <a:spcPts val="1200"/>
              </a:lnSpc>
              <a:spcBef>
                <a:spcPts val="235"/>
              </a:spcBef>
            </a:pPr>
            <a:r>
              <a:rPr lang="ja-JP" sz="1100" i="1" dirty="0">
                <a:solidFill>
                  <a:srgbClr val="777879"/>
                </a:solidFill>
                <a:latin typeface="Adobe Clean Han Regular" panose="020B0500000000000000" pitchFamily="34" charset="-128"/>
                <a:ea typeface="Adobe Clean Han Regular" panose="020B05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ja-JP" sz="800" dirty="0">
                <a:solidFill>
                  <a:srgbClr val="6D6D6D"/>
                </a:solidFill>
                <a:latin typeface="Adobe Clean Han Regular" panose="020B0500000000000000" pitchFamily="34" charset="-128"/>
                <a:ea typeface="Adobe Clean Han Regular" panose="020B0500000000000000" pitchFamily="34" charset="-128"/>
                <a:cs typeface="Adobe Clean"/>
              </a:rPr>
              <a:t>©2021 Adobe.All Rights Reserved.Adobe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7233" y="5031270"/>
            <a:ext cx="6476646" cy="755976"/>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アドビサポートの対象地域、現地の営業時間、言語サポート</a:t>
            </a:r>
          </a:p>
          <a:p>
            <a:pPr>
              <a:spcBef>
                <a:spcPts val="915"/>
              </a:spcBef>
            </a:pPr>
            <a:r>
              <a:rPr lang="ja-JP" sz="1000" dirty="0">
                <a:solidFill>
                  <a:srgbClr val="1F1F1F"/>
                </a:solidFill>
                <a:latin typeface="Adobe Clean Han Regular" panose="020B0500000000000000" pitchFamily="34" charset="-128"/>
                <a:ea typeface="Adobe Clean Han Regular" panose="020B0500000000000000" pitchFamily="34" charset="-128"/>
              </a:rPr>
              <a:t>アドビサポートの対象地域と現地営業時間は、以下のとおりです。対象地域は、</a:t>
            </a:r>
            <a:br>
              <a:rPr lang="sk-SK" altLang="ja-JP" sz="1000" dirty="0">
                <a:solidFill>
                  <a:srgbClr val="1F1F1F"/>
                </a:solidFill>
                <a:latin typeface="Adobe Clean Han Regular" panose="020B0500000000000000" pitchFamily="34" charset="-128"/>
                <a:ea typeface="Adobe Clean Han Regular" panose="020B0500000000000000" pitchFamily="34" charset="-128"/>
              </a:rPr>
            </a:br>
            <a:r>
              <a:rPr lang="ja-JP" sz="1000" dirty="0">
                <a:solidFill>
                  <a:srgbClr val="1F1F1F"/>
                </a:solidFill>
                <a:latin typeface="Adobe Clean Han Regular" panose="020B0500000000000000" pitchFamily="34" charset="-128"/>
                <a:ea typeface="Adobe Clean Han Regular" panose="020B0500000000000000" pitchFamily="34" charset="-128"/>
              </a:rPr>
              <a:t>お客様のセールスオーダーやその他のアドビサポートの購買記録に記載されている請求先の地域に準じます。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453832874"/>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南北アメリカ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ヨーロッパ、中東、アフリカ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日本 </a:t>
                      </a:r>
                      <a:r>
                        <a:rPr lang="ja-JP" sz="1100" baseline="30000" dirty="0">
                          <a:solidFill>
                            <a:schemeClr val="tx1"/>
                          </a:solidFill>
                          <a:latin typeface="Adobe Clean Han Regular" panose="020B0500000000000000" pitchFamily="34" charset="-128"/>
                          <a:ea typeface="Adobe Clean Han Regular" panose="020B0500000000000000" pitchFamily="34" charset="-128"/>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6:00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ja-JP" sz="1100" b="1" i="0" u="none" strike="noStrike" cap="none" normalizeH="0" baseline="30000" noProof="0" dirty="0">
                          <a:ln>
                            <a:noFill/>
                          </a:ln>
                          <a:uLnTx/>
                          <a:uFillTx/>
                          <a:latin typeface="Adobe Clean Han Regular" panose="020B0500000000000000" pitchFamily="34" charset="-128"/>
                          <a:ea typeface="Adobe Clean Han Regular" panose="020B0500000000000000" pitchFamily="34" charset="-128"/>
                          <a:cs typeface="+mn-cs"/>
                        </a:rPr>
                        <a:t> </a:t>
                      </a:r>
                      <a:r>
                        <a:rPr lang="ja-JP" sz="1100" dirty="0">
                          <a:solidFill>
                            <a:schemeClr val="tx1"/>
                          </a:solidFill>
                          <a:latin typeface="Adobe Clean Han Regular" panose="020B0500000000000000" pitchFamily="34" charset="-128"/>
                          <a:ea typeface="Adobe Clean Han Regular" panose="020B0500000000000000" pitchFamily="34" charset="-128"/>
                          <a:cs typeface="+mn-cs"/>
                        </a:rPr>
                        <a:t>サポートで対応している言語は、英語および日本語のみです。</a:t>
                      </a:r>
                    </a:p>
                    <a:p>
                      <a:pPr marL="0" marR="0" lvl="0" indent="0" algn="ctr">
                        <a:lnSpc>
                          <a:spcPct val="100000"/>
                        </a:lnSpc>
                        <a:spcBef>
                          <a:spcPts val="0"/>
                        </a:spcBef>
                        <a:spcAft>
                          <a:spcPts val="0"/>
                        </a:spcAft>
                        <a:buClrTx/>
                        <a:buSzTx/>
                        <a:buFontTx/>
                        <a:buNone/>
                      </a:pPr>
                      <a:r>
                        <a:rPr lang="ja-JP" sz="1100" i="1" dirty="0">
                          <a:solidFill>
                            <a:schemeClr val="tx1"/>
                          </a:solidFill>
                          <a:latin typeface="Adobe Clean Han Regular" panose="020B0500000000000000" pitchFamily="34" charset="-128"/>
                          <a:ea typeface="Adobe Clean Han Regular" panose="020B0500000000000000" pitchFamily="34" charset="-128"/>
                        </a:rPr>
                        <a:t>*Adobe Commerce のサポートは、日本語に対応していません。</a:t>
                      </a:r>
                    </a:p>
                    <a:p>
                      <a:pPr algn="l" rtl="0"/>
                      <a:endParaRPr kumimoji="0" lang="en-US" sz="1100" b="1" i="0" u="none" strike="noStrike" kern="0" cap="none" spc="0" normalizeH="0" baseline="30000" noProof="0" dirty="0">
                        <a:ln>
                          <a:noFill/>
                        </a:ln>
                        <a:solidFill>
                          <a:prstClr val="black"/>
                        </a:solidFill>
                        <a:effectLst/>
                        <a:uLnTx/>
                        <a:uFillTx/>
                        <a:latin typeface="Adobe Clean Han Regular" panose="020B0500000000000000" pitchFamily="34" charset="-128"/>
                        <a:ea typeface="Adobe Clean Han Regular" panose="020B0500000000000000" pitchFamily="34" charset="-128"/>
                        <a:cs typeface="+mn-cs"/>
                      </a:endParaRPr>
                    </a:p>
                    <a:p>
                      <a:pPr algn="ctr"/>
                      <a:r>
                        <a:rPr lang="ja-JP" sz="1100" i="0" dirty="0">
                          <a:solidFill>
                            <a:schemeClr val="tx1"/>
                          </a:solidFill>
                          <a:latin typeface="Adobe Clean Han Regular" panose="020B0500000000000000" pitchFamily="34" charset="-128"/>
                          <a:ea typeface="Adobe Clean Han Regular" panose="020B0500000000000000" pitchFamily="34" charset="-128"/>
                        </a:rPr>
                        <a:t> </a:t>
                      </a:r>
                      <a:r>
                        <a:rPr lang="ja-JP" sz="1100" i="0" baseline="30000" dirty="0">
                          <a:solidFill>
                            <a:schemeClr val="tx1"/>
                          </a:solidFill>
                          <a:latin typeface="Adobe Clean Han Regular" panose="020B0500000000000000" pitchFamily="34" charset="-128"/>
                          <a:ea typeface="Adobe Clean Han Regular" panose="020B0500000000000000" pitchFamily="34" charset="-128"/>
                        </a:rPr>
                        <a:t>1 </a:t>
                      </a:r>
                      <a:r>
                        <a:rPr lang="ja-JP" sz="1100" i="0" dirty="0">
                          <a:solidFill>
                            <a:schemeClr val="tx1"/>
                          </a:solidFill>
                          <a:latin typeface="Adobe Clean Han Regular" panose="020B0500000000000000" pitchFamily="34" charset="-128"/>
                          <a:ea typeface="Adobe Clean Han Regular" panose="020B0500000000000000" pitchFamily="34" charset="-128"/>
                        </a:rPr>
                        <a:t>P2、P3、P4 の場合は、営業時間内のみの対応です。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卓越した</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684870"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迅速な</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62194" y="8543943"/>
            <a:ext cx="810894"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戦略的</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575538643"/>
              </p:ext>
            </p:extLst>
          </p:nvPr>
        </p:nvGraphicFramePr>
        <p:xfrm>
          <a:off x="194236" y="1059345"/>
          <a:ext cx="7368291" cy="36068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ja-JP" sz="1100" b="0" dirty="0">
                          <a:solidFill>
                            <a:schemeClr val="tx1"/>
                          </a:solidFill>
                          <a:latin typeface="Adobe Clean Han Regular" panose="020B0500000000000000" pitchFamily="34" charset="-128"/>
                          <a:ea typeface="Adobe Clean Han Regular" panose="020B0500000000000000" pitchFamily="34" charset="-128"/>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b="0" dirty="0">
                          <a:solidFill>
                            <a:srgbClr val="000000"/>
                          </a:solidFill>
                          <a:latin typeface="Adobe Clean Han Regular" panose="020B0500000000000000" pitchFamily="34" charset="-128"/>
                          <a:ea typeface="Adobe Clean Han Regular" panose="020B0500000000000000" pitchFamily="34" charset="-128"/>
                          <a:cs typeface="+mn-cs"/>
                        </a:rPr>
                        <a:t>Experience League では、アドビへの投資に対して企業が</a:t>
                      </a:r>
                      <a:br>
                        <a:rPr lang="sk-SK" altLang="ja-JP" sz="1000" b="0" dirty="0">
                          <a:solidFill>
                            <a:srgbClr val="000000"/>
                          </a:solidFill>
                          <a:latin typeface="Adobe Clean Han Regular" panose="020B0500000000000000" pitchFamily="34" charset="-128"/>
                          <a:ea typeface="Adobe Clean Han Regular" panose="020B0500000000000000" pitchFamily="34" charset="-128"/>
                          <a:cs typeface="+mn-cs"/>
                        </a:rPr>
                      </a:br>
                      <a:r>
                        <a:rPr lang="ja-JP" sz="1000" b="0" dirty="0">
                          <a:solidFill>
                            <a:srgbClr val="000000"/>
                          </a:solidFill>
                          <a:latin typeface="Adobe Clean Han Regular" panose="020B0500000000000000" pitchFamily="34" charset="-128"/>
                          <a:ea typeface="Adobe Clean Han Regular" panose="020B0500000000000000" pitchFamily="34" charset="-128"/>
                          <a:cs typeface="+mn-cs"/>
                        </a:rPr>
                        <a:t>期待している価値を実現するための支援を行います。セルフサービスのチュートリアル、製品ドキュメント、講師によるトレーニング、コミュニティ、テクニカルサポートなど、パーソナライズされた成功への道筋に沿って、お客様が学習し、繋がり、成長できる、統合された場所で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dk1"/>
                          </a:solidFill>
                          <a:latin typeface="Adobe Clean Han Regular" panose="020B0500000000000000" pitchFamily="34" charset="-128"/>
                          <a:ea typeface="Adobe Clean Han Regular" panose="020B0500000000000000" pitchFamily="34" charset="-128"/>
                          <a:cs typeface="+mn-cs"/>
                          <a:hlinkClick r:id="rId8"/>
                        </a:rPr>
                        <a:t>トレーニング</a:t>
                      </a:r>
                      <a:r>
                        <a:rPr lang="ja-JP" sz="1100" dirty="0">
                          <a:solidFill>
                            <a:schemeClr val="dk1"/>
                          </a:solidFill>
                          <a:latin typeface="Adobe Clean Han Regular" panose="020B0500000000000000" pitchFamily="34" charset="-128"/>
                          <a:ea typeface="Adobe Clean Han Regular" panose="020B0500000000000000" pitchFamily="34" charset="-128"/>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Regular" panose="020B0500000000000000" pitchFamily="34" charset="-128"/>
                          <a:ea typeface="Adobe Clean Han Regular" panose="020B0500000000000000" pitchFamily="34" charset="-128"/>
                          <a:cs typeface="+mn-cs"/>
                        </a:rPr>
                        <a:t>Adobe Digital Learning Services のコースには、Experience League からアクセスできます。ラーニングコースは、</a:t>
                      </a:r>
                      <a:br>
                        <a:rPr lang="sk-SK" altLang="ja-JP" sz="1000" dirty="0">
                          <a:solidFill>
                            <a:srgbClr val="000000"/>
                          </a:solidFill>
                          <a:latin typeface="Adobe Clean Han Regular" panose="020B0500000000000000" pitchFamily="34" charset="-128"/>
                          <a:ea typeface="Adobe Clean Han Regular" panose="020B0500000000000000" pitchFamily="34" charset="-128"/>
                          <a:cs typeface="+mn-cs"/>
                        </a:rPr>
                      </a:br>
                      <a:r>
                        <a:rPr lang="ja-JP" sz="1000" dirty="0">
                          <a:solidFill>
                            <a:srgbClr val="000000"/>
                          </a:solidFill>
                          <a:latin typeface="Adobe Clean Han Regular" panose="020B0500000000000000" pitchFamily="34" charset="-128"/>
                          <a:ea typeface="Adobe Clean Han Regular" panose="020B0500000000000000" pitchFamily="34" charset="-128"/>
                          <a:cs typeface="+mn-cs"/>
                        </a:rPr>
                        <a:t>オンデマンドレッスンと講師によるレッスンが統合されて</a:t>
                      </a:r>
                      <a:br>
                        <a:rPr lang="sk-SK" altLang="ja-JP" sz="1000" dirty="0">
                          <a:solidFill>
                            <a:srgbClr val="000000"/>
                          </a:solidFill>
                          <a:latin typeface="Adobe Clean Han Regular" panose="020B0500000000000000" pitchFamily="34" charset="-128"/>
                          <a:ea typeface="Adobe Clean Han Regular" panose="020B0500000000000000" pitchFamily="34" charset="-128"/>
                          <a:cs typeface="+mn-cs"/>
                        </a:rPr>
                      </a:br>
                      <a:r>
                        <a:rPr lang="ja-JP" sz="1000" dirty="0">
                          <a:solidFill>
                            <a:srgbClr val="000000"/>
                          </a:solidFill>
                          <a:latin typeface="Adobe Clean Han Regular" panose="020B0500000000000000" pitchFamily="34" charset="-128"/>
                          <a:ea typeface="Adobe Clean Han Regular" panose="020B0500000000000000" pitchFamily="34" charset="-128"/>
                          <a:cs typeface="+mn-cs"/>
                        </a:rPr>
                        <a:t>います。  市場価値が認められたスキルを習得し、組織での成功を促進するために活用できます。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9"/>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spc="-20" baseline="0" dirty="0">
                          <a:solidFill>
                            <a:srgbClr val="000000"/>
                          </a:solidFill>
                          <a:latin typeface="Adobe Clean Han Regular" panose="020B0500000000000000" pitchFamily="34" charset="-128"/>
                          <a:ea typeface="Adobe Clean Han Regular" panose="020B05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a:t>
                      </a:r>
                      <a:br>
                        <a:rPr lang="sk-SK" altLang="ja-JP" sz="1000" spc="-20" baseline="0" dirty="0">
                          <a:solidFill>
                            <a:srgbClr val="000000"/>
                          </a:solidFill>
                          <a:latin typeface="Adobe Clean Han Regular" panose="020B0500000000000000" pitchFamily="34" charset="-128"/>
                          <a:ea typeface="Adobe Clean Han Regular" panose="020B0500000000000000" pitchFamily="34" charset="-128"/>
                          <a:cs typeface="+mn-cs"/>
                        </a:rPr>
                      </a:br>
                      <a:r>
                        <a:rPr lang="ja-JP" sz="1000" spc="-20" baseline="0" dirty="0">
                          <a:solidFill>
                            <a:srgbClr val="000000"/>
                          </a:solidFill>
                          <a:latin typeface="Adobe Clean Han Regular" panose="020B0500000000000000" pitchFamily="34" charset="-128"/>
                          <a:ea typeface="Adobe Clean Han Regular" panose="020B0500000000000000" pitchFamily="34" charset="-128"/>
                          <a:cs typeface="+mn-cs"/>
                        </a:rPr>
                        <a:t>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b="0" i="0" dirty="0">
                          <a:solidFill>
                            <a:schemeClr val="dk1"/>
                          </a:solidFill>
                          <a:latin typeface="Adobe Clean Han Regular" panose="020B0500000000000000" pitchFamily="34" charset="-128"/>
                          <a:ea typeface="Adobe Clean Han Regular" panose="020B0500000000000000" pitchFamily="34" charset="-128"/>
                          <a:cs typeface="+mn-cs"/>
                          <a:hlinkClick r:id="rId10" tooltip="https://helpx.adobe.com/jp/support/programs/enterprise-support-programs/premier-support-business.html"/>
                        </a:rPr>
                        <a:t>ビジネスサポート web サイト</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Regular" panose="020B0500000000000000" pitchFamily="34" charset="-128"/>
                          <a:ea typeface="Adobe Clean Han Regular" panose="020B0500000000000000" pitchFamily="34" charset="-128"/>
                          <a:cs typeface="+mn-cs"/>
                        </a:rPr>
                        <a:t>アドビのビジネスサポート web サイトです。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11"/>
                        </a:rPr>
                        <a:t>利用規約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Regular" panose="020B0500000000000000" pitchFamily="34" charset="-128"/>
                          <a:ea typeface="Adobe Clean Han Regular" panose="020B05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FC3CAF-E6F1-40E3-87D4-6B781C97D6B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5AE3B0B-E909-400C-B0B3-909FB50E07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1391</Words>
  <Application>Microsoft Office PowerPoint</Application>
  <PresentationFormat>Custom</PresentationFormat>
  <Paragraphs>129</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Adobe Clean Han Regular</vt:lpstr>
      <vt:lpstr>Adobe Clean</vt:lpstr>
      <vt:lpstr>Arial</vt:lpstr>
      <vt:lpstr>Calibri</vt:lpstr>
      <vt:lpstr>Office Theme</vt:lpstr>
      <vt:lpstr>アドビサポートのサービス</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Marek Poliacik</cp:lastModifiedBy>
  <cp:revision>6</cp:revision>
  <dcterms:created xsi:type="dcterms:W3CDTF">2020-11-03T06:32:09Z</dcterms:created>
  <dcterms:modified xsi:type="dcterms:W3CDTF">2021-10-01T13:24:54Z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