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67" r:id="rId5"/>
    <p:sldId id="259" r:id="rId6"/>
    <p:sldId id="266"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8" clrIdx="0">
    <p:extLst>
      <p:ext uri="{19B8F6BF-5375-455C-9EA6-DF929625EA0E}">
        <p15:presenceInfo xmlns:p15="http://schemas.microsoft.com/office/powerpoint/2012/main" userId="S::akjohnso@adobe.com::2fa3aa60-0c9c-4d06-bae2-7959832412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E3"/>
    <a:srgbClr val="2E8FFF"/>
    <a:srgbClr val="585959"/>
    <a:srgbClr val="FA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B2EF93-BE08-D205-D43E-3B568BB37DAA}" v="26" dt="2021-09-22T23:01:49.517"/>
    <p1510:client id="{0AC6A3A1-0788-C69A-5EFD-279F3FA2CF0F}" v="51" dt="2021-09-22T18:56:17.553"/>
    <p1510:client id="{112231ED-4F38-A856-2EFF-9D0F88AC9BDF}" v="3" dt="2021-09-22T19:11:31.474"/>
    <p1510:client id="{3CA2F123-FAC9-2CDD-7937-C83283BA7837}" v="1" dt="2021-09-16T20:58:19.458"/>
    <p1510:client id="{3F02B349-0406-AE51-D438-E7A0BE890230}" v="20" dt="2021-08-25T18:45:08.206"/>
    <p1510:client id="{A40C3D7D-993B-38B2-2DDA-C562505A1054}" v="4" dt="2021-09-22T23:00:46.860"/>
    <p1510:client id="{BAC4F85F-6423-7248-85C4-44132DA97563}" v="77" dt="2021-08-07T08:51:03.45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2592" y="-132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S::akjohnso@adobe.com::2fa3aa60-0c9c-4d06-bae2-795983241227" providerId="AD" clId="Web-{0AB2EF93-BE08-D205-D43E-3B568BB37DAA}"/>
    <pc:docChg chg="modSld">
      <pc:chgData name="Akilah Johnson" userId="S::akjohnso@adobe.com::2fa3aa60-0c9c-4d06-bae2-795983241227" providerId="AD" clId="Web-{0AB2EF93-BE08-D205-D43E-3B568BB37DAA}" dt="2021-09-22T23:01:45.877" v="13"/>
      <pc:docMkLst>
        <pc:docMk/>
      </pc:docMkLst>
      <pc:sldChg chg="modSp">
        <pc:chgData name="Akilah Johnson" userId="S::akjohnso@adobe.com::2fa3aa60-0c9c-4d06-bae2-795983241227" providerId="AD" clId="Web-{0AB2EF93-BE08-D205-D43E-3B568BB37DAA}" dt="2021-09-22T23:01:45.877" v="13"/>
        <pc:sldMkLst>
          <pc:docMk/>
          <pc:sldMk cId="1050037809" sldId="261"/>
        </pc:sldMkLst>
        <pc:graphicFrameChg chg="mod modGraphic">
          <ac:chgData name="Akilah Johnson" userId="S::akjohnso@adobe.com::2fa3aa60-0c9c-4d06-bae2-795983241227" providerId="AD" clId="Web-{0AB2EF93-BE08-D205-D43E-3B568BB37DAA}" dt="2021-09-22T23:01:45.877" v="13"/>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0AC6A3A1-0788-C69A-5EFD-279F3FA2CF0F}"/>
    <pc:docChg chg="modSld">
      <pc:chgData name="Akilah Johnson" userId="S::akjohnso@adobe.com::2fa3aa60-0c9c-4d06-bae2-795983241227" providerId="AD" clId="Web-{0AC6A3A1-0788-C69A-5EFD-279F3FA2CF0F}" dt="2021-09-22T18:56:17.553" v="29"/>
      <pc:docMkLst>
        <pc:docMk/>
      </pc:docMkLst>
      <pc:sldChg chg="modSp delCm">
        <pc:chgData name="Akilah Johnson" userId="S::akjohnso@adobe.com::2fa3aa60-0c9c-4d06-bae2-795983241227" providerId="AD" clId="Web-{0AC6A3A1-0788-C69A-5EFD-279F3FA2CF0F}" dt="2021-09-22T18:56:17.553" v="29"/>
        <pc:sldMkLst>
          <pc:docMk/>
          <pc:sldMk cId="1050037809" sldId="261"/>
        </pc:sldMkLst>
        <pc:spChg chg="mod">
          <ac:chgData name="Akilah Johnson" userId="S::akjohnso@adobe.com::2fa3aa60-0c9c-4d06-bae2-795983241227" providerId="AD" clId="Web-{0AC6A3A1-0788-C69A-5EFD-279F3FA2CF0F}" dt="2021-09-22T18:55:46.585" v="16" actId="20577"/>
          <ac:spMkLst>
            <pc:docMk/>
            <pc:sldMk cId="1050037809" sldId="261"/>
            <ac:spMk id="64" creationId="{41467BDC-3D83-D844-B922-CD07E94E5AAB}"/>
          </ac:spMkLst>
        </pc:spChg>
        <pc:graphicFrameChg chg="mod modGraphic">
          <ac:chgData name="Akilah Johnson" userId="S::akjohnso@adobe.com::2fa3aa60-0c9c-4d06-bae2-795983241227" providerId="AD" clId="Web-{0AC6A3A1-0788-C69A-5EFD-279F3FA2CF0F}" dt="2021-09-22T18:55:59.928" v="28"/>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112231ED-4F38-A856-2EFF-9D0F88AC9BDF}"/>
    <pc:docChg chg="modSld">
      <pc:chgData name="Akilah Johnson" userId="S::akjohnso@adobe.com::2fa3aa60-0c9c-4d06-bae2-795983241227" providerId="AD" clId="Web-{112231ED-4F38-A856-2EFF-9D0F88AC9BDF}" dt="2021-09-22T19:11:31.474" v="2" actId="1076"/>
      <pc:docMkLst>
        <pc:docMk/>
      </pc:docMkLst>
      <pc:sldChg chg="modSp">
        <pc:chgData name="Akilah Johnson" userId="S::akjohnso@adobe.com::2fa3aa60-0c9c-4d06-bae2-795983241227" providerId="AD" clId="Web-{112231ED-4F38-A856-2EFF-9D0F88AC9BDF}" dt="2021-09-22T19:11:31.474" v="2" actId="1076"/>
        <pc:sldMkLst>
          <pc:docMk/>
          <pc:sldMk cId="1050037809" sldId="261"/>
        </pc:sldMkLst>
        <pc:spChg chg="mod">
          <ac:chgData name="Akilah Johnson" userId="S::akjohnso@adobe.com::2fa3aa60-0c9c-4d06-bae2-795983241227" providerId="AD" clId="Web-{112231ED-4F38-A856-2EFF-9D0F88AC9BDF}" dt="2021-09-22T19:11:31.474" v="2" actId="1076"/>
          <ac:spMkLst>
            <pc:docMk/>
            <pc:sldMk cId="1050037809" sldId="261"/>
            <ac:spMk id="23" creationId="{00000000-0000-0000-0000-000000000000}"/>
          </ac:spMkLst>
        </pc:spChg>
        <pc:spChg chg="mod">
          <ac:chgData name="Akilah Johnson" userId="S::akjohnso@adobe.com::2fa3aa60-0c9c-4d06-bae2-795983241227" providerId="AD" clId="Web-{112231ED-4F38-A856-2EFF-9D0F88AC9BDF}" dt="2021-09-22T19:08:28.879" v="0" actId="1076"/>
          <ac:spMkLst>
            <pc:docMk/>
            <pc:sldMk cId="1050037809" sldId="261"/>
            <ac:spMk id="64" creationId="{41467BDC-3D83-D844-B922-CD07E94E5AAB}"/>
          </ac:spMkLst>
        </pc:spChg>
      </pc:sldChg>
    </pc:docChg>
  </pc:docChgLst>
  <pc:docChgLst>
    <pc:chgData name="Andy Witt" userId="S::awitt@adobe.com::e9157bdf-53b2-40e4-9459-936793d75696" providerId="AD" clId="Web-{3F02B349-0406-AE51-D438-E7A0BE890230}"/>
    <pc:docChg chg="modSld">
      <pc:chgData name="Andy Witt" userId="S::awitt@adobe.com::e9157bdf-53b2-40e4-9459-936793d75696" providerId="AD" clId="Web-{3F02B349-0406-AE51-D438-E7A0BE890230}" dt="2021-08-25T18:45:07.550" v="11"/>
      <pc:docMkLst>
        <pc:docMk/>
      </pc:docMkLst>
      <pc:sldChg chg="modSp">
        <pc:chgData name="Andy Witt" userId="S::awitt@adobe.com::e9157bdf-53b2-40e4-9459-936793d75696" providerId="AD" clId="Web-{3F02B349-0406-AE51-D438-E7A0BE890230}" dt="2021-08-25T18:45:07.550" v="11"/>
        <pc:sldMkLst>
          <pc:docMk/>
          <pc:sldMk cId="1050037809" sldId="261"/>
        </pc:sldMkLst>
        <pc:graphicFrameChg chg="mod modGraphic">
          <ac:chgData name="Andy Witt" userId="S::awitt@adobe.com::e9157bdf-53b2-40e4-9459-936793d75696" providerId="AD" clId="Web-{3F02B349-0406-AE51-D438-E7A0BE890230}" dt="2021-08-25T18:45:07.550" v="11"/>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3CA2F123-FAC9-2CDD-7937-C83283BA7837}"/>
    <pc:docChg chg="modSld">
      <pc:chgData name="Akilah Johnson" userId="S::akjohnso@adobe.com::2fa3aa60-0c9c-4d06-bae2-795983241227" providerId="AD" clId="Web-{3CA2F123-FAC9-2CDD-7937-C83283BA7837}" dt="2021-09-16T20:58:19.458" v="0" actId="1076"/>
      <pc:docMkLst>
        <pc:docMk/>
      </pc:docMkLst>
      <pc:sldChg chg="modSp">
        <pc:chgData name="Akilah Johnson" userId="S::akjohnso@adobe.com::2fa3aa60-0c9c-4d06-bae2-795983241227" providerId="AD" clId="Web-{3CA2F123-FAC9-2CDD-7937-C83283BA7837}" dt="2021-09-16T20:58:19.458" v="0" actId="1076"/>
        <pc:sldMkLst>
          <pc:docMk/>
          <pc:sldMk cId="717026355" sldId="266"/>
        </pc:sldMkLst>
        <pc:spChg chg="mod">
          <ac:chgData name="Akilah Johnson" userId="S::akjohnso@adobe.com::2fa3aa60-0c9c-4d06-bae2-795983241227" providerId="AD" clId="Web-{3CA2F123-FAC9-2CDD-7937-C83283BA7837}" dt="2021-09-16T20:58:19.458" v="0" actId="1076"/>
          <ac:spMkLst>
            <pc:docMk/>
            <pc:sldMk cId="717026355" sldId="266"/>
            <ac:spMk id="83" creationId="{BB34E685-A734-974B-A33A-BE51D1A8BC0D}"/>
          </ac:spMkLst>
        </pc:spChg>
      </pc:sldChg>
    </pc:docChg>
  </pc:docChgLst>
  <pc:docChgLst>
    <pc:chgData name="Akilah Johnson" userId="S::akjohnso@adobe.com::2fa3aa60-0c9c-4d06-bae2-795983241227" providerId="AD" clId="Web-{A40C3D7D-993B-38B2-2DDA-C562505A1054}"/>
    <pc:docChg chg="modSld">
      <pc:chgData name="Akilah Johnson" userId="S::akjohnso@adobe.com::2fa3aa60-0c9c-4d06-bae2-795983241227" providerId="AD" clId="Web-{A40C3D7D-993B-38B2-2DDA-C562505A1054}" dt="2021-09-22T23:00:46.860" v="3"/>
      <pc:docMkLst>
        <pc:docMk/>
      </pc:docMkLst>
      <pc:sldChg chg="modSp">
        <pc:chgData name="Akilah Johnson" userId="S::akjohnso@adobe.com::2fa3aa60-0c9c-4d06-bae2-795983241227" providerId="AD" clId="Web-{A40C3D7D-993B-38B2-2DDA-C562505A1054}" dt="2021-09-22T23:00:46.860" v="3"/>
        <pc:sldMkLst>
          <pc:docMk/>
          <pc:sldMk cId="1050037809" sldId="261"/>
        </pc:sldMkLst>
        <pc:graphicFrameChg chg="mod modGraphic">
          <ac:chgData name="Akilah Johnson" userId="S::akjohnso@adobe.com::2fa3aa60-0c9c-4d06-bae2-795983241227" providerId="AD" clId="Web-{A40C3D7D-993B-38B2-2DDA-C562505A1054}" dt="2021-09-22T23:00:46.860" v="3"/>
          <ac:graphicFrameMkLst>
            <pc:docMk/>
            <pc:sldMk cId="1050037809" sldId="261"/>
            <ac:graphicFrameMk id="25" creationId="{3A91F5B0-3974-A14D-A146-FB590F2AAD18}"/>
          </ac:graphicFrameMkLst>
        </pc:graphicFrame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8-04T14:42:10.630" idx="4">
    <p:pos x="-3291" y="2170"/>
    <p:text/>
    <p:extLst>
      <p:ext uri="{C676402C-5697-4E1C-873F-D02D1690AC5C}">
        <p15:threadingInfo xmlns:p15="http://schemas.microsoft.com/office/powerpoint/2012/main" timeZoneBias="420"/>
      </p:ext>
    </p:extLst>
  </p:cm>
  <p:cm authorId="1" dt="2021-08-04T14:42:19.668" idx="5">
    <p:pos x="4567" y="1502"/>
    <p:text>Can we add a darker blue line under 'Enterprise Support?'</p:text>
    <p:extLst>
      <p:ext uri="{C676402C-5697-4E1C-873F-D02D1690AC5C}">
        <p15:threadingInfo xmlns:p15="http://schemas.microsoft.com/office/powerpoint/2012/main" timeZoneBias="420"/>
      </p:ext>
    </p:extLst>
  </p:cm>
  <p:cm authorId="1" dt="2021-08-04T15:01:35.985" idx="8">
    <p:pos x="4567" y="1598"/>
    <p:text>Hi Ankita, I did my best to keep the formatting you already worked so hard on. I added a few comments on things I'll need your help with . Thank again so much!</p:text>
    <p:extLst>
      <p:ext uri="{C676402C-5697-4E1C-873F-D02D1690AC5C}">
        <p15:threadingInfo xmlns:p15="http://schemas.microsoft.com/office/powerpoint/2012/main" timeZoneBias="420">
          <p15:parentCm authorId="1" idx="5"/>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8-04T14:53:07.049" idx="6">
    <p:pos x="10" y="10"/>
    <p:text>Please remove black, red, blue circles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CB2A597-803A-C244-97E2-A01066125D19}" type="datetimeFigureOut">
              <a:rPr lang="en-US" smtClean="0"/>
              <a:t>10/1/2021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A1E84E-BC3F-7D4F-A7DC-121CE042C070}" type="slidenum">
              <a:rPr lang="en-US" smtClean="0"/>
              <a:t>‹#›</a:t>
            </a:fld>
            <a:endParaRPr lang="en-US"/>
          </a:p>
        </p:txBody>
      </p:sp>
    </p:spTree>
    <p:extLst>
      <p:ext uri="{BB962C8B-B14F-4D97-AF65-F5344CB8AC3E}">
        <p14:creationId xmlns:p14="http://schemas.microsoft.com/office/powerpoint/2010/main" val="410538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1</a:t>
            </a:fld>
            <a:endParaRPr lang="en-US"/>
          </a:p>
        </p:txBody>
      </p:sp>
    </p:spTree>
    <p:extLst>
      <p:ext uri="{BB962C8B-B14F-4D97-AF65-F5344CB8AC3E}">
        <p14:creationId xmlns:p14="http://schemas.microsoft.com/office/powerpoint/2010/main" val="369944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2</a:t>
            </a:fld>
            <a:endParaRPr lang="en-US"/>
          </a:p>
        </p:txBody>
      </p:sp>
    </p:spTree>
    <p:extLst>
      <p:ext uri="{BB962C8B-B14F-4D97-AF65-F5344CB8AC3E}">
        <p14:creationId xmlns:p14="http://schemas.microsoft.com/office/powerpoint/2010/main" val="428236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772311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6"/>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7" y="468883"/>
            <a:ext cx="6794504"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788" y="9888626"/>
            <a:ext cx="2245360"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comments" Target="../comments/comment2.xml"/><Relationship Id="rId3" Type="http://schemas.openxmlformats.org/officeDocument/2006/relationships/image" Target="../media/image3.jp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32.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amp;lang=ja#support" TargetMode="External"/><Relationship Id="rId12" Type="http://schemas.openxmlformats.org/officeDocument/2006/relationships/image" Target="../media/image31.svg"/><Relationship Id="rId2" Type="http://schemas.openxmlformats.org/officeDocument/2006/relationships/notesSlide" Target="../notesSlides/notesSlide4.xml"/><Relationship Id="rId16" Type="http://schemas.openxmlformats.org/officeDocument/2006/relationships/image" Target="../media/image35.svg"/><Relationship Id="rId1" Type="http://schemas.openxmlformats.org/officeDocument/2006/relationships/slideLayout" Target="../slideLayouts/slideLayout5.xml"/><Relationship Id="rId6" Type="http://schemas.openxmlformats.org/officeDocument/2006/relationships/image" Target="../media/image29.jpg"/><Relationship Id="rId11" Type="http://schemas.openxmlformats.org/officeDocument/2006/relationships/image" Target="../media/image30.png"/><Relationship Id="rId5" Type="http://schemas.openxmlformats.org/officeDocument/2006/relationships/image" Target="../media/image28.png"/><Relationship Id="rId15" Type="http://schemas.openxmlformats.org/officeDocument/2006/relationships/image" Target="../media/image34.png"/><Relationship Id="rId10" Type="http://schemas.openxmlformats.org/officeDocument/2006/relationships/hyperlink" Target="https://helpx.adobe.com/jp/support/programs/support-policies-terms-conditions.html" TargetMode="External"/><Relationship Id="rId4" Type="http://schemas.openxmlformats.org/officeDocument/2006/relationships/image" Target="../media/image3.jpg"/><Relationship Id="rId9" Type="http://schemas.openxmlformats.org/officeDocument/2006/relationships/hyperlink" Target="https://status.adobe.com/" TargetMode="External"/><Relationship Id="rId14" Type="http://schemas.openxmlformats.org/officeDocument/2006/relationships/image" Target="../media/image3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044" y="85417"/>
            <a:ext cx="5534275" cy="366767"/>
          </a:xfrm>
          <a:prstGeom prst="rect">
            <a:avLst/>
          </a:prstGeom>
        </p:spPr>
        <p:txBody>
          <a:bodyPr vert="horz" wrap="square" lIns="0" tIns="12700" rIns="0" bIns="0" rtlCol="0">
            <a:spAutoFit/>
          </a:bodyPr>
          <a:lstStyle/>
          <a:p>
            <a:pPr marL="12700">
              <a:lnSpc>
                <a:spcPct val="100000"/>
              </a:lnSpc>
              <a:spcBef>
                <a:spcPts val="100"/>
              </a:spcBef>
            </a:pPr>
            <a:r>
              <a:rPr lang="ja-JP" sz="2300">
                <a:latin typeface="Adobe Clean Han Regular" panose="020B0500000000000000" pitchFamily="34" charset="-128"/>
                <a:ea typeface="Adobe Clean Han Regular" panose="020B0500000000000000" pitchFamily="34" charset="-128"/>
              </a:rPr>
              <a:t>アドビサポートのサービス</a:t>
            </a:r>
          </a:p>
        </p:txBody>
      </p:sp>
      <p:sp>
        <p:nvSpPr>
          <p:cNvPr id="4" name="object 4"/>
          <p:cNvSpPr txBox="1"/>
          <p:nvPr/>
        </p:nvSpPr>
        <p:spPr>
          <a:xfrm>
            <a:off x="125147" y="7108796"/>
            <a:ext cx="3618177" cy="228268"/>
          </a:xfrm>
          <a:prstGeom prst="rect">
            <a:avLst/>
          </a:prstGeom>
        </p:spPr>
        <p:txBody>
          <a:bodyPr vert="horz" wrap="square" lIns="0" tIns="12700" rIns="0" bIns="0" rtlCol="0">
            <a:spAutoFit/>
          </a:bodyPr>
          <a:lstStyle/>
          <a:p>
            <a:pPr marL="12700">
              <a:lnSpc>
                <a:spcPct val="100000"/>
              </a:lnSpc>
              <a:spcBef>
                <a:spcPts val="100"/>
              </a:spcBef>
            </a:pPr>
            <a:r>
              <a:rPr lang="ja-JP" sz="1400" b="1" u="sng" dirty="0">
                <a:solidFill>
                  <a:srgbClr val="020302"/>
                </a:solidFill>
                <a:uFill>
                  <a:solidFill>
                    <a:srgbClr val="020302"/>
                  </a:solidFill>
                </a:uFill>
                <a:latin typeface="Adobe Clean Han Regular" panose="020B0500000000000000" pitchFamily="34" charset="-128"/>
                <a:ea typeface="Adobe Clean Han Regular" panose="020B0500000000000000" pitchFamily="34" charset="-128"/>
                <a:cs typeface="Adobe Clean"/>
              </a:rPr>
              <a:t>サービスレベルターゲット：初期対応</a:t>
            </a:r>
          </a:p>
        </p:txBody>
      </p:sp>
      <p:graphicFrame>
        <p:nvGraphicFramePr>
          <p:cNvPr id="9" name="object 9"/>
          <p:cNvGraphicFramePr>
            <a:graphicFrameLocks noGrp="1"/>
          </p:cNvGraphicFramePr>
          <p:nvPr>
            <p:extLst>
              <p:ext uri="{D42A27DB-BD31-4B8C-83A1-F6EECF244321}">
                <p14:modId xmlns:p14="http://schemas.microsoft.com/office/powerpoint/2010/main" val="3093671716"/>
              </p:ext>
            </p:extLst>
          </p:nvPr>
        </p:nvGraphicFramePr>
        <p:xfrm>
          <a:off x="146919" y="7473158"/>
          <a:ext cx="7477080" cy="2233204"/>
        </p:xfrm>
        <a:graphic>
          <a:graphicData uri="http://schemas.openxmlformats.org/drawingml/2006/table">
            <a:tbl>
              <a:tblPr firstRow="1" bandRow="1">
                <a:tableStyleId>{2D5ABB26-0587-4C30-8999-92F81FD0307C}</a:tableStyleId>
              </a:tblPr>
              <a:tblGrid>
                <a:gridCol w="4653681">
                  <a:extLst>
                    <a:ext uri="{9D8B030D-6E8A-4147-A177-3AD203B41FA5}">
                      <a16:colId xmlns:a16="http://schemas.microsoft.com/office/drawing/2014/main" val="20000"/>
                    </a:ext>
                  </a:extLst>
                </a:gridCol>
                <a:gridCol w="1381125">
                  <a:extLst>
                    <a:ext uri="{9D8B030D-6E8A-4147-A177-3AD203B41FA5}">
                      <a16:colId xmlns:a16="http://schemas.microsoft.com/office/drawing/2014/main" val="20001"/>
                    </a:ext>
                  </a:extLst>
                </a:gridCol>
                <a:gridCol w="1442274">
                  <a:extLst>
                    <a:ext uri="{9D8B030D-6E8A-4147-A177-3AD203B41FA5}">
                      <a16:colId xmlns:a16="http://schemas.microsoft.com/office/drawing/2014/main" val="20002"/>
                    </a:ext>
                  </a:extLst>
                </a:gridCol>
              </a:tblGrid>
              <a:tr h="336767">
                <a:tc>
                  <a:txBody>
                    <a:bodyPr/>
                    <a:lstStyle/>
                    <a:p>
                      <a:pPr marL="50800">
                        <a:lnSpc>
                          <a:spcPct val="100000"/>
                        </a:lnSpc>
                        <a:spcBef>
                          <a:spcPts val="55"/>
                        </a:spcBef>
                      </a:pPr>
                      <a:r>
                        <a:rPr lang="ja-JP" sz="900">
                          <a:solidFill>
                            <a:srgbClr val="020302"/>
                          </a:solidFill>
                          <a:latin typeface="Adobe Clean Han Regular" panose="020B0500000000000000" pitchFamily="34" charset="-128"/>
                          <a:ea typeface="Adobe Clean Han Regular" panose="020B0500000000000000" pitchFamily="34" charset="-128"/>
                          <a:cs typeface="Adobe Clean"/>
                        </a:rPr>
                        <a:t>優先度</a:t>
                      </a: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381000" indent="-152400">
                        <a:lnSpc>
                          <a:spcPct val="100000"/>
                        </a:lnSpc>
                        <a:spcBef>
                          <a:spcPts val="55"/>
                        </a:spcBef>
                      </a:pPr>
                      <a:r>
                        <a:rPr lang="ja-JP" sz="900" dirty="0">
                          <a:solidFill>
                            <a:srgbClr val="020302"/>
                          </a:solidFill>
                          <a:latin typeface="Adobe Clean Han Regular" panose="020B0500000000000000" pitchFamily="34" charset="-128"/>
                          <a:ea typeface="Adobe Clean Han Regular" panose="020B0500000000000000" pitchFamily="34" charset="-128"/>
                          <a:cs typeface="Adobe Clean"/>
                        </a:rPr>
                        <a:t>オンラインサポート</a:t>
                      </a: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76200">
                      <a:solidFill>
                        <a:srgbClr val="B3B3B3"/>
                      </a:solidFill>
                      <a:prstDash val="solid"/>
                    </a:lnB>
                    <a:solidFill>
                      <a:srgbClr val="D9D9D9"/>
                    </a:solidFill>
                  </a:tcPr>
                </a:tc>
                <a:tc>
                  <a:txBody>
                    <a:bodyPr/>
                    <a:lstStyle/>
                    <a:p>
                      <a:pPr marL="0" indent="0" algn="ctr">
                        <a:lnSpc>
                          <a:spcPct val="100000"/>
                        </a:lnSpc>
                        <a:spcBef>
                          <a:spcPts val="80"/>
                        </a:spcBef>
                      </a:pPr>
                      <a:r>
                        <a:rPr lang="ja-JP" sz="900" dirty="0">
                          <a:solidFill>
                            <a:srgbClr val="FFFFFF"/>
                          </a:solidFill>
                          <a:latin typeface="Adobe Clean Han Regular" panose="020B0500000000000000" pitchFamily="34" charset="-128"/>
                          <a:ea typeface="Adobe Clean Han Regular" panose="020B0500000000000000" pitchFamily="34" charset="-128"/>
                          <a:cs typeface="Adobe Clean"/>
                        </a:rPr>
                        <a:t>エンタープライズサポート</a:t>
                      </a:r>
                    </a:p>
                  </a:txBody>
                  <a:tcPr marL="0" marR="0" marT="1016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57150" cap="flat" cmpd="sng" algn="ctr">
                      <a:solidFill>
                        <a:srgbClr val="2E8FFF"/>
                      </a:solidFill>
                      <a:prstDash val="solid"/>
                      <a:round/>
                      <a:headEnd type="none" w="med" len="med"/>
                      <a:tailEnd type="none" w="med" len="med"/>
                    </a:lnB>
                    <a:solidFill>
                      <a:srgbClr val="404040"/>
                    </a:solidFill>
                  </a:tcPr>
                </a:tc>
                <a:extLst>
                  <a:ext uri="{0D108BD9-81ED-4DB2-BD59-A6C34878D82A}">
                    <a16:rowId xmlns:a16="http://schemas.microsoft.com/office/drawing/2014/main" val="10000"/>
                  </a:ext>
                </a:extLst>
              </a:tr>
              <a:tr h="484756">
                <a:tc>
                  <a:txBody>
                    <a:bodyPr/>
                    <a:lstStyle/>
                    <a:p>
                      <a:pPr marL="50800">
                        <a:lnSpc>
                          <a:spcPct val="100000"/>
                        </a:lnSpc>
                        <a:spcBef>
                          <a:spcPts val="125"/>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1</a:t>
                      </a:r>
                    </a:p>
                    <a:p>
                      <a:pPr marL="50800" marR="387985" lvl="0" indent="0" defTabSz="914400" eaLnBrk="1" fontAlgn="auto" latinLnBrk="0" hangingPunct="1">
                        <a:lnSpc>
                          <a:spcPts val="1000"/>
                        </a:lnSpc>
                        <a:spcBef>
                          <a:spcPts val="420"/>
                        </a:spcBef>
                        <a:spcAft>
                          <a:spcPts val="0"/>
                        </a:spcAft>
                        <a:buClrTx/>
                        <a:buSzTx/>
                        <a:buFontTx/>
                        <a:buNone/>
                        <a:tabLst/>
                        <a:defRPr/>
                      </a:pPr>
                      <a:r>
                        <a:rPr lang="ja-JP" sz="900" b="0" i="0" dirty="0">
                          <a:solidFill>
                            <a:srgbClr val="020302"/>
                          </a:solidFill>
                          <a:latin typeface="Adobe Clean Han Regular" panose="020B0500000000000000" pitchFamily="34" charset="-128"/>
                          <a:ea typeface="Adobe Clean Han Regular" panose="020B0500000000000000" pitchFamily="34" charset="-128"/>
                          <a:cs typeface="Adobe Clean"/>
                        </a:rPr>
                        <a:t> </a:t>
                      </a:r>
                      <a:r>
                        <a:rPr lang="ja-JP" sz="900" b="0" i="0" u="none" strike="noStrike" dirty="0">
                          <a:solidFill>
                            <a:schemeClr val="tx1"/>
                          </a:solidFill>
                          <a:latin typeface="Adobe Clean Han Regular" panose="020B0500000000000000" pitchFamily="34" charset="-128"/>
                          <a:ea typeface="Adobe Clean Han Regular" panose="020B0500000000000000" pitchFamily="34" charset="-128"/>
                          <a:cs typeface="+mn-cs"/>
                        </a:rPr>
                        <a:t>お客様の本番業務機能がダウンしている、または著しいデータ損失やサービス低下があり、機能およびユーザビリティを復元するための早急な処置が必要。</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342900" marR="492125" indent="0" algn="ctr">
                        <a:lnSpc>
                          <a:spcPct val="102200"/>
                        </a:lnSpc>
                      </a:pP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24 時間年中無休／</a:t>
                      </a:r>
                      <a:br>
                        <a:rPr lang="sk-SK" altLang="ja-JP" sz="900" dirty="0">
                          <a:solidFill>
                            <a:srgbClr val="020302"/>
                          </a:solidFill>
                          <a:latin typeface="Adobe Clean Han Regular" panose="020B0500000000000000" pitchFamily="34" charset="-128"/>
                          <a:ea typeface="Adobe Clean Han Regular" panose="020B0500000000000000" pitchFamily="34" charset="-128"/>
                          <a:cs typeface="AdobeClean-Light"/>
                        </a:rPr>
                      </a:b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1 時間</a:t>
                      </a:r>
                    </a:p>
                  </a:txBody>
                  <a:tcPr marL="0" marR="0" marT="0" marB="0" anchor="ctr">
                    <a:lnL w="6350">
                      <a:solidFill>
                        <a:srgbClr val="B7B8B8"/>
                      </a:solidFill>
                      <a:prstDash val="solid"/>
                    </a:lnL>
                    <a:lnR w="6350">
                      <a:solidFill>
                        <a:srgbClr val="B7B8B8"/>
                      </a:solidFill>
                      <a:prstDash val="solid"/>
                    </a:lnR>
                    <a:lnT w="76200">
                      <a:solidFill>
                        <a:srgbClr val="B3B3B3"/>
                      </a:solidFill>
                      <a:prstDash val="solid"/>
                    </a:lnT>
                    <a:lnB w="6350">
                      <a:solidFill>
                        <a:srgbClr val="B7B8B8"/>
                      </a:solidFill>
                      <a:prstDash val="solid"/>
                    </a:lnB>
                  </a:tcPr>
                </a:tc>
                <a:tc>
                  <a:txBody>
                    <a:bodyPr/>
                    <a:lstStyle/>
                    <a:p>
                      <a:pPr marL="171450" marR="476250" indent="0" algn="ctr">
                        <a:lnSpc>
                          <a:spcPct val="100000"/>
                        </a:lnSpc>
                        <a:spcBef>
                          <a:spcPts val="700"/>
                        </a:spcBef>
                      </a:pP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24 時間年中無休／30 分</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57150" cap="flat" cmpd="sng" algn="ctr">
                      <a:solidFill>
                        <a:srgbClr val="2E8FFF"/>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484755">
                <a:tc>
                  <a:txBody>
                    <a:bodyPr/>
                    <a:lstStyle/>
                    <a:p>
                      <a:pPr marL="50800">
                        <a:lnSpc>
                          <a:spcPct val="100000"/>
                        </a:lnSpc>
                        <a:spcBef>
                          <a:spcPts val="125"/>
                        </a:spcBef>
                      </a:pPr>
                      <a:r>
                        <a:rPr lang="ja-JP" sz="900" b="1">
                          <a:solidFill>
                            <a:srgbClr val="020302"/>
                          </a:solidFill>
                          <a:latin typeface="Adobe Clean Han Regular" panose="020B0500000000000000" pitchFamily="34" charset="-128"/>
                          <a:ea typeface="Adobe Clean Han Regular" panose="020B0500000000000000" pitchFamily="34" charset="-128"/>
                          <a:cs typeface="Adobe Clean"/>
                        </a:rPr>
                        <a:t>優先度 2</a:t>
                      </a:r>
                    </a:p>
                    <a:p>
                      <a:pPr marL="50165" marR="203200">
                        <a:lnSpc>
                          <a:spcPts val="1000"/>
                        </a:lnSpc>
                        <a:spcBef>
                          <a:spcPts val="415"/>
                        </a:spcBef>
                      </a:pPr>
                      <a:r>
                        <a:rPr lang="ja-JP" sz="900" b="0" i="0" u="none" strike="noStrike">
                          <a:solidFill>
                            <a:schemeClr val="tx1"/>
                          </a:solidFill>
                          <a:latin typeface="Adobe Clean Han Regular" panose="020B0500000000000000" pitchFamily="34" charset="-128"/>
                          <a:ea typeface="Adobe Clean Han Regular" panose="020B0500000000000000" pitchFamily="34" charset="-128"/>
                          <a:cs typeface="+mn-cs"/>
                        </a:rPr>
                        <a:t>お客様の業務機能に重大なサービス低下や潜在的なデータ損失、サービス使用不能の可能性があるか、主な機能が影響を受けている。</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285750" marR="343535" indent="-57150" algn="ctr">
                        <a:lnSpc>
                          <a:spcPct val="102200"/>
                        </a:lnSpc>
                      </a:pP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営業時間／</a:t>
                      </a:r>
                      <a:br>
                        <a:rPr lang="sk-SK" altLang="ja-JP" sz="900" dirty="0">
                          <a:solidFill>
                            <a:srgbClr val="020302"/>
                          </a:solidFill>
                          <a:latin typeface="Adobe Clean Han Regular" panose="020B0500000000000000" pitchFamily="34" charset="-128"/>
                          <a:ea typeface="Adobe Clean Han Regular" panose="020B0500000000000000" pitchFamily="34" charset="-128"/>
                          <a:cs typeface="AdobeClean-Light"/>
                        </a:rPr>
                      </a:b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4 時間</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342900" marR="492125" indent="0" algn="ctr">
                        <a:lnSpc>
                          <a:spcPct val="102200"/>
                        </a:lnSpc>
                      </a:pP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24 時間週 5 日／1 時間</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566928">
                <a:tc>
                  <a:txBody>
                    <a:bodyPr/>
                    <a:lstStyle/>
                    <a:p>
                      <a:pPr marL="50800">
                        <a:lnSpc>
                          <a:spcPct val="100000"/>
                        </a:lnSpc>
                        <a:spcBef>
                          <a:spcPts val="630"/>
                        </a:spcBef>
                      </a:pPr>
                      <a:r>
                        <a:rPr lang="ja-JP" sz="900" b="1">
                          <a:solidFill>
                            <a:srgbClr val="020302"/>
                          </a:solidFill>
                          <a:latin typeface="Adobe Clean Han Regular" panose="020B0500000000000000" pitchFamily="34" charset="-128"/>
                          <a:ea typeface="Adobe Clean Han Regular" panose="020B0500000000000000" pitchFamily="34" charset="-128"/>
                          <a:cs typeface="Adobe Clean"/>
                        </a:rPr>
                        <a:t>優先度 3</a:t>
                      </a:r>
                    </a:p>
                    <a:p>
                      <a:pPr marL="49530" marR="212090" indent="-2540">
                        <a:lnSpc>
                          <a:spcPts val="1000"/>
                        </a:lnSpc>
                        <a:spcBef>
                          <a:spcPts val="415"/>
                        </a:spcBef>
                      </a:pPr>
                      <a:r>
                        <a:rPr lang="ja-JP" sz="900" b="0" i="0" u="none" strike="noStrike">
                          <a:solidFill>
                            <a:schemeClr val="tx1"/>
                          </a:solidFill>
                          <a:latin typeface="Adobe Clean Han Regular" panose="020B0500000000000000" pitchFamily="34" charset="-128"/>
                          <a:ea typeface="Adobe Clean Han Regular" panose="020B0500000000000000" pitchFamily="34" charset="-128"/>
                          <a:cs typeface="+mn-cs"/>
                        </a:rPr>
                        <a:t>お客様の業務機能に軽微なサービス低下があるが、業務機能を正常に続行できるソリューション／回避策が存在する。  </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285750" marR="343535" indent="12700" algn="ctr">
                        <a:lnSpc>
                          <a:spcPct val="102200"/>
                        </a:lnSpc>
                      </a:pP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営業時間／</a:t>
                      </a:r>
                      <a:br>
                        <a:rPr lang="sk-SK" altLang="ja-JP" sz="900" dirty="0">
                          <a:solidFill>
                            <a:srgbClr val="020302"/>
                          </a:solidFill>
                          <a:latin typeface="Adobe Clean Han Regular" panose="020B0500000000000000" pitchFamily="34" charset="-128"/>
                          <a:ea typeface="Adobe Clean Han Regular" panose="020B0500000000000000" pitchFamily="34" charset="-128"/>
                          <a:cs typeface="AdobeClean-Light"/>
                        </a:rPr>
                      </a:b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6 時間</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228600" marR="398780" indent="3175" algn="ctr">
                        <a:lnSpc>
                          <a:spcPct val="102200"/>
                        </a:lnSpc>
                        <a:spcBef>
                          <a:spcPts val="675"/>
                        </a:spcBef>
                      </a:pP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営業時間／</a:t>
                      </a:r>
                      <a:br>
                        <a:rPr lang="sk-SK" altLang="ja-JP" sz="900" dirty="0">
                          <a:solidFill>
                            <a:srgbClr val="020302"/>
                          </a:solidFill>
                          <a:latin typeface="Adobe Clean Han Regular" panose="020B0500000000000000" pitchFamily="34" charset="-128"/>
                          <a:ea typeface="Adobe Clean Han Regular" panose="020B0500000000000000" pitchFamily="34" charset="-128"/>
                          <a:cs typeface="AdobeClean-Light"/>
                        </a:rPr>
                      </a:b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2 時間</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9530">
                        <a:lnSpc>
                          <a:spcPct val="100000"/>
                        </a:lnSpc>
                        <a:spcBef>
                          <a:spcPts val="145"/>
                        </a:spcBef>
                      </a:pPr>
                      <a:r>
                        <a:rPr lang="ja-JP" sz="900" b="1">
                          <a:solidFill>
                            <a:srgbClr val="020302"/>
                          </a:solidFill>
                          <a:latin typeface="Adobe Clean Han Regular" panose="020B0500000000000000" pitchFamily="34" charset="-128"/>
                          <a:ea typeface="Adobe Clean Han Regular" panose="020B0500000000000000" pitchFamily="34" charset="-128"/>
                          <a:cs typeface="Adobe Clean"/>
                        </a:rPr>
                        <a:t>優先度 4</a:t>
                      </a:r>
                    </a:p>
                    <a:p>
                      <a:pPr marL="49530">
                        <a:lnSpc>
                          <a:spcPct val="100000"/>
                        </a:lnSpc>
                        <a:spcBef>
                          <a:spcPts val="145"/>
                        </a:spcBef>
                      </a:pPr>
                      <a:r>
                        <a:rPr lang="ja-JP" sz="900" b="1">
                          <a:solidFill>
                            <a:srgbClr val="020302"/>
                          </a:solidFill>
                          <a:latin typeface="Adobe Clean Han Regular" panose="020B0500000000000000" pitchFamily="34" charset="-128"/>
                          <a:ea typeface="Adobe Clean Han Regular" panose="020B0500000000000000" pitchFamily="34" charset="-128"/>
                          <a:cs typeface="Adobe Clean"/>
                        </a:rPr>
                        <a:t> </a:t>
                      </a:r>
                      <a:r>
                        <a:rPr lang="ja-JP" sz="900" b="0" i="0" u="none" strike="noStrike">
                          <a:solidFill>
                            <a:schemeClr val="tx1"/>
                          </a:solidFill>
                          <a:latin typeface="Adobe Clean Han Regular" panose="020B0500000000000000" pitchFamily="34" charset="-128"/>
                          <a:ea typeface="Adobe Clean Han Regular" panose="020B0500000000000000" pitchFamily="34" charset="-128"/>
                          <a:cs typeface="+mn-cs"/>
                        </a:rPr>
                        <a:t>現在の製品機能に関する一般的な質問または機能拡張のリクエスト。</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営業日／3 日</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営業日／1 日</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10" name="object 10"/>
          <p:cNvPicPr/>
          <p:nvPr/>
        </p:nvPicPr>
        <p:blipFill>
          <a:blip r:embed="rId3" cstate="print"/>
          <a:stretch>
            <a:fillRect/>
          </a:stretch>
        </p:blipFill>
        <p:spPr>
          <a:xfrm>
            <a:off x="67056" y="108204"/>
            <a:ext cx="289558" cy="395476"/>
          </a:xfrm>
          <a:prstGeom prst="rect">
            <a:avLst/>
          </a:prstGeom>
        </p:spPr>
      </p:pic>
      <p:sp>
        <p:nvSpPr>
          <p:cNvPr id="11" name="object 11"/>
          <p:cNvSpPr txBox="1">
            <a:spLocks noGrp="1"/>
          </p:cNvSpPr>
          <p:nvPr>
            <p:ph type="ftr" sz="quarter" idx="5"/>
          </p:nvPr>
        </p:nvSpPr>
        <p:spPr>
          <a:xfrm>
            <a:off x="97788" y="9888626"/>
            <a:ext cx="2721612" cy="133370"/>
          </a:xfrm>
          <a:prstGeom prst="rect">
            <a:avLst/>
          </a:prstGeom>
        </p:spPr>
        <p:txBody>
          <a:bodyPr vert="horz" wrap="square" lIns="0" tIns="10160" rIns="0" bIns="0" rtlCol="0">
            <a:spAutoFit/>
          </a:bodyPr>
          <a:lstStyle/>
          <a:p>
            <a:pPr marL="12700">
              <a:lnSpc>
                <a:spcPct val="100000"/>
              </a:lnSpc>
              <a:spcBef>
                <a:spcPts val="80"/>
              </a:spcBef>
            </a:pPr>
            <a:r>
              <a:rPr lang="ja-JP" dirty="0">
                <a:latin typeface="Adobe Clean Han Regular" panose="020B0500000000000000" pitchFamily="34" charset="-128"/>
                <a:ea typeface="Adobe Clean Han Regular" panose="020B0500000000000000" pitchFamily="34" charset="-128"/>
              </a:rPr>
              <a:t>©2021 Adobe.All Rights Reserved.Adobe Confidential.</a:t>
            </a:r>
          </a:p>
        </p:txBody>
      </p:sp>
      <p:sp>
        <p:nvSpPr>
          <p:cNvPr id="7" name="TextBox 6">
            <a:extLst>
              <a:ext uri="{FF2B5EF4-FFF2-40B4-BE49-F238E27FC236}">
                <a16:creationId xmlns:a16="http://schemas.microsoft.com/office/drawing/2014/main" id="{40C7AD1A-A268-194E-B5D2-94B9C3BA3A24}"/>
              </a:ext>
            </a:extLst>
          </p:cNvPr>
          <p:cNvSpPr txBox="1"/>
          <p:nvPr/>
        </p:nvSpPr>
        <p:spPr>
          <a:xfrm>
            <a:off x="431833" y="396996"/>
            <a:ext cx="2590800" cy="200055"/>
          </a:xfrm>
          <a:prstGeom prst="rect">
            <a:avLst/>
          </a:prstGeom>
          <a:noFill/>
        </p:spPr>
        <p:txBody>
          <a:bodyPr wrap="square" rtlCol="0">
            <a:spAutoFit/>
          </a:bodyPr>
          <a:lstStyle/>
          <a:p>
            <a:r>
              <a:rPr lang="ja-JP" sz="700" i="1">
                <a:solidFill>
                  <a:schemeClr val="bg1"/>
                </a:solidFill>
                <a:latin typeface="Adobe Clean Han Regular" panose="020B0500000000000000" pitchFamily="34" charset="-128"/>
                <a:ea typeface="Adobe Clean Han Regular" panose="020B0500000000000000" pitchFamily="34" charset="-128"/>
              </a:rPr>
              <a:t>Adobe Experience Cloud</a:t>
            </a:r>
          </a:p>
        </p:txBody>
      </p:sp>
      <p:sp>
        <p:nvSpPr>
          <p:cNvPr id="12" name="object 5">
            <a:extLst>
              <a:ext uri="{FF2B5EF4-FFF2-40B4-BE49-F238E27FC236}">
                <a16:creationId xmlns:a16="http://schemas.microsoft.com/office/drawing/2014/main" id="{B5B9BF51-8921-A94B-954A-82B5B5874814}"/>
              </a:ext>
            </a:extLst>
          </p:cNvPr>
          <p:cNvSpPr txBox="1"/>
          <p:nvPr/>
        </p:nvSpPr>
        <p:spPr>
          <a:xfrm>
            <a:off x="146919" y="756605"/>
            <a:ext cx="6035427" cy="1242841"/>
          </a:xfrm>
          <a:prstGeom prst="rect">
            <a:avLst/>
          </a:prstGeom>
        </p:spPr>
        <p:txBody>
          <a:bodyPr vert="horz" wrap="square" lIns="0" tIns="24130" rIns="0" bIns="0" rtlCol="0">
            <a:spAutoFit/>
          </a:bodyPr>
          <a:lstStyle/>
          <a:p>
            <a:pPr marL="12700" marR="5080">
              <a:lnSpc>
                <a:spcPts val="1200"/>
              </a:lnSpc>
              <a:spcBef>
                <a:spcPts val="240"/>
              </a:spcBef>
            </a:pPr>
            <a:r>
              <a:rPr lang="ja-JP" sz="1100" dirty="0">
                <a:solidFill>
                  <a:schemeClr val="bg1"/>
                </a:solidFill>
                <a:latin typeface="Adobe Clean Han Regular" panose="020B0500000000000000" pitchFamily="34" charset="-128"/>
                <a:ea typeface="Adobe Clean Han Regular" panose="020B0500000000000000" pitchFamily="34" charset="-128"/>
              </a:rPr>
              <a:t>オンライン | ビジネス |</a:t>
            </a:r>
            <a:r>
              <a:rPr lang="ja-JP" sz="1100" b="1" dirty="0">
                <a:solidFill>
                  <a:schemeClr val="bg1"/>
                </a:solidFill>
                <a:latin typeface="Adobe Clean Han Regular" panose="020B0500000000000000" pitchFamily="34" charset="-128"/>
                <a:ea typeface="Adobe Clean Han Regular" panose="020B0500000000000000" pitchFamily="34" charset="-128"/>
              </a:rPr>
              <a:t> エンタープライズ </a:t>
            </a:r>
            <a:r>
              <a:rPr lang="ja-JP" sz="1100" dirty="0">
                <a:solidFill>
                  <a:schemeClr val="bg1"/>
                </a:solidFill>
                <a:latin typeface="Adobe Clean Han Regular" panose="020B0500000000000000" pitchFamily="34" charset="-128"/>
                <a:ea typeface="Adobe Clean Han Regular" panose="020B0500000000000000" pitchFamily="34" charset="-128"/>
              </a:rPr>
              <a:t>| エリート</a:t>
            </a:r>
            <a:br>
              <a:rPr lang="ja-JP" sz="800" dirty="0">
                <a:solidFill>
                  <a:schemeClr val="bg1"/>
                </a:solidFill>
                <a:latin typeface="Adobe Clean Han Regular" panose="020B0500000000000000" pitchFamily="34" charset="-128"/>
                <a:ea typeface="Adobe Clean Han Regular" panose="020B0500000000000000" pitchFamily="34" charset="-128"/>
              </a:rPr>
            </a:br>
            <a:r>
              <a:rPr lang="ja-JP" sz="800" dirty="0">
                <a:solidFill>
                  <a:schemeClr val="bg1"/>
                </a:solidFill>
                <a:latin typeface="Adobe Clean Han Regular" panose="020B0500000000000000" pitchFamily="34" charset="-128"/>
                <a:ea typeface="Adobe Clean Han Regular" panose="020B0500000000000000" pitchFamily="34" charset="-128"/>
              </a:rPr>
              <a:t>エンタープライズサポートでは、Adobe Experience League のパーソナライズされたラーニングパスやモニタリングされているコミュニティフォーラムへのアクセスが提供されます。アドビ製品に関する詳細なテクニカルドキュメントや最新のリリースノートは、いつでも参照可能です。また、エンタープライズサポートのお客様には、アドビサポートチーム内における専任の技術相談窓口として、専任サポートエンジニアが対応します。お客様がお使いの Experience Cloud ソリューションに関する豊富な知識と経験を持つサポートチームが、あらゆるサポートリクエストを適切なタイミングで解決できるように、テクニカルチームと協力してお客様を支援します。エンタープライズサポートには、お客様のビジネスの中断を最も重要なタイミングで最小限に抑えることができるような、さらなるサービスが充実しています。 </a:t>
            </a:r>
          </a:p>
        </p:txBody>
      </p:sp>
      <p:graphicFrame>
        <p:nvGraphicFramePr>
          <p:cNvPr id="13" name="object 8">
            <a:extLst>
              <a:ext uri="{FF2B5EF4-FFF2-40B4-BE49-F238E27FC236}">
                <a16:creationId xmlns:a16="http://schemas.microsoft.com/office/drawing/2014/main" id="{63DBC3ED-EEDC-974A-82A2-F5182CF12546}"/>
              </a:ext>
            </a:extLst>
          </p:cNvPr>
          <p:cNvGraphicFramePr>
            <a:graphicFrameLocks noGrp="1"/>
          </p:cNvGraphicFramePr>
          <p:nvPr>
            <p:extLst>
              <p:ext uri="{D42A27DB-BD31-4B8C-83A1-F6EECF244321}">
                <p14:modId xmlns:p14="http://schemas.microsoft.com/office/powerpoint/2010/main" val="3484316982"/>
              </p:ext>
            </p:extLst>
          </p:nvPr>
        </p:nvGraphicFramePr>
        <p:xfrm>
          <a:off x="125148" y="2159576"/>
          <a:ext cx="7498851" cy="4843512"/>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a:latin typeface="Adobe Clean Han Regular" panose="020B0500000000000000" pitchFamily="34" charset="-128"/>
                        <a:ea typeface="Adobe Clean Han Regular" panose="020B0500000000000000" pitchFamily="34" charset="-128"/>
                      </a:endParaRPr>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ja-JP" sz="900" dirty="0">
                          <a:solidFill>
                            <a:srgbClr val="404040"/>
                          </a:solidFill>
                          <a:latin typeface="Adobe Clean Han Regular" panose="020B0500000000000000" pitchFamily="34" charset="-128"/>
                          <a:ea typeface="Adobe Clean Han Regular" panose="020B0500000000000000" pitchFamily="34" charset="-128"/>
                          <a:cs typeface="Adobe Clean"/>
                        </a:rPr>
                        <a:t>オンラインサポート</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ja-JP" sz="900">
                          <a:solidFill>
                            <a:srgbClr val="FFFFFF"/>
                          </a:solidFill>
                          <a:latin typeface="Adobe Clean Han Regular" panose="020B0500000000000000" pitchFamily="34" charset="-128"/>
                          <a:ea typeface="Adobe Clean Han Regular" panose="020B0500000000000000" pitchFamily="34" charset="-128"/>
                          <a:cs typeface="Adobe Clean"/>
                        </a:rPr>
                        <a:t>エンタープライズサポート</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2F8FFF"/>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32691">
                <a:tc gridSpan="2">
                  <a:txBody>
                    <a:bodyPr/>
                    <a:lstStyle/>
                    <a:p>
                      <a:endParaRPr lang="en-US">
                        <a:latin typeface="Adobe Clean Han Regular" panose="020B0500000000000000" pitchFamily="34" charset="-128"/>
                        <a:ea typeface="Adobe Clean Han Regular" panose="020B0500000000000000" pitchFamily="34" charset="-128"/>
                      </a:endParaRPr>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Han Regular" panose="020B0500000000000000" pitchFamily="34" charset="-128"/>
                        <a:ea typeface="Adobe Clean Han Regular" panose="020B0500000000000000" pitchFamily="34" charset="-128"/>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ja-JP" sz="800" i="1">
                          <a:solidFill>
                            <a:schemeClr val="bg1"/>
                          </a:solidFill>
                          <a:latin typeface="Adobe Clean Han Regular" panose="020B0500000000000000" pitchFamily="34" charset="-128"/>
                          <a:ea typeface="Adobe Clean Han Regular" panose="020B0500000000000000" pitchFamily="34" charset="-128"/>
                        </a:rPr>
                        <a:t>有償サポート（$）</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F8F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ja-JP" sz="1000" b="1" i="0">
                          <a:solidFill>
                            <a:schemeClr val="bg1"/>
                          </a:solidFill>
                          <a:latin typeface="Adobe Clean Han Regular" panose="020B0500000000000000" pitchFamily="34" charset="-128"/>
                          <a:ea typeface="Adobe Clean Han Regular" panose="020B0500000000000000" pitchFamily="34" charset="-128"/>
                          <a:cs typeface="AdobeClean-Light"/>
                        </a:rPr>
                        <a:t>担当エキスパート</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アカウントサポートリード</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a:latin typeface="Adobe Clean Han Regular" panose="020B0500000000000000" pitchFamily="34" charset="-128"/>
                        <a:ea typeface="Adobe Clean Han Regular" panose="020B0500000000000000" pitchFamily="34" charset="-128"/>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spcBef>
                          <a:spcPts val="470"/>
                        </a:spcBef>
                      </a:pPr>
                      <a:endParaRPr sz="900">
                        <a:latin typeface="Adobe Clean Han Regular" panose="020B0500000000000000" pitchFamily="34" charset="-128"/>
                        <a:ea typeface="Adobe Clean Han Regular" panose="020B0500000000000000" pitchFamily="34" charset="-128"/>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専任サポートエンジニア</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Adobe Clean Han Regular" panose="020B0500000000000000" pitchFamily="34" charset="-128"/>
                        <a:ea typeface="Adobe Clean Han Regular" panose="020B0500000000000000" pitchFamily="34" charset="-128"/>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テクニカルアカウントマネージャー</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Adobe Clean Han Regular" panose="020B0500000000000000" pitchFamily="34" charset="-128"/>
                        <a:ea typeface="Adobe Clean Han Regular" panose="020B0500000000000000" pitchFamily="34" charset="-128"/>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a:latin typeface="Adobe Clean Han Regular" panose="020B0500000000000000" pitchFamily="34" charset="-128"/>
                        <a:ea typeface="Adobe Clean Han Regular" panose="020B0500000000000000" pitchFamily="34" charset="-128"/>
                        <a:cs typeface="Times New Roman"/>
                      </a:endParaRPr>
                    </a:p>
                  </a:txBody>
                  <a:tcPr marL="0" marR="0" marT="0" marB="0" anchor="ctr">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ja-JP" sz="1000" b="1" i="0">
                          <a:solidFill>
                            <a:schemeClr val="bg1"/>
                          </a:solidFill>
                          <a:latin typeface="Adobe Clean Han Regular" panose="020B0500000000000000" pitchFamily="34" charset="-128"/>
                          <a:ea typeface="Adobe Clean Han Regular" panose="020B0500000000000000" pitchFamily="34" charset="-128"/>
                          <a:cs typeface="AdobeClean-Light"/>
                        </a:rPr>
                        <a:t>サポートサービス</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オンラインサポート</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営業時間</a:t>
                      </a: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24 時間週 5 日</a:t>
                      </a:r>
                    </a:p>
                  </a:txBody>
                  <a:tcPr marL="0" marR="0" marT="67945"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24 時間年中無休の P1 の問題のサポート</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サポート対象ユーザー（製品単位）</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4</a:t>
                      </a: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10</a:t>
                      </a: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電話サポート（ライブ）</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a:latin typeface="Adobe Clean Han Regular" panose="020B0500000000000000" pitchFamily="34" charset="-128"/>
                        <a:ea typeface="Adobe Clean Han Regular" panose="020B0500000000000000" pitchFamily="34" charset="-128"/>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エスカレーション管理</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a:latin typeface="Adobe Clean Han Regular" panose="020B0500000000000000" pitchFamily="34" charset="-128"/>
                        <a:ea typeface="Adobe Clean Han Regular" panose="020B0500000000000000" pitchFamily="34" charset="-128"/>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年間のサービスレビュー</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ja-JP" sz="900">
                          <a:latin typeface="Adobe Clean Han Regular" panose="020B0500000000000000" pitchFamily="34" charset="-128"/>
                          <a:ea typeface="Adobe Clean Han Regular" panose="020B0500000000000000" pitchFamily="34" charset="-128"/>
                          <a:cs typeface="Times New Roman"/>
                        </a:rPr>
                        <a:t>2</a:t>
                      </a: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ja-JP" sz="900">
                          <a:latin typeface="Adobe Clean Han Regular" panose="020B0500000000000000" pitchFamily="34" charset="-128"/>
                          <a:ea typeface="Adobe Clean Han Regular" panose="020B0500000000000000" pitchFamily="34" charset="-128"/>
                          <a:cs typeface="AdobeClean-Light"/>
                        </a:rPr>
                        <a:t>年間のエキスパートセッション</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ja-JP" sz="900">
                          <a:latin typeface="Adobe Clean Han Regular" panose="020B0500000000000000" pitchFamily="34" charset="-128"/>
                          <a:ea typeface="Adobe Clean Han Regular" panose="020B0500000000000000" pitchFamily="34" charset="-128"/>
                          <a:cs typeface="Times New Roman"/>
                        </a:rPr>
                        <a:t>2</a:t>
                      </a: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ja-JP" sz="900">
                          <a:latin typeface="Adobe Clean Han Regular" panose="020B0500000000000000" pitchFamily="34" charset="-128"/>
                          <a:ea typeface="Adobe Clean Han Regular" panose="020B0500000000000000" pitchFamily="34" charset="-128"/>
                          <a:cs typeface="AdobeClean-Light"/>
                        </a:rPr>
                        <a:t>ケースレビュー</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0" marB="0">
                    <a:solidFill>
                      <a:schemeClr val="bg1">
                        <a:lumMod val="95000"/>
                      </a:schemeClr>
                    </a:solidFill>
                  </a:tcPr>
                </a:tc>
                <a:extLst>
                  <a:ext uri="{0D108BD9-81ED-4DB2-BD59-A6C34878D82A}">
                    <a16:rowId xmlns:a16="http://schemas.microsoft.com/office/drawing/2014/main" val="4193451537"/>
                  </a:ext>
                </a:extLst>
              </a:tr>
              <a:tr h="230812">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イベント管理</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Adobe Clean Han Regular" panose="020B0500000000000000" pitchFamily="34" charset="-128"/>
                        <a:ea typeface="Adobe Clean Han Regular" panose="020B0500000000000000" pitchFamily="34" charset="-128"/>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gn="l" rtl="0">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環境レビュー、メンテナンスと監視</a:t>
                      </a:r>
                    </a:p>
                  </a:txBody>
                  <a:tcPr marL="0" marR="0" marT="59055"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Adobe Clean Han Regular" panose="020B0500000000000000" pitchFamily="34" charset="-128"/>
                        <a:ea typeface="Adobe Clean Han Regular" panose="020B0500000000000000" pitchFamily="34" charset="-128"/>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リリース、移行、アップグレード、</a:t>
                      </a:r>
                      <a:br>
                        <a:rPr lang="sk-SK" altLang="ja-JP" sz="900" dirty="0">
                          <a:solidFill>
                            <a:srgbClr val="020302"/>
                          </a:solidFill>
                          <a:latin typeface="Adobe Clean Han Regular" panose="020B0500000000000000" pitchFamily="34" charset="-128"/>
                          <a:ea typeface="Adobe Clean Han Regular" panose="020B0500000000000000" pitchFamily="34" charset="-128"/>
                          <a:cs typeface="AdobeClean-Light"/>
                        </a:rPr>
                      </a:b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製品ロードマップのレビュー</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Adobe Clean Han Regular" panose="020B0500000000000000" pitchFamily="34" charset="-128"/>
                        <a:ea typeface="Adobe Clean Han Regular" panose="020B0500000000000000" pitchFamily="34" charset="-128"/>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ja-JP" sz="900" dirty="0">
                          <a:latin typeface="Adobe Clean Han Regular" panose="020B0500000000000000" pitchFamily="34" charset="-128"/>
                          <a:ea typeface="Adobe Clean Han Regular" panose="020B0500000000000000" pitchFamily="34" charset="-128"/>
                          <a:cs typeface="AdobeClean-Light"/>
                        </a:rPr>
                        <a:t>クラウドサポートアクティビティ – </a:t>
                      </a:r>
                      <a:br>
                        <a:rPr lang="sk-SK" altLang="ja-JP" sz="900" dirty="0">
                          <a:latin typeface="Adobe Clean Han Regular" panose="020B0500000000000000" pitchFamily="34" charset="-128"/>
                          <a:ea typeface="Adobe Clean Han Regular" panose="020B0500000000000000" pitchFamily="34" charset="-128"/>
                          <a:cs typeface="AdobeClean-Light"/>
                        </a:rPr>
                      </a:br>
                      <a:r>
                        <a:rPr lang="ja-JP" sz="900" dirty="0">
                          <a:latin typeface="Adobe Clean Han Regular" panose="020B0500000000000000" pitchFamily="34" charset="-128"/>
                          <a:ea typeface="Adobe Clean Han Regular" panose="020B0500000000000000" pitchFamily="34" charset="-128"/>
                          <a:cs typeface="AdobeClean-Light"/>
                        </a:rPr>
                        <a:t>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a:latin typeface="Adobe Clean Han Regular" panose="020B0500000000000000" pitchFamily="34" charset="-128"/>
                        <a:ea typeface="Adobe Clean Han Regular" panose="020B0500000000000000" pitchFamily="34" charset="-128"/>
                        <a:cs typeface="Wingdings"/>
                      </a:endParaRPr>
                    </a:p>
                  </a:txBody>
                  <a:tcPr marL="0" marR="0" marT="0" marB="0">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3">
                  <a:txBody>
                    <a:bodyPr/>
                    <a:lstStyle/>
                    <a:p>
                      <a:pPr marL="48260">
                        <a:lnSpc>
                          <a:spcPct val="100000"/>
                        </a:lnSpc>
                        <a:spcBef>
                          <a:spcPts val="830"/>
                        </a:spcBef>
                      </a:pPr>
                      <a:r>
                        <a:rPr lang="ja-JP" sz="1000" b="1" i="0">
                          <a:solidFill>
                            <a:schemeClr val="bg1"/>
                          </a:solidFill>
                          <a:latin typeface="Adobe Clean Han Regular" panose="020B0500000000000000" pitchFamily="34" charset="-128"/>
                          <a:ea typeface="Adobe Clean Han Regular" panose="020B0500000000000000" pitchFamily="34" charset="-128"/>
                          <a:cs typeface="AdobeClean-Light"/>
                        </a:rPr>
                        <a:t>フィールドサービス</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Launch Advisory サービス – 製品導入の初年度</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gn="l" rtl="0">
                        <a:lnSpc>
                          <a:spcPct val="100000"/>
                        </a:lnSpc>
                      </a:pPr>
                      <a:endParaRPr sz="900">
                        <a:latin typeface="Adobe Clean Han Regular" panose="020B0500000000000000" pitchFamily="34" charset="-128"/>
                        <a:ea typeface="Adobe Clean Han Regular" panose="020B0500000000000000" pitchFamily="34" charset="-128"/>
                        <a:cs typeface="Times New Roman"/>
                      </a:endParaRPr>
                    </a:p>
                  </a:txBody>
                  <a:tcPr marL="0" marR="0" marT="0" marB="0">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0"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0">
                <a:tc vMerge="1">
                  <a:txBody>
                    <a:bodyPr/>
                    <a:lstStyle/>
                    <a:p>
                      <a:endParaRPr lang="en-US"/>
                    </a:p>
                  </a:txBody>
                  <a:tcPr>
                    <a:lnT w="12700" cap="flat" cmpd="sng" algn="ctr">
                      <a:solidFill>
                        <a:srgbClr val="F1F1F1"/>
                      </a:solidFill>
                      <a:prstDash val="solid"/>
                      <a:round/>
                      <a:headEnd type="none" w="med" len="med"/>
                      <a:tailEnd type="none" w="med" len="med"/>
                    </a:lnT>
                  </a:tcPr>
                </a:tc>
                <a:tc vMerge="1">
                  <a:txBody>
                    <a:bodyPr/>
                    <a:lstStyle/>
                    <a:p>
                      <a:endParaRPr lang="en-US"/>
                    </a:p>
                  </a:txBody>
                  <a:tcPr>
                    <a:lnT w="12700" cap="flat" cmpd="sng" algn="ctr">
                      <a:solidFill>
                        <a:srgbClr val="F1F1F1"/>
                      </a:solidFill>
                      <a:prstDash val="solid"/>
                      <a:round/>
                      <a:headEnd type="none" w="med" len="med"/>
                      <a:tailEnd type="none" w="med" len="med"/>
                    </a:lnT>
                  </a:tcPr>
                </a:tc>
                <a:tc rowSpan="2">
                  <a:txBody>
                    <a:bodyPr/>
                    <a:lstStyle/>
                    <a:p>
                      <a:endParaRPr lang="en-US" sz="900">
                        <a:latin typeface="Adobe Clean Han Regular" panose="020B0500000000000000" pitchFamily="34" charset="-128"/>
                        <a:ea typeface="Adobe Clean Han Regular" panose="020B0500000000000000" pitchFamily="34" charset="-128"/>
                      </a:endParaRPr>
                    </a:p>
                  </a:txBody>
                  <a:tcPr>
                    <a:lnL w="635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tcPr>
                </a:tc>
                <a:tc rowSpan="2">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264887575"/>
                  </a:ext>
                </a:extLst>
              </a:tr>
              <a:tr h="195234">
                <a:tc vMerge="1">
                  <a:txBody>
                    <a:bodyPr/>
                    <a:lstStyle/>
                    <a:p>
                      <a:endParaRPr lang="en-US"/>
                    </a:p>
                  </a:txBody>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ja-JP" sz="900" dirty="0">
                          <a:latin typeface="Adobe Clean Han Regular" panose="020B0500000000000000" pitchFamily="34" charset="-128"/>
                          <a:ea typeface="Adobe Clean Han Regular" panose="020B0500000000000000" pitchFamily="34" charset="-128"/>
                          <a:cs typeface="AdobeClean-Light"/>
                        </a:rPr>
                        <a:t>フィールドサービスアクティビティ </a:t>
                      </a:r>
                    </a:p>
                  </a:txBody>
                  <a:tcPr marL="0" marR="0" marT="48260" marB="0">
                    <a:lnL w="1270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43983707"/>
                  </a:ext>
                </a:extLst>
              </a:tr>
            </a:tbl>
          </a:graphicData>
        </a:graphic>
      </p:graphicFrame>
    </p:spTree>
    <p:extLst>
      <p:ext uri="{BB962C8B-B14F-4D97-AF65-F5344CB8AC3E}">
        <p14:creationId xmlns:p14="http://schemas.microsoft.com/office/powerpoint/2010/main" val="216184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object 71"/>
          <p:cNvPicPr/>
          <p:nvPr/>
        </p:nvPicPr>
        <p:blipFill>
          <a:blip r:embed="rId3" cstate="print"/>
          <a:stretch>
            <a:fillRect/>
          </a:stretch>
        </p:blipFill>
        <p:spPr>
          <a:xfrm>
            <a:off x="0" y="0"/>
            <a:ext cx="7772400" cy="294130"/>
          </a:xfrm>
          <a:prstGeom prst="rect">
            <a:avLst/>
          </a:prstGeom>
        </p:spPr>
      </p:pic>
      <p:sp>
        <p:nvSpPr>
          <p:cNvPr id="75" name="object 46">
            <a:extLst>
              <a:ext uri="{FF2B5EF4-FFF2-40B4-BE49-F238E27FC236}">
                <a16:creationId xmlns:a16="http://schemas.microsoft.com/office/drawing/2014/main" id="{4602CC83-B0C7-8445-9007-87E67CDDD9D0}"/>
              </a:ext>
            </a:extLst>
          </p:cNvPr>
          <p:cNvSpPr txBox="1"/>
          <p:nvPr/>
        </p:nvSpPr>
        <p:spPr>
          <a:xfrm>
            <a:off x="2835998" y="9001991"/>
            <a:ext cx="2248789" cy="795089"/>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ja-JP" sz="1000" dirty="0">
                <a:solidFill>
                  <a:srgbClr val="020302"/>
                </a:solidFill>
                <a:latin typeface="Adobe Clean Han Regular" panose="020B0500000000000000" pitchFamily="34" charset="-128"/>
                <a:ea typeface="Adobe Clean Han Regular" panose="020B0500000000000000" pitchFamily="34" charset="-128"/>
                <a:cs typeface="AdobeClean-Light"/>
              </a:rPr>
              <a:t>チャットセッションを開始すると、回答やケース申請による支援を受けることができます。</a:t>
            </a:r>
          </a:p>
          <a:p>
            <a:pPr marL="33020" marR="159385">
              <a:lnSpc>
                <a:spcPct val="100000"/>
              </a:lnSpc>
              <a:spcBef>
                <a:spcPts val="100"/>
              </a:spcBef>
              <a:tabLst>
                <a:tab pos="1786889" algn="l"/>
              </a:tabLst>
            </a:pPr>
            <a:r>
              <a:rPr lang="ja-JP" sz="1000" i="1" dirty="0">
                <a:solidFill>
                  <a:srgbClr val="7A7A7A"/>
                </a:solidFill>
                <a:latin typeface="Adobe Clean Han Regular" panose="020B0500000000000000" pitchFamily="34" charset="-128"/>
                <a:ea typeface="Adobe Clean Han Regular" panose="020B0500000000000000" pitchFamily="34" charset="-128"/>
                <a:cs typeface="AdobeClean-LightIt"/>
              </a:rPr>
              <a:t>* すべての製品にライブチャットサポートがあるわけではありません</a:t>
            </a:r>
            <a:r>
              <a:rPr lang="ja-JP" sz="900" i="1" dirty="0">
                <a:solidFill>
                  <a:srgbClr val="7A7A7A"/>
                </a:solidFill>
                <a:latin typeface="Adobe Clean Han Regular" panose="020B0500000000000000" pitchFamily="34" charset="-128"/>
                <a:ea typeface="Adobe Clean Han Regular" panose="020B0500000000000000" pitchFamily="34" charset="-128"/>
                <a:cs typeface="AdobeClean-LightIt"/>
              </a:rPr>
              <a:t>。  </a:t>
            </a:r>
          </a:p>
        </p:txBody>
      </p:sp>
      <p:sp>
        <p:nvSpPr>
          <p:cNvPr id="80" name="TextBox 79">
            <a:extLst>
              <a:ext uri="{FF2B5EF4-FFF2-40B4-BE49-F238E27FC236}">
                <a16:creationId xmlns:a16="http://schemas.microsoft.com/office/drawing/2014/main" id="{0A5EE386-6D63-F440-9078-1E567B208D54}"/>
              </a:ext>
            </a:extLst>
          </p:cNvPr>
          <p:cNvSpPr txBox="1">
            <a:spLocks/>
          </p:cNvSpPr>
          <p:nvPr/>
        </p:nvSpPr>
        <p:spPr>
          <a:xfrm>
            <a:off x="689236" y="6664838"/>
            <a:ext cx="186119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Regular" panose="020B0500000000000000" pitchFamily="34" charset="-128"/>
                <a:ea typeface="Adobe Clean Han Regular" panose="020B0500000000000000" pitchFamily="34" charset="-128"/>
              </a:rPr>
              <a:t>コミュニティフォーラム</a:t>
            </a:r>
          </a:p>
        </p:txBody>
      </p:sp>
      <p:sp>
        <p:nvSpPr>
          <p:cNvPr id="81" name="Rectangle 80">
            <a:extLst>
              <a:ext uri="{FF2B5EF4-FFF2-40B4-BE49-F238E27FC236}">
                <a16:creationId xmlns:a16="http://schemas.microsoft.com/office/drawing/2014/main" id="{B2E37CCA-094C-054D-863A-3D767661D848}"/>
              </a:ext>
            </a:extLst>
          </p:cNvPr>
          <p:cNvSpPr>
            <a:spLocks/>
          </p:cNvSpPr>
          <p:nvPr/>
        </p:nvSpPr>
        <p:spPr>
          <a:xfrm>
            <a:off x="689236" y="6868024"/>
            <a:ext cx="1830211" cy="184666"/>
          </a:xfrm>
          <a:prstGeom prst="rect">
            <a:avLst/>
          </a:prstGeom>
        </p:spPr>
        <p:txBody>
          <a:bodyPr wrap="square" lIns="0" tIns="0" rIns="0" bIns="0">
            <a:spAutoFit/>
          </a:bodyPr>
          <a:lstStyle/>
          <a:p>
            <a:pPr>
              <a:spcBef>
                <a:spcPts val="600"/>
              </a:spcBef>
              <a:spcAft>
                <a:spcPts val="600"/>
              </a:spcAft>
            </a:pPr>
            <a:r>
              <a:rPr lang="ja-JP" sz="1200" b="1" dirty="0">
                <a:latin typeface="Adobe Clean Han Regular" panose="020B0500000000000000" pitchFamily="34" charset="-128"/>
                <a:ea typeface="Adobe Clean Han Regular" panose="020B0500000000000000" pitchFamily="34" charset="-128"/>
                <a:cs typeface="Open Sans" pitchFamily="34" charset="0"/>
              </a:rPr>
              <a:t>オンラインフォーラム</a:t>
            </a:r>
          </a:p>
        </p:txBody>
      </p:sp>
      <p:sp>
        <p:nvSpPr>
          <p:cNvPr id="83" name="object 39">
            <a:extLst>
              <a:ext uri="{FF2B5EF4-FFF2-40B4-BE49-F238E27FC236}">
                <a16:creationId xmlns:a16="http://schemas.microsoft.com/office/drawing/2014/main" id="{7A016ADC-2A30-8A4B-BE07-A9AB6C1898A7}"/>
              </a:ext>
            </a:extLst>
          </p:cNvPr>
          <p:cNvSpPr txBox="1"/>
          <p:nvPr/>
        </p:nvSpPr>
        <p:spPr>
          <a:xfrm>
            <a:off x="355868" y="7102087"/>
            <a:ext cx="2194560" cy="1113125"/>
          </a:xfrm>
          <a:prstGeom prst="rect">
            <a:avLst/>
          </a:prstGeom>
        </p:spPr>
        <p:txBody>
          <a:bodyPr vert="horz" wrap="square" lIns="0" tIns="35560" rIns="0" bIns="0" rtlCol="0">
            <a:spAutoFit/>
          </a:bodyPr>
          <a:lstStyle/>
          <a:p>
            <a:r>
              <a:rPr lang="ja-JP" sz="1000" dirty="0">
                <a:solidFill>
                  <a:srgbClr val="4B4B4B"/>
                </a:solidFill>
                <a:latin typeface="Adobe Clean Han Regular" panose="020B0500000000000000" pitchFamily="34" charset="-128"/>
                <a:ea typeface="Adobe Clean Han Regular" panose="020B0500000000000000" pitchFamily="34" charset="-128"/>
              </a:rPr>
              <a:t>テクニカルソリューション、製品ドキュメント、FAQ などの増大するデータベースにオンラインで継続的にアクセスできます。また、アドビコミュニティで実務担当者や他のお客様と繋がり、ベストプラクティスや学習した内容を共有できます。</a:t>
            </a:r>
          </a:p>
        </p:txBody>
      </p:sp>
      <p:sp>
        <p:nvSpPr>
          <p:cNvPr id="84" name="TextBox 83">
            <a:extLst>
              <a:ext uri="{FF2B5EF4-FFF2-40B4-BE49-F238E27FC236}">
                <a16:creationId xmlns:a16="http://schemas.microsoft.com/office/drawing/2014/main" id="{434C66FF-3A42-4243-8C3C-D8E8D56C012D}"/>
              </a:ext>
            </a:extLst>
          </p:cNvPr>
          <p:cNvSpPr txBox="1">
            <a:spLocks/>
          </p:cNvSpPr>
          <p:nvPr/>
        </p:nvSpPr>
        <p:spPr>
          <a:xfrm>
            <a:off x="5723508" y="6664838"/>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Regular" panose="020B0500000000000000" pitchFamily="34" charset="-128"/>
                <a:ea typeface="Adobe Clean Han Regular" panose="020B0500000000000000" pitchFamily="34" charset="-128"/>
              </a:rPr>
              <a:t>Experience League</a:t>
            </a:r>
          </a:p>
        </p:txBody>
      </p:sp>
      <p:sp>
        <p:nvSpPr>
          <p:cNvPr id="85" name="Rectangle 84">
            <a:extLst>
              <a:ext uri="{FF2B5EF4-FFF2-40B4-BE49-F238E27FC236}">
                <a16:creationId xmlns:a16="http://schemas.microsoft.com/office/drawing/2014/main" id="{36BE91A2-2927-1A41-B04A-544C52C4DC26}"/>
              </a:ext>
            </a:extLst>
          </p:cNvPr>
          <p:cNvSpPr>
            <a:spLocks/>
          </p:cNvSpPr>
          <p:nvPr/>
        </p:nvSpPr>
        <p:spPr>
          <a:xfrm>
            <a:off x="5723508" y="6868024"/>
            <a:ext cx="1745671" cy="184666"/>
          </a:xfrm>
          <a:prstGeom prst="rect">
            <a:avLst/>
          </a:prstGeom>
        </p:spPr>
        <p:txBody>
          <a:bodyPr wrap="none" lIns="0" tIns="0" rIns="0" bIns="0">
            <a:spAutoFit/>
          </a:bodyPr>
          <a:lstStyle/>
          <a:p>
            <a:pPr>
              <a:spcBef>
                <a:spcPts val="600"/>
              </a:spcBef>
              <a:spcAft>
                <a:spcPts val="600"/>
              </a:spcAft>
            </a:pPr>
            <a:r>
              <a:rPr lang="ja-JP" sz="1200" b="1">
                <a:latin typeface="Adobe Clean Han Regular" panose="020B0500000000000000" pitchFamily="34" charset="-128"/>
                <a:ea typeface="Adobe Clean Han Regular" panose="020B0500000000000000" pitchFamily="34" charset="-128"/>
                <a:cs typeface="Open Sans" pitchFamily="34" charset="0"/>
              </a:rPr>
              <a:t>セルフガイドジャーニー</a:t>
            </a:r>
          </a:p>
        </p:txBody>
      </p:sp>
      <p:sp>
        <p:nvSpPr>
          <p:cNvPr id="87" name="object 39">
            <a:extLst>
              <a:ext uri="{FF2B5EF4-FFF2-40B4-BE49-F238E27FC236}">
                <a16:creationId xmlns:a16="http://schemas.microsoft.com/office/drawing/2014/main" id="{57C0C871-6516-F145-97DA-27A143E6185C}"/>
              </a:ext>
            </a:extLst>
          </p:cNvPr>
          <p:cNvSpPr txBox="1"/>
          <p:nvPr/>
        </p:nvSpPr>
        <p:spPr>
          <a:xfrm>
            <a:off x="5265660" y="7060285"/>
            <a:ext cx="2354339" cy="1267014"/>
          </a:xfrm>
          <a:prstGeom prst="rect">
            <a:avLst/>
          </a:prstGeom>
        </p:spPr>
        <p:txBody>
          <a:bodyPr vert="horz" wrap="square" lIns="0" tIns="35560" rIns="0" bIns="0" rtlCol="0">
            <a:spAutoFit/>
          </a:bodyPr>
          <a:lstStyle/>
          <a:p>
            <a:r>
              <a:rPr lang="ja-JP" sz="1000" dirty="0">
                <a:solidFill>
                  <a:srgbClr val="4B4B4B"/>
                </a:solidFill>
                <a:latin typeface="Adobe Clean Han Regular" panose="020B0500000000000000" pitchFamily="34" charset="-128"/>
                <a:ea typeface="Adobe Clean Han Regular" panose="020B0500000000000000" pitchFamily="34" charset="-128"/>
              </a:rPr>
              <a:t>エクスペリエンスメーカーは、Experience League から誕生します。Experience League に参加すると、パーソナライズされた学習で、顧客体験管理能力を強化することができます。スキルの向上や、グローバルコミュニティでの仲間との交流のほか、キャリアアップに役立つ評価の獲得も可能です。</a:t>
            </a:r>
          </a:p>
        </p:txBody>
      </p:sp>
      <p:sp>
        <p:nvSpPr>
          <p:cNvPr id="88" name="TextBox 87">
            <a:extLst>
              <a:ext uri="{FF2B5EF4-FFF2-40B4-BE49-F238E27FC236}">
                <a16:creationId xmlns:a16="http://schemas.microsoft.com/office/drawing/2014/main" id="{21F54E1A-3EAC-FA4B-8203-8F22A6642031}"/>
              </a:ext>
            </a:extLst>
          </p:cNvPr>
          <p:cNvSpPr txBox="1">
            <a:spLocks/>
          </p:cNvSpPr>
          <p:nvPr/>
        </p:nvSpPr>
        <p:spPr>
          <a:xfrm>
            <a:off x="3201544" y="8520784"/>
            <a:ext cx="1543003" cy="369332"/>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a:solidFill>
                  <a:srgbClr val="000000"/>
                </a:solidFill>
                <a:latin typeface="Adobe Clean Han Regular" panose="020B0500000000000000" pitchFamily="34" charset="-128"/>
                <a:ea typeface="Adobe Clean Han Regular" panose="020B0500000000000000" pitchFamily="34" charset="-128"/>
              </a:rPr>
              <a:t>ライブチャットサポート*</a:t>
            </a:r>
          </a:p>
        </p:txBody>
      </p:sp>
      <p:sp>
        <p:nvSpPr>
          <p:cNvPr id="89" name="Rectangle 88">
            <a:extLst>
              <a:ext uri="{FF2B5EF4-FFF2-40B4-BE49-F238E27FC236}">
                <a16:creationId xmlns:a16="http://schemas.microsoft.com/office/drawing/2014/main" id="{7A63A762-C68F-4742-A032-0B8A3E3EF7E1}"/>
              </a:ext>
            </a:extLst>
          </p:cNvPr>
          <p:cNvSpPr>
            <a:spLocks/>
          </p:cNvSpPr>
          <p:nvPr/>
        </p:nvSpPr>
        <p:spPr>
          <a:xfrm>
            <a:off x="3201544" y="8702003"/>
            <a:ext cx="1269578" cy="184666"/>
          </a:xfrm>
          <a:prstGeom prst="rect">
            <a:avLst/>
          </a:prstGeom>
        </p:spPr>
        <p:txBody>
          <a:bodyPr wrap="none" lIns="0" tIns="0" rIns="0" bIns="0">
            <a:spAutoFit/>
          </a:bodyPr>
          <a:lstStyle/>
          <a:p>
            <a:pPr>
              <a:spcBef>
                <a:spcPts val="600"/>
              </a:spcBef>
              <a:spcAft>
                <a:spcPts val="600"/>
              </a:spcAft>
            </a:pPr>
            <a:r>
              <a:rPr lang="ja-JP" sz="1200" b="1">
                <a:latin typeface="Adobe Clean Han Regular" panose="020B0500000000000000" pitchFamily="34" charset="-128"/>
                <a:ea typeface="Adobe Clean Han Regular" panose="020B0500000000000000" pitchFamily="34" charset="-128"/>
                <a:cs typeface="Open Sans" pitchFamily="34" charset="0"/>
              </a:rPr>
              <a:t>チャットサポート</a:t>
            </a:r>
          </a:p>
        </p:txBody>
      </p:sp>
      <p:sp>
        <p:nvSpPr>
          <p:cNvPr id="90" name="TextBox 89">
            <a:extLst>
              <a:ext uri="{FF2B5EF4-FFF2-40B4-BE49-F238E27FC236}">
                <a16:creationId xmlns:a16="http://schemas.microsoft.com/office/drawing/2014/main" id="{688AEA01-9019-C44F-A3C6-6B853E1790AF}"/>
              </a:ext>
            </a:extLst>
          </p:cNvPr>
          <p:cNvSpPr txBox="1">
            <a:spLocks/>
          </p:cNvSpPr>
          <p:nvPr/>
        </p:nvSpPr>
        <p:spPr>
          <a:xfrm>
            <a:off x="3201544" y="666483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a:solidFill>
                  <a:srgbClr val="000000"/>
                </a:solidFill>
                <a:latin typeface="Adobe Clean Han Regular" panose="020B0500000000000000" pitchFamily="34" charset="-128"/>
                <a:ea typeface="Adobe Clean Han Regular" panose="020B0500000000000000" pitchFamily="34" charset="-128"/>
              </a:rPr>
              <a:t>24 時間年中無休 P1 </a:t>
            </a:r>
          </a:p>
        </p:txBody>
      </p:sp>
      <p:sp>
        <p:nvSpPr>
          <p:cNvPr id="91" name="Rectangle 90">
            <a:extLst>
              <a:ext uri="{FF2B5EF4-FFF2-40B4-BE49-F238E27FC236}">
                <a16:creationId xmlns:a16="http://schemas.microsoft.com/office/drawing/2014/main" id="{EBBEB6A8-153F-DF43-BDF0-E9999D61AC1F}"/>
              </a:ext>
            </a:extLst>
          </p:cNvPr>
          <p:cNvSpPr>
            <a:spLocks/>
          </p:cNvSpPr>
          <p:nvPr/>
        </p:nvSpPr>
        <p:spPr>
          <a:xfrm>
            <a:off x="3201544" y="6868024"/>
            <a:ext cx="952184" cy="184666"/>
          </a:xfrm>
          <a:prstGeom prst="rect">
            <a:avLst/>
          </a:prstGeom>
        </p:spPr>
        <p:txBody>
          <a:bodyPr wrap="none" lIns="0" tIns="0" rIns="0" bIns="0">
            <a:spAutoFit/>
          </a:bodyPr>
          <a:lstStyle/>
          <a:p>
            <a:pPr>
              <a:spcBef>
                <a:spcPts val="600"/>
              </a:spcBef>
              <a:spcAft>
                <a:spcPts val="600"/>
              </a:spcAft>
            </a:pPr>
            <a:r>
              <a:rPr lang="ja-JP" sz="1200" b="1">
                <a:latin typeface="Adobe Clean Han Regular" panose="020B0500000000000000" pitchFamily="34" charset="-128"/>
                <a:ea typeface="Adobe Clean Han Regular" panose="020B0500000000000000" pitchFamily="34" charset="-128"/>
                <a:cs typeface="Open Sans" pitchFamily="34" charset="0"/>
              </a:rPr>
              <a:t>電話サポート</a:t>
            </a:r>
          </a:p>
        </p:txBody>
      </p:sp>
      <p:sp>
        <p:nvSpPr>
          <p:cNvPr id="92" name="object 39">
            <a:extLst>
              <a:ext uri="{FF2B5EF4-FFF2-40B4-BE49-F238E27FC236}">
                <a16:creationId xmlns:a16="http://schemas.microsoft.com/office/drawing/2014/main" id="{2EE8690E-B0C8-F249-AF73-5FA69B6A65AF}"/>
              </a:ext>
            </a:extLst>
          </p:cNvPr>
          <p:cNvSpPr txBox="1"/>
          <p:nvPr/>
        </p:nvSpPr>
        <p:spPr>
          <a:xfrm>
            <a:off x="2835999" y="7097788"/>
            <a:ext cx="2194560" cy="959237"/>
          </a:xfrm>
          <a:prstGeom prst="rect">
            <a:avLst/>
          </a:prstGeom>
        </p:spPr>
        <p:txBody>
          <a:bodyPr vert="horz" wrap="square" lIns="0" tIns="35560" rIns="0" bIns="0" rtlCol="0">
            <a:spAutoFit/>
          </a:bodyPr>
          <a:lstStyle/>
          <a:p>
            <a:r>
              <a:rPr lang="ja-JP" sz="1000" dirty="0">
                <a:solidFill>
                  <a:srgbClr val="020302"/>
                </a:solidFill>
                <a:latin typeface="Adobe Clean Han Regular" panose="020B0500000000000000" pitchFamily="34" charset="-128"/>
                <a:ea typeface="Adobe Clean Han Regular" panose="020B0500000000000000" pitchFamily="34" charset="-128"/>
              </a:rPr>
              <a:t>承認済みユーザーまたは</a:t>
            </a:r>
            <a:r>
              <a:rPr lang="ja-JP" sz="1000" b="1" dirty="0">
                <a:solidFill>
                  <a:srgbClr val="020302"/>
                </a:solidFill>
                <a:latin typeface="Adobe Clean Han Regular" panose="020B0500000000000000" pitchFamily="34" charset="-128"/>
                <a:ea typeface="Adobe Clean Han Regular" panose="020B0500000000000000" pitchFamily="34" charset="-128"/>
              </a:rPr>
              <a:t>サポート対象ユーザー</a:t>
            </a:r>
            <a:r>
              <a:rPr lang="ja-JP" sz="1000" dirty="0">
                <a:latin typeface="Adobe Clean Han Regular" panose="020B0500000000000000" pitchFamily="34" charset="-128"/>
                <a:ea typeface="Adobe Clean Han Regular" panose="020B0500000000000000" pitchFamily="34" charset="-128"/>
              </a:rPr>
              <a:t>は、使用可能なすべてのチャネル（P1 の場合は電話を含む）を通じて問題を申請でき、お客様の会社を代表してアドビのテクニカルサポートチームとやり取りできます。 </a:t>
            </a:r>
          </a:p>
        </p:txBody>
      </p:sp>
      <p:sp>
        <p:nvSpPr>
          <p:cNvPr id="93" name="object 26">
            <a:extLst>
              <a:ext uri="{FF2B5EF4-FFF2-40B4-BE49-F238E27FC236}">
                <a16:creationId xmlns:a16="http://schemas.microsoft.com/office/drawing/2014/main" id="{6307748F-6B2D-4E41-94EB-D9DC8442AE48}"/>
              </a:ext>
            </a:extLst>
          </p:cNvPr>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94" name="Rectangle 93">
            <a:extLst>
              <a:ext uri="{FF2B5EF4-FFF2-40B4-BE49-F238E27FC236}">
                <a16:creationId xmlns:a16="http://schemas.microsoft.com/office/drawing/2014/main" id="{361FB899-EBCA-A144-BC72-6D65DDDA1D5D}"/>
              </a:ext>
            </a:extLst>
          </p:cNvPr>
          <p:cNvSpPr/>
          <p:nvPr/>
        </p:nvSpPr>
        <p:spPr>
          <a:xfrm>
            <a:off x="214971" y="6124178"/>
            <a:ext cx="2304477" cy="307777"/>
          </a:xfrm>
          <a:prstGeom prst="rect">
            <a:avLst/>
          </a:prstGeom>
        </p:spPr>
        <p:txBody>
          <a:bodyPr wrap="none" lIns="0">
            <a:spAutoFit/>
          </a:bodyPr>
          <a:lstStyle/>
          <a:p>
            <a:pPr>
              <a:lnSpc>
                <a:spcPct val="100000"/>
              </a:lnSpc>
              <a:spcBef>
                <a:spcPts val="280"/>
              </a:spcBef>
            </a:pPr>
            <a:r>
              <a:rPr lang="ja-JP" sz="1400" b="1">
                <a:solidFill>
                  <a:srgbClr val="020302"/>
                </a:solidFill>
                <a:latin typeface="Adobe Clean Han Regular" panose="020B0500000000000000" pitchFamily="34" charset="-128"/>
                <a:ea typeface="Adobe Clean Han Regular" panose="020B0500000000000000" pitchFamily="34" charset="-128"/>
                <a:cs typeface="Adobe Clean"/>
              </a:rPr>
              <a:t>オンラインサポートの特長</a:t>
            </a:r>
          </a:p>
        </p:txBody>
      </p:sp>
      <p:sp>
        <p:nvSpPr>
          <p:cNvPr id="99" name="TextBox 98">
            <a:extLst>
              <a:ext uri="{FF2B5EF4-FFF2-40B4-BE49-F238E27FC236}">
                <a16:creationId xmlns:a16="http://schemas.microsoft.com/office/drawing/2014/main" id="{21C0F9EC-CE60-7549-BDEE-7F75FE7D2EFB}"/>
              </a:ext>
            </a:extLst>
          </p:cNvPr>
          <p:cNvSpPr txBox="1">
            <a:spLocks/>
          </p:cNvSpPr>
          <p:nvPr/>
        </p:nvSpPr>
        <p:spPr>
          <a:xfrm>
            <a:off x="689237" y="8520784"/>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a:solidFill>
                  <a:srgbClr val="000000"/>
                </a:solidFill>
                <a:latin typeface="Adobe Clean Han Regular" panose="020B0500000000000000" pitchFamily="34" charset="-128"/>
                <a:ea typeface="Adobe Clean Han Regular" panose="020B0500000000000000" pitchFamily="34" charset="-128"/>
              </a:rPr>
              <a:t>Office Hours</a:t>
            </a:r>
          </a:p>
        </p:txBody>
      </p:sp>
      <p:sp>
        <p:nvSpPr>
          <p:cNvPr id="100" name="Rectangle 99">
            <a:extLst>
              <a:ext uri="{FF2B5EF4-FFF2-40B4-BE49-F238E27FC236}">
                <a16:creationId xmlns:a16="http://schemas.microsoft.com/office/drawing/2014/main" id="{CDE173CC-5BDE-CE46-B09B-8B9C8EAB6E1A}"/>
              </a:ext>
            </a:extLst>
          </p:cNvPr>
          <p:cNvSpPr>
            <a:spLocks/>
          </p:cNvSpPr>
          <p:nvPr/>
        </p:nvSpPr>
        <p:spPr>
          <a:xfrm>
            <a:off x="689237" y="8702003"/>
            <a:ext cx="793487" cy="184666"/>
          </a:xfrm>
          <a:prstGeom prst="rect">
            <a:avLst/>
          </a:prstGeom>
        </p:spPr>
        <p:txBody>
          <a:bodyPr wrap="none" lIns="0" tIns="0" rIns="0" bIns="0">
            <a:spAutoFit/>
          </a:bodyPr>
          <a:lstStyle/>
          <a:p>
            <a:pPr>
              <a:spcBef>
                <a:spcPts val="600"/>
              </a:spcBef>
              <a:spcAft>
                <a:spcPts val="600"/>
              </a:spcAft>
            </a:pPr>
            <a:r>
              <a:rPr lang="ja-JP" sz="1200" b="1">
                <a:latin typeface="Adobe Clean Han Regular" panose="020B0500000000000000" pitchFamily="34" charset="-128"/>
                <a:ea typeface="Adobe Clean Han Regular" panose="020B0500000000000000" pitchFamily="34" charset="-128"/>
                <a:cs typeface="Open Sans" pitchFamily="34" charset="0"/>
              </a:rPr>
              <a:t>ウェビナー</a:t>
            </a:r>
          </a:p>
        </p:txBody>
      </p:sp>
      <p:sp>
        <p:nvSpPr>
          <p:cNvPr id="101" name="object 39">
            <a:extLst>
              <a:ext uri="{FF2B5EF4-FFF2-40B4-BE49-F238E27FC236}">
                <a16:creationId xmlns:a16="http://schemas.microsoft.com/office/drawing/2014/main" id="{C78C63F6-B527-0345-9CEF-0BF891742A51}"/>
              </a:ext>
            </a:extLst>
          </p:cNvPr>
          <p:cNvSpPr txBox="1"/>
          <p:nvPr/>
        </p:nvSpPr>
        <p:spPr>
          <a:xfrm>
            <a:off x="355867" y="8900888"/>
            <a:ext cx="2480131" cy="959237"/>
          </a:xfrm>
          <a:prstGeom prst="rect">
            <a:avLst/>
          </a:prstGeom>
        </p:spPr>
        <p:txBody>
          <a:bodyPr vert="horz" wrap="square" lIns="0" tIns="35560" rIns="0" bIns="0" rtlCol="0">
            <a:spAutoFit/>
          </a:bodyPr>
          <a:lstStyle/>
          <a:p>
            <a:r>
              <a:rPr lang="ja-JP" sz="1000" dirty="0">
                <a:solidFill>
                  <a:srgbClr val="4B4B4B"/>
                </a:solidFill>
                <a:latin typeface="Adobe Clean Han Regular" panose="020B0500000000000000" pitchFamily="34" charset="-128"/>
                <a:ea typeface="Adobe Clean Han Regular" panose="020B0500000000000000" pitchFamily="34" charset="-128"/>
              </a:rPr>
              <a:t>アドビカスタマーサポートチームによる Office Hours には、参加者に情報を提供するだけでなく、問題のトラブルシューティングやアドビソリューションで成功するためのヒントやテクニックを紹介することを目的としたセッションが含まれています。 </a:t>
            </a:r>
          </a:p>
        </p:txBody>
      </p:sp>
      <p:sp>
        <p:nvSpPr>
          <p:cNvPr id="103" name="TextBox 102">
            <a:extLst>
              <a:ext uri="{FF2B5EF4-FFF2-40B4-BE49-F238E27FC236}">
                <a16:creationId xmlns:a16="http://schemas.microsoft.com/office/drawing/2014/main" id="{79C62A95-F1EE-4246-BE9D-564816B03BD4}"/>
              </a:ext>
            </a:extLst>
          </p:cNvPr>
          <p:cNvSpPr txBox="1">
            <a:spLocks/>
          </p:cNvSpPr>
          <p:nvPr/>
        </p:nvSpPr>
        <p:spPr>
          <a:xfrm>
            <a:off x="5723507" y="8520784"/>
            <a:ext cx="2015239"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ja-JP" sz="1200" dirty="0">
                <a:solidFill>
                  <a:srgbClr val="000000"/>
                </a:solidFill>
                <a:latin typeface="Adobe Clean Han Regular" panose="020B0500000000000000" pitchFamily="34" charset="-128"/>
                <a:ea typeface="Adobe Clean Han Regular" panose="020B0500000000000000" pitchFamily="34" charset="-128"/>
              </a:rPr>
              <a:t>セルフサービスポータル</a:t>
            </a:r>
          </a:p>
        </p:txBody>
      </p:sp>
      <p:sp>
        <p:nvSpPr>
          <p:cNvPr id="104" name="Rectangle 103">
            <a:extLst>
              <a:ext uri="{FF2B5EF4-FFF2-40B4-BE49-F238E27FC236}">
                <a16:creationId xmlns:a16="http://schemas.microsoft.com/office/drawing/2014/main" id="{A72AE8F8-314B-CD42-B69C-DC473A5407DE}"/>
              </a:ext>
            </a:extLst>
          </p:cNvPr>
          <p:cNvSpPr>
            <a:spLocks/>
          </p:cNvSpPr>
          <p:nvPr/>
        </p:nvSpPr>
        <p:spPr>
          <a:xfrm>
            <a:off x="5723507" y="8702003"/>
            <a:ext cx="1693025" cy="369332"/>
          </a:xfrm>
          <a:prstGeom prst="rect">
            <a:avLst/>
          </a:prstGeom>
        </p:spPr>
        <p:txBody>
          <a:bodyPr wrap="square" lIns="0" tIns="0" rIns="0" bIns="0">
            <a:spAutoFit/>
          </a:bodyPr>
          <a:lstStyle/>
          <a:p>
            <a:pPr>
              <a:spcBef>
                <a:spcPts val="600"/>
              </a:spcBef>
              <a:spcAft>
                <a:spcPts val="600"/>
              </a:spcAft>
            </a:pPr>
            <a:r>
              <a:rPr lang="ja-JP" sz="1200" b="1" dirty="0">
                <a:latin typeface="Adobe Clean Han Regular" panose="020B0500000000000000" pitchFamily="34" charset="-128"/>
                <a:ea typeface="Adobe Clean Han Regular" panose="020B0500000000000000" pitchFamily="34" charset="-128"/>
                <a:cs typeface="Open Sans" pitchFamily="34" charset="0"/>
              </a:rPr>
              <a:t>24 時間年中無休の</a:t>
            </a:r>
            <a:br>
              <a:rPr lang="sk-SK" altLang="ja-JP" sz="1200" b="1" dirty="0">
                <a:latin typeface="Adobe Clean Han Regular" panose="020B0500000000000000" pitchFamily="34" charset="-128"/>
                <a:ea typeface="Adobe Clean Han Regular" panose="020B0500000000000000" pitchFamily="34" charset="-128"/>
                <a:cs typeface="Open Sans" pitchFamily="34" charset="0"/>
              </a:rPr>
            </a:br>
            <a:r>
              <a:rPr lang="ja-JP" sz="1200" b="1" dirty="0">
                <a:latin typeface="Adobe Clean Han Regular" panose="020B0500000000000000" pitchFamily="34" charset="-128"/>
                <a:ea typeface="Adobe Clean Han Regular" panose="020B0500000000000000" pitchFamily="34" charset="-128"/>
                <a:cs typeface="Open Sans" pitchFamily="34" charset="0"/>
              </a:rPr>
              <a:t>サポートポータル</a:t>
            </a:r>
          </a:p>
        </p:txBody>
      </p:sp>
      <p:sp>
        <p:nvSpPr>
          <p:cNvPr id="105" name="object 39">
            <a:extLst>
              <a:ext uri="{FF2B5EF4-FFF2-40B4-BE49-F238E27FC236}">
                <a16:creationId xmlns:a16="http://schemas.microsoft.com/office/drawing/2014/main" id="{1EF93770-A312-1448-A318-59C7AB2FB6AD}"/>
              </a:ext>
            </a:extLst>
          </p:cNvPr>
          <p:cNvSpPr txBox="1"/>
          <p:nvPr/>
        </p:nvSpPr>
        <p:spPr>
          <a:xfrm>
            <a:off x="5265661" y="9100035"/>
            <a:ext cx="2354338" cy="866904"/>
          </a:xfrm>
          <a:prstGeom prst="rect">
            <a:avLst/>
          </a:prstGeom>
        </p:spPr>
        <p:txBody>
          <a:bodyPr vert="horz" wrap="square" lIns="0" tIns="35560" rIns="0" bIns="0" rtlCol="0">
            <a:spAutoFit/>
          </a:bodyPr>
          <a:lstStyle/>
          <a:p>
            <a:r>
              <a:rPr lang="ja-JP" sz="900" dirty="0">
                <a:solidFill>
                  <a:srgbClr val="4B4B4B"/>
                </a:solidFill>
                <a:latin typeface="Adobe Clean Han Regular" panose="020B0500000000000000" pitchFamily="34" charset="-128"/>
                <a:ea typeface="Adobe Clean Han Regular" panose="020B0500000000000000" pitchFamily="34" charset="-128"/>
              </a:rPr>
              <a:t>オンラインのセルフサービスサポートポータルにオンデマンドでアクセスして、サポートリクエストを申請したり、ケースのステータスを確認したり、その他のリソース（ナレッジベース、ニュースとアラート、注目すべきヒントなど）を参照したりできます。</a:t>
            </a:r>
          </a:p>
        </p:txBody>
      </p:sp>
      <p:sp>
        <p:nvSpPr>
          <p:cNvPr id="113" name="object 11">
            <a:extLst>
              <a:ext uri="{FF2B5EF4-FFF2-40B4-BE49-F238E27FC236}">
                <a16:creationId xmlns:a16="http://schemas.microsoft.com/office/drawing/2014/main" id="{2860E159-CE71-E147-9ED2-5C004530291D}"/>
              </a:ext>
            </a:extLst>
          </p:cNvPr>
          <p:cNvSpPr txBox="1">
            <a:spLocks/>
          </p:cNvSpPr>
          <p:nvPr/>
        </p:nvSpPr>
        <p:spPr>
          <a:xfrm>
            <a:off x="97788" y="9888626"/>
            <a:ext cx="3103756"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ja-JP" dirty="0">
                <a:latin typeface="Adobe Clean Han Regular" panose="020B0500000000000000" pitchFamily="34" charset="-128"/>
                <a:ea typeface="Adobe Clean Han Regular" panose="020B0500000000000000" pitchFamily="34" charset="-128"/>
              </a:rPr>
              <a:t>©2021 Adobe.All Rights Reserved.Adobe Confidential.</a:t>
            </a:r>
          </a:p>
        </p:txBody>
      </p:sp>
      <p:sp>
        <p:nvSpPr>
          <p:cNvPr id="114" name="object 26">
            <a:extLst>
              <a:ext uri="{FF2B5EF4-FFF2-40B4-BE49-F238E27FC236}">
                <a16:creationId xmlns:a16="http://schemas.microsoft.com/office/drawing/2014/main" id="{408C2D8F-392B-584D-B818-DDD728EB2211}"/>
              </a:ext>
            </a:extLst>
          </p:cNvPr>
          <p:cNvSpPr/>
          <p:nvPr/>
        </p:nvSpPr>
        <p:spPr>
          <a:xfrm>
            <a:off x="214971" y="868681"/>
            <a:ext cx="2747304" cy="8553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115" name="Rectangle 114">
            <a:extLst>
              <a:ext uri="{FF2B5EF4-FFF2-40B4-BE49-F238E27FC236}">
                <a16:creationId xmlns:a16="http://schemas.microsoft.com/office/drawing/2014/main" id="{2BDA6231-3DD1-8A43-B0D1-0426CE38EFB1}"/>
              </a:ext>
            </a:extLst>
          </p:cNvPr>
          <p:cNvSpPr/>
          <p:nvPr/>
        </p:nvSpPr>
        <p:spPr>
          <a:xfrm>
            <a:off x="214971" y="530261"/>
            <a:ext cx="2857514" cy="307777"/>
          </a:xfrm>
          <a:prstGeom prst="rect">
            <a:avLst/>
          </a:prstGeom>
        </p:spPr>
        <p:txBody>
          <a:bodyPr wrap="none" lIns="0">
            <a:spAutoFit/>
          </a:bodyPr>
          <a:lstStyle/>
          <a:p>
            <a:pPr>
              <a:lnSpc>
                <a:spcPct val="100000"/>
              </a:lnSpc>
              <a:spcBef>
                <a:spcPts val="280"/>
              </a:spcBef>
            </a:pPr>
            <a:r>
              <a:rPr lang="ja-JP" sz="1400" b="1">
                <a:solidFill>
                  <a:srgbClr val="020302"/>
                </a:solidFill>
                <a:latin typeface="Adobe Clean Han Regular" panose="020B0500000000000000" pitchFamily="34" charset="-128"/>
                <a:ea typeface="Adobe Clean Han Regular" panose="020B0500000000000000" pitchFamily="34" charset="-128"/>
                <a:cs typeface="Adobe Clean"/>
              </a:rPr>
              <a:t>エンタープライズサポートの特長</a:t>
            </a:r>
          </a:p>
        </p:txBody>
      </p:sp>
      <p:sp>
        <p:nvSpPr>
          <p:cNvPr id="118" name="object 60">
            <a:extLst>
              <a:ext uri="{FF2B5EF4-FFF2-40B4-BE49-F238E27FC236}">
                <a16:creationId xmlns:a16="http://schemas.microsoft.com/office/drawing/2014/main" id="{BB9C52B5-EDD8-5649-9B09-CD916E468DCA}"/>
              </a:ext>
            </a:extLst>
          </p:cNvPr>
          <p:cNvSpPr txBox="1"/>
          <p:nvPr/>
        </p:nvSpPr>
        <p:spPr>
          <a:xfrm>
            <a:off x="689237" y="2603192"/>
            <a:ext cx="1719497" cy="197490"/>
          </a:xfrm>
          <a:prstGeom prst="rect">
            <a:avLst/>
          </a:prstGeom>
        </p:spPr>
        <p:txBody>
          <a:bodyPr vert="horz" wrap="square" lIns="0" tIns="12700" rIns="0" bIns="0" rtlCol="0">
            <a:spAutoFit/>
          </a:bodyPr>
          <a:lstStyle/>
          <a:p>
            <a:pPr marL="12700">
              <a:lnSpc>
                <a:spcPct val="100000"/>
              </a:lnSpc>
              <a:spcBef>
                <a:spcPts val="100"/>
              </a:spcBef>
            </a:pPr>
            <a:r>
              <a:rPr lang="ja-JP" sz="1200" b="1" dirty="0">
                <a:solidFill>
                  <a:srgbClr val="020302"/>
                </a:solidFill>
                <a:latin typeface="Adobe Clean Han Regular" panose="020B0500000000000000" pitchFamily="34" charset="-128"/>
                <a:ea typeface="Adobe Clean Han Regular" panose="020B0500000000000000" pitchFamily="34" charset="-128"/>
                <a:cs typeface="Adobe Clean"/>
              </a:rPr>
              <a:t>エスカレーション管理</a:t>
            </a:r>
          </a:p>
        </p:txBody>
      </p:sp>
      <p:sp>
        <p:nvSpPr>
          <p:cNvPr id="119" name="object 61">
            <a:extLst>
              <a:ext uri="{FF2B5EF4-FFF2-40B4-BE49-F238E27FC236}">
                <a16:creationId xmlns:a16="http://schemas.microsoft.com/office/drawing/2014/main" id="{C05E643C-5521-E34E-8CCB-83DA47CEABF4}"/>
              </a:ext>
            </a:extLst>
          </p:cNvPr>
          <p:cNvSpPr txBox="1"/>
          <p:nvPr/>
        </p:nvSpPr>
        <p:spPr>
          <a:xfrm>
            <a:off x="355868" y="2923693"/>
            <a:ext cx="2194560" cy="782265"/>
          </a:xfrm>
          <a:prstGeom prst="rect">
            <a:avLst/>
          </a:prstGeom>
        </p:spPr>
        <p:txBody>
          <a:bodyPr vert="horz" wrap="square" lIns="0" tIns="12700" rIns="0" bIns="0" rtlCol="0">
            <a:spAutoFit/>
          </a:bodyPr>
          <a:lstStyle/>
          <a:p>
            <a:pPr marL="12700">
              <a:lnSpc>
                <a:spcPct val="100000"/>
              </a:lnSpc>
              <a:spcBef>
                <a:spcPts val="100"/>
              </a:spcBef>
            </a:pPr>
            <a:r>
              <a:rPr lang="ja-JP" sz="1000">
                <a:solidFill>
                  <a:srgbClr val="4B4B4B"/>
                </a:solidFill>
                <a:latin typeface="Adobe Clean Han Regular" panose="020B0500000000000000" pitchFamily="34" charset="-128"/>
                <a:ea typeface="Adobe Clean Han Regular" panose="020B0500000000000000" pitchFamily="34" charset="-128"/>
              </a:rPr>
              <a:t>アドビ内の専任連絡窓口が、エスカレーション支援や定期的なアップデートを提供し、お客様の最も重要なオープン中のサポートリクエストに優先的に対応します。</a:t>
            </a:r>
          </a:p>
        </p:txBody>
      </p:sp>
      <p:sp>
        <p:nvSpPr>
          <p:cNvPr id="120" name="object 62">
            <a:extLst>
              <a:ext uri="{FF2B5EF4-FFF2-40B4-BE49-F238E27FC236}">
                <a16:creationId xmlns:a16="http://schemas.microsoft.com/office/drawing/2014/main" id="{1DE9F4C6-6FBC-7048-980D-2E4B9151D17A}"/>
              </a:ext>
            </a:extLst>
          </p:cNvPr>
          <p:cNvSpPr txBox="1"/>
          <p:nvPr/>
        </p:nvSpPr>
        <p:spPr>
          <a:xfrm>
            <a:off x="3201544" y="2592995"/>
            <a:ext cx="1656206" cy="197490"/>
          </a:xfrm>
          <a:prstGeom prst="rect">
            <a:avLst/>
          </a:prstGeom>
        </p:spPr>
        <p:txBody>
          <a:bodyPr vert="horz" wrap="square" lIns="0" tIns="12700" rIns="0" bIns="0" rtlCol="0">
            <a:spAutoFit/>
          </a:bodyPr>
          <a:lstStyle/>
          <a:p>
            <a:pPr marL="12700">
              <a:lnSpc>
                <a:spcPct val="100000"/>
              </a:lnSpc>
              <a:spcBef>
                <a:spcPts val="100"/>
              </a:spcBef>
            </a:pPr>
            <a:r>
              <a:rPr lang="ja-JP" sz="1200" b="1" dirty="0">
                <a:solidFill>
                  <a:srgbClr val="020302"/>
                </a:solidFill>
                <a:latin typeface="Adobe Clean Han Regular" panose="020B0500000000000000" pitchFamily="34" charset="-128"/>
                <a:ea typeface="Adobe Clean Han Regular" panose="020B0500000000000000" pitchFamily="34" charset="-128"/>
                <a:cs typeface="Adobe Clean"/>
              </a:rPr>
              <a:t>サービスレビュー</a:t>
            </a:r>
          </a:p>
        </p:txBody>
      </p:sp>
      <p:sp>
        <p:nvSpPr>
          <p:cNvPr id="121" name="object 63">
            <a:extLst>
              <a:ext uri="{FF2B5EF4-FFF2-40B4-BE49-F238E27FC236}">
                <a16:creationId xmlns:a16="http://schemas.microsoft.com/office/drawing/2014/main" id="{3419AAD6-8F78-6A4E-92B4-499B303969C2}"/>
              </a:ext>
            </a:extLst>
          </p:cNvPr>
          <p:cNvSpPr txBox="1"/>
          <p:nvPr/>
        </p:nvSpPr>
        <p:spPr>
          <a:xfrm>
            <a:off x="2835999" y="2921585"/>
            <a:ext cx="2194560" cy="628377"/>
          </a:xfrm>
          <a:prstGeom prst="rect">
            <a:avLst/>
          </a:prstGeom>
        </p:spPr>
        <p:txBody>
          <a:bodyPr vert="horz" wrap="square" lIns="0" tIns="12700" rIns="0" bIns="0" rtlCol="0">
            <a:spAutoFit/>
          </a:bodyPr>
          <a:lstStyle/>
          <a:p>
            <a:pPr marL="12700">
              <a:lnSpc>
                <a:spcPct val="100000"/>
              </a:lnSpc>
              <a:spcBef>
                <a:spcPts val="100"/>
              </a:spcBef>
            </a:pPr>
            <a:r>
              <a:rPr lang="ja-JP" sz="1000">
                <a:solidFill>
                  <a:srgbClr val="4B4B4B"/>
                </a:solidFill>
                <a:latin typeface="Adobe Clean Han Regular" panose="020B0500000000000000" pitchFamily="34" charset="-128"/>
                <a:ea typeface="Adobe Clean Han Regular" panose="020B0500000000000000" pitchFamily="34" charset="-128"/>
              </a:rPr>
              <a:t>エンタープライズプログラムのサービス、メリットおよびサポート関連指標に関して、包括的なレビューを年 2 回行います。</a:t>
            </a:r>
          </a:p>
        </p:txBody>
      </p:sp>
      <p:sp>
        <p:nvSpPr>
          <p:cNvPr id="123" name="object 65">
            <a:extLst>
              <a:ext uri="{FF2B5EF4-FFF2-40B4-BE49-F238E27FC236}">
                <a16:creationId xmlns:a16="http://schemas.microsoft.com/office/drawing/2014/main" id="{A68C77C5-EF3C-7143-9359-14C6A26D1276}"/>
              </a:ext>
            </a:extLst>
          </p:cNvPr>
          <p:cNvSpPr txBox="1"/>
          <p:nvPr/>
        </p:nvSpPr>
        <p:spPr>
          <a:xfrm>
            <a:off x="5265661" y="1426694"/>
            <a:ext cx="2194560" cy="628377"/>
          </a:xfrm>
          <a:prstGeom prst="rect">
            <a:avLst/>
          </a:prstGeom>
        </p:spPr>
        <p:txBody>
          <a:bodyPr vert="horz" wrap="square" lIns="0" tIns="12700" rIns="0" bIns="0" rtlCol="0">
            <a:spAutoFit/>
          </a:bodyPr>
          <a:lstStyle/>
          <a:p>
            <a:pPr marL="12700">
              <a:lnSpc>
                <a:spcPct val="100000"/>
              </a:lnSpc>
              <a:spcBef>
                <a:spcPts val="100"/>
              </a:spcBef>
            </a:pPr>
            <a:r>
              <a:rPr lang="ja-JP" sz="1000" dirty="0">
                <a:solidFill>
                  <a:srgbClr val="4B4B4B"/>
                </a:solidFill>
                <a:latin typeface="Adobe Clean Han Regular" panose="020B0500000000000000" pitchFamily="34" charset="-128"/>
                <a:ea typeface="Adobe Clean Han Regular" panose="020B0500000000000000" pitchFamily="34" charset="-128"/>
              </a:rPr>
              <a:t>特定の製品の機能と、それを活用して一般的なビジネス上の問題を解決する方法に焦点を当てた 60 分のセッションです。</a:t>
            </a:r>
          </a:p>
        </p:txBody>
      </p:sp>
      <p:sp>
        <p:nvSpPr>
          <p:cNvPr id="124" name="object 66">
            <a:extLst>
              <a:ext uri="{FF2B5EF4-FFF2-40B4-BE49-F238E27FC236}">
                <a16:creationId xmlns:a16="http://schemas.microsoft.com/office/drawing/2014/main" id="{14AAF776-9013-4C40-92F9-FFFE22C4038F}"/>
              </a:ext>
            </a:extLst>
          </p:cNvPr>
          <p:cNvSpPr txBox="1"/>
          <p:nvPr/>
        </p:nvSpPr>
        <p:spPr>
          <a:xfrm>
            <a:off x="5265661" y="5001737"/>
            <a:ext cx="2194560" cy="536622"/>
          </a:xfrm>
          <a:prstGeom prst="rect">
            <a:avLst/>
          </a:prstGeom>
        </p:spPr>
        <p:txBody>
          <a:bodyPr vert="horz" wrap="square" lIns="0" tIns="12700" rIns="0" bIns="0" rtlCol="0">
            <a:spAutoFit/>
          </a:bodyPr>
          <a:lstStyle/>
          <a:p>
            <a:pPr marL="12700" marR="5080">
              <a:lnSpc>
                <a:spcPct val="115999"/>
              </a:lnSpc>
              <a:spcBef>
                <a:spcPts val="600"/>
              </a:spcBef>
            </a:pPr>
            <a:r>
              <a:rPr lang="ja-JP" sz="1000">
                <a:solidFill>
                  <a:srgbClr val="4B4B4B"/>
                </a:solidFill>
                <a:latin typeface="Adobe Clean Han Regular" panose="020B0500000000000000" pitchFamily="34" charset="-128"/>
                <a:ea typeface="Adobe Clean Han Regular" panose="020B0500000000000000" pitchFamily="34" charset="-128"/>
              </a:rPr>
              <a:t>AEM as a Cloud Service におけるカスタマイズのベストプラクティスとコアコンポーネントの採用を促進します。</a:t>
            </a:r>
          </a:p>
        </p:txBody>
      </p:sp>
      <p:sp>
        <p:nvSpPr>
          <p:cNvPr id="125" name="object 67">
            <a:extLst>
              <a:ext uri="{FF2B5EF4-FFF2-40B4-BE49-F238E27FC236}">
                <a16:creationId xmlns:a16="http://schemas.microsoft.com/office/drawing/2014/main" id="{AF4EBBF5-5438-A043-B9AA-3822381D52EE}"/>
              </a:ext>
            </a:extLst>
          </p:cNvPr>
          <p:cNvSpPr txBox="1"/>
          <p:nvPr/>
        </p:nvSpPr>
        <p:spPr>
          <a:xfrm>
            <a:off x="2835999" y="4994097"/>
            <a:ext cx="2194560" cy="540276"/>
          </a:xfrm>
          <a:prstGeom prst="rect">
            <a:avLst/>
          </a:prstGeom>
        </p:spPr>
        <p:txBody>
          <a:bodyPr vert="horz" wrap="square" lIns="0" tIns="12700" rIns="0" bIns="0" rtlCol="0">
            <a:spAutoFit/>
          </a:bodyPr>
          <a:lstStyle/>
          <a:p>
            <a:pPr marL="14604" marR="5080" indent="-1905">
              <a:lnSpc>
                <a:spcPct val="117000"/>
              </a:lnSpc>
              <a:spcBef>
                <a:spcPts val="900"/>
              </a:spcBef>
            </a:pPr>
            <a:r>
              <a:rPr lang="ja-JP" sz="1000" dirty="0">
                <a:solidFill>
                  <a:srgbClr val="4B4B4B"/>
                </a:solidFill>
                <a:latin typeface="Adobe Clean Han Regular" panose="020B0500000000000000" pitchFamily="34" charset="-128"/>
                <a:ea typeface="Adobe Clean Han Regular" panose="020B0500000000000000" pitchFamily="34" charset="-128"/>
              </a:rPr>
              <a:t>最適化のチャンスがあるカスタマイズソリューションの採用領域を特定、</a:t>
            </a:r>
            <a:br>
              <a:rPr lang="sk-SK" altLang="ja-JP" sz="1000" dirty="0">
                <a:solidFill>
                  <a:srgbClr val="4B4B4B"/>
                </a:solidFill>
                <a:latin typeface="Adobe Clean Han Regular" panose="020B0500000000000000" pitchFamily="34" charset="-128"/>
                <a:ea typeface="Adobe Clean Han Regular" panose="020B0500000000000000" pitchFamily="34" charset="-128"/>
              </a:rPr>
            </a:br>
            <a:r>
              <a:rPr lang="ja-JP" sz="1000" dirty="0">
                <a:solidFill>
                  <a:srgbClr val="4B4B4B"/>
                </a:solidFill>
                <a:latin typeface="Adobe Clean Han Regular" panose="020B0500000000000000" pitchFamily="34" charset="-128"/>
                <a:ea typeface="Adobe Clean Han Regular" panose="020B0500000000000000" pitchFamily="34" charset="-128"/>
              </a:rPr>
              <a:t>レビュー、提案します。</a:t>
            </a:r>
          </a:p>
        </p:txBody>
      </p:sp>
      <p:sp>
        <p:nvSpPr>
          <p:cNvPr id="126" name="object 68">
            <a:extLst>
              <a:ext uri="{FF2B5EF4-FFF2-40B4-BE49-F238E27FC236}">
                <a16:creationId xmlns:a16="http://schemas.microsoft.com/office/drawing/2014/main" id="{7F65676D-32E4-7B4B-BB85-4D504B5882BD}"/>
              </a:ext>
            </a:extLst>
          </p:cNvPr>
          <p:cNvSpPr txBox="1"/>
          <p:nvPr/>
        </p:nvSpPr>
        <p:spPr>
          <a:xfrm>
            <a:off x="355868" y="4947989"/>
            <a:ext cx="2194560" cy="900375"/>
          </a:xfrm>
          <a:prstGeom prst="rect">
            <a:avLst/>
          </a:prstGeom>
        </p:spPr>
        <p:txBody>
          <a:bodyPr vert="horz" wrap="square" lIns="0" tIns="12700" rIns="0" bIns="0" rtlCol="0">
            <a:spAutoFit/>
          </a:bodyPr>
          <a:lstStyle/>
          <a:p>
            <a:pPr marL="12700" marR="5080">
              <a:lnSpc>
                <a:spcPct val="117000"/>
              </a:lnSpc>
              <a:spcBef>
                <a:spcPts val="685"/>
              </a:spcBef>
            </a:pPr>
            <a:r>
              <a:rPr lang="ja-JP" sz="1000">
                <a:solidFill>
                  <a:srgbClr val="4B4B4B"/>
                </a:solidFill>
                <a:latin typeface="Adobe Clean Han Regular" panose="020B0500000000000000" pitchFamily="34" charset="-128"/>
                <a:ea typeface="Adobe Clean Han Regular" panose="020B0500000000000000" pitchFamily="34" charset="-128"/>
              </a:rPr>
              <a:t>AEM as a Cloud Service のお客様が業界標準や AEM as a Cloud Service のベストプラクティスを遵守することを支援するための技術的および運用上のガバナンスを提供します。</a:t>
            </a:r>
          </a:p>
        </p:txBody>
      </p:sp>
      <p:sp>
        <p:nvSpPr>
          <p:cNvPr id="127" name="object 39">
            <a:extLst>
              <a:ext uri="{FF2B5EF4-FFF2-40B4-BE49-F238E27FC236}">
                <a16:creationId xmlns:a16="http://schemas.microsoft.com/office/drawing/2014/main" id="{BB896A03-8E7E-344F-BDE1-37C49461FF04}"/>
              </a:ext>
            </a:extLst>
          </p:cNvPr>
          <p:cNvSpPr txBox="1"/>
          <p:nvPr/>
        </p:nvSpPr>
        <p:spPr>
          <a:xfrm>
            <a:off x="2835999" y="1401973"/>
            <a:ext cx="2194560" cy="959237"/>
          </a:xfrm>
          <a:prstGeom prst="rect">
            <a:avLst/>
          </a:prstGeom>
        </p:spPr>
        <p:txBody>
          <a:bodyPr vert="horz" wrap="square" lIns="0" tIns="35560" rIns="0" bIns="0" rtlCol="0">
            <a:spAutoFit/>
          </a:bodyPr>
          <a:lstStyle/>
          <a:p>
            <a:pPr>
              <a:spcBef>
                <a:spcPts val="190"/>
              </a:spcBef>
            </a:pPr>
            <a:r>
              <a:rPr lang="ja-JP" sz="1000">
                <a:solidFill>
                  <a:srgbClr val="4B4B4B"/>
                </a:solidFill>
                <a:latin typeface="Adobe Clean Han Regular" panose="020B0500000000000000" pitchFamily="34" charset="-128"/>
                <a:ea typeface="Adobe Clean Han Regular" panose="020B0500000000000000" pitchFamily="34" charset="-128"/>
              </a:rPr>
              <a:t>お客様のソリューション環境およびビジネス目標をよく理解している、専任のサポートエンジニアです。豊富な経験を活かして、お客様のエンタープライズサポートエクスペリエンスの調整を支援します。</a:t>
            </a:r>
          </a:p>
        </p:txBody>
      </p:sp>
      <p:sp>
        <p:nvSpPr>
          <p:cNvPr id="128" name="Rectangle 127">
            <a:extLst>
              <a:ext uri="{FF2B5EF4-FFF2-40B4-BE49-F238E27FC236}">
                <a16:creationId xmlns:a16="http://schemas.microsoft.com/office/drawing/2014/main" id="{4C112B89-FE2D-9246-A0BB-87EE74786AB0}"/>
              </a:ext>
            </a:extLst>
          </p:cNvPr>
          <p:cNvSpPr>
            <a:spLocks/>
          </p:cNvSpPr>
          <p:nvPr/>
        </p:nvSpPr>
        <p:spPr>
          <a:xfrm>
            <a:off x="3201544" y="1127425"/>
            <a:ext cx="1883244" cy="184666"/>
          </a:xfrm>
          <a:prstGeom prst="rect">
            <a:avLst/>
          </a:prstGeom>
        </p:spPr>
        <p:txBody>
          <a:bodyPr wrap="square" lIns="0" tIns="0" rIns="0" bIns="0">
            <a:spAutoFit/>
          </a:bodyPr>
          <a:lstStyle/>
          <a:p>
            <a:pPr>
              <a:spcBef>
                <a:spcPts val="600"/>
              </a:spcBef>
              <a:spcAft>
                <a:spcPts val="600"/>
              </a:spcAft>
            </a:pPr>
            <a:r>
              <a:rPr lang="ja-JP" sz="1200" b="1" dirty="0">
                <a:solidFill>
                  <a:srgbClr val="020302"/>
                </a:solidFill>
                <a:latin typeface="Adobe Clean Han Regular" panose="020B0500000000000000" pitchFamily="34" charset="-128"/>
                <a:ea typeface="Adobe Clean Han Regular" panose="020B0500000000000000" pitchFamily="34" charset="-128"/>
              </a:rPr>
              <a:t>専任サポートエンジニア</a:t>
            </a:r>
          </a:p>
        </p:txBody>
      </p:sp>
      <p:pic>
        <p:nvPicPr>
          <p:cNvPr id="142" name="Graphic 141" descr="User outline">
            <a:extLst>
              <a:ext uri="{FF2B5EF4-FFF2-40B4-BE49-F238E27FC236}">
                <a16:creationId xmlns:a16="http://schemas.microsoft.com/office/drawing/2014/main" id="{D810B7C8-EC8A-8D4D-9EEC-977E8C8AB01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6853" y="1015953"/>
            <a:ext cx="365760" cy="299325"/>
          </a:xfrm>
          <a:prstGeom prst="rect">
            <a:avLst/>
          </a:prstGeom>
        </p:spPr>
      </p:pic>
      <p:sp>
        <p:nvSpPr>
          <p:cNvPr id="144" name="object 62">
            <a:extLst>
              <a:ext uri="{FF2B5EF4-FFF2-40B4-BE49-F238E27FC236}">
                <a16:creationId xmlns:a16="http://schemas.microsoft.com/office/drawing/2014/main" id="{0D314FCF-4BE4-7542-ACF8-D1CC1D85A5C3}"/>
              </a:ext>
            </a:extLst>
          </p:cNvPr>
          <p:cNvSpPr txBox="1"/>
          <p:nvPr/>
        </p:nvSpPr>
        <p:spPr>
          <a:xfrm>
            <a:off x="5723508" y="1099976"/>
            <a:ext cx="1422237" cy="382156"/>
          </a:xfrm>
          <a:prstGeom prst="rect">
            <a:avLst/>
          </a:prstGeom>
        </p:spPr>
        <p:txBody>
          <a:bodyPr vert="horz" wrap="square" lIns="0" tIns="12700" rIns="0" bIns="0" rtlCol="0">
            <a:spAutoFit/>
          </a:bodyPr>
          <a:lstStyle/>
          <a:p>
            <a:pPr marL="12700">
              <a:lnSpc>
                <a:spcPct val="100000"/>
              </a:lnSpc>
              <a:spcBef>
                <a:spcPts val="100"/>
              </a:spcBef>
            </a:pPr>
            <a:r>
              <a:rPr lang="ja-JP" sz="1200" b="1" dirty="0">
                <a:solidFill>
                  <a:srgbClr val="020302"/>
                </a:solidFill>
                <a:latin typeface="Adobe Clean Han Regular" panose="020B0500000000000000" pitchFamily="34" charset="-128"/>
                <a:ea typeface="Adobe Clean Han Regular" panose="020B0500000000000000" pitchFamily="34" charset="-128"/>
                <a:cs typeface="Adobe Clean"/>
              </a:rPr>
              <a:t>エキスパートによるセッション</a:t>
            </a:r>
          </a:p>
        </p:txBody>
      </p:sp>
      <p:sp>
        <p:nvSpPr>
          <p:cNvPr id="147" name="Rectangle 146">
            <a:extLst>
              <a:ext uri="{FF2B5EF4-FFF2-40B4-BE49-F238E27FC236}">
                <a16:creationId xmlns:a16="http://schemas.microsoft.com/office/drawing/2014/main" id="{98139763-3864-EE42-90B0-5D0834D69657}"/>
              </a:ext>
            </a:extLst>
          </p:cNvPr>
          <p:cNvSpPr/>
          <p:nvPr/>
        </p:nvSpPr>
        <p:spPr>
          <a:xfrm>
            <a:off x="5181600" y="4400028"/>
            <a:ext cx="1972258" cy="646331"/>
          </a:xfrm>
          <a:prstGeom prst="rect">
            <a:avLst/>
          </a:prstGeom>
        </p:spPr>
        <p:txBody>
          <a:bodyPr wrap="square">
            <a:spAutoFit/>
          </a:bodyPr>
          <a:lstStyle/>
          <a:p>
            <a:pPr marL="12700">
              <a:lnSpc>
                <a:spcPct val="100000"/>
              </a:lnSpc>
              <a:spcBef>
                <a:spcPts val="100"/>
              </a:spcBef>
            </a:pPr>
            <a:r>
              <a:rPr lang="ja-JP" sz="1200" b="1" dirty="0">
                <a:solidFill>
                  <a:srgbClr val="020302"/>
                </a:solidFill>
                <a:latin typeface="Adobe Clean Han Regular" panose="020B0500000000000000" pitchFamily="34" charset="-128"/>
                <a:ea typeface="Adobe Clean Han Regular" panose="020B0500000000000000" pitchFamily="34" charset="-128"/>
                <a:cs typeface="Adobe Clean"/>
              </a:rPr>
              <a:t>AEM as a Cloud Service のカスタマイズのベストプラクティス</a:t>
            </a:r>
          </a:p>
        </p:txBody>
      </p:sp>
      <p:sp>
        <p:nvSpPr>
          <p:cNvPr id="148" name="Rectangle 147">
            <a:extLst>
              <a:ext uri="{FF2B5EF4-FFF2-40B4-BE49-F238E27FC236}">
                <a16:creationId xmlns:a16="http://schemas.microsoft.com/office/drawing/2014/main" id="{E46486FF-98E8-104F-B880-5545084769D6}"/>
              </a:ext>
            </a:extLst>
          </p:cNvPr>
          <p:cNvSpPr/>
          <p:nvPr/>
        </p:nvSpPr>
        <p:spPr>
          <a:xfrm>
            <a:off x="2752588" y="4400293"/>
            <a:ext cx="1708650" cy="646331"/>
          </a:xfrm>
          <a:prstGeom prst="rect">
            <a:avLst/>
          </a:prstGeom>
        </p:spPr>
        <p:txBody>
          <a:bodyPr wrap="square">
            <a:spAutoFit/>
          </a:bodyPr>
          <a:lstStyle/>
          <a:p>
            <a:pPr marL="12700">
              <a:lnSpc>
                <a:spcPct val="100000"/>
              </a:lnSpc>
              <a:spcBef>
                <a:spcPts val="100"/>
              </a:spcBef>
            </a:pPr>
            <a:r>
              <a:rPr lang="ja-JP" sz="1200" b="1" dirty="0">
                <a:solidFill>
                  <a:srgbClr val="020302"/>
                </a:solidFill>
                <a:latin typeface="Adobe Clean Han Regular" panose="020B0500000000000000" pitchFamily="34" charset="-128"/>
                <a:ea typeface="Adobe Clean Han Regular" panose="020B0500000000000000" pitchFamily="34" charset="-128"/>
                <a:cs typeface="Adobe Clean"/>
              </a:rPr>
              <a:t>AEM as a Cloud Service の付加価値サービス</a:t>
            </a:r>
          </a:p>
        </p:txBody>
      </p:sp>
      <p:sp>
        <p:nvSpPr>
          <p:cNvPr id="149" name="Rectangle 148">
            <a:extLst>
              <a:ext uri="{FF2B5EF4-FFF2-40B4-BE49-F238E27FC236}">
                <a16:creationId xmlns:a16="http://schemas.microsoft.com/office/drawing/2014/main" id="{18F92F5A-D3CA-DB48-AF85-3ED95C0CE207}"/>
              </a:ext>
            </a:extLst>
          </p:cNvPr>
          <p:cNvSpPr/>
          <p:nvPr/>
        </p:nvSpPr>
        <p:spPr>
          <a:xfrm>
            <a:off x="381000" y="4438394"/>
            <a:ext cx="1998943" cy="461665"/>
          </a:xfrm>
          <a:prstGeom prst="rect">
            <a:avLst/>
          </a:prstGeom>
        </p:spPr>
        <p:txBody>
          <a:bodyPr wrap="square" lIns="0">
            <a:spAutoFit/>
          </a:bodyPr>
          <a:lstStyle/>
          <a:p>
            <a:pPr marL="12700">
              <a:lnSpc>
                <a:spcPct val="100000"/>
              </a:lnSpc>
              <a:spcBef>
                <a:spcPts val="100"/>
              </a:spcBef>
            </a:pPr>
            <a:r>
              <a:rPr lang="ja-JP" sz="1200" b="1">
                <a:solidFill>
                  <a:srgbClr val="020302"/>
                </a:solidFill>
                <a:latin typeface="Adobe Clean Han Regular" panose="020B0500000000000000" pitchFamily="34" charset="-128"/>
                <a:ea typeface="Adobe Clean Han Regular" panose="020B0500000000000000" pitchFamily="34" charset="-128"/>
                <a:cs typeface="Adobe Clean"/>
              </a:rPr>
              <a:t>AEM as a Cloud Service 向けガバナンス</a:t>
            </a:r>
          </a:p>
        </p:txBody>
      </p:sp>
      <p:pic>
        <p:nvPicPr>
          <p:cNvPr id="151" name="Graphic 150" descr="Director's Chair outline">
            <a:extLst>
              <a:ext uri="{FF2B5EF4-FFF2-40B4-BE49-F238E27FC236}">
                <a16:creationId xmlns:a16="http://schemas.microsoft.com/office/drawing/2014/main" id="{921858E2-75CF-3B40-8734-4CE41782FC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57799" y="1015952"/>
            <a:ext cx="411480" cy="411480"/>
          </a:xfrm>
          <a:prstGeom prst="rect">
            <a:avLst/>
          </a:prstGeom>
        </p:spPr>
      </p:pic>
      <p:pic>
        <p:nvPicPr>
          <p:cNvPr id="153" name="Graphic 152" descr="Rating 3 Star with solid fill">
            <a:extLst>
              <a:ext uri="{FF2B5EF4-FFF2-40B4-BE49-F238E27FC236}">
                <a16:creationId xmlns:a16="http://schemas.microsoft.com/office/drawing/2014/main" id="{D5B000DA-4203-6A40-88BA-0E899DF2822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76853" y="2514600"/>
            <a:ext cx="385800" cy="385800"/>
          </a:xfrm>
          <a:prstGeom prst="rect">
            <a:avLst/>
          </a:prstGeom>
        </p:spPr>
      </p:pic>
      <p:sp>
        <p:nvSpPr>
          <p:cNvPr id="61" name="object 62">
            <a:extLst>
              <a:ext uri="{FF2B5EF4-FFF2-40B4-BE49-F238E27FC236}">
                <a16:creationId xmlns:a16="http://schemas.microsoft.com/office/drawing/2014/main" id="{617B1137-C66B-C040-8DDC-65022470FBF2}"/>
              </a:ext>
            </a:extLst>
          </p:cNvPr>
          <p:cNvSpPr txBox="1"/>
          <p:nvPr/>
        </p:nvSpPr>
        <p:spPr>
          <a:xfrm>
            <a:off x="689237" y="1102554"/>
            <a:ext cx="1373941" cy="197490"/>
          </a:xfrm>
          <a:prstGeom prst="rect">
            <a:avLst/>
          </a:prstGeom>
        </p:spPr>
        <p:txBody>
          <a:bodyPr vert="horz" wrap="square" lIns="0" tIns="12700" rIns="0" bIns="0" rtlCol="0">
            <a:spAutoFit/>
          </a:bodyPr>
          <a:lstStyle/>
          <a:p>
            <a:pPr marL="12700">
              <a:lnSpc>
                <a:spcPct val="100000"/>
              </a:lnSpc>
              <a:spcBef>
                <a:spcPts val="100"/>
              </a:spcBef>
            </a:pPr>
            <a:r>
              <a:rPr lang="ja-JP" sz="1200" b="1" dirty="0">
                <a:solidFill>
                  <a:srgbClr val="020302"/>
                </a:solidFill>
                <a:latin typeface="Adobe Clean Han Regular" panose="020B0500000000000000" pitchFamily="34" charset="-128"/>
                <a:ea typeface="Adobe Clean Han Regular" panose="020B0500000000000000" pitchFamily="34" charset="-128"/>
                <a:cs typeface="Adobe Clean"/>
              </a:rPr>
              <a:t>ケースレビュー</a:t>
            </a:r>
          </a:p>
        </p:txBody>
      </p:sp>
      <p:pic>
        <p:nvPicPr>
          <p:cNvPr id="5" name="Graphic 4" descr="Customer review outline">
            <a:extLst>
              <a:ext uri="{FF2B5EF4-FFF2-40B4-BE49-F238E27FC236}">
                <a16:creationId xmlns:a16="http://schemas.microsoft.com/office/drawing/2014/main" id="{8CCEB8E9-4EDC-FD45-900B-6151B8F604B7}"/>
              </a:ext>
            </a:extLst>
          </p:cNvPr>
          <p:cNvPicPr>
            <a:picLocks/>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1015953"/>
            <a:ext cx="411480" cy="320040"/>
          </a:xfrm>
          <a:prstGeom prst="rect">
            <a:avLst/>
          </a:prstGeom>
        </p:spPr>
      </p:pic>
      <p:sp>
        <p:nvSpPr>
          <p:cNvPr id="66" name="object 63">
            <a:extLst>
              <a:ext uri="{FF2B5EF4-FFF2-40B4-BE49-F238E27FC236}">
                <a16:creationId xmlns:a16="http://schemas.microsoft.com/office/drawing/2014/main" id="{FFC37365-14D1-2C4B-97CC-3896ADF5B05F}"/>
              </a:ext>
            </a:extLst>
          </p:cNvPr>
          <p:cNvSpPr txBox="1"/>
          <p:nvPr/>
        </p:nvSpPr>
        <p:spPr>
          <a:xfrm>
            <a:off x="355868" y="1426046"/>
            <a:ext cx="2194560" cy="782265"/>
          </a:xfrm>
          <a:prstGeom prst="rect">
            <a:avLst/>
          </a:prstGeom>
        </p:spPr>
        <p:txBody>
          <a:bodyPr vert="horz" wrap="square" lIns="0" tIns="12700" rIns="0" bIns="0" rtlCol="0">
            <a:spAutoFit/>
          </a:bodyPr>
          <a:lstStyle/>
          <a:p>
            <a:pPr marL="12700">
              <a:lnSpc>
                <a:spcPct val="100000"/>
              </a:lnSpc>
              <a:spcBef>
                <a:spcPts val="100"/>
              </a:spcBef>
            </a:pPr>
            <a:r>
              <a:rPr lang="ja-JP" sz="1000" dirty="0">
                <a:solidFill>
                  <a:srgbClr val="4B4B4B"/>
                </a:solidFill>
                <a:latin typeface="Adobe Clean Han Regular" panose="020B0500000000000000" pitchFamily="34" charset="-128"/>
                <a:ea typeface="Adobe Clean Han Regular" panose="020B0500000000000000" pitchFamily="34" charset="-128"/>
              </a:rPr>
              <a:t>オープン中のサポートリクエストを定期的にレビューし、ケースの説明、ビジネスへの影響、ステータス、優先度、迅速な解決に必要な次のステップへの合意について、お客様と調整します。</a:t>
            </a:r>
          </a:p>
        </p:txBody>
      </p:sp>
      <p:sp>
        <p:nvSpPr>
          <p:cNvPr id="68" name="Rectangle 67">
            <a:extLst>
              <a:ext uri="{FF2B5EF4-FFF2-40B4-BE49-F238E27FC236}">
                <a16:creationId xmlns:a16="http://schemas.microsoft.com/office/drawing/2014/main" id="{C8A5F3FC-2C04-C744-BD0E-F9ACC42DEA13}"/>
              </a:ext>
            </a:extLst>
          </p:cNvPr>
          <p:cNvSpPr/>
          <p:nvPr/>
        </p:nvSpPr>
        <p:spPr>
          <a:xfrm>
            <a:off x="214971" y="3981193"/>
            <a:ext cx="3428183" cy="307777"/>
          </a:xfrm>
          <a:prstGeom prst="rect">
            <a:avLst/>
          </a:prstGeom>
        </p:spPr>
        <p:txBody>
          <a:bodyPr wrap="none" lIns="0">
            <a:spAutoFit/>
          </a:bodyPr>
          <a:lstStyle/>
          <a:p>
            <a:pPr>
              <a:lnSpc>
                <a:spcPct val="100000"/>
              </a:lnSpc>
              <a:spcBef>
                <a:spcPts val="280"/>
              </a:spcBef>
            </a:pPr>
            <a:r>
              <a:rPr lang="ja-JP" sz="1400" b="1">
                <a:solidFill>
                  <a:srgbClr val="020302"/>
                </a:solidFill>
                <a:latin typeface="Adobe Clean Han Regular" panose="020B0500000000000000" pitchFamily="34" charset="-128"/>
                <a:ea typeface="Adobe Clean Han Regular" panose="020B0500000000000000" pitchFamily="34" charset="-128"/>
                <a:cs typeface="Adobe Clean"/>
              </a:rPr>
              <a:t>クラウドサポートアクティビティ - AEM</a:t>
            </a:r>
          </a:p>
        </p:txBody>
      </p:sp>
      <p:sp>
        <p:nvSpPr>
          <p:cNvPr id="69" name="object 26">
            <a:extLst>
              <a:ext uri="{FF2B5EF4-FFF2-40B4-BE49-F238E27FC236}">
                <a16:creationId xmlns:a16="http://schemas.microsoft.com/office/drawing/2014/main" id="{6A102D56-C83F-964F-8477-EC69A0596922}"/>
              </a:ext>
            </a:extLst>
          </p:cNvPr>
          <p:cNvSpPr/>
          <p:nvPr/>
        </p:nvSpPr>
        <p:spPr>
          <a:xfrm>
            <a:off x="214971" y="4310484"/>
            <a:ext cx="3299754" cy="9704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pic>
        <p:nvPicPr>
          <p:cNvPr id="9" name="Graphic 8" descr="Syncing cloud outline">
            <a:extLst>
              <a:ext uri="{FF2B5EF4-FFF2-40B4-BE49-F238E27FC236}">
                <a16:creationId xmlns:a16="http://schemas.microsoft.com/office/drawing/2014/main" id="{ABD4F6D3-5974-B843-8E65-3F7D52C02A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588317" y="3892352"/>
            <a:ext cx="461665" cy="461665"/>
          </a:xfrm>
          <a:prstGeom prst="rect">
            <a:avLst/>
          </a:prstGeom>
        </p:spPr>
      </p:pic>
      <p:pic>
        <p:nvPicPr>
          <p:cNvPr id="67" name="Graphic 66" descr="Speaker phone outline">
            <a:extLst>
              <a:ext uri="{FF2B5EF4-FFF2-40B4-BE49-F238E27FC236}">
                <a16:creationId xmlns:a16="http://schemas.microsoft.com/office/drawing/2014/main" id="{9CF25698-88B0-EB4D-88EB-74AEDE37DB9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76853" y="6679878"/>
            <a:ext cx="411480" cy="411480"/>
          </a:xfrm>
          <a:prstGeom prst="rect">
            <a:avLst/>
          </a:prstGeom>
        </p:spPr>
      </p:pic>
      <p:pic>
        <p:nvPicPr>
          <p:cNvPr id="70" name="Graphic 69" descr="Remote learning language outline">
            <a:extLst>
              <a:ext uri="{FF2B5EF4-FFF2-40B4-BE49-F238E27FC236}">
                <a16:creationId xmlns:a16="http://schemas.microsoft.com/office/drawing/2014/main" id="{AAC2DE22-688A-D04D-BBF0-41B9716024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28600" y="8520784"/>
            <a:ext cx="411480" cy="411480"/>
          </a:xfrm>
          <a:prstGeom prst="rect">
            <a:avLst/>
          </a:prstGeom>
        </p:spPr>
      </p:pic>
      <p:pic>
        <p:nvPicPr>
          <p:cNvPr id="72" name="Graphic 71" descr="Customer review outline">
            <a:extLst>
              <a:ext uri="{FF2B5EF4-FFF2-40B4-BE49-F238E27FC236}">
                <a16:creationId xmlns:a16="http://schemas.microsoft.com/office/drawing/2014/main" id="{21B3E732-0813-BE43-B793-4BD9034C6B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6641210"/>
            <a:ext cx="411480" cy="411480"/>
          </a:xfrm>
          <a:prstGeom prst="rect">
            <a:avLst/>
          </a:prstGeom>
        </p:spPr>
      </p:pic>
      <p:pic>
        <p:nvPicPr>
          <p:cNvPr id="73" name="Graphic 72" descr="Signpost outline">
            <a:extLst>
              <a:ext uri="{FF2B5EF4-FFF2-40B4-BE49-F238E27FC236}">
                <a16:creationId xmlns:a16="http://schemas.microsoft.com/office/drawing/2014/main" id="{1F982738-B503-9740-BDCB-05ED93867DE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6629400"/>
            <a:ext cx="411480" cy="411480"/>
          </a:xfrm>
          <a:prstGeom prst="rect">
            <a:avLst/>
          </a:prstGeom>
        </p:spPr>
      </p:pic>
      <p:pic>
        <p:nvPicPr>
          <p:cNvPr id="76" name="Graphic 75" descr="Internet outline">
            <a:extLst>
              <a:ext uri="{FF2B5EF4-FFF2-40B4-BE49-F238E27FC236}">
                <a16:creationId xmlns:a16="http://schemas.microsoft.com/office/drawing/2014/main" id="{F6C8836B-077B-BC4F-9C12-02BE5602368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257800" y="8520784"/>
            <a:ext cx="411480" cy="411480"/>
          </a:xfrm>
          <a:prstGeom prst="rect">
            <a:avLst/>
          </a:prstGeom>
        </p:spPr>
      </p:pic>
      <p:pic>
        <p:nvPicPr>
          <p:cNvPr id="77" name="Graphic 76" descr="Chat bubble outline">
            <a:extLst>
              <a:ext uri="{FF2B5EF4-FFF2-40B4-BE49-F238E27FC236}">
                <a16:creationId xmlns:a16="http://schemas.microsoft.com/office/drawing/2014/main" id="{B6F9981D-CBCE-514B-8F7F-0F0CAFEDBE4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6853" y="8520784"/>
            <a:ext cx="411480" cy="411480"/>
          </a:xfrm>
          <a:prstGeom prst="rect">
            <a:avLst/>
          </a:prstGeom>
        </p:spPr>
      </p:pic>
      <p:pic>
        <p:nvPicPr>
          <p:cNvPr id="78" name="Graphic 77" descr="Playbook outline">
            <a:extLst>
              <a:ext uri="{FF2B5EF4-FFF2-40B4-BE49-F238E27FC236}">
                <a16:creationId xmlns:a16="http://schemas.microsoft.com/office/drawing/2014/main" id="{C027C0A6-1CBA-8A4F-819C-F6A9FD0038F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8600" y="2517951"/>
            <a:ext cx="469271" cy="415313"/>
          </a:xfrm>
          <a:prstGeom prst="rect">
            <a:avLst/>
          </a:prstGeom>
        </p:spPr>
      </p:pic>
      <p:sp>
        <p:nvSpPr>
          <p:cNvPr id="59" name="object 38">
            <a:extLst>
              <a:ext uri="{FF2B5EF4-FFF2-40B4-BE49-F238E27FC236}">
                <a16:creationId xmlns:a16="http://schemas.microsoft.com/office/drawing/2014/main" id="{6A5585B6-BC58-CF49-8E30-0902A61164D3}"/>
              </a:ext>
            </a:extLst>
          </p:cNvPr>
          <p:cNvSpPr/>
          <p:nvPr/>
        </p:nvSpPr>
        <p:spPr>
          <a:xfrm rot="5400000" flipH="1">
            <a:off x="3863341" y="986533"/>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60" name="object 38">
            <a:extLst>
              <a:ext uri="{FF2B5EF4-FFF2-40B4-BE49-F238E27FC236}">
                <a16:creationId xmlns:a16="http://schemas.microsoft.com/office/drawing/2014/main" id="{C74BA5F1-BF40-EA40-A62E-3F21CE2DB3F1}"/>
              </a:ext>
            </a:extLst>
          </p:cNvPr>
          <p:cNvSpPr/>
          <p:nvPr/>
        </p:nvSpPr>
        <p:spPr>
          <a:xfrm rot="5400000" flipH="1">
            <a:off x="3863341" y="5609838"/>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grpSp>
        <p:nvGrpSpPr>
          <p:cNvPr id="62" name="object 3">
            <a:extLst>
              <a:ext uri="{FF2B5EF4-FFF2-40B4-BE49-F238E27FC236}">
                <a16:creationId xmlns:a16="http://schemas.microsoft.com/office/drawing/2014/main" id="{C539739D-1D3E-204D-9819-C44D9AE36DE8}"/>
              </a:ext>
            </a:extLst>
          </p:cNvPr>
          <p:cNvGrpSpPr/>
          <p:nvPr/>
        </p:nvGrpSpPr>
        <p:grpSpPr>
          <a:xfrm rot="5400000">
            <a:off x="1154159" y="-868525"/>
            <a:ext cx="5661921" cy="7931849"/>
            <a:chOff x="-247019" y="421767"/>
            <a:chExt cx="3875281" cy="7641336"/>
          </a:xfrm>
        </p:grpSpPr>
        <p:sp>
          <p:nvSpPr>
            <p:cNvPr id="63" name="object 4">
              <a:extLst>
                <a:ext uri="{FF2B5EF4-FFF2-40B4-BE49-F238E27FC236}">
                  <a16:creationId xmlns:a16="http://schemas.microsoft.com/office/drawing/2014/main" id="{F41DD51E-EC9C-7B44-BE42-FA9C42B94675}"/>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64" name="object 5">
              <a:extLst>
                <a:ext uri="{FF2B5EF4-FFF2-40B4-BE49-F238E27FC236}">
                  <a16:creationId xmlns:a16="http://schemas.microsoft.com/office/drawing/2014/main" id="{6E97A2E1-56BC-2B46-9873-F675D66FF621}"/>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grpSp>
    </p:spTree>
    <p:extLst>
      <p:ext uri="{BB962C8B-B14F-4D97-AF65-F5344CB8AC3E}">
        <p14:creationId xmlns:p14="http://schemas.microsoft.com/office/powerpoint/2010/main" val="596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38">
            <a:extLst>
              <a:ext uri="{FF2B5EF4-FFF2-40B4-BE49-F238E27FC236}">
                <a16:creationId xmlns:a16="http://schemas.microsoft.com/office/drawing/2014/main" id="{E94A976A-74F6-2B44-A50A-E80284518390}"/>
              </a:ext>
            </a:extLst>
          </p:cNvPr>
          <p:cNvSpPr/>
          <p:nvPr/>
        </p:nvSpPr>
        <p:spPr>
          <a:xfrm rot="10800000" flipH="1">
            <a:off x="2673171" y="2678191"/>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28" name="object 38">
            <a:extLst>
              <a:ext uri="{FF2B5EF4-FFF2-40B4-BE49-F238E27FC236}">
                <a16:creationId xmlns:a16="http://schemas.microsoft.com/office/drawing/2014/main" id="{DDD1FF31-1F82-184B-91EF-DE7A6E303CA0}"/>
              </a:ext>
            </a:extLst>
          </p:cNvPr>
          <p:cNvSpPr/>
          <p:nvPr/>
        </p:nvSpPr>
        <p:spPr>
          <a:xfrm rot="10800000" flipH="1">
            <a:off x="1959771" y="2678191"/>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29" name="object 38">
            <a:extLst>
              <a:ext uri="{FF2B5EF4-FFF2-40B4-BE49-F238E27FC236}">
                <a16:creationId xmlns:a16="http://schemas.microsoft.com/office/drawing/2014/main" id="{026EDD91-B9E8-0640-B78B-DC392FC36D81}"/>
              </a:ext>
            </a:extLst>
          </p:cNvPr>
          <p:cNvSpPr/>
          <p:nvPr/>
        </p:nvSpPr>
        <p:spPr>
          <a:xfrm rot="10800000" flipH="1">
            <a:off x="611792" y="2682563"/>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30" name="object 38">
            <a:extLst>
              <a:ext uri="{FF2B5EF4-FFF2-40B4-BE49-F238E27FC236}">
                <a16:creationId xmlns:a16="http://schemas.microsoft.com/office/drawing/2014/main" id="{32D4F643-675A-724B-B062-DF5052AAF61F}"/>
              </a:ext>
            </a:extLst>
          </p:cNvPr>
          <p:cNvSpPr/>
          <p:nvPr/>
        </p:nvSpPr>
        <p:spPr>
          <a:xfrm rot="10800000" flipH="1">
            <a:off x="1301653" y="2678191"/>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6" name="object 6"/>
          <p:cNvSpPr txBox="1"/>
          <p:nvPr/>
        </p:nvSpPr>
        <p:spPr>
          <a:xfrm>
            <a:off x="110488" y="9670288"/>
            <a:ext cx="7355840" cy="315595"/>
          </a:xfrm>
          <a:prstGeom prst="rect">
            <a:avLst/>
          </a:prstGeom>
        </p:spPr>
        <p:txBody>
          <a:bodyPr vert="horz" wrap="square" lIns="0" tIns="0" rIns="0" bIns="0" rtlCol="0">
            <a:spAutoFit/>
          </a:bodyPr>
          <a:lstStyle/>
          <a:p>
            <a:pPr algn="r">
              <a:lnSpc>
                <a:spcPts val="590"/>
              </a:lnSpc>
            </a:pPr>
            <a:endParaRPr sz="500">
              <a:latin typeface="Adobe Clean Han Regular" panose="020B0500000000000000" pitchFamily="34" charset="-128"/>
              <a:ea typeface="Adobe Clean Han Regular" panose="020B0500000000000000" pitchFamily="34" charset="-128"/>
              <a:cs typeface="Adobe Clean"/>
            </a:endParaRPr>
          </a:p>
          <a:p>
            <a:pPr>
              <a:lnSpc>
                <a:spcPct val="100000"/>
              </a:lnSpc>
              <a:spcBef>
                <a:spcPts val="20"/>
              </a:spcBef>
            </a:pPr>
            <a:endParaRPr sz="700">
              <a:latin typeface="Adobe Clean Han Regular" panose="020B0500000000000000" pitchFamily="34" charset="-128"/>
              <a:ea typeface="Adobe Clean Han Regular" panose="020B0500000000000000" pitchFamily="34" charset="-128"/>
              <a:cs typeface="Adobe Clean"/>
            </a:endParaRPr>
          </a:p>
          <a:p>
            <a:pPr>
              <a:lnSpc>
                <a:spcPct val="100000"/>
              </a:lnSpc>
            </a:pPr>
            <a:r>
              <a:rPr lang="ja-JP" sz="800">
                <a:solidFill>
                  <a:srgbClr val="6D6D6D"/>
                </a:solidFill>
                <a:latin typeface="Adobe Clean Han Regular" panose="020B0500000000000000" pitchFamily="34" charset="-128"/>
                <a:ea typeface="Adobe Clean Han Regular" panose="020B0500000000000000" pitchFamily="34" charset="-128"/>
                <a:cs typeface="Adobe Clean"/>
              </a:rPr>
              <a:t>©2021 Adobe.All Rights Reserved.Adobe Confidential.</a:t>
            </a:r>
          </a:p>
        </p:txBody>
      </p:sp>
      <p:sp>
        <p:nvSpPr>
          <p:cNvPr id="8" name="object 8"/>
          <p:cNvSpPr/>
          <p:nvPr/>
        </p:nvSpPr>
        <p:spPr>
          <a:xfrm>
            <a:off x="4379603" y="914778"/>
            <a:ext cx="2830821" cy="135230"/>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9" name="object 9"/>
          <p:cNvSpPr txBox="1"/>
          <p:nvPr/>
        </p:nvSpPr>
        <p:spPr>
          <a:xfrm>
            <a:off x="4333884" y="589788"/>
            <a:ext cx="3097646" cy="228268"/>
          </a:xfrm>
          <a:prstGeom prst="rect">
            <a:avLst/>
          </a:prstGeom>
        </p:spPr>
        <p:txBody>
          <a:bodyPr vert="horz" wrap="square" lIns="0" tIns="12700" rIns="0" bIns="0" rtlCol="0">
            <a:spAutoFit/>
          </a:bodyPr>
          <a:lstStyle/>
          <a:p>
            <a:pPr marL="12700">
              <a:lnSpc>
                <a:spcPct val="100000"/>
              </a:lnSpc>
              <a:spcBef>
                <a:spcPts val="100"/>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フィールドサービスアクティビティ</a:t>
            </a:r>
          </a:p>
        </p:txBody>
      </p:sp>
      <p:sp>
        <p:nvSpPr>
          <p:cNvPr id="22" name="object 22"/>
          <p:cNvSpPr txBox="1"/>
          <p:nvPr/>
        </p:nvSpPr>
        <p:spPr>
          <a:xfrm>
            <a:off x="914399" y="589788"/>
            <a:ext cx="1937004" cy="228268"/>
          </a:xfrm>
          <a:prstGeom prst="rect">
            <a:avLst/>
          </a:prstGeom>
        </p:spPr>
        <p:txBody>
          <a:bodyPr vert="horz" wrap="square" lIns="0" tIns="12700" rIns="0" bIns="0" rtlCol="0">
            <a:spAutoFit/>
          </a:bodyPr>
          <a:lstStyle/>
          <a:p>
            <a:pPr marL="12700">
              <a:lnSpc>
                <a:spcPct val="100000"/>
              </a:lnSpc>
              <a:spcBef>
                <a:spcPts val="100"/>
              </a:spcBef>
            </a:pPr>
            <a:r>
              <a:rPr lang="ja-JP" sz="1400" b="1">
                <a:solidFill>
                  <a:srgbClr val="020302"/>
                </a:solidFill>
                <a:latin typeface="Adobe Clean Han Regular" panose="020B0500000000000000" pitchFamily="34" charset="-128"/>
                <a:ea typeface="Adobe Clean Han Regular" panose="020B0500000000000000" pitchFamily="34" charset="-128"/>
                <a:cs typeface="Adobe Clean"/>
              </a:rPr>
              <a:t>Launch Advisory </a:t>
            </a:r>
          </a:p>
        </p:txBody>
      </p:sp>
      <p:sp>
        <p:nvSpPr>
          <p:cNvPr id="23" name="object 23"/>
          <p:cNvSpPr txBox="1"/>
          <p:nvPr/>
        </p:nvSpPr>
        <p:spPr>
          <a:xfrm>
            <a:off x="242188" y="1225804"/>
            <a:ext cx="3131692" cy="782265"/>
          </a:xfrm>
          <a:prstGeom prst="rect">
            <a:avLst/>
          </a:prstGeom>
        </p:spPr>
        <p:txBody>
          <a:bodyPr vert="horz" wrap="square" lIns="0" tIns="12700" rIns="0" bIns="0" rtlCol="0">
            <a:spAutoFit/>
          </a:bodyPr>
          <a:lstStyle/>
          <a:p>
            <a:pPr marL="12700" marR="5080">
              <a:spcBef>
                <a:spcPts val="100"/>
              </a:spcBef>
            </a:pPr>
            <a:r>
              <a:rPr lang="ja-JP" sz="1000" b="1" dirty="0">
                <a:latin typeface="Adobe Clean Han Regular" panose="020B0500000000000000" pitchFamily="34" charset="-128"/>
                <a:ea typeface="Adobe Clean Han Regular" panose="020B0500000000000000" pitchFamily="34" charset="-128"/>
              </a:rPr>
              <a:t>新しい Adobe Experience Cloud ソリューション</a:t>
            </a:r>
            <a:r>
              <a:rPr lang="ja-JP" sz="1000" dirty="0">
                <a:latin typeface="Adobe Clean Han Regular" panose="020B0500000000000000" pitchFamily="34" charset="-128"/>
                <a:ea typeface="Adobe Clean Han Regular" panose="020B0500000000000000" pitchFamily="34" charset="-128"/>
              </a:rPr>
              <a:t>を実装するお客様のための Launch Advisory は、</a:t>
            </a:r>
            <a:r>
              <a:rPr lang="ja-JP" sz="1000" b="1" dirty="0">
                <a:latin typeface="Adobe Clean Han Regular" panose="020B0500000000000000" pitchFamily="34" charset="-128"/>
                <a:ea typeface="Adobe Clean Han Regular" panose="020B0500000000000000" pitchFamily="34" charset="-128"/>
              </a:rPr>
              <a:t>デプロイメントの成功をサポート</a:t>
            </a:r>
            <a:r>
              <a:rPr lang="ja-JP" sz="1000" dirty="0">
                <a:latin typeface="Adobe Clean Han Regular" panose="020B0500000000000000" pitchFamily="34" charset="-128"/>
                <a:ea typeface="Adobe Clean Han Regular" panose="020B0500000000000000" pitchFamily="34" charset="-128"/>
              </a:rPr>
              <a:t>し、</a:t>
            </a:r>
            <a:r>
              <a:rPr lang="ja-JP" sz="1000" b="1" dirty="0">
                <a:latin typeface="Adobe Clean Han Regular" panose="020B0500000000000000" pitchFamily="34" charset="-128"/>
                <a:ea typeface="Adobe Clean Han Regular" panose="020B0500000000000000" pitchFamily="34" charset="-128"/>
              </a:rPr>
              <a:t>価値実現までの時間を短縮</a:t>
            </a:r>
            <a:r>
              <a:rPr lang="ja-JP" sz="1000" dirty="0">
                <a:latin typeface="Adobe Clean Han Regular" panose="020B0500000000000000" pitchFamily="34" charset="-128"/>
                <a:ea typeface="Adobe Clean Han Regular" panose="020B0500000000000000" pitchFamily="34" charset="-128"/>
              </a:rPr>
              <a:t>することが実証されている、</a:t>
            </a:r>
            <a:r>
              <a:rPr lang="ja-JP" sz="1000" b="1" dirty="0">
                <a:latin typeface="Adobe Clean Han Regular" panose="020B0500000000000000" pitchFamily="34" charset="-128"/>
                <a:ea typeface="Adobe Clean Han Regular" panose="020B0500000000000000" pitchFamily="34" charset="-128"/>
              </a:rPr>
              <a:t>アドバイザリサービスおよび提案の中核</a:t>
            </a:r>
            <a:r>
              <a:rPr lang="ja-JP" sz="1000" dirty="0">
                <a:latin typeface="Adobe Clean Han Regular" panose="020B0500000000000000" pitchFamily="34" charset="-128"/>
                <a:ea typeface="Adobe Clean Han Regular" panose="020B0500000000000000" pitchFamily="34" charset="-128"/>
              </a:rPr>
              <a:t>です。</a:t>
            </a:r>
          </a:p>
        </p:txBody>
      </p:sp>
      <p:pic>
        <p:nvPicPr>
          <p:cNvPr id="57" name="object 57"/>
          <p:cNvPicPr/>
          <p:nvPr/>
        </p:nvPicPr>
        <p:blipFill>
          <a:blip r:embed="rId3" cstate="print"/>
          <a:stretch>
            <a:fillRect/>
          </a:stretch>
        </p:blipFill>
        <p:spPr>
          <a:xfrm>
            <a:off x="0" y="0"/>
            <a:ext cx="7772400" cy="294130"/>
          </a:xfrm>
          <a:prstGeom prst="rect">
            <a:avLst/>
          </a:prstGeom>
          <a:ln>
            <a:solidFill>
              <a:srgbClr val="FA0E00"/>
            </a:solidFill>
          </a:ln>
        </p:spPr>
      </p:pic>
      <p:sp>
        <p:nvSpPr>
          <p:cNvPr id="61" name="object 61"/>
          <p:cNvSpPr txBox="1"/>
          <p:nvPr/>
        </p:nvSpPr>
        <p:spPr>
          <a:xfrm>
            <a:off x="3965471" y="1228675"/>
            <a:ext cx="3603474" cy="1013098"/>
          </a:xfrm>
          <a:prstGeom prst="rect">
            <a:avLst/>
          </a:prstGeom>
        </p:spPr>
        <p:txBody>
          <a:bodyPr vert="horz" wrap="square" lIns="0" tIns="12700" rIns="0" bIns="0" rtlCol="0">
            <a:spAutoFit/>
          </a:bodyPr>
          <a:lstStyle/>
          <a:p>
            <a:pPr marL="24130" marR="5080">
              <a:spcBef>
                <a:spcPts val="600"/>
              </a:spcBef>
            </a:pPr>
            <a:r>
              <a:rPr lang="ja-JP" sz="1000" dirty="0">
                <a:solidFill>
                  <a:srgbClr val="4B4B4B"/>
                </a:solidFill>
                <a:latin typeface="Adobe Clean Han Regular" panose="020B0500000000000000" pitchFamily="34" charset="-128"/>
                <a:ea typeface="Adobe Clean Han Regular" panose="020B0500000000000000" pitchFamily="34" charset="-128"/>
              </a:rPr>
              <a:t>フィールドサービスは、</a:t>
            </a:r>
            <a:r>
              <a:rPr lang="ja-JP" sz="1000" b="1" dirty="0">
                <a:solidFill>
                  <a:srgbClr val="4B4B4B"/>
                </a:solidFill>
                <a:latin typeface="Adobe Clean Han Regular" panose="020B0500000000000000" pitchFamily="34" charset="-128"/>
                <a:ea typeface="Adobe Clean Han Regular" panose="020B0500000000000000" pitchFamily="34" charset="-128"/>
              </a:rPr>
              <a:t>迅速な解決</a:t>
            </a:r>
            <a:r>
              <a:rPr lang="ja-JP" sz="1000" dirty="0">
                <a:solidFill>
                  <a:srgbClr val="4B4B4B"/>
                </a:solidFill>
                <a:latin typeface="Adobe Clean Han Regular" panose="020B0500000000000000" pitchFamily="34" charset="-128"/>
                <a:ea typeface="Adobe Clean Han Regular" panose="020B0500000000000000" pitchFamily="34" charset="-128"/>
              </a:rPr>
              <a:t>、集中的なカスタマーサクセス、</a:t>
            </a:r>
            <a:r>
              <a:rPr lang="ja-JP" sz="1000" b="1" dirty="0">
                <a:solidFill>
                  <a:srgbClr val="4B4B4B"/>
                </a:solidFill>
                <a:latin typeface="Adobe Clean Han Regular" panose="020B0500000000000000" pitchFamily="34" charset="-128"/>
                <a:ea typeface="Adobe Clean Han Regular" panose="020B0500000000000000" pitchFamily="34" charset="-128"/>
              </a:rPr>
              <a:t>価値実現までの時間</a:t>
            </a:r>
            <a:r>
              <a:rPr lang="ja-JP" sz="1000" dirty="0">
                <a:solidFill>
                  <a:srgbClr val="4B4B4B"/>
                </a:solidFill>
                <a:latin typeface="Adobe Clean Han Regular" panose="020B0500000000000000" pitchFamily="34" charset="-128"/>
                <a:ea typeface="Adobe Clean Han Regular" panose="020B0500000000000000" pitchFamily="34" charset="-128"/>
              </a:rPr>
              <a:t>の短縮のために使用されます。</a:t>
            </a:r>
            <a:br>
              <a:rPr lang="sk-SK" altLang="ja-JP" sz="1000" dirty="0">
                <a:solidFill>
                  <a:srgbClr val="4B4B4B"/>
                </a:solidFill>
                <a:latin typeface="Adobe Clean Han Regular" panose="020B0500000000000000" pitchFamily="34" charset="-128"/>
                <a:ea typeface="Adobe Clean Han Regular" panose="020B0500000000000000" pitchFamily="34" charset="-128"/>
              </a:rPr>
            </a:br>
            <a:r>
              <a:rPr lang="ja-JP" sz="1000" dirty="0">
                <a:solidFill>
                  <a:srgbClr val="4B4B4B"/>
                </a:solidFill>
                <a:latin typeface="Adobe Clean Han Regular" panose="020B0500000000000000" pitchFamily="34" charset="-128"/>
                <a:ea typeface="Adobe Clean Han Regular" panose="020B0500000000000000" pitchFamily="34" charset="-128"/>
              </a:rPr>
              <a:t>アドビサポート契約の対象となるソリューション製品で、Launch Advisory が適用される場合、</a:t>
            </a:r>
            <a:r>
              <a:rPr lang="ja-JP" sz="1000" b="1" dirty="0">
                <a:solidFill>
                  <a:srgbClr val="4B4B4B"/>
                </a:solidFill>
                <a:latin typeface="Adobe Clean Han Regular" panose="020B0500000000000000" pitchFamily="34" charset="-128"/>
                <a:ea typeface="Adobe Clean Han Regular" panose="020B0500000000000000" pitchFamily="34" charset="-128"/>
              </a:rPr>
              <a:t>1 年目の</a:t>
            </a:r>
            <a:br>
              <a:rPr lang="sk-SK" altLang="ja-JP" sz="1000" b="1" dirty="0">
                <a:solidFill>
                  <a:srgbClr val="4B4B4B"/>
                </a:solidFill>
                <a:latin typeface="Adobe Clean Han Regular" panose="020B0500000000000000" pitchFamily="34" charset="-128"/>
                <a:ea typeface="Adobe Clean Han Regular" panose="020B0500000000000000" pitchFamily="34" charset="-128"/>
              </a:rPr>
            </a:br>
            <a:r>
              <a:rPr lang="ja-JP" sz="1000" b="1" dirty="0">
                <a:solidFill>
                  <a:srgbClr val="4B4B4B"/>
                </a:solidFill>
                <a:latin typeface="Adobe Clean Han Regular" panose="020B0500000000000000" pitchFamily="34" charset="-128"/>
                <a:ea typeface="Adobe Clean Han Regular" panose="020B0500000000000000" pitchFamily="34" charset="-128"/>
              </a:rPr>
              <a:t>フィールドサービス</a:t>
            </a:r>
            <a:r>
              <a:rPr lang="ja-JP" sz="1000" dirty="0">
                <a:solidFill>
                  <a:srgbClr val="4B4B4B"/>
                </a:solidFill>
                <a:latin typeface="Adobe Clean Han Regular" panose="020B0500000000000000" pitchFamily="34" charset="-128"/>
                <a:ea typeface="Adobe Clean Han Regular" panose="020B0500000000000000" pitchFamily="34" charset="-128"/>
              </a:rPr>
              <a:t>はありません。 </a:t>
            </a:r>
          </a:p>
          <a:p>
            <a:pPr marL="24130" marR="5080">
              <a:spcBef>
                <a:spcPts val="600"/>
              </a:spcBef>
            </a:pPr>
            <a:endParaRPr lang="en-US" sz="1000" b="1" dirty="0">
              <a:solidFill>
                <a:srgbClr val="1F1F1F"/>
              </a:solidFill>
              <a:latin typeface="Adobe Clean Han Regular" panose="020B0500000000000000" pitchFamily="34" charset="-128"/>
              <a:ea typeface="Adobe Clean Han Regular" panose="020B0500000000000000" pitchFamily="34" charset="-128"/>
              <a:cs typeface="Adobe Clean"/>
            </a:endParaRPr>
          </a:p>
        </p:txBody>
      </p:sp>
      <p:sp>
        <p:nvSpPr>
          <p:cNvPr id="65" name="object 8">
            <a:extLst>
              <a:ext uri="{FF2B5EF4-FFF2-40B4-BE49-F238E27FC236}">
                <a16:creationId xmlns:a16="http://schemas.microsoft.com/office/drawing/2014/main" id="{6B55E2C9-CF96-2F4E-85BA-89AEA97B17D5}"/>
              </a:ext>
            </a:extLst>
          </p:cNvPr>
          <p:cNvSpPr/>
          <p:nvPr/>
        </p:nvSpPr>
        <p:spPr>
          <a:xfrm flipV="1">
            <a:off x="924304" y="869060"/>
            <a:ext cx="1285496" cy="45719"/>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66" name="object 38">
            <a:extLst>
              <a:ext uri="{FF2B5EF4-FFF2-40B4-BE49-F238E27FC236}">
                <a16:creationId xmlns:a16="http://schemas.microsoft.com/office/drawing/2014/main" id="{EBA3192C-C3E3-C641-AAF6-A4953AD2838C}"/>
              </a:ext>
            </a:extLst>
          </p:cNvPr>
          <p:cNvSpPr/>
          <p:nvPr/>
        </p:nvSpPr>
        <p:spPr>
          <a:xfrm rot="10800000" flipH="1">
            <a:off x="3692282" y="762000"/>
            <a:ext cx="45719" cy="118872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67" name="object 21">
            <a:extLst>
              <a:ext uri="{FF2B5EF4-FFF2-40B4-BE49-F238E27FC236}">
                <a16:creationId xmlns:a16="http://schemas.microsoft.com/office/drawing/2014/main" id="{F9FB5025-2514-684C-812E-4F3EA1789BFC}"/>
              </a:ext>
            </a:extLst>
          </p:cNvPr>
          <p:cNvSpPr/>
          <p:nvPr/>
        </p:nvSpPr>
        <p:spPr>
          <a:xfrm>
            <a:off x="4457700" y="762000"/>
            <a:ext cx="114300" cy="0"/>
          </a:xfrm>
          <a:custGeom>
            <a:avLst/>
            <a:gdLst/>
            <a:ahLst/>
            <a:cxnLst/>
            <a:rect l="l" t="t" r="r" b="b"/>
            <a:pathLst>
              <a:path w="114300">
                <a:moveTo>
                  <a:pt x="0" y="0"/>
                </a:moveTo>
                <a:lnTo>
                  <a:pt x="113703" y="0"/>
                </a:lnTo>
              </a:path>
            </a:pathLst>
          </a:custGeom>
          <a:ln w="9906">
            <a:solidFill>
              <a:srgbClr val="FFFFFF"/>
            </a:solidFill>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4" name="Rectangle 3">
            <a:extLst>
              <a:ext uri="{FF2B5EF4-FFF2-40B4-BE49-F238E27FC236}">
                <a16:creationId xmlns:a16="http://schemas.microsoft.com/office/drawing/2014/main" id="{CAABF6C5-6955-9645-9E88-A7A5E1977309}"/>
              </a:ext>
            </a:extLst>
          </p:cNvPr>
          <p:cNvSpPr/>
          <p:nvPr/>
        </p:nvSpPr>
        <p:spPr>
          <a:xfrm>
            <a:off x="172087" y="3867961"/>
            <a:ext cx="3613019" cy="2644314"/>
          </a:xfrm>
          <a:prstGeom prst="rect">
            <a:avLst/>
          </a:prstGeom>
        </p:spPr>
        <p:txBody>
          <a:bodyPr wrap="square">
            <a:spAutoFit/>
          </a:bodyPr>
          <a:lstStyle/>
          <a:p>
            <a:pPr marL="12700" marR="5080">
              <a:spcBef>
                <a:spcPts val="100"/>
              </a:spcBef>
            </a:pPr>
            <a:r>
              <a:rPr lang="ja-JP" sz="1000" dirty="0">
                <a:latin typeface="Adobe Clean Han Regular" panose="020B0500000000000000" pitchFamily="34" charset="-128"/>
                <a:ea typeface="Adobe Clean Han Regular" panose="020B0500000000000000" pitchFamily="34" charset="-128"/>
              </a:rPr>
              <a:t>アドビソリューションエキスパートは、お客様や実装パートナーに対して、</a:t>
            </a:r>
            <a:r>
              <a:rPr lang="ja-JP" sz="1000" b="1" dirty="0">
                <a:solidFill>
                  <a:srgbClr val="000000"/>
                </a:solidFill>
                <a:latin typeface="Adobe Clean Han Regular" panose="020B0500000000000000" pitchFamily="34" charset="-128"/>
                <a:ea typeface="Adobe Clean Han Regular" panose="020B0500000000000000" pitchFamily="34" charset="-128"/>
              </a:rPr>
              <a:t>ベストプラクティスに基づいたガイダンス</a:t>
            </a:r>
            <a:r>
              <a:rPr lang="ja-JP" sz="1000" dirty="0">
                <a:solidFill>
                  <a:srgbClr val="000000"/>
                </a:solidFill>
                <a:latin typeface="Adobe Clean Han Regular" panose="020B0500000000000000" pitchFamily="34" charset="-128"/>
                <a:ea typeface="Adobe Clean Han Regular" panose="020B0500000000000000" pitchFamily="34" charset="-128"/>
              </a:rPr>
              <a:t>で、要件、アーキテクチャ、開発プロセス、ローンチ準備レビューの検証を支援します。</a:t>
            </a:r>
          </a:p>
          <a:p>
            <a:pPr marL="12700" marR="5080">
              <a:spcBef>
                <a:spcPts val="100"/>
              </a:spcBef>
            </a:pPr>
            <a:endParaRPr lang="en-US" sz="1000" dirty="0">
              <a:solidFill>
                <a:srgbClr val="1F1F1F"/>
              </a:solidFill>
              <a:latin typeface="Adobe Clean Han Regular" panose="020B0500000000000000" pitchFamily="34" charset="-128"/>
              <a:ea typeface="Adobe Clean Han Regular" panose="020B0500000000000000" pitchFamily="34" charset="-128"/>
              <a:cs typeface="Adobe Clean"/>
            </a:endParaRPr>
          </a:p>
          <a:p>
            <a:pPr marL="12700" marR="5080">
              <a:spcBef>
                <a:spcPts val="100"/>
              </a:spcBef>
            </a:pPr>
            <a:r>
              <a:rPr lang="ja-JP" sz="1000" dirty="0">
                <a:latin typeface="Adobe Clean Han Regular" panose="020B0500000000000000" pitchFamily="34" charset="-128"/>
                <a:ea typeface="Adobe Clean Han Regular" panose="020B0500000000000000" pitchFamily="34" charset="-128"/>
              </a:rPr>
              <a:t>Launch Advisory では、お客様のプロジェクトスケジュールの一般的なマイルストーン（</a:t>
            </a:r>
            <a:r>
              <a:rPr lang="ja-JP" sz="1000" b="1" dirty="0">
                <a:latin typeface="Adobe Clean Han Regular" panose="020B0500000000000000" pitchFamily="34" charset="-128"/>
                <a:ea typeface="Adobe Clean Han Regular" panose="020B0500000000000000" pitchFamily="34" charset="-128"/>
              </a:rPr>
              <a:t>キックオフ、定義、デザイン、サービスイン、ポストローンチ</a:t>
            </a:r>
            <a:r>
              <a:rPr lang="ja-JP" sz="1000" dirty="0">
                <a:latin typeface="Adobe Clean Han Regular" panose="020B0500000000000000" pitchFamily="34" charset="-128"/>
                <a:ea typeface="Adobe Clean Han Regular" panose="020B0500000000000000" pitchFamily="34" charset="-128"/>
              </a:rPr>
              <a:t>）に合わせて、</a:t>
            </a:r>
            <a:br>
              <a:rPr lang="sk-SK" altLang="ja-JP" sz="1000" dirty="0">
                <a:latin typeface="Adobe Clean Han Regular" panose="020B0500000000000000" pitchFamily="34" charset="-128"/>
                <a:ea typeface="Adobe Clean Han Regular" panose="020B0500000000000000" pitchFamily="34" charset="-128"/>
              </a:rPr>
            </a:br>
            <a:r>
              <a:rPr lang="ja-JP" sz="1000" dirty="0">
                <a:latin typeface="Adobe Clean Han Regular" panose="020B0500000000000000" pitchFamily="34" charset="-128"/>
                <a:ea typeface="Adobe Clean Han Regular" panose="020B0500000000000000" pitchFamily="34" charset="-128"/>
              </a:rPr>
              <a:t>ガイド、検証、評価、提案を行います。</a:t>
            </a:r>
          </a:p>
          <a:p>
            <a:pPr marL="12700" marR="5080">
              <a:spcBef>
                <a:spcPts val="100"/>
              </a:spcBef>
            </a:pPr>
            <a:endParaRPr lang="en-US" sz="1000" dirty="0">
              <a:latin typeface="Adobe Clean Han Regular" panose="020B0500000000000000" pitchFamily="34" charset="-128"/>
              <a:ea typeface="Adobe Clean Han Regular" panose="020B0500000000000000" pitchFamily="34" charset="-128"/>
            </a:endParaRPr>
          </a:p>
          <a:p>
            <a:pPr marL="12700" marR="5080">
              <a:spcBef>
                <a:spcPts val="100"/>
              </a:spcBef>
            </a:pPr>
            <a:r>
              <a:rPr lang="ja-JP" sz="1000" dirty="0">
                <a:latin typeface="Adobe Clean Han Regular" panose="020B0500000000000000" pitchFamily="34" charset="-128"/>
                <a:ea typeface="Adobe Clean Han Regular" panose="020B0500000000000000" pitchFamily="34" charset="-128"/>
              </a:rPr>
              <a:t>主な成果物：</a:t>
            </a:r>
          </a:p>
          <a:p>
            <a:pPr marL="184150" marR="5080" indent="-171450">
              <a:spcBef>
                <a:spcPts val="700"/>
              </a:spcBef>
              <a:buFont typeface="Arial" panose="020B0604020202020204" pitchFamily="34" charset="0"/>
              <a:buChar char="•"/>
            </a:pPr>
            <a:r>
              <a:rPr lang="ja-JP" sz="1000" dirty="0">
                <a:latin typeface="Adobe Clean Han Regular" panose="020B0500000000000000" pitchFamily="34" charset="-128"/>
                <a:ea typeface="Adobe Clean Han Regular" panose="020B0500000000000000" pitchFamily="34" charset="-128"/>
              </a:rPr>
              <a:t>キックオフ（プロジェクトコラボレーション</a:t>
            </a:r>
            <a:br>
              <a:rPr lang="sk-SK" altLang="ja-JP" sz="1000" dirty="0">
                <a:latin typeface="Adobe Clean Han Regular" panose="020B0500000000000000" pitchFamily="34" charset="-128"/>
                <a:ea typeface="Adobe Clean Han Regular" panose="020B0500000000000000" pitchFamily="34" charset="-128"/>
              </a:rPr>
            </a:br>
            <a:r>
              <a:rPr lang="ja-JP" sz="1000" dirty="0">
                <a:latin typeface="Adobe Clean Han Regular" panose="020B0500000000000000" pitchFamily="34" charset="-128"/>
                <a:ea typeface="Adobe Clean Han Regular" panose="020B0500000000000000" pitchFamily="34" charset="-128"/>
              </a:rPr>
              <a:t>計画を含む）資料</a:t>
            </a:r>
          </a:p>
          <a:p>
            <a:pPr marL="184150" marR="5080" indent="-171450">
              <a:spcBef>
                <a:spcPts val="400"/>
              </a:spcBef>
              <a:buFont typeface="Arial" panose="020B0604020202020204" pitchFamily="34" charset="0"/>
              <a:buChar char="•"/>
            </a:pPr>
            <a:r>
              <a:rPr lang="ja-JP" sz="1000" dirty="0">
                <a:latin typeface="Adobe Clean Han Regular" panose="020B0500000000000000" pitchFamily="34" charset="-128"/>
                <a:ea typeface="Adobe Clean Han Regular" panose="020B0500000000000000" pitchFamily="34" charset="-128"/>
              </a:rPr>
              <a:t>評価および提案ドキュメント</a:t>
            </a:r>
          </a:p>
          <a:p>
            <a:pPr marL="184150" marR="5080" indent="-171450">
              <a:spcBef>
                <a:spcPts val="400"/>
              </a:spcBef>
              <a:buFont typeface="Arial" panose="020B0604020202020204" pitchFamily="34" charset="0"/>
              <a:buChar char="•"/>
            </a:pPr>
            <a:r>
              <a:rPr lang="ja-JP" sz="1000" dirty="0">
                <a:latin typeface="Adobe Clean Han Regular" panose="020B0500000000000000" pitchFamily="34" charset="-128"/>
                <a:ea typeface="Adobe Clean Han Regular" panose="020B0500000000000000" pitchFamily="34" charset="-128"/>
              </a:rPr>
              <a:t>エンゲージメントの概要</a:t>
            </a:r>
          </a:p>
        </p:txBody>
      </p:sp>
      <p:sp>
        <p:nvSpPr>
          <p:cNvPr id="68" name="object 38">
            <a:extLst>
              <a:ext uri="{FF2B5EF4-FFF2-40B4-BE49-F238E27FC236}">
                <a16:creationId xmlns:a16="http://schemas.microsoft.com/office/drawing/2014/main" id="{5EFFA37E-5E9D-754A-94DA-1299B0F27104}"/>
              </a:ext>
            </a:extLst>
          </p:cNvPr>
          <p:cNvSpPr/>
          <p:nvPr/>
        </p:nvSpPr>
        <p:spPr>
          <a:xfrm rot="10800000" flipH="1">
            <a:off x="3749432" y="3840480"/>
            <a:ext cx="45719" cy="566928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69" name="Pentagon 68">
            <a:extLst>
              <a:ext uri="{FF2B5EF4-FFF2-40B4-BE49-F238E27FC236}">
                <a16:creationId xmlns:a16="http://schemas.microsoft.com/office/drawing/2014/main" id="{B3CD9FB2-B6D3-164A-8CA9-E474FC909A25}"/>
              </a:ext>
            </a:extLst>
          </p:cNvPr>
          <p:cNvSpPr/>
          <p:nvPr/>
        </p:nvSpPr>
        <p:spPr>
          <a:xfrm>
            <a:off x="3599686" y="2920968"/>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sz="1600">
                <a:latin typeface="Adobe Clean Han Regular" panose="020B0500000000000000" pitchFamily="34" charset="-128"/>
                <a:ea typeface="Adobe Clean Han Regular" panose="020B0500000000000000" pitchFamily="34" charset="-128"/>
              </a:rPr>
              <a:t>実行と運用</a:t>
            </a:r>
          </a:p>
        </p:txBody>
      </p:sp>
      <p:sp>
        <p:nvSpPr>
          <p:cNvPr id="70" name="object 38">
            <a:extLst>
              <a:ext uri="{FF2B5EF4-FFF2-40B4-BE49-F238E27FC236}">
                <a16:creationId xmlns:a16="http://schemas.microsoft.com/office/drawing/2014/main" id="{71095CA5-757D-5E40-AAFD-CC32BD673713}"/>
              </a:ext>
            </a:extLst>
          </p:cNvPr>
          <p:cNvSpPr/>
          <p:nvPr/>
        </p:nvSpPr>
        <p:spPr>
          <a:xfrm rot="10800000" flipH="1">
            <a:off x="3331288" y="2678190"/>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5" name="Pentagon 4">
            <a:extLst>
              <a:ext uri="{FF2B5EF4-FFF2-40B4-BE49-F238E27FC236}">
                <a16:creationId xmlns:a16="http://schemas.microsoft.com/office/drawing/2014/main" id="{FB0EC1F4-1AFD-B344-81D9-2CCD3D8EF8DB}"/>
              </a:ext>
            </a:extLst>
          </p:cNvPr>
          <p:cNvSpPr/>
          <p:nvPr/>
        </p:nvSpPr>
        <p:spPr>
          <a:xfrm>
            <a:off x="310386" y="2920968"/>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sz="1600">
                <a:latin typeface="Adobe Clean Han Regular" panose="020B0500000000000000" pitchFamily="34" charset="-128"/>
                <a:ea typeface="Adobe Clean Han Regular" panose="020B0500000000000000" pitchFamily="34" charset="-128"/>
              </a:rPr>
              <a:t>実装</a:t>
            </a:r>
          </a:p>
        </p:txBody>
      </p:sp>
      <p:sp>
        <p:nvSpPr>
          <p:cNvPr id="77" name="TextBox 76">
            <a:extLst>
              <a:ext uri="{FF2B5EF4-FFF2-40B4-BE49-F238E27FC236}">
                <a16:creationId xmlns:a16="http://schemas.microsoft.com/office/drawing/2014/main" id="{3ECB7D75-60DA-E74F-9027-4C8869FE5BD2}"/>
              </a:ext>
            </a:extLst>
          </p:cNvPr>
          <p:cNvSpPr txBox="1"/>
          <p:nvPr/>
        </p:nvSpPr>
        <p:spPr>
          <a:xfrm>
            <a:off x="2918286" y="2221884"/>
            <a:ext cx="933111" cy="430887"/>
          </a:xfrm>
          <a:prstGeom prst="rect">
            <a:avLst/>
          </a:prstGeom>
          <a:noFill/>
        </p:spPr>
        <p:txBody>
          <a:bodyPr wrap="square" rtlCol="0">
            <a:spAutoFit/>
          </a:bodyPr>
          <a:lstStyle/>
          <a:p>
            <a:pPr algn="ctr"/>
            <a:r>
              <a:rPr lang="ja-JP" sz="1100" dirty="0">
                <a:latin typeface="Adobe Clean Han Regular" panose="020B0500000000000000" pitchFamily="34" charset="-128"/>
                <a:ea typeface="Adobe Clean Han Regular" panose="020B0500000000000000" pitchFamily="34" charset="-128"/>
              </a:rPr>
              <a:t>ポストローンチ</a:t>
            </a:r>
          </a:p>
        </p:txBody>
      </p:sp>
      <p:pic>
        <p:nvPicPr>
          <p:cNvPr id="13" name="Picture 12">
            <a:extLst>
              <a:ext uri="{FF2B5EF4-FFF2-40B4-BE49-F238E27FC236}">
                <a16:creationId xmlns:a16="http://schemas.microsoft.com/office/drawing/2014/main" id="{13934150-F664-DD41-A622-B5C70278822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34498" y="6618006"/>
            <a:ext cx="3096805" cy="2855621"/>
          </a:xfrm>
          <a:prstGeom prst="rect">
            <a:avLst/>
          </a:prstGeom>
        </p:spPr>
      </p:pic>
      <p:sp>
        <p:nvSpPr>
          <p:cNvPr id="26" name="Oval 25">
            <a:extLst>
              <a:ext uri="{FF2B5EF4-FFF2-40B4-BE49-F238E27FC236}">
                <a16:creationId xmlns:a16="http://schemas.microsoft.com/office/drawing/2014/main" id="{C999750A-7416-1B41-9A8D-8AD5A5E5F6B4}"/>
              </a:ext>
            </a:extLst>
          </p:cNvPr>
          <p:cNvSpPr/>
          <p:nvPr/>
        </p:nvSpPr>
        <p:spPr>
          <a:xfrm>
            <a:off x="42491" y="417893"/>
            <a:ext cx="803911" cy="68821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dobe Clean Han Regular" panose="020B0500000000000000" pitchFamily="34" charset="-128"/>
              <a:ea typeface="Adobe Clean Han Regular" panose="020B0500000000000000" pitchFamily="34" charset="-128"/>
            </a:endParaRPr>
          </a:p>
        </p:txBody>
      </p:sp>
      <p:sp>
        <p:nvSpPr>
          <p:cNvPr id="82" name="Rectangle 81">
            <a:extLst>
              <a:ext uri="{FF2B5EF4-FFF2-40B4-BE49-F238E27FC236}">
                <a16:creationId xmlns:a16="http://schemas.microsoft.com/office/drawing/2014/main" id="{F6061E8D-9723-464D-AA49-7A3A3A02BE92}"/>
              </a:ext>
            </a:extLst>
          </p:cNvPr>
          <p:cNvSpPr/>
          <p:nvPr/>
        </p:nvSpPr>
        <p:spPr>
          <a:xfrm>
            <a:off x="3855907" y="4694431"/>
            <a:ext cx="3525469" cy="2310889"/>
          </a:xfrm>
          <a:prstGeom prst="rect">
            <a:avLst/>
          </a:prstGeom>
        </p:spPr>
        <p:txBody>
          <a:bodyPr wrap="square">
            <a:spAutoFit/>
          </a:bodyPr>
          <a:lstStyle/>
          <a:p>
            <a:pPr marL="12700" marR="5080">
              <a:spcBef>
                <a:spcPts val="100"/>
              </a:spcBef>
            </a:pPr>
            <a:r>
              <a:rPr lang="ja-JP" sz="1000" b="1" dirty="0">
                <a:solidFill>
                  <a:srgbClr val="000000"/>
                </a:solidFill>
                <a:latin typeface="Adobe Clean Han Regular" panose="020B0500000000000000" pitchFamily="34" charset="-128"/>
                <a:ea typeface="Adobe Clean Han Regular" panose="020B0500000000000000" pitchFamily="34" charset="-128"/>
              </a:rPr>
              <a:t>テクニカルトラックアクティビティ</a:t>
            </a:r>
            <a:r>
              <a:rPr lang="ja-JP" sz="1000" dirty="0">
                <a:solidFill>
                  <a:srgbClr val="000000"/>
                </a:solidFill>
                <a:latin typeface="Adobe Clean Han Regular" panose="020B0500000000000000" pitchFamily="34" charset="-128"/>
                <a:ea typeface="Adobe Clean Han Regular" panose="020B0500000000000000" pitchFamily="34" charset="-128"/>
              </a:rPr>
              <a:t>は、お客様が技術的に安定し、ツールを最大限に活用できるようにします。</a:t>
            </a:r>
            <a:br>
              <a:rPr lang="sk-SK" altLang="ja-JP" sz="1000" dirty="0">
                <a:solidFill>
                  <a:srgbClr val="000000"/>
                </a:solidFill>
                <a:latin typeface="Adobe Clean Han Regular" panose="020B0500000000000000" pitchFamily="34" charset="-128"/>
                <a:ea typeface="Adobe Clean Han Regular" panose="020B0500000000000000" pitchFamily="34" charset="-128"/>
              </a:rPr>
            </a:br>
            <a:r>
              <a:rPr lang="ja-JP" sz="1000" dirty="0">
                <a:solidFill>
                  <a:srgbClr val="000000"/>
                </a:solidFill>
                <a:latin typeface="Adobe Clean Han Regular" panose="020B0500000000000000" pitchFamily="34" charset="-128"/>
                <a:ea typeface="Adobe Clean Han Regular" panose="020B0500000000000000" pitchFamily="34" charset="-128"/>
              </a:rPr>
              <a:t>具体的には、プラットフォームの設定、統合、トラブルシューティングに関するサポートや提案などがあります。</a:t>
            </a:r>
          </a:p>
          <a:p>
            <a:pPr marL="12700" marR="5080">
              <a:spcBef>
                <a:spcPts val="100"/>
              </a:spcBef>
            </a:pPr>
            <a:endParaRPr lang="en-US" sz="1000" dirty="0">
              <a:latin typeface="Adobe Clean Han Regular" panose="020B0500000000000000" pitchFamily="34" charset="-128"/>
              <a:ea typeface="Adobe Clean Han Regular" panose="020B0500000000000000" pitchFamily="34" charset="-128"/>
            </a:endParaRPr>
          </a:p>
          <a:p>
            <a:pPr marL="12700" marR="5080">
              <a:spcBef>
                <a:spcPts val="100"/>
              </a:spcBef>
            </a:pPr>
            <a:r>
              <a:rPr lang="ja-JP" sz="1000" dirty="0">
                <a:latin typeface="Adobe Clean Han Regular" panose="020B0500000000000000" pitchFamily="34" charset="-128"/>
                <a:ea typeface="Adobe Clean Han Regular" panose="020B0500000000000000" pitchFamily="34" charset="-128"/>
              </a:rPr>
              <a:t>利用可能なテクニカルアクティビティのタイプ：</a:t>
            </a:r>
          </a:p>
          <a:p>
            <a:pPr marL="184150" marR="5080" indent="-171450">
              <a:spcBef>
                <a:spcPts val="700"/>
              </a:spcBef>
              <a:buClr>
                <a:srgbClr val="FA0E00"/>
              </a:buClr>
              <a:buFont typeface="Wingdings" pitchFamily="2" charset="2"/>
              <a:buChar char="ü"/>
            </a:pPr>
            <a:r>
              <a:rPr lang="ja-JP" sz="1000" dirty="0">
                <a:latin typeface="Adobe Clean Han Regular" panose="020B0500000000000000" pitchFamily="34" charset="-128"/>
                <a:ea typeface="Adobe Clean Han Regular" panose="020B0500000000000000" pitchFamily="34" charset="-128"/>
              </a:rPr>
              <a:t>健全性監査</a:t>
            </a:r>
          </a:p>
          <a:p>
            <a:pPr marL="184150" marR="5080" indent="-171450">
              <a:spcBef>
                <a:spcPts val="400"/>
              </a:spcBef>
              <a:buClr>
                <a:srgbClr val="FA0E00"/>
              </a:buClr>
              <a:buFont typeface="Wingdings" pitchFamily="2" charset="2"/>
              <a:buChar char="ü"/>
            </a:pPr>
            <a:r>
              <a:rPr lang="ja-JP" sz="1000" dirty="0">
                <a:latin typeface="Adobe Clean Han Regular" panose="020B0500000000000000" pitchFamily="34" charset="-128"/>
                <a:ea typeface="Adobe Clean Han Regular" panose="020B0500000000000000" pitchFamily="34" charset="-128"/>
              </a:rPr>
              <a:t>プラットフォーム監査</a:t>
            </a:r>
          </a:p>
          <a:p>
            <a:pPr marL="184150" marR="5080" indent="-171450">
              <a:spcBef>
                <a:spcPts val="400"/>
              </a:spcBef>
              <a:buClr>
                <a:srgbClr val="FA0E00"/>
              </a:buClr>
              <a:buFont typeface="Wingdings" pitchFamily="2" charset="2"/>
              <a:buChar char="ü"/>
            </a:pPr>
            <a:r>
              <a:rPr lang="ja-JP" sz="1000" dirty="0">
                <a:latin typeface="Adobe Clean Han Regular" panose="020B0500000000000000" pitchFamily="34" charset="-128"/>
                <a:ea typeface="Adobe Clean Han Regular" panose="020B0500000000000000" pitchFamily="34" charset="-128"/>
              </a:rPr>
              <a:t>機能セットの有効化</a:t>
            </a:r>
          </a:p>
          <a:p>
            <a:pPr marL="184150" marR="5080" indent="-171450">
              <a:spcBef>
                <a:spcPts val="400"/>
              </a:spcBef>
              <a:buClr>
                <a:srgbClr val="FA0E00"/>
              </a:buClr>
              <a:buFont typeface="Wingdings" pitchFamily="2" charset="2"/>
              <a:buChar char="ü"/>
            </a:pPr>
            <a:r>
              <a:rPr lang="ja-JP" sz="1000" dirty="0">
                <a:latin typeface="Adobe Clean Han Regular" panose="020B0500000000000000" pitchFamily="34" charset="-128"/>
                <a:ea typeface="Adobe Clean Han Regular" panose="020B0500000000000000" pitchFamily="34" charset="-128"/>
              </a:rPr>
              <a:t>基本的な統合と設定</a:t>
            </a:r>
          </a:p>
          <a:p>
            <a:pPr marL="184150" marR="5080" indent="-171450">
              <a:spcBef>
                <a:spcPts val="400"/>
              </a:spcBef>
              <a:buClr>
                <a:srgbClr val="FA0E00"/>
              </a:buClr>
              <a:buFont typeface="Wingdings" pitchFamily="2" charset="2"/>
              <a:buChar char="ü"/>
            </a:pPr>
            <a:r>
              <a:rPr lang="ja-JP" sz="1000" dirty="0">
                <a:latin typeface="Adobe Clean Han Regular" panose="020B0500000000000000" pitchFamily="34" charset="-128"/>
                <a:ea typeface="Adobe Clean Han Regular" panose="020B0500000000000000" pitchFamily="34" charset="-128"/>
              </a:rPr>
              <a:t>お客様のソリューションのトラブルシューティング</a:t>
            </a:r>
          </a:p>
          <a:p>
            <a:pPr marL="184150" marR="5080" indent="-171450">
              <a:spcBef>
                <a:spcPts val="400"/>
              </a:spcBef>
              <a:buClr>
                <a:srgbClr val="FA0E00"/>
              </a:buClr>
              <a:buFont typeface="Wingdings" pitchFamily="2" charset="2"/>
              <a:buChar char="ü"/>
            </a:pPr>
            <a:r>
              <a:rPr lang="ja-JP" sz="1000" dirty="0">
                <a:latin typeface="Adobe Clean Han Regular" panose="020B0500000000000000" pitchFamily="34" charset="-128"/>
                <a:ea typeface="Adobe Clean Han Regular" panose="020B0500000000000000" pitchFamily="34" charset="-128"/>
              </a:rPr>
              <a:t>クラウドサービスのサポート</a:t>
            </a:r>
          </a:p>
        </p:txBody>
      </p:sp>
      <p:sp>
        <p:nvSpPr>
          <p:cNvPr id="83" name="Rectangle 82">
            <a:extLst>
              <a:ext uri="{FF2B5EF4-FFF2-40B4-BE49-F238E27FC236}">
                <a16:creationId xmlns:a16="http://schemas.microsoft.com/office/drawing/2014/main" id="{BB34E685-A734-974B-A33A-BE51D1A8BC0D}"/>
              </a:ext>
            </a:extLst>
          </p:cNvPr>
          <p:cNvSpPr/>
          <p:nvPr/>
        </p:nvSpPr>
        <p:spPr>
          <a:xfrm>
            <a:off x="3851397" y="7249456"/>
            <a:ext cx="3525469" cy="2054409"/>
          </a:xfrm>
          <a:prstGeom prst="rect">
            <a:avLst/>
          </a:prstGeom>
        </p:spPr>
        <p:txBody>
          <a:bodyPr wrap="square">
            <a:spAutoFit/>
          </a:bodyPr>
          <a:lstStyle/>
          <a:p>
            <a:pPr marL="12700" marR="5080">
              <a:spcBef>
                <a:spcPts val="100"/>
              </a:spcBef>
            </a:pPr>
            <a:r>
              <a:rPr lang="ja-JP" sz="1000" b="1" dirty="0">
                <a:solidFill>
                  <a:srgbClr val="000000"/>
                </a:solidFill>
                <a:latin typeface="Adobe Clean Han Regular" panose="020B0500000000000000" pitchFamily="34" charset="-128"/>
                <a:ea typeface="Adobe Clean Han Regular" panose="020B0500000000000000" pitchFamily="34" charset="-128"/>
              </a:rPr>
              <a:t>戦略的トラックアクティビティ</a:t>
            </a:r>
            <a:r>
              <a:rPr lang="ja-JP" sz="1000" dirty="0">
                <a:solidFill>
                  <a:srgbClr val="000000"/>
                </a:solidFill>
                <a:latin typeface="Adobe Clean Han Regular" panose="020B0500000000000000" pitchFamily="34" charset="-128"/>
                <a:ea typeface="Adobe Clean Han Regular" panose="020B0500000000000000" pitchFamily="34" charset="-128"/>
              </a:rPr>
              <a:t>は、お客様のアドビソリューションから価値が実現されるようにするオポチュニティを提供します。これには、1 つ以上のアドビソリューションで価値実現を促進するための戦略、測定、</a:t>
            </a:r>
            <a:br>
              <a:rPr lang="sk-SK" altLang="ja-JP" sz="1000" dirty="0">
                <a:solidFill>
                  <a:srgbClr val="000000"/>
                </a:solidFill>
                <a:latin typeface="Adobe Clean Han Regular" panose="020B0500000000000000" pitchFamily="34" charset="-128"/>
                <a:ea typeface="Adobe Clean Han Regular" panose="020B0500000000000000" pitchFamily="34" charset="-128"/>
              </a:rPr>
            </a:br>
            <a:r>
              <a:rPr lang="ja-JP" sz="1000" dirty="0">
                <a:solidFill>
                  <a:srgbClr val="000000"/>
                </a:solidFill>
                <a:latin typeface="Adobe Clean Han Regular" panose="020B0500000000000000" pitchFamily="34" charset="-128"/>
                <a:ea typeface="Adobe Clean Han Regular" panose="020B0500000000000000" pitchFamily="34" charset="-128"/>
              </a:rPr>
              <a:t>成熟度に関するサポートの提案が含まれます。</a:t>
            </a:r>
          </a:p>
          <a:p>
            <a:pPr marL="12700" marR="5080">
              <a:spcBef>
                <a:spcPts val="100"/>
              </a:spcBef>
            </a:pPr>
            <a:endParaRPr lang="en-US" sz="1000" dirty="0">
              <a:latin typeface="Adobe Clean Han Regular" panose="020B0500000000000000" pitchFamily="34" charset="-128"/>
              <a:ea typeface="Adobe Clean Han Regular" panose="020B0500000000000000" pitchFamily="34" charset="-128"/>
            </a:endParaRPr>
          </a:p>
          <a:p>
            <a:pPr marL="12700" marR="5080">
              <a:spcBef>
                <a:spcPts val="100"/>
              </a:spcBef>
            </a:pPr>
            <a:r>
              <a:rPr lang="ja-JP" sz="1000" dirty="0">
                <a:latin typeface="Adobe Clean Han Regular" panose="020B0500000000000000" pitchFamily="34" charset="-128"/>
                <a:ea typeface="Adobe Clean Han Regular" panose="020B0500000000000000" pitchFamily="34" charset="-128"/>
              </a:rPr>
              <a:t>利用可能な戦略的アクティビティのタイプ：</a:t>
            </a:r>
          </a:p>
          <a:p>
            <a:pPr marL="241300" marR="5080" indent="-228600">
              <a:spcBef>
                <a:spcPts val="700"/>
              </a:spcBef>
              <a:buClr>
                <a:srgbClr val="FA0E00"/>
              </a:buClr>
              <a:buFont typeface="Wingdings" pitchFamily="2" charset="2"/>
              <a:buChar char="ü"/>
            </a:pPr>
            <a:r>
              <a:rPr lang="ja-JP" sz="1000" dirty="0">
                <a:latin typeface="Adobe Clean Han Regular" panose="020B0500000000000000" pitchFamily="34" charset="-128"/>
                <a:ea typeface="Adobe Clean Han Regular" panose="020B0500000000000000" pitchFamily="34" charset="-128"/>
              </a:rPr>
              <a:t>成熟度ロードマップ</a:t>
            </a:r>
          </a:p>
          <a:p>
            <a:pPr marL="241300" marR="5080" indent="-228600">
              <a:spcBef>
                <a:spcPts val="400"/>
              </a:spcBef>
              <a:buClr>
                <a:srgbClr val="FA0E00"/>
              </a:buClr>
              <a:buFont typeface="Wingdings" pitchFamily="2" charset="2"/>
              <a:buChar char="ü"/>
            </a:pPr>
            <a:r>
              <a:rPr lang="ja-JP" sz="1000" dirty="0">
                <a:latin typeface="Adobe Clean Han Regular" panose="020B0500000000000000" pitchFamily="34" charset="-128"/>
                <a:ea typeface="Adobe Clean Han Regular" panose="020B0500000000000000" pitchFamily="34" charset="-128"/>
              </a:rPr>
              <a:t>ユースケース開発／測定</a:t>
            </a:r>
          </a:p>
          <a:p>
            <a:pPr marL="241300" marR="5080" indent="-228600">
              <a:spcBef>
                <a:spcPts val="400"/>
              </a:spcBef>
              <a:buClr>
                <a:srgbClr val="FA0E00"/>
              </a:buClr>
              <a:buFont typeface="Wingdings" pitchFamily="2" charset="2"/>
              <a:buChar char="ü"/>
            </a:pPr>
            <a:r>
              <a:rPr lang="ja-JP" sz="1000" dirty="0">
                <a:latin typeface="Adobe Clean Han Regular" panose="020B0500000000000000" pitchFamily="34" charset="-128"/>
                <a:ea typeface="Adobe Clean Han Regular" panose="020B0500000000000000" pitchFamily="34" charset="-128"/>
              </a:rPr>
              <a:t>レポートおよび分析</a:t>
            </a:r>
          </a:p>
          <a:p>
            <a:pPr marL="241300" marR="5080" indent="-228600">
              <a:spcBef>
                <a:spcPts val="400"/>
              </a:spcBef>
              <a:buClr>
                <a:srgbClr val="FA0E00"/>
              </a:buClr>
              <a:buFont typeface="Wingdings" pitchFamily="2" charset="2"/>
              <a:buChar char="ü"/>
            </a:pPr>
            <a:r>
              <a:rPr lang="ja-JP" sz="1000" dirty="0">
                <a:latin typeface="Adobe Clean Han Regular" panose="020B0500000000000000" pitchFamily="34" charset="-128"/>
                <a:ea typeface="Adobe Clean Han Regular" panose="020B0500000000000000" pitchFamily="34" charset="-128"/>
              </a:rPr>
              <a:t>ベストプラクティスの有効化</a:t>
            </a:r>
          </a:p>
        </p:txBody>
      </p:sp>
      <p:sp>
        <p:nvSpPr>
          <p:cNvPr id="2" name="TextBox 1">
            <a:extLst>
              <a:ext uri="{FF2B5EF4-FFF2-40B4-BE49-F238E27FC236}">
                <a16:creationId xmlns:a16="http://schemas.microsoft.com/office/drawing/2014/main" id="{75CFC85E-B176-5441-A8D8-AEF6C3DFCC2A}"/>
              </a:ext>
            </a:extLst>
          </p:cNvPr>
          <p:cNvSpPr txBox="1"/>
          <p:nvPr/>
        </p:nvSpPr>
        <p:spPr>
          <a:xfrm>
            <a:off x="3851397" y="3891661"/>
            <a:ext cx="3525468" cy="553998"/>
          </a:xfrm>
          <a:prstGeom prst="rect">
            <a:avLst/>
          </a:prstGeom>
          <a:noFill/>
        </p:spPr>
        <p:txBody>
          <a:bodyPr wrap="square" rtlCol="0">
            <a:spAutoFit/>
          </a:bodyPr>
          <a:lstStyle/>
          <a:p>
            <a:pPr marL="12700" marR="5080" lvl="0">
              <a:spcBef>
                <a:spcPts val="100"/>
              </a:spcBef>
            </a:pPr>
            <a:r>
              <a:rPr lang="ja-JP" sz="1000" dirty="0">
                <a:solidFill>
                  <a:srgbClr val="1F1F1F"/>
                </a:solidFill>
                <a:latin typeface="Adobe Clean Han Regular" panose="020B0500000000000000" pitchFamily="34" charset="-128"/>
                <a:ea typeface="Adobe Clean Han Regular" panose="020B0500000000000000" pitchFamily="34" charset="-128"/>
                <a:cs typeface="AdobeClean-Light"/>
              </a:rPr>
              <a:t>エンタープライズのお客様は、</a:t>
            </a:r>
            <a:r>
              <a:rPr lang="ja-JP" sz="1000" b="1" u="sng" dirty="0">
                <a:solidFill>
                  <a:srgbClr val="1F1F1F"/>
                </a:solidFill>
                <a:latin typeface="Adobe Clean Han Regular" panose="020B0500000000000000" pitchFamily="34" charset="-128"/>
                <a:ea typeface="Adobe Clean Han Regular" panose="020B0500000000000000" pitchFamily="34" charset="-128"/>
                <a:cs typeface="AdobeClean-Light"/>
              </a:rPr>
              <a:t>2 つのトラック</a:t>
            </a:r>
            <a:r>
              <a:rPr lang="ja-JP" sz="1000" dirty="0">
                <a:solidFill>
                  <a:srgbClr val="1F1F1F"/>
                </a:solidFill>
                <a:latin typeface="Adobe Clean Han Regular" panose="020B0500000000000000" pitchFamily="34" charset="-128"/>
                <a:ea typeface="Adobe Clean Han Regular" panose="020B0500000000000000" pitchFamily="34" charset="-128"/>
              </a:rPr>
              <a:t>（</a:t>
            </a:r>
            <a:r>
              <a:rPr lang="ja-JP" sz="1000" b="1" dirty="0">
                <a:solidFill>
                  <a:srgbClr val="1F1F1F"/>
                </a:solidFill>
                <a:latin typeface="Adobe Clean Han Regular" panose="020B0500000000000000" pitchFamily="34" charset="-128"/>
                <a:ea typeface="Adobe Clean Han Regular" panose="020B0500000000000000" pitchFamily="34" charset="-128"/>
              </a:rPr>
              <a:t>テクニカルトラック</a:t>
            </a:r>
            <a:r>
              <a:rPr lang="ja-JP" sz="1000" dirty="0">
                <a:solidFill>
                  <a:srgbClr val="1F1F1F"/>
                </a:solidFill>
                <a:latin typeface="Adobe Clean Han Regular" panose="020B0500000000000000" pitchFamily="34" charset="-128"/>
                <a:ea typeface="Adobe Clean Han Regular" panose="020B0500000000000000" pitchFamily="34" charset="-128"/>
              </a:rPr>
              <a:t>および／または</a:t>
            </a:r>
            <a:r>
              <a:rPr lang="ja-JP" sz="1000" b="1" dirty="0">
                <a:solidFill>
                  <a:srgbClr val="1F1F1F"/>
                </a:solidFill>
                <a:latin typeface="Adobe Clean Han Regular" panose="020B0500000000000000" pitchFamily="34" charset="-128"/>
                <a:ea typeface="Adobe Clean Han Regular" panose="020B0500000000000000" pitchFamily="34" charset="-128"/>
              </a:rPr>
              <a:t>戦略的トラック</a:t>
            </a:r>
            <a:r>
              <a:rPr lang="ja-JP" sz="1000" dirty="0">
                <a:solidFill>
                  <a:srgbClr val="1F1F1F"/>
                </a:solidFill>
                <a:latin typeface="Adobe Clean Han Regular" panose="020B0500000000000000" pitchFamily="34" charset="-128"/>
                <a:ea typeface="Adobe Clean Han Regular" panose="020B0500000000000000" pitchFamily="34" charset="-128"/>
              </a:rPr>
              <a:t>）から、</a:t>
            </a:r>
            <a:br>
              <a:rPr lang="sk-SK" altLang="ja-JP" sz="1000" dirty="0">
                <a:solidFill>
                  <a:srgbClr val="1F1F1F"/>
                </a:solidFill>
                <a:latin typeface="Adobe Clean Han Regular" panose="020B0500000000000000" pitchFamily="34" charset="-128"/>
                <a:ea typeface="Adobe Clean Han Regular" panose="020B0500000000000000" pitchFamily="34" charset="-128"/>
              </a:rPr>
            </a:br>
            <a:r>
              <a:rPr lang="ja-JP" sz="1000" b="1" u="sng" dirty="0">
                <a:solidFill>
                  <a:srgbClr val="1F1F1F"/>
                </a:solidFill>
                <a:latin typeface="Adobe Clean Han Regular" panose="020B0500000000000000" pitchFamily="34" charset="-128"/>
                <a:ea typeface="Adobe Clean Han Regular" panose="020B0500000000000000" pitchFamily="34" charset="-128"/>
              </a:rPr>
              <a:t>1 年ごとに 2 つのアクティビティ</a:t>
            </a:r>
            <a:r>
              <a:rPr lang="ja-JP" sz="1000" dirty="0">
                <a:solidFill>
                  <a:srgbClr val="1F1F1F"/>
                </a:solidFill>
                <a:latin typeface="Adobe Clean Han Regular" panose="020B0500000000000000" pitchFamily="34" charset="-128"/>
                <a:ea typeface="Adobe Clean Han Regular" panose="020B0500000000000000" pitchFamily="34" charset="-128"/>
              </a:rPr>
              <a:t>を利用できます。</a:t>
            </a:r>
          </a:p>
        </p:txBody>
      </p:sp>
      <p:sp>
        <p:nvSpPr>
          <p:cNvPr id="31" name="TextBox 30">
            <a:extLst>
              <a:ext uri="{FF2B5EF4-FFF2-40B4-BE49-F238E27FC236}">
                <a16:creationId xmlns:a16="http://schemas.microsoft.com/office/drawing/2014/main" id="{6D8501EA-3511-BA44-BB3B-9F53FFBEAB0B}"/>
              </a:ext>
            </a:extLst>
          </p:cNvPr>
          <p:cNvSpPr txBox="1"/>
          <p:nvPr/>
        </p:nvSpPr>
        <p:spPr>
          <a:xfrm>
            <a:off x="2236134" y="2221884"/>
            <a:ext cx="826006" cy="430887"/>
          </a:xfrm>
          <a:prstGeom prst="rect">
            <a:avLst/>
          </a:prstGeom>
          <a:noFill/>
        </p:spPr>
        <p:txBody>
          <a:bodyPr wrap="square" rtlCol="0">
            <a:spAutoFit/>
          </a:bodyPr>
          <a:lstStyle/>
          <a:p>
            <a:pPr algn="ctr"/>
            <a:r>
              <a:rPr lang="ja-JP" sz="1100" dirty="0">
                <a:latin typeface="Adobe Clean Han Regular" panose="020B0500000000000000" pitchFamily="34" charset="-128"/>
                <a:ea typeface="Adobe Clean Han Regular" panose="020B0500000000000000" pitchFamily="34" charset="-128"/>
              </a:rPr>
              <a:t>サービスイン</a:t>
            </a:r>
          </a:p>
        </p:txBody>
      </p:sp>
      <p:sp>
        <p:nvSpPr>
          <p:cNvPr id="32" name="TextBox 31">
            <a:extLst>
              <a:ext uri="{FF2B5EF4-FFF2-40B4-BE49-F238E27FC236}">
                <a16:creationId xmlns:a16="http://schemas.microsoft.com/office/drawing/2014/main" id="{822B1C33-2658-9C47-9546-65EE39995E93}"/>
              </a:ext>
            </a:extLst>
          </p:cNvPr>
          <p:cNvSpPr txBox="1"/>
          <p:nvPr/>
        </p:nvSpPr>
        <p:spPr>
          <a:xfrm>
            <a:off x="878679" y="2320287"/>
            <a:ext cx="826006" cy="261610"/>
          </a:xfrm>
          <a:prstGeom prst="rect">
            <a:avLst/>
          </a:prstGeom>
          <a:noFill/>
        </p:spPr>
        <p:txBody>
          <a:bodyPr wrap="square" rtlCol="0">
            <a:spAutoFit/>
          </a:bodyPr>
          <a:lstStyle/>
          <a:p>
            <a:pPr algn="ctr"/>
            <a:r>
              <a:rPr lang="ja-JP" sz="1100">
                <a:latin typeface="Adobe Clean Han Regular" panose="020B0500000000000000" pitchFamily="34" charset="-128"/>
                <a:ea typeface="Adobe Clean Han Regular" panose="020B0500000000000000" pitchFamily="34" charset="-128"/>
              </a:rPr>
              <a:t>定義</a:t>
            </a:r>
          </a:p>
        </p:txBody>
      </p:sp>
      <p:sp>
        <p:nvSpPr>
          <p:cNvPr id="33" name="TextBox 32">
            <a:extLst>
              <a:ext uri="{FF2B5EF4-FFF2-40B4-BE49-F238E27FC236}">
                <a16:creationId xmlns:a16="http://schemas.microsoft.com/office/drawing/2014/main" id="{535CB7DF-91C2-1E4A-AAC5-7863828EA701}"/>
              </a:ext>
            </a:extLst>
          </p:cNvPr>
          <p:cNvSpPr txBox="1"/>
          <p:nvPr/>
        </p:nvSpPr>
        <p:spPr>
          <a:xfrm>
            <a:off x="205422" y="2330087"/>
            <a:ext cx="826006" cy="430887"/>
          </a:xfrm>
          <a:prstGeom prst="rect">
            <a:avLst/>
          </a:prstGeom>
          <a:noFill/>
        </p:spPr>
        <p:txBody>
          <a:bodyPr wrap="square" rtlCol="0">
            <a:spAutoFit/>
          </a:bodyPr>
          <a:lstStyle/>
          <a:p>
            <a:pPr algn="ctr"/>
            <a:r>
              <a:rPr lang="ja-JP" sz="1100">
                <a:latin typeface="Adobe Clean Han Regular" panose="020B0500000000000000" pitchFamily="34" charset="-128"/>
                <a:ea typeface="Adobe Clean Han Regular" panose="020B0500000000000000" pitchFamily="34" charset="-128"/>
              </a:rPr>
              <a:t>キックオフ</a:t>
            </a:r>
          </a:p>
        </p:txBody>
      </p:sp>
      <p:sp>
        <p:nvSpPr>
          <p:cNvPr id="34" name="TextBox 33">
            <a:extLst>
              <a:ext uri="{FF2B5EF4-FFF2-40B4-BE49-F238E27FC236}">
                <a16:creationId xmlns:a16="http://schemas.microsoft.com/office/drawing/2014/main" id="{DE507ED1-06E3-D34E-B109-779393F8BBA9}"/>
              </a:ext>
            </a:extLst>
          </p:cNvPr>
          <p:cNvSpPr txBox="1"/>
          <p:nvPr/>
        </p:nvSpPr>
        <p:spPr>
          <a:xfrm>
            <a:off x="1558548" y="2320287"/>
            <a:ext cx="826006" cy="261610"/>
          </a:xfrm>
          <a:prstGeom prst="rect">
            <a:avLst/>
          </a:prstGeom>
          <a:noFill/>
        </p:spPr>
        <p:txBody>
          <a:bodyPr wrap="square" rtlCol="0">
            <a:spAutoFit/>
          </a:bodyPr>
          <a:lstStyle/>
          <a:p>
            <a:pPr algn="ctr"/>
            <a:r>
              <a:rPr lang="ja-JP" sz="1100">
                <a:latin typeface="Adobe Clean Han Regular" panose="020B0500000000000000" pitchFamily="34" charset="-128"/>
                <a:ea typeface="Adobe Clean Han Regular" panose="020B0500000000000000" pitchFamily="34" charset="-128"/>
              </a:rPr>
              <a:t>デザイン</a:t>
            </a:r>
          </a:p>
        </p:txBody>
      </p:sp>
      <p:sp>
        <p:nvSpPr>
          <p:cNvPr id="7" name="Rectangle 6">
            <a:extLst>
              <a:ext uri="{FF2B5EF4-FFF2-40B4-BE49-F238E27FC236}">
                <a16:creationId xmlns:a16="http://schemas.microsoft.com/office/drawing/2014/main" id="{C3D0F674-4C3B-AB48-86F4-0547F3186A06}"/>
              </a:ext>
            </a:extLst>
          </p:cNvPr>
          <p:cNvSpPr/>
          <p:nvPr/>
        </p:nvSpPr>
        <p:spPr>
          <a:xfrm>
            <a:off x="3692281" y="2549086"/>
            <a:ext cx="3684584" cy="368078"/>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solidFill>
                  <a:schemeClr val="accent1">
                    <a:lumMod val="50000"/>
                  </a:schemeClr>
                </a:solidFill>
                <a:latin typeface="Adobe Clean Han Regular" panose="020B0500000000000000" pitchFamily="34" charset="-128"/>
                <a:ea typeface="Adobe Clean Han Regular" panose="020B0500000000000000" pitchFamily="34" charset="-128"/>
              </a:rPr>
              <a:t>1 年ごとに 2 つのアクティビティ</a:t>
            </a:r>
          </a:p>
        </p:txBody>
      </p:sp>
    </p:spTree>
    <p:extLst>
      <p:ext uri="{BB962C8B-B14F-4D97-AF65-F5344CB8AC3E}">
        <p14:creationId xmlns:p14="http://schemas.microsoft.com/office/powerpoint/2010/main" val="71702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ja-JP" sz="500">
                <a:solidFill>
                  <a:srgbClr val="6C6C6C"/>
                </a:solidFill>
                <a:latin typeface="Adobe Clean Han Regular" panose="020B0500000000000000" pitchFamily="34" charset="-128"/>
                <a:ea typeface="Adobe Clean Han Regular" panose="020B0500000000000000" pitchFamily="34" charset="-128"/>
                <a:cs typeface="Adobe Clean"/>
              </a:rPr>
              <a:t>©2020 Adobe.All Rights Reserved.Adobe Confidential.</a:t>
            </a:r>
          </a:p>
          <a:p>
            <a:pPr>
              <a:lnSpc>
                <a:spcPct val="100000"/>
              </a:lnSpc>
              <a:spcBef>
                <a:spcPts val="25"/>
              </a:spcBef>
            </a:pPr>
            <a:endParaRPr sz="800">
              <a:latin typeface="Adobe Clean Han Regular" panose="020B0500000000000000" pitchFamily="34" charset="-128"/>
              <a:ea typeface="Adobe Clean Han Regular" panose="020B0500000000000000" pitchFamily="34" charset="-128"/>
              <a:cs typeface="Adobe Clean"/>
            </a:endParaRPr>
          </a:p>
          <a:p>
            <a:pPr>
              <a:lnSpc>
                <a:spcPct val="100000"/>
              </a:lnSpc>
              <a:spcBef>
                <a:spcPts val="5"/>
              </a:spcBef>
            </a:pPr>
            <a:r>
              <a:rPr lang="ja-JP" sz="800">
                <a:solidFill>
                  <a:srgbClr val="6D6D6D"/>
                </a:solidFill>
                <a:latin typeface="Adobe Clean Han Regular" panose="020B0500000000000000" pitchFamily="34" charset="-128"/>
                <a:ea typeface="Adobe Clean Han Regular" panose="020B0500000000000000" pitchFamily="34" charset="-128"/>
                <a:cs typeface="Adobe Clean"/>
              </a:rPr>
              <a:t>©2020 Adobe.All Rights Reserved.Adobe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23" name="object 23"/>
          <p:cNvSpPr txBox="1"/>
          <p:nvPr/>
        </p:nvSpPr>
        <p:spPr>
          <a:xfrm>
            <a:off x="170410" y="575594"/>
            <a:ext cx="3476626" cy="332783"/>
          </a:xfrm>
          <a:prstGeom prst="rect">
            <a:avLst/>
          </a:prstGeom>
        </p:spPr>
        <p:txBody>
          <a:bodyPr vert="horz" wrap="square" lIns="0" tIns="116205" rIns="0" bIns="0" rtlCol="0">
            <a:spAutoFit/>
          </a:bodyPr>
          <a:lstStyle/>
          <a:p>
            <a:pPr>
              <a:lnSpc>
                <a:spcPct val="100000"/>
              </a:lnSpc>
              <a:spcBef>
                <a:spcPts val="915"/>
              </a:spcBef>
            </a:pPr>
            <a:r>
              <a:rPr lang="ja-JP" sz="1400" b="1">
                <a:solidFill>
                  <a:srgbClr val="020302"/>
                </a:solidFill>
                <a:latin typeface="Adobe Clean Han Regular" panose="020B0500000000000000" pitchFamily="34" charset="-128"/>
                <a:ea typeface="Adobe Clean Han Regular" panose="020B0500000000000000" pitchFamily="34" charset="-128"/>
                <a:cs typeface="Adobe Clean"/>
              </a:rPr>
              <a:t>リソース</a:t>
            </a:r>
          </a:p>
        </p:txBody>
      </p:sp>
      <p:sp>
        <p:nvSpPr>
          <p:cNvPr id="24" name="object 24"/>
          <p:cNvSpPr txBox="1"/>
          <p:nvPr/>
        </p:nvSpPr>
        <p:spPr>
          <a:xfrm>
            <a:off x="6754821" y="9283729"/>
            <a:ext cx="930275" cy="758541"/>
          </a:xfrm>
          <a:prstGeom prst="rect">
            <a:avLst/>
          </a:prstGeom>
        </p:spPr>
        <p:txBody>
          <a:bodyPr vert="horz" wrap="square" lIns="0" tIns="12065" rIns="0" bIns="0" rtlCol="0">
            <a:spAutoFit/>
          </a:bodyPr>
          <a:lstStyle/>
          <a:p>
            <a:pPr marL="12700">
              <a:lnSpc>
                <a:spcPts val="930"/>
              </a:lnSpc>
              <a:spcBef>
                <a:spcPts val="95"/>
              </a:spcBef>
            </a:pPr>
            <a:r>
              <a:rPr lang="ja-JP" sz="800">
                <a:solidFill>
                  <a:srgbClr val="777879"/>
                </a:solidFill>
                <a:latin typeface="Adobe Clean Han Regular" panose="020B0500000000000000" pitchFamily="34" charset="-128"/>
                <a:ea typeface="Adobe Clean Han Regular" panose="020B0500000000000000" pitchFamily="34" charset="-128"/>
                <a:cs typeface="Adobe Clean"/>
              </a:rPr>
              <a:t>Adobe</a:t>
            </a:r>
          </a:p>
          <a:p>
            <a:pPr marL="12700">
              <a:lnSpc>
                <a:spcPts val="915"/>
              </a:lnSpc>
            </a:pPr>
            <a:r>
              <a:rPr lang="ja-JP" sz="800">
                <a:solidFill>
                  <a:srgbClr val="777879"/>
                </a:solidFill>
                <a:latin typeface="Adobe Clean Han Regular" panose="020B0500000000000000" pitchFamily="34" charset="-128"/>
                <a:ea typeface="Adobe Clean Han Regular" panose="020B0500000000000000" pitchFamily="34" charset="-128"/>
                <a:cs typeface="Adobe Clean"/>
              </a:rPr>
              <a:t>345 Park Avenue</a:t>
            </a:r>
          </a:p>
          <a:p>
            <a:pPr marL="12700">
              <a:lnSpc>
                <a:spcPts val="944"/>
              </a:lnSpc>
            </a:pPr>
            <a:r>
              <a:rPr lang="ja-JP" sz="800">
                <a:solidFill>
                  <a:srgbClr val="777879"/>
                </a:solidFill>
                <a:latin typeface="Adobe Clean Han Regular" panose="020B0500000000000000" pitchFamily="34" charset="-128"/>
                <a:ea typeface="Adobe Clean Han Regular" panose="020B0500000000000000" pitchFamily="34" charset="-128"/>
                <a:cs typeface="Adobe Clean"/>
              </a:rPr>
              <a:t>San Jose, CA95110-2704</a:t>
            </a:r>
          </a:p>
          <a:p>
            <a:pPr marL="12700">
              <a:lnSpc>
                <a:spcPct val="100000"/>
              </a:lnSpc>
              <a:spcBef>
                <a:spcPts val="45"/>
              </a:spcBef>
            </a:pPr>
            <a:r>
              <a:rPr lang="ja-JP" sz="800">
                <a:solidFill>
                  <a:srgbClr val="777879"/>
                </a:solidFill>
                <a:latin typeface="Adobe Clean Han Regular" panose="020B0500000000000000" pitchFamily="34" charset="-128"/>
                <a:ea typeface="Adobe Clean Han Regular" panose="020B0500000000000000" pitchFamily="34" charset="-128"/>
                <a:cs typeface="Adobe Clean"/>
              </a:rPr>
              <a:t>USA</a:t>
            </a:r>
          </a:p>
          <a:p>
            <a:pPr marL="12700">
              <a:lnSpc>
                <a:spcPct val="100000"/>
              </a:lnSpc>
              <a:spcBef>
                <a:spcPts val="265"/>
              </a:spcBef>
            </a:pPr>
            <a:r>
              <a:rPr lang="ja-JP" sz="800" u="sng">
                <a:solidFill>
                  <a:srgbClr val="5F5F5F"/>
                </a:solidFill>
                <a:uFill>
                  <a:solidFill>
                    <a:srgbClr val="0000FF"/>
                  </a:solidFill>
                </a:uFill>
                <a:latin typeface="Adobe Clean Han Regular" panose="020B0500000000000000" pitchFamily="34" charset="-128"/>
                <a:ea typeface="Adobe Clean Han Regular" panose="020B0500000000000000" pitchFamily="34" charset="-128"/>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56" name="object 56"/>
          <p:cNvSpPr txBox="1"/>
          <p:nvPr/>
        </p:nvSpPr>
        <p:spPr>
          <a:xfrm>
            <a:off x="75947" y="9437110"/>
            <a:ext cx="6028760" cy="563616"/>
          </a:xfrm>
          <a:prstGeom prst="rect">
            <a:avLst/>
          </a:prstGeom>
        </p:spPr>
        <p:txBody>
          <a:bodyPr vert="horz" wrap="square" lIns="0" tIns="29845" rIns="0" bIns="0" rtlCol="0">
            <a:spAutoFit/>
          </a:bodyPr>
          <a:lstStyle/>
          <a:p>
            <a:pPr marL="12700" marR="5080" indent="-635">
              <a:lnSpc>
                <a:spcPts val="1200"/>
              </a:lnSpc>
              <a:spcBef>
                <a:spcPts val="235"/>
              </a:spcBef>
            </a:pPr>
            <a:r>
              <a:rPr lang="ja-JP" sz="1100" i="1" dirty="0">
                <a:solidFill>
                  <a:srgbClr val="777879"/>
                </a:solidFill>
                <a:latin typeface="Adobe Clean Han Regular" panose="020B0500000000000000" pitchFamily="34" charset="-128"/>
                <a:ea typeface="Adobe Clean Han Regular" panose="020B0500000000000000" pitchFamily="34" charset="-128"/>
                <a:cs typeface="AdobeClean-LightIt"/>
              </a:rPr>
              <a:t>アドビサポートのサービスやお客様に最適なレベルについて詳しくは、専任アカウントマネージャー（NAM）またはカスタマーサクセスマネージャー（CSM）にお問い合わせください。</a:t>
            </a:r>
          </a:p>
          <a:p>
            <a:pPr marL="34290">
              <a:lnSpc>
                <a:spcPct val="100000"/>
              </a:lnSpc>
              <a:spcBef>
                <a:spcPts val="795"/>
              </a:spcBef>
            </a:pPr>
            <a:r>
              <a:rPr lang="ja-JP" sz="800" dirty="0">
                <a:solidFill>
                  <a:srgbClr val="6D6D6D"/>
                </a:solidFill>
                <a:latin typeface="Adobe Clean Han Regular" panose="020B0500000000000000" pitchFamily="34" charset="-128"/>
                <a:ea typeface="Adobe Clean Han Regular" panose="020B0500000000000000" pitchFamily="34" charset="-128"/>
                <a:cs typeface="Adobe Clean"/>
              </a:rPr>
              <a:t>©2021 Adobe.All Rights Reserved.Adobe Confidential.</a:t>
            </a:r>
          </a:p>
        </p:txBody>
      </p:sp>
      <p:sp>
        <p:nvSpPr>
          <p:cNvPr id="64" name="object 23">
            <a:extLst>
              <a:ext uri="{FF2B5EF4-FFF2-40B4-BE49-F238E27FC236}">
                <a16:creationId xmlns:a16="http://schemas.microsoft.com/office/drawing/2014/main" id="{41467BDC-3D83-D844-B922-CD07E94E5AAB}"/>
              </a:ext>
            </a:extLst>
          </p:cNvPr>
          <p:cNvSpPr txBox="1"/>
          <p:nvPr/>
        </p:nvSpPr>
        <p:spPr>
          <a:xfrm>
            <a:off x="190707" y="4913781"/>
            <a:ext cx="6476646" cy="755976"/>
          </a:xfrm>
          <a:prstGeom prst="rect">
            <a:avLst/>
          </a:prstGeom>
        </p:spPr>
        <p:txBody>
          <a:bodyPr vert="horz" wrap="square" lIns="0" tIns="116205" rIns="0" bIns="0" rtlCol="0" anchor="t">
            <a:spAutoFit/>
          </a:bodyPr>
          <a:lstStyle/>
          <a:p>
            <a:pPr>
              <a:spcBef>
                <a:spcPts val="915"/>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アドビサポートの対象地域、現地の営業時間、言語サポート</a:t>
            </a:r>
          </a:p>
          <a:p>
            <a:pPr>
              <a:spcBef>
                <a:spcPts val="915"/>
              </a:spcBef>
            </a:pPr>
            <a:r>
              <a:rPr lang="ja-JP" sz="1000" dirty="0">
                <a:solidFill>
                  <a:srgbClr val="1F1F1F"/>
                </a:solidFill>
                <a:latin typeface="Adobe Clean Han Regular" panose="020B0500000000000000" pitchFamily="34" charset="-128"/>
                <a:ea typeface="Adobe Clean Han Regular" panose="020B0500000000000000" pitchFamily="34" charset="-128"/>
              </a:rPr>
              <a:t>アドビサポートの対象地域と現地営業時間は、以下のとおりです。対象地域は、お客様のセールスオーダーやその他のアドビサポートの購買記録に記載されている請求先の地域に準じます。</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67125210"/>
              </p:ext>
            </p:extLst>
          </p:nvPr>
        </p:nvGraphicFramePr>
        <p:xfrm>
          <a:off x="171128" y="5907213"/>
          <a:ext cx="7391400" cy="139192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南北アメリカ</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ヨーロッパ、中東、</a:t>
                      </a:r>
                      <a:br>
                        <a:rPr lang="sk-SK" altLang="ja-JP" sz="1100" dirty="0">
                          <a:solidFill>
                            <a:schemeClr val="tx1"/>
                          </a:solidFill>
                          <a:latin typeface="Adobe Clean Han Regular" panose="020B0500000000000000" pitchFamily="34" charset="-128"/>
                          <a:ea typeface="Adobe Clean Han Regular" panose="020B0500000000000000" pitchFamily="34" charset="-128"/>
                        </a:rPr>
                      </a:br>
                      <a:r>
                        <a:rPr lang="ja-JP" sz="1100" dirty="0">
                          <a:solidFill>
                            <a:schemeClr val="tx1"/>
                          </a:solidFill>
                          <a:latin typeface="Adobe Clean Han Regular" panose="020B0500000000000000" pitchFamily="34" charset="-128"/>
                          <a:ea typeface="Adobe Clean Han Regular" panose="020B0500000000000000" pitchFamily="34" charset="-128"/>
                        </a:rPr>
                        <a:t>アフリカ</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アジア太平洋</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日本 </a:t>
                      </a:r>
                      <a:r>
                        <a:rPr lang="ja-JP" sz="1100" baseline="30000" dirty="0">
                          <a:solidFill>
                            <a:schemeClr val="tx1"/>
                          </a:solidFill>
                          <a:latin typeface="Adobe Clean Han Regular" panose="020B0500000000000000" pitchFamily="34" charset="-128"/>
                          <a:ea typeface="Adobe Clean Han Regular" panose="020B0500000000000000" pitchFamily="34" charset="-128"/>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午前 6:00 ～午後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午前 9:00 ～午後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午前 9:00 ～午後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午前 9:00 ～午後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lvl="0" algn="ctr">
                        <a:lnSpc>
                          <a:spcPct val="100000"/>
                        </a:lnSpc>
                        <a:spcBef>
                          <a:spcPts val="0"/>
                        </a:spcBef>
                        <a:spcAft>
                          <a:spcPts val="0"/>
                        </a:spcAft>
                        <a:buNone/>
                      </a:pPr>
                      <a:r>
                        <a:rPr lang="ja-JP" sz="1100" b="0" i="0" u="none" strike="noStrike" noProof="0" dirty="0">
                          <a:latin typeface="Adobe Clean Han Regular" panose="020B0500000000000000" pitchFamily="34" charset="-128"/>
                          <a:ea typeface="Adobe Clean Han Regular" panose="020B0500000000000000" pitchFamily="34" charset="-128"/>
                        </a:rPr>
                        <a:t>サポートで対応している言語は、英語および日本語のみです。</a:t>
                      </a:r>
                    </a:p>
                    <a:p>
                      <a:pPr lvl="0" algn="l" rtl="0">
                        <a:lnSpc>
                          <a:spcPct val="100000"/>
                        </a:lnSpc>
                        <a:spcBef>
                          <a:spcPts val="0"/>
                        </a:spcBef>
                        <a:spcAft>
                          <a:spcPts val="0"/>
                        </a:spcAft>
                        <a:buNone/>
                      </a:pPr>
                      <a:endParaRPr lang="en-US" sz="1100" b="0" i="0" u="none" strike="noStrike" noProof="0" dirty="0">
                        <a:latin typeface="Adobe Clean Han Regular" panose="020B0500000000000000" pitchFamily="34" charset="-128"/>
                        <a:ea typeface="Adobe Clean Han Regular" panose="020B0500000000000000" pitchFamily="34" charset="-128"/>
                      </a:endParaRPr>
                    </a:p>
                    <a:p>
                      <a:pPr lvl="0" algn="ctr">
                        <a:lnSpc>
                          <a:spcPct val="100000"/>
                        </a:lnSpc>
                        <a:spcBef>
                          <a:spcPts val="0"/>
                        </a:spcBef>
                        <a:spcAft>
                          <a:spcPts val="0"/>
                        </a:spcAft>
                        <a:buNone/>
                      </a:pPr>
                      <a:r>
                        <a:rPr lang="ja-JP" sz="1100" b="0" i="0" u="none" strike="noStrike" noProof="0" dirty="0">
                          <a:latin typeface="Adobe Clean Han Regular" panose="020B0500000000000000" pitchFamily="34" charset="-128"/>
                          <a:ea typeface="Adobe Clean Han Regular" panose="020B0500000000000000" pitchFamily="34" charset="-128"/>
                        </a:rPr>
                        <a:t> </a:t>
                      </a:r>
                      <a:r>
                        <a:rPr lang="ja-JP" sz="1100" b="0" i="0" u="none" strike="noStrike" baseline="30000" noProof="0" dirty="0">
                          <a:latin typeface="Adobe Clean Han Regular" panose="020B0500000000000000" pitchFamily="34" charset="-128"/>
                          <a:ea typeface="Adobe Clean Han Regular" panose="020B0500000000000000" pitchFamily="34" charset="-128"/>
                        </a:rPr>
                        <a:t>1 </a:t>
                      </a:r>
                      <a:r>
                        <a:rPr lang="ja-JP" sz="1100" b="0" i="0" u="none" strike="noStrike" noProof="0" dirty="0">
                          <a:latin typeface="Adobe Clean Han Regular" panose="020B0500000000000000" pitchFamily="34" charset="-128"/>
                          <a:ea typeface="Adobe Clean Han Regular" panose="020B0500000000000000" pitchFamily="34" charset="-128"/>
                        </a:rPr>
                        <a:t>P2、P3、P4 の場合は、営業時間内のみの対応です。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R="5080"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卓越した</a:t>
            </a:r>
            <a:b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専門知識</a:t>
            </a: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R="5080"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迅速な</a:t>
            </a:r>
            <a:b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サポート</a:t>
            </a:r>
          </a:p>
        </p:txBody>
      </p:sp>
      <p:sp>
        <p:nvSpPr>
          <p:cNvPr id="86" name="object 32">
            <a:extLst>
              <a:ext uri="{FF2B5EF4-FFF2-40B4-BE49-F238E27FC236}">
                <a16:creationId xmlns:a16="http://schemas.microsoft.com/office/drawing/2014/main" id="{73055FA1-8180-F44A-A86E-2B1D4C7C6B5E}"/>
              </a:ext>
            </a:extLst>
          </p:cNvPr>
          <p:cNvSpPr txBox="1"/>
          <p:nvPr/>
        </p:nvSpPr>
        <p:spPr>
          <a:xfrm>
            <a:off x="6405043" y="8543943"/>
            <a:ext cx="930275" cy="382797"/>
          </a:xfrm>
          <a:prstGeom prst="rect">
            <a:avLst/>
          </a:prstGeom>
        </p:spPr>
        <p:txBody>
          <a:bodyPr vert="horz" wrap="square" lIns="0" tIns="23495" rIns="0" bIns="0" rtlCol="0">
            <a:spAutoFit/>
          </a:bodyPr>
          <a:lstStyle/>
          <a:p>
            <a:pPr marL="50800" marR="5080" indent="-51435"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戦略的</a:t>
            </a:r>
            <a:b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アドバイス</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2345573531"/>
              </p:ext>
            </p:extLst>
          </p:nvPr>
        </p:nvGraphicFramePr>
        <p:xfrm>
          <a:off x="194237" y="1272353"/>
          <a:ext cx="7368291" cy="32359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ja-JP" sz="1100" b="0" dirty="0">
                          <a:solidFill>
                            <a:schemeClr val="tx1"/>
                          </a:solidFill>
                          <a:latin typeface="Adobe Clean Han Regular" panose="020B0500000000000000" pitchFamily="34" charset="-128"/>
                          <a:ea typeface="Adobe Clean Han Regular" panose="020B0500000000000000" pitchFamily="34" charset="-128"/>
                          <a:cs typeface="+mn-cs"/>
                          <a:hlinkClick r:id="rId7"/>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b="0" dirty="0">
                          <a:solidFill>
                            <a:srgbClr val="000000"/>
                          </a:solidFill>
                          <a:latin typeface="Adobe Clean Han Regular" panose="020B0500000000000000" pitchFamily="34" charset="-128"/>
                          <a:ea typeface="Adobe Clean Han Regular" panose="020B0500000000000000" pitchFamily="34" charset="-128"/>
                          <a:cs typeface="+mn-cs"/>
                        </a:rPr>
                        <a:t>Experience League では、アドビへの投資に対して企業が期待している価値を実現するための支援を行います。セルフサービスのチュートリアル、製品ドキュメント、講師によるトレーニング、コミュニティ、テクニカルサポートなど、パーソナライズされた成功への道筋に沿って、お客様が学習し、繋がり、成長できる、統合された場所です。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a:solidFill>
                            <a:schemeClr val="dk1"/>
                          </a:solidFill>
                          <a:latin typeface="Adobe Clean Han Regular" panose="020B0500000000000000" pitchFamily="34" charset="-128"/>
                          <a:ea typeface="Adobe Clean Han Regular" panose="020B0500000000000000" pitchFamily="34" charset="-128"/>
                          <a:cs typeface="+mn-cs"/>
                          <a:hlinkClick r:id="rId8"/>
                        </a:rPr>
                        <a:t>トレーニング</a:t>
                      </a:r>
                      <a:r>
                        <a:rPr lang="ja-JP" sz="1100">
                          <a:solidFill>
                            <a:schemeClr val="dk1"/>
                          </a:solidFill>
                          <a:latin typeface="Adobe Clean Han Regular" panose="020B0500000000000000" pitchFamily="34" charset="-128"/>
                          <a:ea typeface="Adobe Clean Han Regular" panose="020B0500000000000000" pitchFamily="34" charset="-128"/>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a:solidFill>
                            <a:srgbClr val="000000"/>
                          </a:solidFill>
                          <a:latin typeface="Adobe Clean Han Regular" panose="020B0500000000000000" pitchFamily="34" charset="-128"/>
                          <a:ea typeface="Adobe Clean Han Regular" panose="020B0500000000000000" pitchFamily="34" charset="-128"/>
                          <a:cs typeface="+mn-cs"/>
                        </a:rPr>
                        <a:t>Adobe Digital Learning Services のコースには、Experience League からアクセスできます。ラーニングコースは、オンデマンドレッスンと講師によるレッスンが統合されています。  市場価値が認められたスキルを習得し、組織での成功を促進するために活用できます。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a:solidFill>
                            <a:schemeClr val="tx1"/>
                          </a:solidFill>
                          <a:latin typeface="Adobe Clean Han Regular" panose="020B0500000000000000" pitchFamily="34" charset="-128"/>
                          <a:ea typeface="Adobe Clean Han Regular" panose="020B0500000000000000" pitchFamily="34" charset="-128"/>
                          <a:cs typeface="+mn-cs"/>
                          <a:hlinkClick r:id="rId9"/>
                        </a:rPr>
                        <a:t>本番環境の問題とシステム障害</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spc="-20" baseline="0" dirty="0">
                          <a:solidFill>
                            <a:srgbClr val="000000"/>
                          </a:solidFill>
                          <a:latin typeface="Adobe Clean Han Regular" panose="020B0500000000000000" pitchFamily="34" charset="-128"/>
                          <a:ea typeface="Adobe Clean Han Regular" panose="020B0500000000000000" pitchFamily="34" charset="-128"/>
                          <a:cs typeface="+mn-cs"/>
                        </a:rPr>
                        <a:t>status.adobe.com では、マルチテナント環境にデプロイされたすべてのアドビ製品およびサービスのシステムステータス情報が表示されます。お客様は、アドビが製品イベントを作成、更新、解決した際に電子メール通知を受け取るようサブスクリプション設定を選択できます。イベントには、定期的なメンテナンスや、様々な重大度レベルの問題が含まれています。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a:solidFill>
                            <a:schemeClr val="tx1"/>
                          </a:solidFill>
                          <a:latin typeface="Adobe Clean Han Regular" panose="020B0500000000000000" pitchFamily="34" charset="-128"/>
                          <a:ea typeface="Adobe Clean Han Regular" panose="020B0500000000000000" pitchFamily="34" charset="-128"/>
                          <a:cs typeface="+mn-cs"/>
                          <a:hlinkClick r:id="rId10"/>
                        </a:rPr>
                        <a:t>利用規約</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ja-JP" sz="1000" dirty="0">
                          <a:solidFill>
                            <a:srgbClr val="000000"/>
                          </a:solidFill>
                          <a:latin typeface="Adobe Clean Han Regular" panose="020B0500000000000000" pitchFamily="34" charset="-128"/>
                          <a:ea typeface="Adobe Clean Han Regular" panose="020B0500000000000000" pitchFamily="34" charset="-128"/>
                          <a:cs typeface="+mn-cs"/>
                        </a:rPr>
                        <a:t>提供するサポートサービスについて詳しく説明されています。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MS Mincho"/>
        <a:cs typeface=""/>
      </a:majorFont>
      <a:minorFont>
        <a:latin typeface="Calibri"/>
        <a:ea typeface="MS Mincho"/>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MS Mincho"/>
        <a:cs typeface=""/>
      </a:majorFont>
      <a:minorFont>
        <a:latin typeface="Calibri" panose="020F0502020204030204"/>
        <a:ea typeface="MS Minch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4099BE-EDEC-4FF1-8378-44661723601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B2EBF8D-136B-48EC-8FC0-F70C0583664B}">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41989CE-20BB-4A6A-A33F-71A1AE469C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1847</Words>
  <Application>Microsoft Office PowerPoint</Application>
  <PresentationFormat>Custom</PresentationFormat>
  <Paragraphs>180</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Adobe Clean Han Regular</vt:lpstr>
      <vt:lpstr>Adobe Clean</vt:lpstr>
      <vt:lpstr>Arial</vt:lpstr>
      <vt:lpstr>Calibri</vt:lpstr>
      <vt:lpstr>Wingdings</vt:lpstr>
      <vt:lpstr>Office Theme</vt:lpstr>
      <vt:lpstr>アドビサポートのサービス</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DX CUSTOMER SUPPORT</dc:title>
  <cp:lastModifiedBy>Marek Poliacik</cp:lastModifiedBy>
  <cp:revision>2</cp:revision>
  <dcterms:created xsi:type="dcterms:W3CDTF">2021-05-05T02:01:37Z</dcterms:created>
  <dcterms:modified xsi:type="dcterms:W3CDTF">2021-10-01T14:20:25Z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2020-11-10T00:00:00Z</vt:filetime>
  </property>
  <property fmtid="{D5CDD505-2E9C-101B-9397-08002B2CF9AE}" pid="3" name="LastSaved">
    <vt:filetime>2021-05-05T00:00:00Z</vt:filetime>
  </property>
  <property fmtid="{D5CDD505-2E9C-101B-9397-08002B2CF9AE}" pid="4" name="ContentTypeId">
    <vt:lpwstr>0x010100E783BF6876BCC646A459363AF21A7736</vt:lpwstr>
  </property>
</Properties>
</file>