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579C9-8574-E621-57BF-C5D6F4C605CC}" v="6" dt="2021-09-22T22:58:26.163"/>
    <p1510:client id="{86768B6F-E5DF-274A-B928-9320E1DF9962}" v="132" dt="2021-08-07T02:18:13.925"/>
    <p1510:client id="{8C285145-5FF7-2B49-D44C-ABA3390CC068}" v="48" dt="2021-09-22T19:02:31.7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78" d="100"/>
          <a:sy n="78" d="100"/>
        </p:scale>
        <p:origin x="3150"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306579C9-8574-E621-57BF-C5D6F4C605CC}"/>
    <pc:docChg chg="modSld">
      <pc:chgData name="Akilah Johnson" userId="S::akjohnso@adobe.com::2fa3aa60-0c9c-4d06-bae2-795983241227" providerId="AD" clId="Web-{306579C9-8574-E621-57BF-C5D6F4C605CC}" dt="2021-09-22T22:58:18.491" v="3"/>
      <pc:docMkLst>
        <pc:docMk/>
      </pc:docMkLst>
      <pc:sldChg chg="modSp">
        <pc:chgData name="Akilah Johnson" userId="S::akjohnso@adobe.com::2fa3aa60-0c9c-4d06-bae2-795983241227" providerId="AD" clId="Web-{306579C9-8574-E621-57BF-C5D6F4C605CC}" dt="2021-09-22T22:58:18.491" v="3"/>
        <pc:sldMkLst>
          <pc:docMk/>
          <pc:sldMk cId="1050037809" sldId="261"/>
        </pc:sldMkLst>
        <pc:graphicFrameChg chg="mod modGraphic">
          <ac:chgData name="Akilah Johnson" userId="S::akjohnso@adobe.com::2fa3aa60-0c9c-4d06-bae2-795983241227" providerId="AD" clId="Web-{306579C9-8574-E621-57BF-C5D6F4C605CC}" dt="2021-09-22T22:58:18.491"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8C285145-5FF7-2B49-D44C-ABA3390CC068}"/>
    <pc:docChg chg="modSld">
      <pc:chgData name="Akilah Johnson" userId="S::akjohnso@adobe.com::2fa3aa60-0c9c-4d06-bae2-795983241227" providerId="AD" clId="Web-{8C285145-5FF7-2B49-D44C-ABA3390CC068}" dt="2021-09-22T19:02:31.738" v="36" actId="1076"/>
      <pc:docMkLst>
        <pc:docMk/>
      </pc:docMkLst>
      <pc:sldChg chg="modSp">
        <pc:chgData name="Akilah Johnson" userId="S::akjohnso@adobe.com::2fa3aa60-0c9c-4d06-bae2-795983241227" providerId="AD" clId="Web-{8C285145-5FF7-2B49-D44C-ABA3390CC068}" dt="2021-09-22T19:02:31.738" v="36" actId="1076"/>
        <pc:sldMkLst>
          <pc:docMk/>
          <pc:sldMk cId="1050037809" sldId="261"/>
        </pc:sldMkLst>
        <pc:spChg chg="mod">
          <ac:chgData name="Akilah Johnson" userId="S::akjohnso@adobe.com::2fa3aa60-0c9c-4d06-bae2-795983241227" providerId="AD" clId="Web-{8C285145-5FF7-2B49-D44C-ABA3390CC068}" dt="2021-09-22T19:02:31.738" v="36" actId="1076"/>
          <ac:spMkLst>
            <pc:docMk/>
            <pc:sldMk cId="1050037809" sldId="261"/>
            <ac:spMk id="64" creationId="{41467BDC-3D83-D844-B922-CD07E94E5AAB}"/>
          </ac:spMkLst>
        </pc:spChg>
        <pc:graphicFrameChg chg="mod modGraphic">
          <ac:chgData name="Akilah Johnson" userId="S::akjohnso@adobe.com::2fa3aa60-0c9c-4d06-bae2-795983241227" providerId="AD" clId="Web-{8C285145-5FF7-2B49-D44C-ABA3390CC068}" dt="2021-09-22T18:59:49.504" v="34"/>
          <ac:graphicFrameMkLst>
            <pc:docMk/>
            <pc:sldMk cId="1050037809" sldId="261"/>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10/1/2021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ja#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jp/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ja-JP" sz="2300">
                <a:latin typeface="Adobe Clean Han Regular" panose="020B0500000000000000" pitchFamily="34" charset="-128"/>
                <a:ea typeface="Adobe Clean Han Regular" panose="020B0500000000000000" pitchFamily="34" charset="-128"/>
              </a:rPr>
              <a:t>アドビサポートのサービス</a:t>
            </a:r>
          </a:p>
        </p:txBody>
      </p:sp>
      <p:sp>
        <p:nvSpPr>
          <p:cNvPr id="3" name="object 3"/>
          <p:cNvSpPr txBox="1"/>
          <p:nvPr/>
        </p:nvSpPr>
        <p:spPr>
          <a:xfrm>
            <a:off x="159522" y="560755"/>
            <a:ext cx="7003277" cy="1327928"/>
          </a:xfrm>
          <a:prstGeom prst="rect">
            <a:avLst/>
          </a:prstGeom>
        </p:spPr>
        <p:txBody>
          <a:bodyPr vert="horz" wrap="square" lIns="0" tIns="24765" rIns="0" bIns="0" rtlCol="0" anchor="t">
            <a:spAutoFit/>
          </a:bodyPr>
          <a:lstStyle/>
          <a:p>
            <a:pPr marL="12700">
              <a:lnSpc>
                <a:spcPct val="100000"/>
              </a:lnSpc>
              <a:spcBef>
                <a:spcPts val="195"/>
              </a:spcBef>
            </a:pPr>
            <a:r>
              <a:rPr lang="ja-JP" sz="1100" dirty="0">
                <a:solidFill>
                  <a:srgbClr val="FFFFFF"/>
                </a:solidFill>
                <a:latin typeface="Adobe Clean Han Regular" panose="020B0500000000000000" pitchFamily="34" charset="-128"/>
                <a:ea typeface="Adobe Clean Han Regular" panose="020B0500000000000000" pitchFamily="34" charset="-128"/>
                <a:cs typeface="AdobeClean-Light"/>
              </a:rPr>
              <a:t>オンライン | ビジネス | エンタープライズ | </a:t>
            </a:r>
            <a:r>
              <a:rPr lang="ja-JP" sz="1100" b="1" dirty="0">
                <a:solidFill>
                  <a:srgbClr val="FFFFFF"/>
                </a:solidFill>
                <a:latin typeface="Adobe Clean Han Regular" panose="020B0500000000000000" pitchFamily="34" charset="-128"/>
                <a:ea typeface="Adobe Clean Han Regular" panose="020B0500000000000000" pitchFamily="34" charset="-128"/>
                <a:cs typeface="Arial"/>
              </a:rPr>
              <a:t>エリート</a:t>
            </a:r>
          </a:p>
          <a:p>
            <a:pPr marL="12700" marR="1076325">
              <a:spcBef>
                <a:spcPts val="235"/>
              </a:spcBef>
            </a:pPr>
            <a:r>
              <a:rPr lang="ja-JP" sz="800" dirty="0">
                <a:solidFill>
                  <a:schemeClr val="bg1"/>
                </a:solidFill>
                <a:latin typeface="Adobe Clean Han Regular" panose="020B0500000000000000" pitchFamily="34" charset="-128"/>
                <a:ea typeface="Adobe Clean Han Regular" panose="020B0500000000000000" pitchFamily="34" charset="-128"/>
              </a:rPr>
              <a:t>アドビでは、お客様のビジネスをサポートするために、包括的なテクニカルリソースを提供しています。これらのリソースは Experience Cloud のライセンスサブスクリプションに含まれており、エリートサポートではさらに充実したリソースを利用可能です。エリートサポートでは、Adobe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いつでも参照可能です。また、エリートサポートのお客様には、アドビサポートチーム内における専任の技術相談窓口として、専任サポートエンジニアとテクニカルアカウントマネージャーが対応します。お客様を支援するために、最高水準のプロアクティブサポートおよびリアクティブサポートを提供します。お客様がお使いの Experience Cloud ソリューションに関する豊富な知識と経験を持つアドビサポートチームが、お客様のニーズがどれほど複雑であろうとも、投資効果を最大化し、問題の発生を未然に防ぐために、常にお客様に寄り添います。</a:t>
            </a:r>
          </a:p>
        </p:txBody>
      </p:sp>
      <p:sp>
        <p:nvSpPr>
          <p:cNvPr id="4" name="object 4"/>
          <p:cNvSpPr txBox="1"/>
          <p:nvPr/>
        </p:nvSpPr>
        <p:spPr>
          <a:xfrm>
            <a:off x="168564" y="7086600"/>
            <a:ext cx="3870036" cy="228268"/>
          </a:xfrm>
          <a:prstGeom prst="rect">
            <a:avLst/>
          </a:prstGeom>
        </p:spPr>
        <p:txBody>
          <a:bodyPr vert="horz" wrap="square" lIns="0" tIns="12700" rIns="0" bIns="0" rtlCol="0">
            <a:spAutoFit/>
          </a:bodyPr>
          <a:lstStyle/>
          <a:p>
            <a:pPr marL="12700">
              <a:lnSpc>
                <a:spcPct val="100000"/>
              </a:lnSpc>
              <a:spcBef>
                <a:spcPts val="100"/>
              </a:spcBef>
            </a:pPr>
            <a:r>
              <a:rPr lang="ja-JP" sz="1400" b="1" u="heavy" dirty="0">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graphicFrame>
        <p:nvGraphicFramePr>
          <p:cNvPr id="7" name="object 7"/>
          <p:cNvGraphicFramePr>
            <a:graphicFrameLocks noGrp="1"/>
          </p:cNvGraphicFramePr>
          <p:nvPr>
            <p:extLst>
              <p:ext uri="{D42A27DB-BD31-4B8C-83A1-F6EECF244321}">
                <p14:modId xmlns:p14="http://schemas.microsoft.com/office/powerpoint/2010/main" val="2962279747"/>
              </p:ext>
            </p:extLst>
          </p:nvPr>
        </p:nvGraphicFramePr>
        <p:xfrm>
          <a:off x="145668" y="7391400"/>
          <a:ext cx="7409815" cy="2202176"/>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114300" indent="57150" algn="l">
                        <a:lnSpc>
                          <a:spcPct val="100000"/>
                        </a:lnSpc>
                        <a:spcBef>
                          <a:spcPts val="4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lang="ja-JP" sz="90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165" marR="495934" algn="l">
                        <a:lnSpc>
                          <a:spcPts val="1010"/>
                        </a:lnSpc>
                        <a:spcBef>
                          <a:spcPts val="405"/>
                        </a:spcBef>
                      </a:pPr>
                      <a:r>
                        <a:rPr lang="ja-JP" sz="900" b="0" i="0" u="none" strike="noStrike" dirty="0">
                          <a:solidFill>
                            <a:srgbClr val="000000"/>
                          </a:solidFill>
                          <a:latin typeface="Adobe Clean Han Regular" panose="020B0500000000000000" pitchFamily="34" charset="-128"/>
                          <a:ea typeface="Adobe Clean Han Regular" panose="020B0500000000000000" pitchFamily="34" charset="-128"/>
                        </a:rPr>
                        <a:t>お客様の本番業務機能がダウンしている、または著しいデータ損失やサービス低下があり、機能およびユーザビリティを復元するための早急な処置が必要。</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228600" marR="492125" indent="0" algn="l">
                        <a:lnSpc>
                          <a:spcPct val="102200"/>
                        </a:lnSpc>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24 時間年中無休／1 時間</a:t>
                      </a: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285750" marR="459740" indent="0" algn="l">
                        <a:lnSpc>
                          <a:spcPct val="100000"/>
                        </a:lnSpc>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24 時間年中無休／15 分</a:t>
                      </a: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49530" marR="719455" algn="l">
                        <a:lnSpc>
                          <a:spcPts val="1010"/>
                        </a:lnSpc>
                        <a:spcBef>
                          <a:spcPts val="405"/>
                        </a:spcBef>
                      </a:pPr>
                      <a:r>
                        <a:rPr lang="ja-JP" sz="900" b="0" i="0" u="none" strike="noStrike" dirty="0">
                          <a:solidFill>
                            <a:srgbClr val="000000"/>
                          </a:solidFill>
                          <a:latin typeface="Adobe Clean Han Regular" panose="020B0500000000000000" pitchFamily="34" charset="-128"/>
                          <a:ea typeface="Adobe Clean Han Regular" panose="020B0500000000000000" pitchFamily="34" charset="-128"/>
                        </a:rPr>
                        <a:t>お客様の業務機能に重大なサービス低下や潜在的なデータ損失があるか、主な機能が影響を受けている。</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営業時間／</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4 時間</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0838" marR="481330" indent="-65088" algn="l">
                        <a:lnSpc>
                          <a:spcPct val="102299"/>
                        </a:lnSpc>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24 時間週 5 日／30 分</a:t>
                      </a: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ja-JP" sz="900" b="1">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8895" marR="387985" indent="-2540" algn="l">
                        <a:lnSpc>
                          <a:spcPts val="980"/>
                        </a:lnSpc>
                        <a:spcBef>
                          <a:spcPts val="450"/>
                        </a:spcBef>
                      </a:pPr>
                      <a:r>
                        <a:rPr lang="ja-JP" sz="900" b="0" i="0" u="none" strike="noStrike">
                          <a:solidFill>
                            <a:srgbClr val="000000"/>
                          </a:solidFill>
                          <a:latin typeface="Adobe Clean Han Regular" panose="020B0500000000000000" pitchFamily="34" charset="-128"/>
                          <a:ea typeface="Adobe Clean Han Regular" panose="020B0500000000000000" pitchFamily="34" charset="-128"/>
                        </a:rPr>
                        <a:t>お客様の業務機能に軽微なサービス低下があるが、業務機能を正常に続行できるソリューション／回避策が存在する。</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営業時間／</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6 時間</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85750" marR="531495" indent="-57150" algn="l">
                        <a:lnSpc>
                          <a:spcPct val="102200"/>
                        </a:lnSpc>
                      </a:pPr>
                      <a:r>
                        <a:rPr lang="ja-JP" sz="900" dirty="0">
                          <a:solidFill>
                            <a:srgbClr val="020302"/>
                          </a:solidFill>
                          <a:latin typeface="Adobe Clean Han Regular" panose="020B0500000000000000" pitchFamily="34" charset="-128"/>
                          <a:ea typeface="Adobe Clean Han Regular" panose="020B0500000000000000" pitchFamily="34" charset="-128"/>
                          <a:cs typeface="Times New Roman"/>
                        </a:rPr>
                        <a:t>24 時間週 5 日</a:t>
                      </a: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／1 時間</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62230" algn="l">
                        <a:lnSpc>
                          <a:spcPct val="100000"/>
                        </a:lnSpc>
                        <a:spcBef>
                          <a:spcPts val="315"/>
                        </a:spcBef>
                      </a:pPr>
                      <a:r>
                        <a:rPr lang="ja-JP" sz="900" b="0" i="0" u="none" strike="noStrike" dirty="0">
                          <a:solidFill>
                            <a:srgbClr val="000000"/>
                          </a:solidFill>
                          <a:latin typeface="Adobe Clean Han Regular" panose="020B0500000000000000" pitchFamily="34" charset="-128"/>
                          <a:ea typeface="Adobe Clean Han Regular" panose="020B0500000000000000" pitchFamily="34" charset="-128"/>
                        </a:rPr>
                        <a:t>現在の製品機能に関する一般的な質問または機能拡張のリクエスト。</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営業日／3 日</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営業日／1 日</a:t>
                      </a: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6" y="9888626"/>
            <a:ext cx="2569213" cy="133370"/>
          </a:xfrm>
          <a:prstGeom prst="rect">
            <a:avLst/>
          </a:prstGeom>
        </p:spPr>
        <p:txBody>
          <a:bodyPr vert="horz" wrap="square" lIns="0" tIns="10160" rIns="0" bIns="0" rtlCol="0">
            <a:spAutoFit/>
          </a:bodyPr>
          <a:lstStyle/>
          <a:p>
            <a:pPr marL="12700">
              <a:lnSpc>
                <a:spcPct val="100000"/>
              </a:lnSpc>
              <a:spcBef>
                <a:spcPts val="80"/>
              </a:spcBef>
            </a:pPr>
            <a:r>
              <a:rPr lang="ja-JP" sz="800" dirty="0">
                <a:solidFill>
                  <a:srgbClr val="6D6D6D"/>
                </a:solidFill>
                <a:latin typeface="Adobe Clean Han Regular" panose="020B0500000000000000" pitchFamily="34" charset="-128"/>
                <a:ea typeface="Adobe Clean Han Regular" panose="020B0500000000000000" pitchFamily="34" charset="-128"/>
                <a:cs typeface="Adobe Clean"/>
              </a:rPr>
              <a:t>©2021 Adobe.All Rights Reserved.Adobe Confidential.</a:t>
            </a: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ja-JP" sz="700" i="1">
                <a:solidFill>
                  <a:schemeClr val="bg1"/>
                </a:solidFill>
                <a:latin typeface="Adobe Clean Han Regular" panose="020B0500000000000000" pitchFamily="34" charset="-128"/>
                <a:ea typeface="Adobe Clean Han Regular" panose="020B0500000000000000" pitchFamily="34" charset="-128"/>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665969244"/>
              </p:ext>
            </p:extLst>
          </p:nvPr>
        </p:nvGraphicFramePr>
        <p:xfrm>
          <a:off x="273550" y="2070493"/>
          <a:ext cx="7281935" cy="4939907"/>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dirty="0">
                        <a:latin typeface="Adobe Clean Han Regular" panose="020B0500000000000000" pitchFamily="34" charset="-128"/>
                        <a:ea typeface="Adobe Clean Han Regular" panose="020B0500000000000000" pitchFamily="34" charset="-128"/>
                      </a:endParaRPr>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90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90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latin typeface="Adobe Clean Han Regular" panose="020B0500000000000000" pitchFamily="34" charset="-128"/>
                        <a:ea typeface="Adobe Clean Han Regular" panose="020B0500000000000000" pitchFamily="34" charset="-128"/>
                      </a:endParaRPr>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Han Regular" panose="020B0500000000000000" pitchFamily="34" charset="-128"/>
                        <a:ea typeface="Adobe Clean Han Regular" panose="020B0500000000000000" pitchFamily="34" charset="-128"/>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800" i="1">
                          <a:solidFill>
                            <a:schemeClr val="bg1"/>
                          </a:solidFill>
                          <a:latin typeface="Adobe Clean Han Regular" panose="020B0500000000000000" pitchFamily="34" charset="-128"/>
                          <a:ea typeface="Adobe Clean Han Regular" panose="020B05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ja-JP" sz="1000" b="1" i="0">
                          <a:solidFill>
                            <a:schemeClr val="bg1"/>
                          </a:solidFill>
                          <a:latin typeface="Adobe Clean Han Regular" panose="020B0500000000000000" pitchFamily="34" charset="-128"/>
                          <a:ea typeface="Adobe Clean Han Regular" panose="020B05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dirty="0">
                        <a:latin typeface="Adobe Clean Han Regular" panose="020B0500000000000000" pitchFamily="34" charset="-128"/>
                        <a:ea typeface="Adobe Clean Han Regular" panose="020B0500000000000000" pitchFamily="34" charset="-128"/>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dirty="0">
                        <a:latin typeface="Adobe Clean Han Regular" panose="020B0500000000000000" pitchFamily="34" charset="-128"/>
                        <a:ea typeface="Adobe Clean Han Regular" panose="020B0500000000000000" pitchFamily="34" charset="-128"/>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ja-JP" sz="1000" b="1" i="0">
                          <a:solidFill>
                            <a:schemeClr val="bg1"/>
                          </a:solidFill>
                          <a:latin typeface="Adobe Clean Han Regular" panose="020B0500000000000000" pitchFamily="34" charset="-128"/>
                          <a:ea typeface="Adobe Clean Han Regular" panose="020B05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オンラインサポート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営業時間</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24 時間週 5 日</a:t>
                      </a: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サポート対象ユーザー（製品単位）</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15</a:t>
                      </a: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dirty="0">
                        <a:latin typeface="Adobe Clean Han Regular" panose="020B0500000000000000" pitchFamily="34" charset="-128"/>
                        <a:ea typeface="Adobe Clean Han Regular" panose="020B0500000000000000" pitchFamily="34" charset="-128"/>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dirty="0">
                        <a:latin typeface="Adobe Clean Han Regular" panose="020B0500000000000000" pitchFamily="34" charset="-128"/>
                        <a:ea typeface="Adobe Clean Han Regular" panose="020B0500000000000000" pitchFamily="34" charset="-128"/>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ja-JP" sz="900">
                          <a:latin typeface="Adobe Clean Han Regular" panose="020B0500000000000000" pitchFamily="34" charset="-128"/>
                          <a:ea typeface="Adobe Clean Han Regular" panose="020B0500000000000000" pitchFamily="34" charset="-128"/>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ja-JP" sz="900">
                          <a:latin typeface="Adobe Clean Han Regular" panose="020B0500000000000000" pitchFamily="34" charset="-128"/>
                          <a:ea typeface="Adobe Clean Han Regular" panose="020B0500000000000000" pitchFamily="34" charset="-128"/>
                          <a:cs typeface="AdobeClean-Light"/>
                        </a:rPr>
                        <a:t>年間のエキスパートセッション</a:t>
                      </a:r>
                      <a:endParaRPr lang="ja-JP" sz="900" dirty="0">
                        <a:latin typeface="Adobe Clean Han Regular" panose="020B0500000000000000" pitchFamily="34" charset="-128"/>
                        <a:ea typeface="Adobe Clean Han Regular" panose="020B0500000000000000" pitchFamily="34" charset="-128"/>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ja-JP" sz="900">
                          <a:latin typeface="Adobe Clean Han Regular" panose="020B0500000000000000" pitchFamily="34" charset="-128"/>
                          <a:ea typeface="Adobe Clean Han Regular" panose="020B0500000000000000" pitchFamily="34" charset="-128"/>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ja-JP" sz="900">
                          <a:latin typeface="Adobe Clean Han Regular" panose="020B0500000000000000" pitchFamily="34" charset="-128"/>
                          <a:ea typeface="Adobe Clean Han Regular" panose="020B05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イベント管理</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環境レビュー、メンテナンスと監視</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dirty="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リリース、移行、アップグレード、</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ja-JP" sz="900" dirty="0">
                          <a:latin typeface="Adobe Clean Han Regular" panose="020B0500000000000000" pitchFamily="34" charset="-128"/>
                          <a:ea typeface="Adobe Clean Han Regular" panose="020B0500000000000000" pitchFamily="34" charset="-128"/>
                          <a:cs typeface="AdobeClean-Light"/>
                        </a:rPr>
                        <a:t>クラウドサポートアクティビティ – </a:t>
                      </a:r>
                      <a:br>
                        <a:rPr lang="sk-SK" altLang="ja-JP" sz="900" dirty="0">
                          <a:latin typeface="Adobe Clean Han Regular" panose="020B0500000000000000" pitchFamily="34" charset="-128"/>
                          <a:ea typeface="Adobe Clean Han Regular" panose="020B0500000000000000" pitchFamily="34" charset="-128"/>
                          <a:cs typeface="AdobeClean-Light"/>
                        </a:rPr>
                      </a:br>
                      <a:r>
                        <a:rPr lang="ja-JP" sz="900" dirty="0">
                          <a:latin typeface="Adobe Clean Han Regular" panose="020B0500000000000000" pitchFamily="34" charset="-128"/>
                          <a:ea typeface="Adobe Clean Han Regular" panose="020B0500000000000000" pitchFamily="34" charset="-128"/>
                          <a:cs typeface="AdobeClean-Light"/>
                        </a:rPr>
                        <a:t>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フィールドサービス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Launch Advisory サービス – 製品導入の初年度</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ja-JP" sz="900" dirty="0">
                          <a:latin typeface="Adobe Clean Han Regular" panose="020B0500000000000000" pitchFamily="34" charset="-128"/>
                          <a:ea typeface="Adobe Clean Han Regular" panose="020B0500000000000000" pitchFamily="34" charset="-128"/>
                          <a:cs typeface="AdobeClean-Light"/>
                        </a:rPr>
                        <a:t>フィールドサービスアクティビティ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l" rtl="0"/>
                      <a:endParaRPr lang="en-US" dirty="0">
                        <a:latin typeface="Adobe Clean Han Regular" panose="020B0500000000000000" pitchFamily="34" charset="-128"/>
                        <a:ea typeface="Adobe Clean Han Regular" panose="020B0500000000000000" pitchFamily="34" charset="-128"/>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ja-JP" sz="900" dirty="0">
                          <a:latin typeface="Adobe Clean Han Regular" panose="020B0500000000000000" pitchFamily="34" charset="-128"/>
                          <a:ea typeface="Adobe Clean Han Regular" panose="020B0500000000000000" pitchFamily="34" charset="-128"/>
                          <a:cs typeface="Times New Roman"/>
                        </a:rPr>
                        <a:t>4</a:t>
                      </a:r>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6"/>
            <a:ext cx="2004861" cy="45719"/>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24" name="object 24"/>
          <p:cNvSpPr txBox="1"/>
          <p:nvPr/>
        </p:nvSpPr>
        <p:spPr>
          <a:xfrm>
            <a:off x="357339" y="608961"/>
            <a:ext cx="2161562"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エリートサポートの特長</a:t>
            </a:r>
          </a:p>
        </p:txBody>
      </p:sp>
      <p:sp>
        <p:nvSpPr>
          <p:cNvPr id="32" name="object 32"/>
          <p:cNvSpPr txBox="1"/>
          <p:nvPr/>
        </p:nvSpPr>
        <p:spPr>
          <a:xfrm>
            <a:off x="2868167" y="1433668"/>
            <a:ext cx="2194560" cy="936154"/>
          </a:xfrm>
          <a:prstGeom prst="rect">
            <a:avLst/>
          </a:prstGeom>
        </p:spPr>
        <p:txBody>
          <a:bodyPr vert="horz" wrap="square" lIns="0" tIns="12700" rIns="0" bIns="0" rtlCol="0">
            <a:spAutoFit/>
          </a:bodyPr>
          <a:lstStyle/>
          <a:p>
            <a:pPr marL="13335" marR="26670">
              <a:lnSpc>
                <a:spcPct val="100000"/>
              </a:lnSpc>
              <a:spcBef>
                <a:spcPts val="175"/>
              </a:spcBef>
            </a:pPr>
            <a:r>
              <a:rPr lang="ja-JP" sz="1000" dirty="0">
                <a:solidFill>
                  <a:srgbClr val="4B4B4B"/>
                </a:solidFill>
                <a:latin typeface="Adobe Clean Han Regular" panose="020B0500000000000000" pitchFamily="34" charset="-128"/>
                <a:ea typeface="Adobe Clean Han Regular" panose="020B0500000000000000" pitchFamily="34" charset="-128"/>
                <a:cs typeface="AdobeClean-Light"/>
              </a:rPr>
              <a:t>お客様のソリューション環境およびビジネス目標をよく理解している、専任のサポートエンジニアです。豊富な経験を活かして、お客様のエンタープライズサポートエクスペリエンスの調整を支援します。</a:t>
            </a: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4" marR="114935">
              <a:lnSpc>
                <a:spcPct val="100000"/>
              </a:lnSpc>
              <a:spcBef>
                <a:spcPts val="965"/>
              </a:spcBef>
            </a:pPr>
            <a:r>
              <a:rPr lang="ja-JP" sz="1000" dirty="0">
                <a:solidFill>
                  <a:srgbClr val="4B4B4B"/>
                </a:solidFill>
                <a:latin typeface="Adobe Clean Han Regular" panose="020B0500000000000000" pitchFamily="34" charset="-128"/>
                <a:ea typeface="Adobe Clean Han Regular" panose="020B0500000000000000" pitchFamily="34" charset="-128"/>
                <a:cs typeface="AdobeClean-Light"/>
              </a:rPr>
              <a:t>オープン中のサポートリクエストを定期的にレビューし、ケースの説明、ビジネスへの影響、ステータス、優先度、迅速な解決に必要な次のステップへの合意について、お客様と調整します。</a:t>
            </a: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344636" cy="936154"/>
          </a:xfrm>
          <a:prstGeom prst="rect">
            <a:avLst/>
          </a:prstGeom>
        </p:spPr>
        <p:txBody>
          <a:bodyPr vert="horz" wrap="square" lIns="0" tIns="12700" rIns="0" bIns="0" rtlCol="0">
            <a:spAutoFit/>
          </a:bodyPr>
          <a:lstStyle/>
          <a:p>
            <a:pPr marL="12700" marR="74295" indent="1270">
              <a:lnSpc>
                <a:spcPct val="100000"/>
              </a:lnSpc>
              <a:spcBef>
                <a:spcPts val="100"/>
              </a:spcBef>
            </a:pPr>
            <a:r>
              <a:rPr lang="ja-JP" sz="1000" dirty="0">
                <a:solidFill>
                  <a:srgbClr val="020302"/>
                </a:solidFill>
                <a:latin typeface="Adobe Clean Han Regular" panose="020B0500000000000000" pitchFamily="34" charset="-128"/>
                <a:ea typeface="Adobe Clean Han Regular" panose="020B0500000000000000" pitchFamily="34" charset="-128"/>
                <a:cs typeface="AdobeClean-Light"/>
              </a:rPr>
              <a:t>エリートエクスペリエンスを監視し、サポートおよびフィールドサービスのエンゲージメントを調整し、ビジネス価値を最大化するためのプロアクティブなサービスを提供する、専任のテクニカルアカウントマネージャーです。</a:t>
            </a:r>
          </a:p>
        </p:txBody>
      </p:sp>
      <p:sp>
        <p:nvSpPr>
          <p:cNvPr id="40" name="object 40"/>
          <p:cNvSpPr txBox="1"/>
          <p:nvPr/>
        </p:nvSpPr>
        <p:spPr>
          <a:xfrm>
            <a:off x="689237" y="1126245"/>
            <a:ext cx="1925405" cy="338554"/>
          </a:xfrm>
          <a:prstGeom prst="rect">
            <a:avLst/>
          </a:prstGeom>
        </p:spPr>
        <p:txBody>
          <a:bodyPr vert="horz" wrap="square" lIns="0" tIns="0" rIns="0" bIns="0" rtlCol="0">
            <a:spAutoFit/>
          </a:bodyPr>
          <a:lstStyle/>
          <a:p>
            <a:pPr marL="12700">
              <a:lnSpc>
                <a:spcPct val="100000"/>
              </a:lnSpc>
              <a:spcBef>
                <a:spcPts val="100"/>
              </a:spcBef>
            </a:pPr>
            <a:r>
              <a:rPr lang="ja-JP" sz="1100" b="1" dirty="0">
                <a:solidFill>
                  <a:srgbClr val="020302"/>
                </a:solidFill>
                <a:latin typeface="Adobe Clean Han Regular" panose="020B0500000000000000" pitchFamily="34" charset="-128"/>
                <a:ea typeface="Adobe Clean Han Regular" panose="020B0500000000000000" pitchFamily="34" charset="-128"/>
                <a:cs typeface="Arial"/>
              </a:rPr>
              <a:t>テクニカルアカウントマネージャー</a:t>
            </a: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672877"/>
          </a:xfrm>
          <a:prstGeom prst="rect">
            <a:avLst/>
          </a:prstGeom>
        </p:spPr>
        <p:txBody>
          <a:bodyPr vert="horz" wrap="square" lIns="0" tIns="0" rIns="0" bIns="0" rtlCol="0">
            <a:spAutoFit/>
          </a:bodyPr>
          <a:lstStyle/>
          <a:p>
            <a:pPr marL="12700" marR="5080">
              <a:lnSpc>
                <a:spcPct val="110700"/>
              </a:lnSpc>
              <a:spcBef>
                <a:spcPts val="409"/>
              </a:spcBef>
            </a:pPr>
            <a:r>
              <a:rPr lang="ja-JP" sz="1000">
                <a:solidFill>
                  <a:srgbClr val="020302"/>
                </a:solidFill>
                <a:latin typeface="Adobe Clean Han Regular" panose="020B0500000000000000" pitchFamily="34" charset="-128"/>
                <a:ea typeface="Adobe Clean Han Regular" panose="020B0500000000000000" pitchFamily="34" charset="-128"/>
                <a:cs typeface="AdobeClean-Light"/>
              </a:rPr>
              <a:t>アドビサポートチームからの継続的なナレッジトランスファーにより、ソリューションの使用に関するベストプラクティスを提供します。</a:t>
            </a:r>
          </a:p>
        </p:txBody>
      </p:sp>
      <p:sp>
        <p:nvSpPr>
          <p:cNvPr id="49" name="object 49"/>
          <p:cNvSpPr txBox="1"/>
          <p:nvPr/>
        </p:nvSpPr>
        <p:spPr>
          <a:xfrm>
            <a:off x="5265660" y="5243920"/>
            <a:ext cx="2360419" cy="672877"/>
          </a:xfrm>
          <a:prstGeom prst="rect">
            <a:avLst/>
          </a:prstGeom>
        </p:spPr>
        <p:txBody>
          <a:bodyPr vert="horz" wrap="square" lIns="0" tIns="0" rIns="0" bIns="0" rtlCol="0">
            <a:spAutoFit/>
          </a:bodyPr>
          <a:lstStyle/>
          <a:p>
            <a:pPr marL="12700" marR="5080">
              <a:lnSpc>
                <a:spcPct val="110700"/>
              </a:lnSpc>
              <a:spcBef>
                <a:spcPts val="409"/>
              </a:spcBef>
            </a:pPr>
            <a:r>
              <a:rPr lang="ja-JP" sz="1000" dirty="0">
                <a:solidFill>
                  <a:srgbClr val="020302"/>
                </a:solidFill>
                <a:latin typeface="Adobe Clean Han Regular" panose="020B0500000000000000" pitchFamily="34" charset="-128"/>
                <a:ea typeface="Adobe Clean Han Regular" panose="020B0500000000000000" pitchFamily="34" charset="-128"/>
                <a:cs typeface="AdobeClean-Light"/>
              </a:rPr>
              <a:t>ビジネスおよびプロジェクトの主要なマイルストーンで、適切なレベルのサポート、適用、緩和計画を確実に実施するために、主要なイベントを管理します。</a:t>
            </a:r>
          </a:p>
        </p:txBody>
      </p:sp>
      <p:sp>
        <p:nvSpPr>
          <p:cNvPr id="50" name="object 50"/>
          <p:cNvSpPr txBox="1"/>
          <p:nvPr/>
        </p:nvSpPr>
        <p:spPr>
          <a:xfrm>
            <a:off x="324341" y="5262204"/>
            <a:ext cx="2344636" cy="880241"/>
          </a:xfrm>
          <a:prstGeom prst="rect">
            <a:avLst/>
          </a:prstGeom>
        </p:spPr>
        <p:txBody>
          <a:bodyPr vert="horz" wrap="square" lIns="0" tIns="0" rIns="0" bIns="0" rtlCol="0">
            <a:spAutoFit/>
          </a:bodyPr>
          <a:lstStyle/>
          <a:p>
            <a:pPr marL="12700" marR="5080" indent="97790">
              <a:lnSpc>
                <a:spcPct val="116199"/>
              </a:lnSpc>
              <a:spcBef>
                <a:spcPts val="259"/>
              </a:spcBef>
            </a:pPr>
            <a:r>
              <a:rPr lang="ja-JP" sz="1000" spc="-50" dirty="0">
                <a:solidFill>
                  <a:srgbClr val="020302"/>
                </a:solidFill>
                <a:latin typeface="Adobe Clean Han Regular" panose="020B0500000000000000" pitchFamily="34" charset="-128"/>
                <a:ea typeface="Adobe Clean Han Regular" panose="020B0500000000000000" pitchFamily="34" charset="-128"/>
                <a:cs typeface="AdobeClean-Light"/>
              </a:rPr>
              <a:t>最新のイノベーションを活用するために新製品の機能についてパーソナライズされたガイダンスを受けたり、アドビのエキスパートがリリースやアップグレード計画をレビューしたりします。</a:t>
            </a:r>
          </a:p>
        </p:txBody>
      </p:sp>
      <p:sp>
        <p:nvSpPr>
          <p:cNvPr id="54" name="object 54"/>
          <p:cNvSpPr txBox="1"/>
          <p:nvPr/>
        </p:nvSpPr>
        <p:spPr>
          <a:xfrm>
            <a:off x="97787" y="9888626"/>
            <a:ext cx="2786010" cy="133370"/>
          </a:xfrm>
          <a:prstGeom prst="rect">
            <a:avLst/>
          </a:prstGeom>
        </p:spPr>
        <p:txBody>
          <a:bodyPr vert="horz" wrap="square" lIns="0" tIns="10160" rIns="0" bIns="0" rtlCol="0">
            <a:spAutoFit/>
          </a:bodyPr>
          <a:lstStyle/>
          <a:p>
            <a:pPr marL="12700">
              <a:lnSpc>
                <a:spcPct val="100000"/>
              </a:lnSpc>
              <a:spcBef>
                <a:spcPts val="80"/>
              </a:spcBef>
            </a:pPr>
            <a:r>
              <a:rPr lang="ja-JP" sz="800" dirty="0">
                <a:solidFill>
                  <a:srgbClr val="6D6D6D"/>
                </a:solidFill>
                <a:latin typeface="Adobe Clean Han Regular" panose="020B0500000000000000" pitchFamily="34" charset="-128"/>
                <a:ea typeface="Adobe Clean Han Regular" panose="020B0500000000000000" pitchFamily="34" charset="-128"/>
                <a:cs typeface="Adobe Clean"/>
              </a:rPr>
              <a:t>©2021 Adobe.All Rights Reserved.Adobe Confidential.</a:t>
            </a: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194560" cy="795089"/>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1000">
                <a:solidFill>
                  <a:srgbClr val="020302"/>
                </a:solidFill>
                <a:latin typeface="Adobe Clean Han Regular" panose="020B0500000000000000" pitchFamily="34" charset="-128"/>
                <a:ea typeface="Adobe Clean Han Regular" panose="020B0500000000000000" pitchFamily="34" charset="-128"/>
                <a:cs typeface="AdobeClean-Light"/>
              </a:rPr>
              <a:t>チャットセッションを開始すると、回答やケース申請による支援を受けることができます。</a:t>
            </a:r>
          </a:p>
          <a:p>
            <a:pPr marL="33020" marR="159385">
              <a:lnSpc>
                <a:spcPct val="100000"/>
              </a:lnSpc>
              <a:spcBef>
                <a:spcPts val="100"/>
              </a:spcBef>
              <a:tabLst>
                <a:tab pos="1786889" algn="l"/>
              </a:tabLst>
            </a:pPr>
            <a:r>
              <a:rPr lang="ja-JP" sz="1000" i="1">
                <a:solidFill>
                  <a:srgbClr val="7A7A7A"/>
                </a:solidFill>
                <a:latin typeface="Adobe Clean Han Regular" panose="020B0500000000000000" pitchFamily="34" charset="-128"/>
                <a:ea typeface="Adobe Clean Han Regular" panose="020B0500000000000000" pitchFamily="34" charset="-128"/>
                <a:cs typeface="AdobeClean-LightIt"/>
              </a:rPr>
              <a:t>* すべての製品にライブチャットサポートがあるわけではありません</a:t>
            </a:r>
            <a:r>
              <a:rPr lang="ja-JP" sz="900" i="1">
                <a:solidFill>
                  <a:srgbClr val="7A7A7A"/>
                </a:solidFill>
                <a:latin typeface="Adobe Clean Han Regular" panose="020B0500000000000000" pitchFamily="34" charset="-128"/>
                <a:ea typeface="Adobe Clean Han Regular" panose="020B0500000000000000" pitchFamily="34" charset="-128"/>
                <a:cs typeface="AdobeClean-LightIt"/>
              </a:rPr>
              <a:t>。  </a:t>
            </a: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219456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Regular" panose="020B0500000000000000" pitchFamily="34" charset="-128"/>
                <a:ea typeface="Adobe Clean Han Regular" panose="020B0500000000000000" pitchFamily="34" charset="-128"/>
              </a:rPr>
              <a:t>コミュニティフォーラム</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2163190"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オンラインフォーラム</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1113125"/>
          </a:xfrm>
          <a:prstGeom prst="rect">
            <a:avLst/>
          </a:prstGeom>
        </p:spPr>
        <p:txBody>
          <a:bodyPr vert="horz" wrap="square" lIns="0" tIns="35560" rIns="0" bIns="0" rtlCol="0">
            <a:spAutoFit/>
          </a:bodyPr>
          <a:lstStyle/>
          <a:p>
            <a:r>
              <a:rPr lang="ja-JP" sz="1000" dirty="0">
                <a:solidFill>
                  <a:srgbClr val="4B4B4B"/>
                </a:solidFill>
                <a:latin typeface="Adobe Clean Han Regular" panose="020B0500000000000000" pitchFamily="34" charset="-128"/>
                <a:ea typeface="Adobe Clean Han Regular" panose="020B0500000000000000" pitchFamily="34" charset="-128"/>
              </a:rPr>
              <a:t>テクニカルソリューション、製品ドキュメント、FAQ などの増大するデータベースにオンラインで継続的にアクセスできます。また、アドビコミュニティで実務担当者や他のお客様と繋がり、ベストプラクティスや学習した内容を共有できます。</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Regular" panose="020B0500000000000000" pitchFamily="34" charset="-128"/>
                <a:ea typeface="Adobe Clean Han Regular" panose="020B0500000000000000" pitchFamily="34" charset="-128"/>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745671"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セルフガイドジャーニー</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360418" cy="1267014"/>
          </a:xfrm>
          <a:prstGeom prst="rect">
            <a:avLst/>
          </a:prstGeom>
        </p:spPr>
        <p:txBody>
          <a:bodyPr vert="horz" wrap="square" lIns="0" tIns="35560" rIns="0" bIns="0" rtlCol="0">
            <a:spAutoFit/>
          </a:bodyPr>
          <a:lstStyle/>
          <a:p>
            <a:r>
              <a:rPr lang="ja-JP" sz="1000" dirty="0">
                <a:solidFill>
                  <a:srgbClr val="4B4B4B"/>
                </a:solidFill>
                <a:latin typeface="Adobe Clean Han Regular" panose="020B0500000000000000" pitchFamily="34" charset="-128"/>
                <a:ea typeface="Adobe Clean Han Regular" panose="020B05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560230"/>
            <a:ext cx="186118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Regular" panose="020B0500000000000000" pitchFamily="34" charset="-128"/>
                <a:ea typeface="Adobe Clean Han Regular" panose="020B0500000000000000" pitchFamily="34" charset="-128"/>
              </a:rPr>
              <a:t>ライブチャットサポート*</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41449"/>
            <a:ext cx="1269578"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Regular" panose="020B0500000000000000" pitchFamily="34" charset="-128"/>
                <a:ea typeface="Adobe Clean Han Regular" panose="020B0500000000000000" pitchFamily="34" charset="-128"/>
              </a:rPr>
              <a:t>24 時間年中無休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52184"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959237"/>
          </a:xfrm>
          <a:prstGeom prst="rect">
            <a:avLst/>
          </a:prstGeom>
        </p:spPr>
        <p:txBody>
          <a:bodyPr vert="horz" wrap="square" lIns="0" tIns="35560" rIns="0" bIns="0" rtlCol="0">
            <a:spAutoFit/>
          </a:bodyPr>
          <a:lstStyle/>
          <a:p>
            <a:r>
              <a:rPr lang="ja-JP" sz="1000">
                <a:solidFill>
                  <a:srgbClr val="020302"/>
                </a:solidFill>
                <a:latin typeface="Adobe Clean Han Regular" panose="020B0500000000000000" pitchFamily="34" charset="-128"/>
                <a:ea typeface="Adobe Clean Han Regular" panose="020B0500000000000000" pitchFamily="34" charset="-128"/>
              </a:rPr>
              <a:t>承認済みユーザーまたは</a:t>
            </a:r>
            <a:r>
              <a:rPr lang="ja-JP" sz="1000" b="1">
                <a:solidFill>
                  <a:srgbClr val="020302"/>
                </a:solidFill>
                <a:latin typeface="Adobe Clean Han Regular" panose="020B0500000000000000" pitchFamily="34" charset="-128"/>
                <a:ea typeface="Adobe Clean Han Regular" panose="020B0500000000000000" pitchFamily="34" charset="-128"/>
              </a:rPr>
              <a:t>サポート対象ユーザー</a:t>
            </a:r>
            <a:r>
              <a:rPr lang="ja-JP" sz="1000">
                <a:latin typeface="Adobe Clean Han Regular" panose="020B0500000000000000" pitchFamily="34" charset="-128"/>
                <a:ea typeface="Adobe Clean Han Regular" panose="020B0500000000000000" pitchFamily="34" charset="-128"/>
              </a:rPr>
              <a:t>は、使用可能なすべてのチャネル（P1 の場合は電話を含む）を通じて問題を申請でき、お客様の会社を代表してアドビのテクニカルサポートチームとやり取りできます。 </a:t>
            </a:r>
          </a:p>
        </p:txBody>
      </p:sp>
      <p:sp>
        <p:nvSpPr>
          <p:cNvPr id="67" name="object 26">
            <a:extLst>
              <a:ext uri="{FF2B5EF4-FFF2-40B4-BE49-F238E27FC236}">
                <a16:creationId xmlns:a16="http://schemas.microsoft.com/office/drawing/2014/main" id="{E70361C6-2606-F64B-93EB-A5756DBC1380}"/>
              </a:ext>
            </a:extLst>
          </p:cNvPr>
          <p:cNvSpPr/>
          <p:nvPr/>
        </p:nvSpPr>
        <p:spPr>
          <a:xfrm>
            <a:off x="214971" y="6690432"/>
            <a:ext cx="2194560" cy="91368"/>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Regular" panose="020B0500000000000000" pitchFamily="34" charset="-128"/>
                <a:ea typeface="Adobe Clean Han Regular" panose="020B0500000000000000" pitchFamily="34" charset="-128"/>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793487"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ウェビナー</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8962896"/>
            <a:ext cx="2194560" cy="866904"/>
          </a:xfrm>
          <a:prstGeom prst="rect">
            <a:avLst/>
          </a:prstGeom>
        </p:spPr>
        <p:txBody>
          <a:bodyPr vert="horz" wrap="square" lIns="0" tIns="35560" rIns="0" bIns="0" rtlCol="0">
            <a:spAutoFit/>
          </a:bodyPr>
          <a:lstStyle/>
          <a:p>
            <a:r>
              <a:rPr lang="ja-JP" sz="900" dirty="0">
                <a:solidFill>
                  <a:srgbClr val="4B4B4B"/>
                </a:solidFill>
                <a:latin typeface="Adobe Clean Han Regular" panose="020B0500000000000000" pitchFamily="34" charset="-128"/>
                <a:ea typeface="Adobe Clean Han Regular" panose="020B0500000000000000" pitchFamily="34" charset="-128"/>
              </a:rPr>
              <a:t>アドビカスタマーサポートチームによる Office Hours には、参加者に情報を提供するだけでなく、問題のトラブルシューティングやアドビソリューションで成功するためのヒントやテクニックを紹介することを目的としたセッションが含まれています。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209040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ja-JP" sz="1200" dirty="0">
                <a:solidFill>
                  <a:srgbClr val="000000"/>
                </a:solidFill>
                <a:latin typeface="Adobe Clean Han Regular" panose="020B0500000000000000" pitchFamily="34" charset="-128"/>
                <a:ea typeface="Adobe Clean Han Regular" panose="020B0500000000000000" pitchFamily="34" charset="-128"/>
              </a:rPr>
              <a:t>セルフサービスポータル</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328056" cy="369332"/>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24 時間年中無休の</a:t>
            </a:r>
            <a:br>
              <a:rPr lang="sk-SK" altLang="ja-JP" sz="1200" b="1" dirty="0">
                <a:latin typeface="Adobe Clean Han Regular" panose="020B0500000000000000" pitchFamily="34" charset="-128"/>
                <a:ea typeface="Adobe Clean Han Regular" panose="020B0500000000000000" pitchFamily="34" charset="-128"/>
                <a:cs typeface="Open Sans" pitchFamily="34" charset="0"/>
              </a:rPr>
            </a:br>
            <a:r>
              <a:rPr lang="ja-JP" sz="1200" b="1" dirty="0">
                <a:latin typeface="Adobe Clean Han Regular" panose="020B0500000000000000" pitchFamily="34" charset="-128"/>
                <a:ea typeface="Adobe Clean Han Regular" panose="020B0500000000000000" pitchFamily="34" charset="-128"/>
                <a:cs typeface="Open Sans" pitchFamily="34" charset="0"/>
              </a:rPr>
              <a:t>サポートポータル</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9144000"/>
            <a:ext cx="2506740" cy="866904"/>
          </a:xfrm>
          <a:prstGeom prst="rect">
            <a:avLst/>
          </a:prstGeom>
        </p:spPr>
        <p:txBody>
          <a:bodyPr vert="horz" wrap="square" lIns="0" tIns="35560" rIns="0" bIns="0" rtlCol="0">
            <a:spAutoFit/>
          </a:bodyPr>
          <a:lstStyle/>
          <a:p>
            <a:r>
              <a:rPr lang="ja-JP" sz="900" dirty="0">
                <a:solidFill>
                  <a:srgbClr val="4B4B4B"/>
                </a:solidFill>
                <a:latin typeface="Adobe Clean Han Regular" panose="020B0500000000000000" pitchFamily="34" charset="-128"/>
                <a:ea typeface="Adobe Clean Han Regular" panose="020B05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367453"/>
            <a:ext cx="2304477" cy="307777"/>
          </a:xfrm>
          <a:prstGeom prst="rect">
            <a:avLst/>
          </a:prstGeom>
        </p:spPr>
        <p:txBody>
          <a:bodyPr wrap="none" lIns="0">
            <a:spAutoFit/>
          </a:bodyPr>
          <a:lstStyle/>
          <a:p>
            <a:pPr>
              <a:lnSpc>
                <a:spcPct val="100000"/>
              </a:lnSpc>
              <a:spcBef>
                <a:spcPts val="28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オンラインサポートの特長</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594205"/>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672877"/>
          </a:xfrm>
          <a:prstGeom prst="rect">
            <a:avLst/>
          </a:prstGeom>
        </p:spPr>
        <p:txBody>
          <a:bodyPr lIns="0" tIns="0" rIns="0" bIns="0">
            <a:spAutoFit/>
          </a:bodyPr>
          <a:lstStyle/>
          <a:p>
            <a:pPr marL="18415" marR="262255" lvl="0">
              <a:lnSpc>
                <a:spcPct val="110700"/>
              </a:lnSpc>
              <a:spcBef>
                <a:spcPts val="315"/>
              </a:spcBef>
            </a:pPr>
            <a:r>
              <a:rPr lang="ja-JP" sz="1000">
                <a:solidFill>
                  <a:srgbClr val="020302"/>
                </a:solidFill>
                <a:latin typeface="Adobe Clean Han Regular" panose="020B0500000000000000" pitchFamily="34" charset="-128"/>
                <a:ea typeface="Adobe Clean Han Regular" panose="020B0500000000000000" pitchFamily="34" charset="-128"/>
                <a:cs typeface="AdobeClean-Light"/>
              </a:rPr>
              <a:t>ソリューションのデプロイメント、設定、全体的なアーキテクチャ（統合を含む）のプロアクティブなレビューを行います。</a:t>
            </a: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440960" cy="655564"/>
          </a:xfrm>
          <a:prstGeom prst="rect">
            <a:avLst/>
          </a:prstGeom>
        </p:spPr>
        <p:txBody>
          <a:bodyPr wrap="square" lIns="0" tIns="0" rIns="0" bIns="0">
            <a:spAutoFit/>
          </a:bodyPr>
          <a:lstStyle/>
          <a:p>
            <a:pPr marL="13970" marR="5080" lvl="0" indent="-1905">
              <a:lnSpc>
                <a:spcPct val="108000"/>
              </a:lnSpc>
              <a:spcBef>
                <a:spcPts val="585"/>
              </a:spcBef>
            </a:pPr>
            <a:r>
              <a:rPr lang="ja-JP" sz="1000" dirty="0">
                <a:solidFill>
                  <a:srgbClr val="020302"/>
                </a:solidFill>
                <a:latin typeface="Adobe Clean Han Regular" panose="020B0500000000000000" pitchFamily="34" charset="-128"/>
                <a:ea typeface="Adobe Clean Han Regular" panose="020B0500000000000000" pitchFamily="34" charset="-128"/>
                <a:cs typeface="AdobeClean-Light"/>
              </a:rPr>
              <a:t>メンテナンスのベストプラクティスや最新の修正プログラム（SP、MR、パッチ、FP）を受け取り、すべてのメンテナンスチェックについて最新の状態を維持します</a:t>
            </a: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ja-JP" sz="1000" dirty="0">
                <a:solidFill>
                  <a:srgbClr val="4B4B4B"/>
                </a:solidFill>
                <a:latin typeface="Adobe Clean Han Regular" panose="020B0500000000000000" pitchFamily="34" charset="-128"/>
                <a:ea typeface="Adobe Clean Han Regular" panose="020B0500000000000000" pitchFamily="34" charset="-128"/>
                <a:cs typeface="AdobeClean-Light"/>
              </a:rPr>
              <a:t>エリートプログラムのサービス、サポート関連指標、成果物（将来的な計画を含む）に関して、定期的なレビューを行います。</a:t>
            </a: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ja-JP" sz="1000">
                <a:solidFill>
                  <a:srgbClr val="4B4B4B"/>
                </a:solidFill>
                <a:latin typeface="Adobe Clean Han Regular" panose="020B0500000000000000" pitchFamily="34" charset="-128"/>
                <a:ea typeface="Adobe Clean Han Regular" panose="020B0500000000000000" pitchFamily="34" charset="-128"/>
                <a:cs typeface="AdobeClean-Light"/>
              </a:rPr>
              <a:t>特定の製品の機能と、それを活用して一般的なビジネス上の問題を解決する方法に焦点を当てた 60 分のセッションです。</a:t>
            </a:r>
          </a:p>
        </p:txBody>
      </p:sp>
      <p:sp>
        <p:nvSpPr>
          <p:cNvPr id="16" name="Rectangle 15">
            <a:extLst>
              <a:ext uri="{FF2B5EF4-FFF2-40B4-BE49-F238E27FC236}">
                <a16:creationId xmlns:a16="http://schemas.microsoft.com/office/drawing/2014/main" id="{3E936F8D-8CFA-214D-83DE-7B5C80E81C36}"/>
              </a:ext>
            </a:extLst>
          </p:cNvPr>
          <p:cNvSpPr/>
          <p:nvPr/>
        </p:nvSpPr>
        <p:spPr>
          <a:xfrm>
            <a:off x="324340" y="2842848"/>
            <a:ext cx="2290301" cy="769441"/>
          </a:xfrm>
          <a:prstGeom prst="rect">
            <a:avLst/>
          </a:prstGeom>
        </p:spPr>
        <p:txBody>
          <a:bodyPr wrap="square" lIns="0" tIns="0" rIns="0" bIns="0">
            <a:spAutoFit/>
          </a:bodyPr>
          <a:lstStyle/>
          <a:p>
            <a:pPr marL="32384" marR="5080" lvl="0">
              <a:spcBef>
                <a:spcPts val="440"/>
              </a:spcBef>
            </a:pPr>
            <a:r>
              <a:rPr lang="ja-JP" sz="1000" dirty="0">
                <a:solidFill>
                  <a:srgbClr val="4B4B4B"/>
                </a:solidFill>
                <a:latin typeface="Adobe Clean Han Regular" panose="020B0500000000000000" pitchFamily="34" charset="-128"/>
                <a:ea typeface="Adobe Clean Han Regular" panose="020B0500000000000000" pitchFamily="34" charset="-128"/>
                <a:cs typeface="AdobeClean-Light"/>
              </a:rPr>
              <a:t>アドビ内の専任連絡窓口が、エスカレーション支援や定期的なアップデートを提供し、お客様の最も重要なオープン中のサポートリクエストに優先的に対応します。</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ja-JP" sz="1100" b="1">
                <a:solidFill>
                  <a:srgbClr val="020302"/>
                </a:solidFill>
                <a:latin typeface="Adobe Clean Han Regular" panose="020B0500000000000000" pitchFamily="34" charset="-128"/>
                <a:ea typeface="Adobe Clean Han Regular" panose="020B0500000000000000" pitchFamily="34" charset="-128"/>
                <a:cs typeface="Arial"/>
              </a:rPr>
              <a:t>専任サポートエンジニア</a:t>
            </a: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ja-JP" sz="1100" b="1">
                <a:solidFill>
                  <a:srgbClr val="020302"/>
                </a:solidFill>
                <a:latin typeface="Adobe Clean Han Regular" panose="020B0500000000000000" pitchFamily="34" charset="-128"/>
                <a:ea typeface="Adobe Clean Han Regular" panose="020B0500000000000000" pitchFamily="34" charset="-128"/>
                <a:cs typeface="Arial"/>
              </a:rPr>
              <a:t>ケースレビュー</a:t>
            </a: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メンテナンスと監視</a:t>
            </a: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338554"/>
          </a:xfrm>
          <a:prstGeom prst="rect">
            <a:avLst/>
          </a:prstGeom>
        </p:spPr>
        <p:txBody>
          <a:bodyPr vert="horz" wrap="square" lIns="0" tIns="0" rIns="0" bIns="0" rtlCol="0">
            <a:spAutoFit/>
          </a:bodyPr>
          <a:lstStyle/>
          <a:p>
            <a:pPr marL="56515" lvl="0">
              <a:spcBef>
                <a:spcPts val="665"/>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ソリューションロードマップのレビュー</a:t>
            </a: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環境レビュー</a:t>
            </a: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エスカレーション管理</a:t>
            </a: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サービスレビュー</a:t>
            </a: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エキスパートによるセッション</a:t>
            </a: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リリースの準備とレビュー</a:t>
            </a: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ナレッジトランスファー</a:t>
            </a: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ja-JP" sz="1100" b="1">
                <a:solidFill>
                  <a:srgbClr val="020302"/>
                </a:solidFill>
                <a:latin typeface="Adobe Clean Han Regular" panose="020B0500000000000000" pitchFamily="34" charset="-128"/>
                <a:ea typeface="Adobe Clean Han Regular" panose="020B0500000000000000" pitchFamily="34" charset="-128"/>
                <a:cs typeface="Adobe Clean"/>
              </a:rPr>
              <a:t>イベント管理</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401425" cy="882165"/>
          </a:xfrm>
          <a:prstGeom prst="rect">
            <a:avLst/>
          </a:prstGeom>
        </p:spPr>
        <p:txBody>
          <a:bodyPr wrap="square" lIns="0" tIns="0" rIns="0" bIns="0">
            <a:spAutoFit/>
          </a:bodyPr>
          <a:lstStyle/>
          <a:p>
            <a:pPr marL="18415" marR="262255">
              <a:lnSpc>
                <a:spcPct val="110700"/>
              </a:lnSpc>
              <a:spcBef>
                <a:spcPts val="315"/>
              </a:spcBef>
            </a:pPr>
            <a:r>
              <a:rPr lang="ja-JP" sz="1000" dirty="0">
                <a:solidFill>
                  <a:srgbClr val="020302"/>
                </a:solidFill>
                <a:latin typeface="Adobe Clean Han Regular" panose="020B0500000000000000" pitchFamily="34" charset="-128"/>
                <a:ea typeface="Adobe Clean Han Regular" panose="020B0500000000000000" pitchFamily="34" charset="-128"/>
                <a:cs typeface="AdobeClean-Light"/>
              </a:rPr>
              <a:t>アドビのソリューションロードマップとお客様のプロジェクトロードマップを比較および調整して、リスクを軽減し、将来に備えます。</a:t>
            </a:r>
          </a:p>
          <a:p>
            <a:pPr marL="18415" marR="262255" lvl="0">
              <a:lnSpc>
                <a:spcPct val="110700"/>
              </a:lnSpc>
              <a:spcBef>
                <a:spcPts val="315"/>
              </a:spcBef>
            </a:pPr>
            <a:r>
              <a:rPr lang="ja-JP" sz="1000" dirty="0">
                <a:solidFill>
                  <a:srgbClr val="020302"/>
                </a:solidFill>
                <a:latin typeface="Adobe Clean Han Regular" panose="020B0500000000000000" pitchFamily="34" charset="-128"/>
                <a:ea typeface="Adobe Clean Han Regular" panose="020B0500000000000000" pitchFamily="34" charset="-128"/>
                <a:cs typeface="AdobeClean-Light"/>
              </a:rPr>
              <a:t>。</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11" name="object 11"/>
          <p:cNvSpPr/>
          <p:nvPr/>
        </p:nvSpPr>
        <p:spPr>
          <a:xfrm flipV="1">
            <a:off x="4309872" y="2608958"/>
            <a:ext cx="2908230" cy="92582"/>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12" name="object 12"/>
          <p:cNvSpPr txBox="1"/>
          <p:nvPr/>
        </p:nvSpPr>
        <p:spPr>
          <a:xfrm>
            <a:off x="4309871" y="2329688"/>
            <a:ext cx="3157729" cy="228268"/>
          </a:xfrm>
          <a:prstGeom prst="rect">
            <a:avLst/>
          </a:prstGeom>
        </p:spPr>
        <p:txBody>
          <a:bodyPr vert="horz" wrap="square" lIns="0" tIns="12700" rIns="0" bIns="0" rtlCol="0">
            <a:spAutoFit/>
          </a:bodyPr>
          <a:lstStyle/>
          <a:p>
            <a:pPr marL="12700">
              <a:lnSpc>
                <a:spcPct val="100000"/>
              </a:lnSpc>
              <a:spcBef>
                <a:spcPts val="10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フィールドサービスアクティビティ</a:t>
            </a:r>
          </a:p>
        </p:txBody>
      </p:sp>
      <p:sp>
        <p:nvSpPr>
          <p:cNvPr id="13" name="object 13"/>
          <p:cNvSpPr txBox="1"/>
          <p:nvPr/>
        </p:nvSpPr>
        <p:spPr>
          <a:xfrm>
            <a:off x="914422" y="2342312"/>
            <a:ext cx="1523978"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Launch Advisory</a:t>
            </a:r>
          </a:p>
        </p:txBody>
      </p:sp>
      <p:sp>
        <p:nvSpPr>
          <p:cNvPr id="14" name="object 14"/>
          <p:cNvSpPr txBox="1"/>
          <p:nvPr/>
        </p:nvSpPr>
        <p:spPr>
          <a:xfrm>
            <a:off x="242187" y="2787904"/>
            <a:ext cx="3357498" cy="782265"/>
          </a:xfrm>
          <a:prstGeom prst="rect">
            <a:avLst/>
          </a:prstGeom>
        </p:spPr>
        <p:txBody>
          <a:bodyPr vert="horz" wrap="square" lIns="0" tIns="12700" rIns="0" bIns="0" rtlCol="0">
            <a:spAutoFit/>
          </a:bodyPr>
          <a:lstStyle/>
          <a:p>
            <a:pPr marL="12700" marR="5080">
              <a:lnSpc>
                <a:spcPct val="100000"/>
              </a:lnSpc>
              <a:spcBef>
                <a:spcPts val="100"/>
              </a:spcBef>
            </a:pPr>
            <a:r>
              <a:rPr lang="ja-JP" sz="1000" b="1" dirty="0">
                <a:solidFill>
                  <a:srgbClr val="1F1F1F"/>
                </a:solidFill>
                <a:latin typeface="Adobe Clean Han Regular" panose="020B0500000000000000" pitchFamily="34" charset="-128"/>
                <a:ea typeface="Adobe Clean Han Regular" panose="020B0500000000000000" pitchFamily="34" charset="-128"/>
                <a:cs typeface="AdobeClean-Light"/>
              </a:rPr>
              <a:t>新しい Adobe Experience Cloud ソリューション</a:t>
            </a:r>
            <a:r>
              <a:rPr lang="ja-JP" sz="1000" b="1" dirty="0">
                <a:latin typeface="Adobe Clean Han Regular" panose="020B0500000000000000" pitchFamily="34" charset="-128"/>
                <a:ea typeface="Adobe Clean Han Regular" panose="020B0500000000000000" pitchFamily="34" charset="-128"/>
                <a:cs typeface="Adobe Clean"/>
              </a:rPr>
              <a:t>を実装するお客様のための </a:t>
            </a:r>
            <a:r>
              <a:rPr lang="ja-JP" sz="1000" b="1" dirty="0">
                <a:latin typeface="Adobe Clean Han Regular" panose="020B0500000000000000" pitchFamily="34" charset="-128"/>
                <a:ea typeface="Adobe Clean Han Regular" panose="020B0500000000000000" pitchFamily="34" charset="-128"/>
                <a:cs typeface="AdobeClean-Light"/>
              </a:rPr>
              <a:t>Launch Advisory</a:t>
            </a:r>
            <a:r>
              <a:rPr lang="ja-JP" sz="1000" b="1" dirty="0">
                <a:latin typeface="Adobe Clean Han Regular" panose="020B0500000000000000" pitchFamily="34" charset="-128"/>
                <a:ea typeface="Adobe Clean Han Regular" panose="020B0500000000000000" pitchFamily="34" charset="-128"/>
                <a:cs typeface="AdobeClean-SemiLight"/>
              </a:rPr>
              <a:t> は</a:t>
            </a:r>
            <a:r>
              <a:rPr lang="ja-JP" sz="1000" dirty="0">
                <a:latin typeface="Adobe Clean Han Regular" panose="020B0500000000000000" pitchFamily="34" charset="-128"/>
                <a:ea typeface="Adobe Clean Han Regular" panose="020B0500000000000000" pitchFamily="34" charset="-128"/>
                <a:cs typeface="AdobeClean-SemiLight"/>
              </a:rPr>
              <a:t>、</a:t>
            </a:r>
          </a:p>
          <a:p>
            <a:pPr marL="12700" marR="86995" indent="-635">
              <a:lnSpc>
                <a:spcPct val="100000"/>
              </a:lnSpc>
            </a:pPr>
            <a:r>
              <a:rPr lang="ja-JP" sz="1000" dirty="0">
                <a:latin typeface="Adobe Clean Han Regular" panose="020B0500000000000000" pitchFamily="34" charset="-128"/>
                <a:ea typeface="Adobe Clean Han Regular" panose="020B0500000000000000" pitchFamily="34" charset="-128"/>
              </a:rPr>
              <a:t>デプロイメントの成功をサポートし、価値実現までの時間を短縮することが実証されている、アドバイザリサービスおよび提案の中核です。</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grpSp>
      <p:sp>
        <p:nvSpPr>
          <p:cNvPr id="18" name="object 18"/>
          <p:cNvSpPr txBox="1"/>
          <p:nvPr/>
        </p:nvSpPr>
        <p:spPr>
          <a:xfrm>
            <a:off x="3976901" y="2790952"/>
            <a:ext cx="3543300" cy="782265"/>
          </a:xfrm>
          <a:prstGeom prst="rect">
            <a:avLst/>
          </a:prstGeom>
        </p:spPr>
        <p:txBody>
          <a:bodyPr vert="horz" wrap="square" lIns="0" tIns="12700" rIns="0" bIns="0" rtlCol="0">
            <a:spAutoFit/>
          </a:bodyPr>
          <a:lstStyle/>
          <a:p>
            <a:pPr marL="12700" marR="5080">
              <a:lnSpc>
                <a:spcPct val="100000"/>
              </a:lnSpc>
              <a:spcBef>
                <a:spcPts val="100"/>
              </a:spcBef>
            </a:pPr>
            <a:r>
              <a:rPr lang="ja-JP" sz="1000" dirty="0">
                <a:solidFill>
                  <a:srgbClr val="4B4B4B"/>
                </a:solidFill>
                <a:latin typeface="Adobe Clean Han Regular" panose="020B0500000000000000" pitchFamily="34" charset="-128"/>
                <a:ea typeface="Adobe Clean Han Regular" panose="020B0500000000000000" pitchFamily="34" charset="-128"/>
                <a:cs typeface="AdobeClean-Light"/>
              </a:rPr>
              <a:t>フィールドサービス</a:t>
            </a:r>
            <a:r>
              <a:rPr lang="ja-JP" sz="1000" dirty="0">
                <a:solidFill>
                  <a:srgbClr val="4B4B4B"/>
                </a:solidFill>
                <a:latin typeface="Adobe Clean Han Regular" panose="020B0500000000000000" pitchFamily="34" charset="-128"/>
                <a:ea typeface="Adobe Clean Han Regular" panose="020B0500000000000000" pitchFamily="34" charset="-128"/>
              </a:rPr>
              <a:t>は、</a:t>
            </a:r>
            <a:r>
              <a:rPr lang="ja-JP" sz="1000" b="1" dirty="0">
                <a:solidFill>
                  <a:srgbClr val="4B4B4B"/>
                </a:solidFill>
                <a:latin typeface="Adobe Clean Han Regular" panose="020B0500000000000000" pitchFamily="34" charset="-128"/>
                <a:ea typeface="Adobe Clean Han Regular" panose="020B0500000000000000" pitchFamily="34" charset="-128"/>
              </a:rPr>
              <a:t>迅速な解決</a:t>
            </a:r>
            <a:r>
              <a:rPr lang="ja-JP" sz="1000" dirty="0">
                <a:solidFill>
                  <a:srgbClr val="4B4B4B"/>
                </a:solidFill>
                <a:latin typeface="Adobe Clean Han Regular" panose="020B0500000000000000" pitchFamily="34" charset="-128"/>
                <a:ea typeface="Adobe Clean Han Regular" panose="020B0500000000000000" pitchFamily="34" charset="-128"/>
              </a:rPr>
              <a:t>、集中的なカスタマーサクセス、</a:t>
            </a:r>
            <a:r>
              <a:rPr lang="ja-JP" sz="1000" b="1" dirty="0">
                <a:solidFill>
                  <a:srgbClr val="4B4B4B"/>
                </a:solidFill>
                <a:latin typeface="Adobe Clean Han Regular" panose="020B0500000000000000" pitchFamily="34" charset="-128"/>
                <a:ea typeface="Adobe Clean Han Regular" panose="020B0500000000000000" pitchFamily="34" charset="-128"/>
              </a:rPr>
              <a:t>価値実現までの時間</a:t>
            </a:r>
            <a:r>
              <a:rPr lang="ja-JP" sz="1000" dirty="0">
                <a:solidFill>
                  <a:srgbClr val="4B4B4B"/>
                </a:solidFill>
                <a:latin typeface="Adobe Clean Han Regular" panose="020B0500000000000000" pitchFamily="34" charset="-128"/>
                <a:ea typeface="Adobe Clean Han Regular" panose="020B0500000000000000" pitchFamily="34" charset="-128"/>
              </a:rPr>
              <a:t>の短縮のために使用されます</a:t>
            </a:r>
            <a:r>
              <a:rPr lang="ja-JP" sz="1000" dirty="0">
                <a:solidFill>
                  <a:srgbClr val="4B4B4B"/>
                </a:solidFill>
                <a:latin typeface="Adobe Clean Han Regular" panose="020B0500000000000000" pitchFamily="34" charset="-128"/>
                <a:ea typeface="Adobe Clean Han Regular" panose="020B0500000000000000" pitchFamily="34" charset="-128"/>
                <a:cs typeface="AdobeClean-Light"/>
              </a:rPr>
              <a:t>。</a:t>
            </a:r>
            <a:r>
              <a:rPr lang="ja-JP" sz="1000" dirty="0">
                <a:solidFill>
                  <a:srgbClr val="4B4B4B"/>
                </a:solidFill>
                <a:latin typeface="Adobe Clean Han Regular" panose="020B0500000000000000" pitchFamily="34" charset="-128"/>
                <a:ea typeface="Adobe Clean Han Regular" panose="020B0500000000000000" pitchFamily="34" charset="-128"/>
              </a:rPr>
              <a:t>サポート契約の対象となるソリューション製品で、Launch Advisory が適用される場合、</a:t>
            </a:r>
            <a:r>
              <a:rPr lang="ja-JP" sz="1000" b="1" dirty="0">
                <a:solidFill>
                  <a:srgbClr val="4B4B4B"/>
                </a:solidFill>
                <a:latin typeface="Adobe Clean Han Regular" panose="020B0500000000000000" pitchFamily="34" charset="-128"/>
                <a:ea typeface="Adobe Clean Han Regular" panose="020B0500000000000000" pitchFamily="34" charset="-128"/>
                <a:cs typeface="Adobe Clean"/>
              </a:rPr>
              <a:t>1 年目のフィールドサービス</a:t>
            </a:r>
            <a:r>
              <a:rPr lang="ja-JP" sz="1000" dirty="0">
                <a:solidFill>
                  <a:srgbClr val="4B4B4B"/>
                </a:solidFill>
                <a:latin typeface="Adobe Clean Han Regular" panose="020B0500000000000000" pitchFamily="34" charset="-128"/>
                <a:ea typeface="Adobe Clean Han Regular" panose="020B0500000000000000" pitchFamily="34" charset="-128"/>
              </a:rPr>
              <a:t>はありません。</a:t>
            </a:r>
          </a:p>
        </p:txBody>
      </p:sp>
      <p:sp>
        <p:nvSpPr>
          <p:cNvPr id="19" name="object 19"/>
          <p:cNvSpPr/>
          <p:nvPr/>
        </p:nvSpPr>
        <p:spPr>
          <a:xfrm>
            <a:off x="924303" y="2667377"/>
            <a:ext cx="1455638" cy="5466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21" name="object 21"/>
          <p:cNvSpPr txBox="1"/>
          <p:nvPr/>
        </p:nvSpPr>
        <p:spPr>
          <a:xfrm>
            <a:off x="263463" y="5348732"/>
            <a:ext cx="3335019" cy="628377"/>
          </a:xfrm>
          <a:prstGeom prst="rect">
            <a:avLst/>
          </a:prstGeom>
        </p:spPr>
        <p:txBody>
          <a:bodyPr vert="horz" wrap="square" lIns="0" tIns="12700" rIns="0" bIns="0" rtlCol="0">
            <a:spAutoFit/>
          </a:bodyPr>
          <a:lstStyle/>
          <a:p>
            <a:pPr marL="12700" marR="5080" algn="just">
              <a:lnSpc>
                <a:spcPct val="100000"/>
              </a:lnSpc>
              <a:spcBef>
                <a:spcPts val="100"/>
              </a:spcBef>
            </a:pPr>
            <a:r>
              <a:rPr lang="ja-JP" sz="1000" dirty="0">
                <a:latin typeface="Adobe Clean Han Regular" panose="020B0500000000000000" pitchFamily="34" charset="-128"/>
                <a:ea typeface="Adobe Clean Han Regular" panose="020B0500000000000000" pitchFamily="34" charset="-128"/>
                <a:cs typeface="AdobeClean-Light"/>
              </a:rPr>
              <a:t>Launch Advisory では、お客様のプロジェクトスケジュールの一般的なマイルストーン（キックオフ、定義、デザイン、サービスイン、ポストローンチ）に合わせて、ガイド、検証、評価、提案を行います。</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lang="ja-JP" sz="1000">
                <a:latin typeface="Adobe Clean Han Regular" panose="020B0500000000000000" pitchFamily="34" charset="-128"/>
                <a:ea typeface="Adobe Clean Han Regular" panose="020B0500000000000000" pitchFamily="34" charset="-128"/>
                <a:cs typeface="AdobeClean-Light"/>
              </a:rPr>
              <a:t>主な成果物：</a:t>
            </a:r>
          </a:p>
        </p:txBody>
      </p:sp>
      <p:sp>
        <p:nvSpPr>
          <p:cNvPr id="23" name="object 23"/>
          <p:cNvSpPr txBox="1"/>
          <p:nvPr/>
        </p:nvSpPr>
        <p:spPr>
          <a:xfrm>
            <a:off x="205422" y="6308299"/>
            <a:ext cx="3771479"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ja-JP" sz="900" dirty="0">
                <a:solidFill>
                  <a:prstClr val="black"/>
                </a:solidFill>
                <a:latin typeface="Adobe Clean Han Regular" panose="020B0500000000000000" pitchFamily="34" charset="-128"/>
                <a:ea typeface="Adobe Clean Han Regular" panose="020B0500000000000000" pitchFamily="34" charset="-128"/>
              </a:rPr>
              <a:t>キックオフ（プロジェクトコラボレーション計画を含む）資料</a:t>
            </a:r>
          </a:p>
          <a:p>
            <a:pPr marL="184150" marR="5080" lvl="0" indent="-171450">
              <a:spcBef>
                <a:spcPts val="400"/>
              </a:spcBef>
              <a:buFont typeface="Arial" panose="020B0604020202020204" pitchFamily="34" charset="0"/>
              <a:buChar char="•"/>
            </a:pPr>
            <a:r>
              <a:rPr lang="ja-JP" sz="1000" dirty="0">
                <a:solidFill>
                  <a:prstClr val="black"/>
                </a:solidFill>
                <a:latin typeface="Adobe Clean Han Regular" panose="020B0500000000000000" pitchFamily="34" charset="-128"/>
                <a:ea typeface="Adobe Clean Han Regular" panose="020B0500000000000000" pitchFamily="34" charset="-128"/>
              </a:rPr>
              <a:t>評価および提案ドキュメント</a:t>
            </a:r>
          </a:p>
          <a:p>
            <a:pPr marL="184150" marR="5080" lvl="0" indent="-171450">
              <a:spcBef>
                <a:spcPts val="400"/>
              </a:spcBef>
              <a:buFont typeface="Arial" panose="020B0604020202020204" pitchFamily="34" charset="0"/>
              <a:buChar char="•"/>
            </a:pPr>
            <a:r>
              <a:rPr lang="ja-JP" sz="1000" dirty="0">
                <a:solidFill>
                  <a:prstClr val="black"/>
                </a:solidFill>
                <a:latin typeface="Adobe Clean Han Regular" panose="020B0500000000000000" pitchFamily="34" charset="-128"/>
                <a:ea typeface="Adobe Clean Han Regular" panose="020B0500000000000000" pitchFamily="34" charset="-128"/>
              </a:rPr>
              <a:t>エンゲージメントの概要</a:t>
            </a:r>
          </a:p>
        </p:txBody>
      </p:sp>
      <p:sp>
        <p:nvSpPr>
          <p:cNvPr id="24" name="object 24"/>
          <p:cNvSpPr txBox="1"/>
          <p:nvPr/>
        </p:nvSpPr>
        <p:spPr>
          <a:xfrm>
            <a:off x="263464" y="4126991"/>
            <a:ext cx="3141980" cy="1066959"/>
          </a:xfrm>
          <a:prstGeom prst="rect">
            <a:avLst/>
          </a:prstGeom>
        </p:spPr>
        <p:txBody>
          <a:bodyPr vert="horz" wrap="square" lIns="0" tIns="12700" rIns="0" bIns="0" rtlCol="0">
            <a:spAutoFit/>
          </a:bodyPr>
          <a:lstStyle/>
          <a:p>
            <a:pPr marL="1021715">
              <a:lnSpc>
                <a:spcPct val="100000"/>
              </a:lnSpc>
              <a:spcBef>
                <a:spcPts val="100"/>
              </a:spcBef>
            </a:pPr>
            <a:r>
              <a:rPr lang="ja-JP" sz="1600" dirty="0">
                <a:solidFill>
                  <a:srgbClr val="FFFFFF"/>
                </a:solidFill>
                <a:latin typeface="Adobe Clean Han Regular" panose="020B0500000000000000" pitchFamily="34" charset="-128"/>
                <a:ea typeface="Adobe Clean Han Regular" panose="020B0500000000000000" pitchFamily="34" charset="-128"/>
                <a:cs typeface="Arial"/>
              </a:rPr>
              <a:t>実装</a:t>
            </a:r>
          </a:p>
          <a:p>
            <a:pPr marL="12700" marR="5080">
              <a:lnSpc>
                <a:spcPct val="100000"/>
              </a:lnSpc>
              <a:spcBef>
                <a:spcPts val="1505"/>
              </a:spcBef>
            </a:pPr>
            <a:r>
              <a:rPr lang="ja-JP" sz="1000" dirty="0">
                <a:latin typeface="Adobe Clean Han Regular" panose="020B0500000000000000" pitchFamily="34" charset="-128"/>
                <a:ea typeface="Adobe Clean Han Regular" panose="020B0500000000000000" pitchFamily="34" charset="-128"/>
              </a:rPr>
              <a:t>アドビソリューションエキスパートは、お客様や実装パートナーに対して、ベストプラクティスに基づいたガイダンスで、要件、アーキテクチャ、開発プロセス、ローンチ準備レビューの検証を支援します。</a:t>
            </a:r>
          </a:p>
        </p:txBody>
      </p:sp>
      <p:pic>
        <p:nvPicPr>
          <p:cNvPr id="26" name="object 26"/>
          <p:cNvPicPr/>
          <p:nvPr/>
        </p:nvPicPr>
        <p:blipFill>
          <a:blip r:embed="rId3">
            <a:extLst>
              <a:ext uri="{28A0092B-C50C-407E-A947-70E740481C1C}">
                <a14:useLocalDpi xmlns:a14="http://schemas.microsoft.com/office/drawing/2010/main" val="0"/>
              </a:ext>
            </a:extLst>
          </a:blip>
          <a:srcRect/>
          <a:stretch/>
        </p:blipFill>
        <p:spPr>
          <a:xfrm>
            <a:off x="363328" y="6932449"/>
            <a:ext cx="3053821" cy="2815984"/>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2699"/>
              </a:lnSpc>
              <a:spcBef>
                <a:spcPts val="160"/>
              </a:spcBef>
            </a:pPr>
            <a:r>
              <a:rPr lang="ja-JP" sz="1000" b="1" dirty="0">
                <a:latin typeface="Adobe Clean Han Regular" panose="020B0500000000000000" pitchFamily="34" charset="-128"/>
                <a:ea typeface="Adobe Clean Han Regular" panose="020B0500000000000000" pitchFamily="34" charset="-128"/>
              </a:rPr>
              <a:t>テクニカルトラックアクティビティ</a:t>
            </a:r>
            <a:r>
              <a:rPr lang="ja-JP" sz="1000" dirty="0">
                <a:latin typeface="Adobe Clean Han Regular" panose="020B0500000000000000" pitchFamily="34" charset="-128"/>
                <a:ea typeface="Adobe Clean Han Regular" panose="020B0500000000000000" pitchFamily="34" charset="-128"/>
              </a:rPr>
              <a:t>は、お客様が技術的に安定し、ツールを最大限に活用できるようにします。</a:t>
            </a:r>
            <a:br>
              <a:rPr lang="sk-SK" altLang="ja-JP" sz="1000" dirty="0">
                <a:latin typeface="Adobe Clean Han Regular" panose="020B0500000000000000" pitchFamily="34" charset="-128"/>
                <a:ea typeface="Adobe Clean Han Regular" panose="020B0500000000000000" pitchFamily="34" charset="-128"/>
              </a:rPr>
            </a:br>
            <a:r>
              <a:rPr lang="ja-JP" sz="1000" dirty="0">
                <a:latin typeface="Adobe Clean Han Regular" panose="020B0500000000000000" pitchFamily="34" charset="-128"/>
                <a:ea typeface="Adobe Clean Han Regular" panose="020B0500000000000000" pitchFamily="34" charset="-128"/>
                <a:cs typeface="AdobeClean-Light"/>
              </a:rPr>
              <a:t>具体的には、プラットフォームの設定、統合、トラブルシューティングに関するサポートや提案などがあります。</a:t>
            </a:r>
          </a:p>
        </p:txBody>
      </p:sp>
      <p:sp>
        <p:nvSpPr>
          <p:cNvPr id="28" name="object 28"/>
          <p:cNvSpPr txBox="1"/>
          <p:nvPr/>
        </p:nvSpPr>
        <p:spPr>
          <a:xfrm>
            <a:off x="3947345" y="6174740"/>
            <a:ext cx="3335019" cy="1436291"/>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Han Regular" panose="020B0500000000000000" pitchFamily="34" charset="-128"/>
                <a:ea typeface="Adobe Clean Han Regular" panose="020B0500000000000000" pitchFamily="34" charset="-128"/>
                <a:cs typeface="AdobeClean-Light"/>
              </a:rPr>
              <a:t>利用可能なテクニカルアクティビティのタイプ：</a:t>
            </a:r>
          </a:p>
          <a:p>
            <a:pPr marL="184150" marR="5080" lvl="0" indent="-171450">
              <a:spcBef>
                <a:spcPts val="700"/>
              </a:spcBef>
              <a:buClr>
                <a:srgbClr val="FA0E00"/>
              </a:buClr>
              <a:buFont typeface="Wingdings" pitchFamily="2" charset="2"/>
              <a:buChar char="ü"/>
            </a:pPr>
            <a:r>
              <a:rPr lang="ja-JP" sz="1000" dirty="0">
                <a:solidFill>
                  <a:prstClr val="black"/>
                </a:solidFill>
                <a:latin typeface="Adobe Clean Han Regular" panose="020B0500000000000000" pitchFamily="34" charset="-128"/>
                <a:ea typeface="Adobe Clean Han Regular" panose="020B0500000000000000" pitchFamily="34" charset="-128"/>
              </a:rPr>
              <a:t>健全性監査</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Regular" panose="020B0500000000000000" pitchFamily="34" charset="-128"/>
                <a:ea typeface="Adobe Clean Han Regular" panose="020B0500000000000000" pitchFamily="34" charset="-128"/>
              </a:rPr>
              <a:t>プラットフォーム監査</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Regular" panose="020B0500000000000000" pitchFamily="34" charset="-128"/>
                <a:ea typeface="Adobe Clean Han Regular" panose="020B0500000000000000" pitchFamily="34" charset="-128"/>
              </a:rPr>
              <a:t>機能セットの有効化</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Regular" panose="020B0500000000000000" pitchFamily="34" charset="-128"/>
                <a:ea typeface="Adobe Clean Han Regular" panose="020B0500000000000000" pitchFamily="34" charset="-128"/>
              </a:rPr>
              <a:t>基本的な統合と設定</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Regular" panose="020B0500000000000000" pitchFamily="34" charset="-128"/>
                <a:ea typeface="Adobe Clean Han Regular" panose="020B0500000000000000" pitchFamily="34" charset="-128"/>
              </a:rPr>
              <a:t>お客様のソリューションのトラブルシューティング</a:t>
            </a:r>
          </a:p>
          <a:p>
            <a:pPr marL="184150" marR="5080" lvl="0" indent="-171450">
              <a:spcBef>
                <a:spcPts val="400"/>
              </a:spcBef>
              <a:buClr>
                <a:srgbClr val="FA0E00"/>
              </a:buClr>
              <a:buFont typeface="Wingdings" pitchFamily="2" charset="2"/>
              <a:buChar char="ü"/>
            </a:pPr>
            <a:r>
              <a:rPr lang="ja-JP" sz="1000" dirty="0">
                <a:solidFill>
                  <a:prstClr val="black"/>
                </a:solidFill>
                <a:latin typeface="Adobe Clean Han Regular" panose="020B0500000000000000" pitchFamily="34" charset="-128"/>
                <a:ea typeface="Adobe Clean Han Regular" panose="020B0500000000000000" pitchFamily="34" charset="-128"/>
              </a:rPr>
              <a:t>クラウドサービスのサポート</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ja-JP" sz="1000" b="1" dirty="0">
                <a:latin typeface="Adobe Clean Han Regular" panose="020B0500000000000000" pitchFamily="34" charset="-128"/>
                <a:ea typeface="Adobe Clean Han Regular" panose="020B0500000000000000" pitchFamily="34" charset="-128"/>
              </a:rPr>
              <a:t>戦略的トラックアクティビティ</a:t>
            </a:r>
            <a:r>
              <a:rPr lang="ja-JP" sz="1000" dirty="0">
                <a:latin typeface="Adobe Clean Han Regular" panose="020B0500000000000000" pitchFamily="34" charset="-128"/>
                <a:ea typeface="Adobe Clean Han Regular" panose="020B0500000000000000" pitchFamily="34" charset="-128"/>
              </a:rPr>
              <a:t>は、お客様のアドビソリューションから価値が実現されるようにするオポチュニティを提供します。</a:t>
            </a:r>
            <a:r>
              <a:rPr lang="ja-JP" sz="1000" dirty="0">
                <a:latin typeface="Adobe Clean Han Regular" panose="020B0500000000000000" pitchFamily="34" charset="-128"/>
                <a:ea typeface="Adobe Clean Han Regular" panose="020B0500000000000000" pitchFamily="34" charset="-128"/>
                <a:cs typeface="AdobeClean-Light"/>
              </a:rPr>
              <a:t>これには、1 つ以上のアドビソリューションで価値実現を促進するための戦略、</a:t>
            </a:r>
            <a:br>
              <a:rPr lang="sk-SK" altLang="ja-JP" sz="1000" dirty="0">
                <a:latin typeface="Adobe Clean Han Regular" panose="020B0500000000000000" pitchFamily="34" charset="-128"/>
                <a:ea typeface="Adobe Clean Han Regular" panose="020B0500000000000000" pitchFamily="34" charset="-128"/>
                <a:cs typeface="AdobeClean-Light"/>
              </a:rPr>
            </a:br>
            <a:r>
              <a:rPr lang="ja-JP" sz="1000" dirty="0">
                <a:latin typeface="Adobe Clean Han Regular" panose="020B0500000000000000" pitchFamily="34" charset="-128"/>
                <a:ea typeface="Adobe Clean Han Regular" panose="020B0500000000000000" pitchFamily="34" charset="-128"/>
                <a:cs typeface="AdobeClean-Light"/>
              </a:rPr>
              <a:t>測定、成熟度に関するサポートの提案が含まれます。</a:t>
            </a:r>
          </a:p>
          <a:p>
            <a:pPr>
              <a:lnSpc>
                <a:spcPct val="100000"/>
              </a:lnSpc>
              <a:spcBef>
                <a:spcPts val="40"/>
              </a:spcBef>
            </a:pPr>
            <a:endParaRPr sz="1100" dirty="0">
              <a:latin typeface="Adobe Clean Han Regular" panose="020B0500000000000000" pitchFamily="34" charset="-128"/>
              <a:ea typeface="Adobe Clean Han Regular" panose="020B0500000000000000" pitchFamily="34" charset="-128"/>
              <a:cs typeface="AdobeClean-Light"/>
            </a:endParaRPr>
          </a:p>
          <a:p>
            <a:pPr marL="12700">
              <a:lnSpc>
                <a:spcPct val="100000"/>
              </a:lnSpc>
            </a:pPr>
            <a:r>
              <a:rPr lang="ja-JP" sz="1000" dirty="0">
                <a:latin typeface="Adobe Clean Han Regular" panose="020B0500000000000000" pitchFamily="34" charset="-128"/>
                <a:ea typeface="Adobe Clean Han Regular" panose="020B0500000000000000" pitchFamily="34" charset="-128"/>
                <a:cs typeface="AdobeClean-Light"/>
              </a:rPr>
              <a:t>利用可能な戦略的アクティビティのタイプ：</a:t>
            </a:r>
          </a:p>
          <a:p>
            <a:pPr marL="241300" marR="5080" lvl="0" indent="-228600">
              <a:spcBef>
                <a:spcPts val="700"/>
              </a:spcBef>
              <a:buClr>
                <a:srgbClr val="FA0E00"/>
              </a:buClr>
              <a:buFont typeface="Wingdings" pitchFamily="2" charset="2"/>
              <a:buChar char="ü"/>
            </a:pPr>
            <a:r>
              <a:rPr lang="ja-JP" sz="1000" dirty="0">
                <a:solidFill>
                  <a:prstClr val="black"/>
                </a:solidFill>
                <a:latin typeface="Adobe Clean Han Regular" panose="020B0500000000000000" pitchFamily="34" charset="-128"/>
                <a:ea typeface="Adobe Clean Han Regular" panose="020B0500000000000000" pitchFamily="34" charset="-128"/>
              </a:rPr>
              <a:t>成熟度ロードマップ</a:t>
            </a:r>
          </a:p>
          <a:p>
            <a:pPr marL="241300" marR="5080" lvl="0" indent="-228600">
              <a:spcBef>
                <a:spcPts val="400"/>
              </a:spcBef>
              <a:buClr>
                <a:srgbClr val="FA0E00"/>
              </a:buClr>
              <a:buFont typeface="Wingdings" pitchFamily="2" charset="2"/>
              <a:buChar char="ü"/>
            </a:pPr>
            <a:r>
              <a:rPr lang="ja-JP" sz="1000" dirty="0">
                <a:solidFill>
                  <a:prstClr val="black"/>
                </a:solidFill>
                <a:latin typeface="Adobe Clean Han Regular" panose="020B0500000000000000" pitchFamily="34" charset="-128"/>
                <a:ea typeface="Adobe Clean Han Regular" panose="020B0500000000000000" pitchFamily="34" charset="-128"/>
              </a:rPr>
              <a:t>ユースケース開発／測定</a:t>
            </a:r>
          </a:p>
          <a:p>
            <a:pPr marL="241300" marR="5080" lvl="0" indent="-228600">
              <a:spcBef>
                <a:spcPts val="400"/>
              </a:spcBef>
              <a:buClr>
                <a:srgbClr val="FA0E00"/>
              </a:buClr>
              <a:buFont typeface="Wingdings" pitchFamily="2" charset="2"/>
              <a:buChar char="ü"/>
            </a:pPr>
            <a:r>
              <a:rPr lang="ja-JP" sz="1000" dirty="0">
                <a:solidFill>
                  <a:prstClr val="black"/>
                </a:solidFill>
                <a:latin typeface="Adobe Clean Han Regular" panose="020B0500000000000000" pitchFamily="34" charset="-128"/>
                <a:ea typeface="Adobe Clean Han Regular" panose="020B0500000000000000" pitchFamily="34" charset="-128"/>
              </a:rPr>
              <a:t>レポートおよび分析</a:t>
            </a:r>
          </a:p>
          <a:p>
            <a:pPr marL="241300" marR="5080" lvl="0" indent="-228600">
              <a:spcBef>
                <a:spcPts val="400"/>
              </a:spcBef>
              <a:buClr>
                <a:srgbClr val="FA0E00"/>
              </a:buClr>
              <a:buFont typeface="Wingdings" pitchFamily="2" charset="2"/>
              <a:buChar char="ü"/>
            </a:pPr>
            <a:r>
              <a:rPr lang="ja-JP" sz="1000" dirty="0">
                <a:solidFill>
                  <a:prstClr val="black"/>
                </a:solidFill>
                <a:latin typeface="Adobe Clean Han Regular" panose="020B0500000000000000" pitchFamily="34" charset="-128"/>
                <a:ea typeface="Adobe Clean Han Regular" panose="020B0500000000000000" pitchFamily="34" charset="-128"/>
              </a:rPr>
              <a:t>ベストプラクティスの有効化</a:t>
            </a:r>
          </a:p>
        </p:txBody>
      </p:sp>
      <p:sp>
        <p:nvSpPr>
          <p:cNvPr id="30" name="object 30"/>
          <p:cNvSpPr txBox="1"/>
          <p:nvPr/>
        </p:nvSpPr>
        <p:spPr>
          <a:xfrm>
            <a:off x="3942773" y="4126991"/>
            <a:ext cx="3275329" cy="1092607"/>
          </a:xfrm>
          <a:prstGeom prst="rect">
            <a:avLst/>
          </a:prstGeom>
        </p:spPr>
        <p:txBody>
          <a:bodyPr vert="horz" wrap="square" lIns="0" tIns="12700" rIns="0" bIns="0" rtlCol="0">
            <a:spAutoFit/>
          </a:bodyPr>
          <a:lstStyle/>
          <a:p>
            <a:pPr marL="908685">
              <a:lnSpc>
                <a:spcPct val="100000"/>
              </a:lnSpc>
              <a:spcBef>
                <a:spcPts val="100"/>
              </a:spcBef>
            </a:pPr>
            <a:r>
              <a:rPr lang="ja-JP" sz="1600" dirty="0">
                <a:solidFill>
                  <a:srgbClr val="FFFFFF"/>
                </a:solidFill>
                <a:latin typeface="Adobe Clean Han Regular" panose="020B0500000000000000" pitchFamily="34" charset="-128"/>
                <a:ea typeface="Adobe Clean Han Regular" panose="020B0500000000000000" pitchFamily="34" charset="-128"/>
                <a:cs typeface="Arial"/>
              </a:rPr>
              <a:t>実行と運用</a:t>
            </a:r>
          </a:p>
          <a:p>
            <a:pPr marL="12700">
              <a:lnSpc>
                <a:spcPct val="100000"/>
              </a:lnSpc>
              <a:spcBef>
                <a:spcPts val="1595"/>
              </a:spcBef>
            </a:pPr>
            <a:r>
              <a:rPr lang="ja-JP" sz="1000" dirty="0">
                <a:solidFill>
                  <a:srgbClr val="1F1F1F"/>
                </a:solidFill>
                <a:latin typeface="Adobe Clean Han Regular" panose="020B0500000000000000" pitchFamily="34" charset="-128"/>
                <a:ea typeface="Adobe Clean Han Regular" panose="020B0500000000000000" pitchFamily="34" charset="-128"/>
                <a:cs typeface="Adobe Clean"/>
              </a:rPr>
              <a:t>エリートのお客様は、</a:t>
            </a:r>
          </a:p>
          <a:p>
            <a:pPr marL="12700">
              <a:lnSpc>
                <a:spcPct val="100000"/>
              </a:lnSpc>
              <a:spcBef>
                <a:spcPts val="55"/>
              </a:spcBef>
            </a:pPr>
            <a:r>
              <a:rPr lang="ja-JP" sz="1000" dirty="0">
                <a:solidFill>
                  <a:srgbClr val="1F1F1F"/>
                </a:solidFill>
                <a:latin typeface="Adobe Clean Han Regular" panose="020B0500000000000000" pitchFamily="34" charset="-128"/>
                <a:ea typeface="Adobe Clean Han Regular" panose="020B0500000000000000" pitchFamily="34" charset="-128"/>
                <a:cs typeface="Adobe Clean"/>
              </a:rPr>
              <a:t>2 つのトラック</a:t>
            </a:r>
            <a:r>
              <a:rPr lang="ja-JP" sz="1000" dirty="0">
                <a:solidFill>
                  <a:srgbClr val="1F1F1F"/>
                </a:solidFill>
                <a:latin typeface="Adobe Clean Han Regular" panose="020B0500000000000000" pitchFamily="34" charset="-128"/>
                <a:ea typeface="Adobe Clean Han Regular" panose="020B0500000000000000" pitchFamily="34" charset="-128"/>
              </a:rPr>
              <a:t>（</a:t>
            </a:r>
            <a:r>
              <a:rPr lang="ja-JP" sz="1000" b="1" dirty="0">
                <a:solidFill>
                  <a:srgbClr val="1F1F1F"/>
                </a:solidFill>
                <a:latin typeface="Adobe Clean Han Regular" panose="020B0500000000000000" pitchFamily="34" charset="-128"/>
                <a:ea typeface="Adobe Clean Han Regular" panose="020B0500000000000000" pitchFamily="34" charset="-128"/>
              </a:rPr>
              <a:t>テクニカルトラック</a:t>
            </a:r>
            <a:r>
              <a:rPr lang="ja-JP" sz="1000" dirty="0">
                <a:solidFill>
                  <a:srgbClr val="1F1F1F"/>
                </a:solidFill>
                <a:latin typeface="Adobe Clean Han Regular" panose="020B0500000000000000" pitchFamily="34" charset="-128"/>
                <a:ea typeface="Adobe Clean Han Regular" panose="020B0500000000000000" pitchFamily="34" charset="-128"/>
              </a:rPr>
              <a:t>および／または</a:t>
            </a:r>
            <a:r>
              <a:rPr lang="ja-JP" sz="1000" b="1" dirty="0">
                <a:solidFill>
                  <a:srgbClr val="1F1F1F"/>
                </a:solidFill>
                <a:latin typeface="Adobe Clean Han Regular" panose="020B0500000000000000" pitchFamily="34" charset="-128"/>
                <a:ea typeface="Adobe Clean Han Regular" panose="020B0500000000000000" pitchFamily="34" charset="-128"/>
              </a:rPr>
              <a:t>戦略的トラック</a:t>
            </a:r>
            <a:r>
              <a:rPr lang="ja-JP" sz="1000" dirty="0">
                <a:solidFill>
                  <a:srgbClr val="1F1F1F"/>
                </a:solidFill>
                <a:latin typeface="Adobe Clean Han Regular" panose="020B0500000000000000" pitchFamily="34" charset="-128"/>
                <a:ea typeface="Adobe Clean Han Regular" panose="020B0500000000000000" pitchFamily="34" charset="-128"/>
              </a:rPr>
              <a:t>）から、</a:t>
            </a:r>
            <a:r>
              <a:rPr lang="ja-JP" sz="1000" b="1" dirty="0">
                <a:solidFill>
                  <a:srgbClr val="1F1F1F"/>
                </a:solidFill>
                <a:latin typeface="Adobe Clean Han Regular" panose="020B0500000000000000" pitchFamily="34" charset="-128"/>
                <a:ea typeface="Adobe Clean Han Regular" panose="020B0500000000000000" pitchFamily="34" charset="-128"/>
              </a:rPr>
              <a:t>1 年ごとに 4 つのアクティビティ</a:t>
            </a:r>
            <a:r>
              <a:rPr lang="ja-JP" sz="1000" dirty="0">
                <a:solidFill>
                  <a:srgbClr val="1F1F1F"/>
                </a:solidFill>
                <a:latin typeface="Adobe Clean Han Regular" panose="020B0500000000000000" pitchFamily="34" charset="-128"/>
                <a:ea typeface="Adobe Clean Han Regular" panose="020B0500000000000000" pitchFamily="34" charset="-128"/>
              </a:rPr>
              <a:t>を利用できます。</a:t>
            </a:r>
          </a:p>
        </p:txBody>
      </p:sp>
      <p:sp>
        <p:nvSpPr>
          <p:cNvPr id="34" name="object 34"/>
          <p:cNvSpPr txBox="1"/>
          <p:nvPr/>
        </p:nvSpPr>
        <p:spPr>
          <a:xfrm>
            <a:off x="923023" y="538479"/>
            <a:ext cx="3920246"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クラウドサポートアクティビティ - AEM</a:t>
            </a:r>
          </a:p>
        </p:txBody>
      </p:sp>
      <p:sp>
        <p:nvSpPr>
          <p:cNvPr id="35" name="object 35"/>
          <p:cNvSpPr/>
          <p:nvPr/>
        </p:nvSpPr>
        <p:spPr>
          <a:xfrm>
            <a:off x="924894" y="814263"/>
            <a:ext cx="3266106"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7" y="9861194"/>
            <a:ext cx="2820499" cy="133370"/>
          </a:xfrm>
          <a:prstGeom prst="rect">
            <a:avLst/>
          </a:prstGeom>
        </p:spPr>
        <p:txBody>
          <a:bodyPr vert="horz" wrap="square" lIns="0" tIns="10160" rIns="0" bIns="0" rtlCol="0">
            <a:spAutoFit/>
          </a:bodyPr>
          <a:lstStyle/>
          <a:p>
            <a:pPr marL="12700">
              <a:lnSpc>
                <a:spcPct val="100000"/>
              </a:lnSpc>
              <a:spcBef>
                <a:spcPts val="80"/>
              </a:spcBef>
            </a:pPr>
            <a:r>
              <a:rPr lang="ja-JP" dirty="0">
                <a:latin typeface="Adobe Clean Han Regular" panose="020B0500000000000000" pitchFamily="34" charset="-128"/>
                <a:ea typeface="Adobe Clean Han Regular" panose="020B0500000000000000" pitchFamily="34" charset="-128"/>
              </a:rPr>
              <a:t>©2021 Adobe.All Rights Reserved.Adobe Confidential.</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a:latin typeface="Adobe Clean Han Regular" panose="020B0500000000000000" pitchFamily="34" charset="-128"/>
                <a:ea typeface="Adobe Clean Han Regular" panose="020B0500000000000000" pitchFamily="34" charset="-128"/>
              </a:rPr>
              <a:t>実行と運用</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a:latin typeface="Adobe Clean Han Regular" panose="020B0500000000000000" pitchFamily="34" charset="-128"/>
                <a:ea typeface="Adobe Clean Han Regular" panose="020B0500000000000000" pitchFamily="34" charset="-128"/>
              </a:rPr>
              <a:t>実装</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455313"/>
            <a:ext cx="933111" cy="430887"/>
          </a:xfrm>
          <a:prstGeom prst="rect">
            <a:avLst/>
          </a:prstGeom>
          <a:noFill/>
        </p:spPr>
        <p:txBody>
          <a:bodyPr wrap="square" rtlCol="0">
            <a:spAutoFit/>
          </a:bodyPr>
          <a:lstStyle/>
          <a:p>
            <a:pPr algn="ctr"/>
            <a:r>
              <a:rPr lang="ja-JP" sz="1100" dirty="0">
                <a:latin typeface="Adobe Clean Han Regular" panose="020B0500000000000000" pitchFamily="34" charset="-128"/>
                <a:ea typeface="Adobe Clean Han Regular" panose="020B0500000000000000" pitchFamily="34" charset="-128"/>
              </a:rPr>
              <a:t>ポストローンチ</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2154" y="3455313"/>
            <a:ext cx="815846" cy="430887"/>
          </a:xfrm>
          <a:prstGeom prst="rect">
            <a:avLst/>
          </a:prstGeom>
          <a:noFill/>
        </p:spPr>
        <p:txBody>
          <a:bodyPr wrap="square" rtlCol="0">
            <a:spAutoFit/>
          </a:bodyPr>
          <a:lstStyle/>
          <a:p>
            <a:pPr algn="ctr"/>
            <a:r>
              <a:rPr lang="ja-JP" sz="1100" dirty="0">
                <a:latin typeface="Adobe Clean Han Regular" panose="020B0500000000000000" pitchFamily="34" charset="-128"/>
                <a:ea typeface="Adobe Clean Han Regular" panose="020B0500000000000000" pitchFamily="34" charset="-128"/>
              </a:rPr>
              <a:t>サービスイン</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ja-JP" sz="1100">
                <a:latin typeface="Adobe Clean Han Regular" panose="020B0500000000000000" pitchFamily="34" charset="-128"/>
                <a:ea typeface="Adobe Clean Han Regular" panose="020B0500000000000000" pitchFamily="34" charset="-128"/>
              </a:rPr>
              <a:t>定義</a:t>
            </a:r>
          </a:p>
        </p:txBody>
      </p:sp>
      <p:sp>
        <p:nvSpPr>
          <p:cNvPr id="54" name="TextBox 53">
            <a:extLst>
              <a:ext uri="{FF2B5EF4-FFF2-40B4-BE49-F238E27FC236}">
                <a16:creationId xmlns:a16="http://schemas.microsoft.com/office/drawing/2014/main" id="{25E02DD0-ADB0-2E41-98C8-00F323DA2280}"/>
              </a:ext>
            </a:extLst>
          </p:cNvPr>
          <p:cNvSpPr txBox="1"/>
          <p:nvPr/>
        </p:nvSpPr>
        <p:spPr>
          <a:xfrm>
            <a:off x="152400" y="3599713"/>
            <a:ext cx="933641" cy="261610"/>
          </a:xfrm>
          <a:prstGeom prst="rect">
            <a:avLst/>
          </a:prstGeom>
          <a:noFill/>
        </p:spPr>
        <p:txBody>
          <a:bodyPr wrap="square" rtlCol="0">
            <a:spAutoFit/>
          </a:bodyPr>
          <a:lstStyle/>
          <a:p>
            <a:pPr algn="ctr"/>
            <a:r>
              <a:rPr lang="ja-JP" sz="1100" dirty="0">
                <a:latin typeface="Adobe Clean Han Regular" panose="020B0500000000000000" pitchFamily="34" charset="-128"/>
                <a:ea typeface="Adobe Clean Han Regular" panose="020B0500000000000000" pitchFamily="34" charset="-128"/>
              </a:rPr>
              <a:t>キックオフ</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ja-JP" sz="1100">
                <a:latin typeface="Adobe Clean Han Regular" panose="020B0500000000000000" pitchFamily="34" charset="-128"/>
                <a:ea typeface="Adobe Clean Han Regular" panose="020B0500000000000000" pitchFamily="34" charset="-128"/>
              </a:rPr>
              <a:t>デザイン</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400" dirty="0">
                <a:solidFill>
                  <a:schemeClr val="accent1">
                    <a:lumMod val="50000"/>
                  </a:schemeClr>
                </a:solidFill>
                <a:latin typeface="Adobe Clean Han Regular" panose="020B0500000000000000" pitchFamily="34" charset="-128"/>
                <a:ea typeface="Adobe Clean Han Regular" panose="020B0500000000000000" pitchFamily="34" charset="-128"/>
              </a:rPr>
              <a:t>1 年ごとに 4 つのアクティビティ</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ja-JP" sz="1000">
                <a:solidFill>
                  <a:srgbClr val="4B4B4B"/>
                </a:solidFill>
                <a:latin typeface="Adobe Clean Han Regular" panose="020B0500000000000000" pitchFamily="34" charset="-128"/>
                <a:ea typeface="Adobe Clean Han Regular" panose="020B0500000000000000" pitchFamily="34" charset="-128"/>
              </a:rPr>
              <a:t>AEM as a Cloud Service におけるカスタマイズのベストプラクティスとコアコンポーネントの採用を促進します。</a:t>
            </a: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540276"/>
          </a:xfrm>
          <a:prstGeom prst="rect">
            <a:avLst/>
          </a:prstGeom>
        </p:spPr>
        <p:txBody>
          <a:bodyPr vert="horz" wrap="square" lIns="0" tIns="12700" rIns="0" bIns="0" rtlCol="0">
            <a:spAutoFit/>
          </a:bodyPr>
          <a:lstStyle/>
          <a:p>
            <a:pPr marL="14604" marR="5080" indent="-1905">
              <a:lnSpc>
                <a:spcPct val="117000"/>
              </a:lnSpc>
              <a:spcBef>
                <a:spcPts val="900"/>
              </a:spcBef>
            </a:pPr>
            <a:r>
              <a:rPr lang="ja-JP" sz="1000">
                <a:solidFill>
                  <a:srgbClr val="4B4B4B"/>
                </a:solidFill>
                <a:latin typeface="Adobe Clean Han Regular" panose="020B0500000000000000" pitchFamily="34" charset="-128"/>
                <a:ea typeface="Adobe Clean Han Regular" panose="020B0500000000000000" pitchFamily="34" charset="-128"/>
              </a:rPr>
              <a:t>最適化のチャンスがあるカスタマイズソリューションの採用領域を特定、レビュー、提案します。</a:t>
            </a: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900375"/>
          </a:xfrm>
          <a:prstGeom prst="rect">
            <a:avLst/>
          </a:prstGeom>
        </p:spPr>
        <p:txBody>
          <a:bodyPr vert="horz" wrap="square" lIns="0" tIns="12700" rIns="0" bIns="0" rtlCol="0">
            <a:spAutoFit/>
          </a:bodyPr>
          <a:lstStyle/>
          <a:p>
            <a:pPr marL="12700" marR="5080">
              <a:lnSpc>
                <a:spcPct val="117000"/>
              </a:lnSpc>
              <a:spcBef>
                <a:spcPts val="685"/>
              </a:spcBef>
            </a:pPr>
            <a:r>
              <a:rPr lang="ja-JP" sz="1000" dirty="0">
                <a:solidFill>
                  <a:srgbClr val="4B4B4B"/>
                </a:solidFill>
                <a:latin typeface="Adobe Clean Han Regular" panose="020B0500000000000000" pitchFamily="34" charset="-128"/>
                <a:ea typeface="Adobe Clean Han Regular" panose="020B0500000000000000" pitchFamily="34" charset="-128"/>
              </a:rPr>
              <a:t>AEM as a Cloud Service のお客様が業界標準や AEM as a Cloud Service のベストプラクティスを遵守することを支援するための技術的および運用上のガバナンスを提供します。</a:t>
            </a: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1972258" cy="646331"/>
          </a:xfrm>
          <a:prstGeom prst="rect">
            <a:avLst/>
          </a:prstGeom>
        </p:spPr>
        <p:txBody>
          <a:bodyPr wrap="square">
            <a:spAutoFit/>
          </a:bodyPr>
          <a:lstStyle/>
          <a:p>
            <a:pPr marL="12700">
              <a:lnSpc>
                <a:spcPct val="100000"/>
              </a:lnSpc>
              <a:spcBef>
                <a:spcPts val="100"/>
              </a:spcBef>
            </a:pPr>
            <a:r>
              <a:rPr lang="ja-JP" sz="1200" b="1">
                <a:solidFill>
                  <a:srgbClr val="020302"/>
                </a:solidFill>
                <a:latin typeface="Adobe Clean Han Regular" panose="020B0500000000000000" pitchFamily="34" charset="-128"/>
                <a:ea typeface="Adobe Clean Han Regular" panose="020B0500000000000000" pitchFamily="34" charset="-128"/>
                <a:cs typeface="Adobe Clean"/>
              </a:rPr>
              <a:t>AEM as a Cloud Service のカスタマイズのベストプラクティス</a:t>
            </a: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708650" cy="646331"/>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AEM as a Cloud Service の付加価値サービス</a:t>
            </a: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ja-JP" sz="1200" b="1">
                <a:solidFill>
                  <a:srgbClr val="020302"/>
                </a:solidFill>
                <a:latin typeface="Adobe Clean Han Regular" panose="020B0500000000000000" pitchFamily="34" charset="-128"/>
                <a:ea typeface="Adobe Clean Han Regular" panose="020B0500000000000000" pitchFamily="34" charset="-128"/>
                <a:cs typeface="Adobe Clean"/>
              </a:rPr>
              <a:t>AEM as a Cloud Service 向けガバナンス</a:t>
            </a: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Han Regular" panose="020B0500000000000000" pitchFamily="34" charset="-128"/>
                <a:ea typeface="Adobe Clean Han Regular" panose="020B0500000000000000" pitchFamily="34" charset="-128"/>
                <a:cs typeface="Adobe Clean"/>
              </a:rPr>
              <a:t>©2020 Adobe.All Rights Reserved.Adobe Confidential.</a:t>
            </a:r>
          </a:p>
          <a:p>
            <a:pPr>
              <a:lnSpc>
                <a:spcPct val="100000"/>
              </a:lnSpc>
              <a:spcBef>
                <a:spcPts val="25"/>
              </a:spcBef>
            </a:pPr>
            <a:endParaRPr sz="800">
              <a:latin typeface="Adobe Clean Han Regular" panose="020B0500000000000000" pitchFamily="34" charset="-128"/>
              <a:ea typeface="Adobe Clean Han Regular" panose="020B0500000000000000" pitchFamily="34" charset="-128"/>
              <a:cs typeface="Adobe Clean"/>
            </a:endParaRPr>
          </a:p>
          <a:p>
            <a:pPr>
              <a:lnSpc>
                <a:spcPct val="100000"/>
              </a:lnSpc>
              <a:spcBef>
                <a:spcPts val="5"/>
              </a:spcBef>
            </a:pPr>
            <a:r>
              <a:rPr lang="ja-JP" sz="800">
                <a:solidFill>
                  <a:srgbClr val="6D6D6D"/>
                </a:solidFill>
                <a:latin typeface="Adobe Clean Han Regular" panose="020B0500000000000000" pitchFamily="34" charset="-128"/>
                <a:ea typeface="Adobe Clean Han Regular" panose="020B0500000000000000" pitchFamily="34" charset="-128"/>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1" y="9283729"/>
            <a:ext cx="930275" cy="758541"/>
          </a:xfrm>
          <a:prstGeom prst="rect">
            <a:avLst/>
          </a:prstGeom>
        </p:spPr>
        <p:txBody>
          <a:bodyPr vert="horz" wrap="square" lIns="0" tIns="12065" rIns="0" bIns="0" rtlCol="0">
            <a:spAutoFit/>
          </a:bodyPr>
          <a:lstStyle/>
          <a:p>
            <a:pPr marL="12700">
              <a:lnSpc>
                <a:spcPts val="930"/>
              </a:lnSpc>
              <a:spcBef>
                <a:spcPts val="95"/>
              </a:spcBef>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Adobe</a:t>
            </a:r>
          </a:p>
          <a:p>
            <a:pPr marL="12700">
              <a:lnSpc>
                <a:spcPts val="915"/>
              </a:lnSpc>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345 Park Avenue</a:t>
            </a:r>
          </a:p>
          <a:p>
            <a:pPr marL="12700">
              <a:lnSpc>
                <a:spcPts val="944"/>
              </a:lnSpc>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San Jose, CA95110-2704</a:t>
            </a:r>
          </a:p>
          <a:p>
            <a:pPr marL="12700">
              <a:lnSpc>
                <a:spcPct val="100000"/>
              </a:lnSpc>
              <a:spcBef>
                <a:spcPts val="45"/>
              </a:spcBef>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USA</a:t>
            </a:r>
          </a:p>
          <a:p>
            <a:pPr marL="12700">
              <a:lnSpc>
                <a:spcPct val="100000"/>
              </a:lnSpc>
              <a:spcBef>
                <a:spcPts val="265"/>
              </a:spcBef>
            </a:pPr>
            <a:r>
              <a:rPr lang="ja-JP" sz="800" u="sng">
                <a:solidFill>
                  <a:srgbClr val="5F5F5F"/>
                </a:solidFill>
                <a:uFill>
                  <a:solidFill>
                    <a:srgbClr val="0000FF"/>
                  </a:solidFill>
                </a:uFill>
                <a:latin typeface="Adobe Clean Han Regular" panose="020B0500000000000000" pitchFamily="34" charset="-128"/>
                <a:ea typeface="Adobe Clean Han Regular" panose="020B0500000000000000" pitchFamily="34" charset="-128"/>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6" name="object 56"/>
          <p:cNvSpPr txBox="1"/>
          <p:nvPr/>
        </p:nvSpPr>
        <p:spPr>
          <a:xfrm>
            <a:off x="75947" y="9437110"/>
            <a:ext cx="5896662" cy="563616"/>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dirty="0">
                <a:solidFill>
                  <a:srgbClr val="777879"/>
                </a:solidFill>
                <a:latin typeface="Adobe Clean Han Regular" panose="020B0500000000000000" pitchFamily="34" charset="-128"/>
                <a:ea typeface="Adobe Clean Han Regular" panose="020B05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Han Regular" panose="020B0500000000000000" pitchFamily="34" charset="-128"/>
                <a:ea typeface="Adobe Clean Han Regular" panose="020B0500000000000000" pitchFamily="34" charset="-128"/>
                <a:cs typeface="Adobe Clean"/>
              </a:rPr>
              <a:t>©2021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Regular" panose="020B0500000000000000" pitchFamily="34" charset="-128"/>
                <a:ea typeface="Adobe Clean Han Regular" panose="020B0500000000000000" pitchFamily="34" charset="-128"/>
              </a:rPr>
              <a:t>アドビサポートの対象地域と現地営業時間は、以下のとおりです。対象地域は、</a:t>
            </a:r>
            <a:br>
              <a:rPr lang="sk-SK" altLang="ja-JP" sz="1000" dirty="0">
                <a:solidFill>
                  <a:srgbClr val="1F1F1F"/>
                </a:solidFill>
                <a:latin typeface="Adobe Clean Han Regular" panose="020B0500000000000000" pitchFamily="34" charset="-128"/>
                <a:ea typeface="Adobe Clean Han Regular" panose="020B0500000000000000" pitchFamily="34" charset="-128"/>
              </a:rPr>
            </a:br>
            <a:r>
              <a:rPr lang="ja-JP" sz="1000" dirty="0">
                <a:solidFill>
                  <a:srgbClr val="1F1F1F"/>
                </a:solidFill>
                <a:latin typeface="Adobe Clean Han Regular" panose="020B0500000000000000" pitchFamily="34" charset="-128"/>
                <a:ea typeface="Adobe Clean Han Regular" panose="020B0500000000000000" pitchFamily="34" charset="-128"/>
              </a:rPr>
              <a:t>お客様のセールスオーダーやその他のアドビサポートの購買記録に記載されている請求先の地域に準じます。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761200756"/>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日本 </a:t>
                      </a:r>
                      <a:r>
                        <a:rPr lang="ja-JP" sz="1100" baseline="30000">
                          <a:solidFill>
                            <a:schemeClr val="tx1"/>
                          </a:solidFill>
                          <a:latin typeface="Adobe Clean Han Regular" panose="020B0500000000000000" pitchFamily="34" charset="-128"/>
                          <a:ea typeface="Adobe Clean Han Regular" panose="020B05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ja-JP" sz="1100" dirty="0">
                          <a:solidFill>
                            <a:schemeClr val="tx1"/>
                          </a:solidFill>
                          <a:latin typeface="Adobe Clean Han Regular" panose="020B0500000000000000" pitchFamily="34" charset="-128"/>
                          <a:ea typeface="Adobe Clean Han Regular" panose="020B0500000000000000" pitchFamily="34" charset="-128"/>
                        </a:rPr>
                        <a:t>サポートで対応している言語は、英語および日本語のみです。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Han Regular" panose="020B0500000000000000" pitchFamily="34" charset="-128"/>
                        <a:ea typeface="Adobe Clean Han Regular" panose="020B0500000000000000" pitchFamily="34" charset="-128"/>
                        <a:cs typeface="+mn-cs"/>
                      </a:endParaRPr>
                    </a:p>
                    <a:p>
                      <a:pPr algn="ctr"/>
                      <a:r>
                        <a:rPr lang="ja-JP" sz="1100" i="0" dirty="0">
                          <a:solidFill>
                            <a:schemeClr val="tx1"/>
                          </a:solidFill>
                          <a:latin typeface="Adobe Clean Han Regular" panose="020B0500000000000000" pitchFamily="34" charset="-128"/>
                          <a:ea typeface="Adobe Clean Han Regular" panose="020B0500000000000000" pitchFamily="34" charset="-128"/>
                        </a:rPr>
                        <a:t> </a:t>
                      </a:r>
                      <a:r>
                        <a:rPr lang="ja-JP" sz="1100" i="0" baseline="30000" dirty="0">
                          <a:solidFill>
                            <a:schemeClr val="tx1"/>
                          </a:solidFill>
                          <a:latin typeface="Adobe Clean Han Regular" panose="020B0500000000000000" pitchFamily="34" charset="-128"/>
                          <a:ea typeface="Adobe Clean Han Regular" panose="020B0500000000000000" pitchFamily="34" charset="-128"/>
                        </a:rPr>
                        <a:t>1 </a:t>
                      </a:r>
                      <a:r>
                        <a:rPr lang="ja-JP" sz="1100" i="0" dirty="0">
                          <a:solidFill>
                            <a:schemeClr val="tx1"/>
                          </a:solidFill>
                          <a:latin typeface="Adobe Clean Han Regular" panose="020B0500000000000000" pitchFamily="34" charset="-128"/>
                          <a:ea typeface="Adobe Clean Han Regular" panose="020B0500000000000000" pitchFamily="34" charset="-128"/>
                        </a:rPr>
                        <a:t>P2、P3、P4 の場合は、営業時間内のみの対応です。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70230"/>
          </a:xfrm>
          <a:prstGeom prst="rect">
            <a:avLst/>
          </a:prstGeom>
        </p:spPr>
        <p:txBody>
          <a:bodyPr vert="horz" wrap="square" lIns="0" tIns="23495" rIns="0" bIns="0" rtlCol="0">
            <a:spAutoFit/>
          </a:bodyPr>
          <a:lstStyle/>
          <a:p>
            <a:pPr marR="5080" algn="ctr">
              <a:lnSpc>
                <a:spcPts val="1390"/>
              </a:lnSpc>
              <a:spcBef>
                <a:spcPts val="185"/>
              </a:spcBef>
            </a:pPr>
            <a:r>
              <a:rPr lang="ja-JP" sz="1000" b="1" dirty="0">
                <a:solidFill>
                  <a:srgbClr val="FFFFFF"/>
                </a:solidFill>
                <a:latin typeface="Adobe Clean Han Regular" panose="020B0500000000000000" pitchFamily="34" charset="-128"/>
                <a:ea typeface="Adobe Clean Han Regular" panose="020B0500000000000000" pitchFamily="34" charset="-128"/>
                <a:cs typeface="Adobe Clean"/>
              </a:rPr>
              <a:t>卓越した</a:t>
            </a:r>
            <a:br>
              <a:rPr lang="ja-JP" sz="10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000" b="1" dirty="0">
                <a:solidFill>
                  <a:srgbClr val="FFFFFF"/>
                </a:solidFill>
                <a:latin typeface="Adobe Clean Han Regular" panose="020B0500000000000000" pitchFamily="34" charset="-128"/>
                <a:ea typeface="Adobe Clean Han Regular" panose="020B05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648200"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00800" y="8543943"/>
            <a:ext cx="930274"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024323629"/>
              </p:ext>
            </p:extLst>
          </p:nvPr>
        </p:nvGraphicFramePr>
        <p:xfrm>
          <a:off x="194236" y="1059345"/>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Regular" panose="020B0500000000000000" pitchFamily="34" charset="-128"/>
                          <a:ea typeface="Adobe Clean Han Regular" panose="020B0500000000000000" pitchFamily="34" charset="-128"/>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b="0">
                          <a:solidFill>
                            <a:srgbClr val="000000"/>
                          </a:solidFill>
                          <a:latin typeface="Adobe Clean Han Regular" panose="020B0500000000000000" pitchFamily="34" charset="-128"/>
                          <a:ea typeface="Adobe Clean Han Regular" panose="020B0500000000000000" pitchFamily="34" charset="-128"/>
                          <a:cs typeface="+mn-cs"/>
                        </a:rPr>
                        <a:t>Experience League では、アドビへの投資に対して企業が期待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a:solidFill>
                            <a:schemeClr val="dk1"/>
                          </a:solidFill>
                          <a:latin typeface="Adobe Clean Han Regular" panose="020B0500000000000000" pitchFamily="34" charset="-128"/>
                          <a:ea typeface="Adobe Clean Han Regular" panose="020B0500000000000000" pitchFamily="34" charset="-128"/>
                          <a:cs typeface="+mn-cs"/>
                          <a:hlinkClick r:id="rId8"/>
                        </a:rPr>
                        <a:t>トレーニング</a:t>
                      </a:r>
                      <a:r>
                        <a:rPr lang="ja-JP" sz="1100">
                          <a:solidFill>
                            <a:schemeClr val="dk1"/>
                          </a:solidFill>
                          <a:latin typeface="Adobe Clean Han Regular" panose="020B0500000000000000" pitchFamily="34" charset="-128"/>
                          <a:ea typeface="Adobe Clean Han Regular" panose="020B05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Regular" panose="020B0500000000000000" pitchFamily="34" charset="-128"/>
                          <a:ea typeface="Adobe Clean Han Regular" panose="020B0500000000000000" pitchFamily="34" charset="-128"/>
                          <a:cs typeface="+mn-cs"/>
                        </a:rPr>
                        <a:t>Adobe Digital Learning Services のコースには、Experience League からアクセスできます。ラーニングコースは、オンデマンドレッスンと講師によるレッスンが統合されています。  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a:solidFill>
                            <a:schemeClr val="tx1"/>
                          </a:solidFill>
                          <a:latin typeface="Adobe Clean Han Regular" panose="020B0500000000000000" pitchFamily="34" charset="-128"/>
                          <a:ea typeface="Adobe Clean Han Regular" panose="020B0500000000000000" pitchFamily="34" charset="-128"/>
                          <a:cs typeface="+mn-cs"/>
                          <a:hlinkClick r:id="rId9"/>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Regular" panose="020B0500000000000000" pitchFamily="34" charset="-128"/>
                          <a:ea typeface="Adobe Clean Han Regular" panose="020B05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a:solidFill>
                            <a:schemeClr val="tx1"/>
                          </a:solidFill>
                          <a:latin typeface="Adobe Clean Han Regular" panose="020B0500000000000000" pitchFamily="34" charset="-128"/>
                          <a:ea typeface="Adobe Clean Han Regular" panose="020B0500000000000000" pitchFamily="34" charset="-128"/>
                          <a:cs typeface="+mn-cs"/>
                          <a:hlinkClick r:id="rId10"/>
                        </a:rPr>
                        <a:t>利用規約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Regular" panose="020B0500000000000000" pitchFamily="34" charset="-128"/>
                          <a:ea typeface="Adobe Clean Han Regular" panose="020B05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2.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C1A8FD-3884-41A0-BE37-D15776C885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2446</TotalTime>
  <Words>2100</Words>
  <Application>Microsoft Office PowerPoint</Application>
  <PresentationFormat>Custom</PresentationFormat>
  <Paragraphs>197</Paragraphs>
  <Slides>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Adobe Clean Han Regular</vt:lpstr>
      <vt:lpstr>Adobe Clean</vt:lpstr>
      <vt:lpstr>Arial</vt:lpstr>
      <vt:lpstr>Calibri</vt:lpstr>
      <vt:lpstr>Wingdings</vt:lpstr>
      <vt:lpstr>Office Theme</vt:lpstr>
      <vt:lpstr>アドビサポートのサービス</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Marek Poliacik</cp:lastModifiedBy>
  <cp:revision>42</cp:revision>
  <dcterms:created xsi:type="dcterms:W3CDTF">2021-08-02T18:14:51Z</dcterms:created>
  <dcterms:modified xsi:type="dcterms:W3CDTF">2021-10-01T15:37:09Z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