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B2740-C02D-6848-8C88-402A980B28DC}" v="27" dt="2022-01-20T17:33:40.3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77" d="100"/>
          <a:sy n="77" d="100"/>
        </p:scale>
        <p:origin x="571"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2fa3aa60-0c9c-4d06-bae2-795983241227" providerId="ADAL" clId="{4F9F8D59-37FF-0B43-9EF5-31D48C73FC8D}"/>
    <pc:docChg chg="modSld">
      <pc:chgData name="Akilah Johnson" userId="2fa3aa60-0c9c-4d06-bae2-795983241227" providerId="ADAL" clId="{4F9F8D59-37FF-0B43-9EF5-31D48C73FC8D}" dt="2021-11-24T00:07:01.857" v="8" actId="20577"/>
      <pc:docMkLst>
        <pc:docMk/>
      </pc:docMkLst>
      <pc:sldChg chg="modSp mod">
        <pc:chgData name="Akilah Johnson" userId="2fa3aa60-0c9c-4d06-bae2-795983241227" providerId="ADAL" clId="{4F9F8D59-37FF-0B43-9EF5-31D48C73FC8D}" dt="2021-11-24T00:07:01.857" v="8" actId="20577"/>
        <pc:sldMkLst>
          <pc:docMk/>
          <pc:sldMk cId="0" sldId="256"/>
        </pc:sldMkLst>
        <pc:graphicFrameChg chg="modGraphic">
          <ac:chgData name="Akilah Johnson" userId="2fa3aa60-0c9c-4d06-bae2-795983241227" providerId="ADAL" clId="{4F9F8D59-37FF-0B43-9EF5-31D48C73FC8D}" dt="2021-11-24T00:07:01.857" v="8" actId="20577"/>
          <ac:graphicFrameMkLst>
            <pc:docMk/>
            <pc:sldMk cId="0" sldId="256"/>
            <ac:graphicFrameMk id="7" creationId="{00000000-0000-0000-0000-000000000000}"/>
          </ac:graphicFrameMkLst>
        </pc:graphicFrameChg>
      </pc:sldChg>
    </pc:docChg>
  </pc:docChgLst>
  <pc:docChgLst>
    <pc:chgData name="Akilah Johnson" userId="S::akjohnso@adobe.com::2fa3aa60-0c9c-4d06-bae2-795983241227" providerId="AD" clId="Web-{6321287A-37E3-E99F-4766-DFF993179103}"/>
    <pc:docChg chg="modSld">
      <pc:chgData name="Akilah Johnson" userId="S::akjohnso@adobe.com::2fa3aa60-0c9c-4d06-bae2-795983241227" providerId="AD" clId="Web-{6321287A-37E3-E99F-4766-DFF993179103}" dt="2021-11-24T00:05:14.840" v="5"/>
      <pc:docMkLst>
        <pc:docMk/>
      </pc:docMkLst>
      <pc:sldChg chg="modSp">
        <pc:chgData name="Akilah Johnson" userId="S::akjohnso@adobe.com::2fa3aa60-0c9c-4d06-bae2-795983241227" providerId="AD" clId="Web-{6321287A-37E3-E99F-4766-DFF993179103}" dt="2021-11-24T00:05:14.840" v="5"/>
        <pc:sldMkLst>
          <pc:docMk/>
          <pc:sldMk cId="0" sldId="256"/>
        </pc:sldMkLst>
        <pc:graphicFrameChg chg="mod modGraphic">
          <ac:chgData name="Akilah Johnson" userId="S::akjohnso@adobe.com::2fa3aa60-0c9c-4d06-bae2-795983241227" providerId="AD" clId="Web-{6321287A-37E3-E99F-4766-DFF993179103}" dt="2021-11-24T00:05:14.840" v="5"/>
          <ac:graphicFrameMkLst>
            <pc:docMk/>
            <pc:sldMk cId="0" sldId="256"/>
            <ac:graphicFrameMk id="7" creationId="{00000000-0000-0000-0000-000000000000}"/>
          </ac:graphicFrameMkLst>
        </pc:graphicFrameChg>
      </pc:sldChg>
    </pc:docChg>
  </pc:docChgLst>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docChgLst>
    <pc:chgData name="Ankita Sood" userId="c93a62e3-2a47-429d-82c6-c2a8fd110ae7" providerId="ADAL" clId="{1E4B2740-C02D-6848-8C88-402A980B28DC}"/>
    <pc:docChg chg="modSld">
      <pc:chgData name="Ankita Sood" userId="c93a62e3-2a47-429d-82c6-c2a8fd110ae7" providerId="ADAL" clId="{1E4B2740-C02D-6848-8C88-402A980B28DC}" dt="2022-01-20T19:39:05.294" v="34" actId="20577"/>
      <pc:docMkLst>
        <pc:docMk/>
      </pc:docMkLst>
      <pc:sldChg chg="modSp mod">
        <pc:chgData name="Ankita Sood" userId="c93a62e3-2a47-429d-82c6-c2a8fd110ae7" providerId="ADAL" clId="{1E4B2740-C02D-6848-8C88-402A980B28DC}" dt="2022-01-20T19:39:05.294" v="34" actId="20577"/>
        <pc:sldMkLst>
          <pc:docMk/>
          <pc:sldMk cId="0" sldId="256"/>
        </pc:sldMkLst>
        <pc:spChg chg="mod">
          <ac:chgData name="Ankita Sood" userId="c93a62e3-2a47-429d-82c6-c2a8fd110ae7" providerId="ADAL" clId="{1E4B2740-C02D-6848-8C88-402A980B28DC}" dt="2022-01-20T19:39:05.294" v="34" actId="20577"/>
          <ac:spMkLst>
            <pc:docMk/>
            <pc:sldMk cId="0" sldId="256"/>
            <ac:spMk id="3" creationId="{00000000-0000-0000-0000-000000000000}"/>
          </ac:spMkLst>
        </pc:spChg>
        <pc:graphicFrameChg chg="modGraphic">
          <ac:chgData name="Ankita Sood" userId="c93a62e3-2a47-429d-82c6-c2a8fd110ae7" providerId="ADAL" clId="{1E4B2740-C02D-6848-8C88-402A980B28DC}" dt="2022-01-20T17:33:31.472" v="18" actId="20577"/>
          <ac:graphicFrameMkLst>
            <pc:docMk/>
            <pc:sldMk cId="0" sldId="256"/>
            <ac:graphicFrameMk id="7" creationId="{00000000-0000-0000-0000-000000000000}"/>
          </ac:graphicFrameMkLst>
        </pc:graphicFrameChg>
        <pc:graphicFrameChg chg="modGraphic">
          <ac:chgData name="Ankita Sood" userId="c93a62e3-2a47-429d-82c6-c2a8fd110ae7" providerId="ADAL" clId="{1E4B2740-C02D-6848-8C88-402A980B28DC}" dt="2022-01-20T17:33:27.794" v="10" actId="20577"/>
          <ac:graphicFrameMkLst>
            <pc:docMk/>
            <pc:sldMk cId="0" sldId="256"/>
            <ac:graphicFrameMk id="13" creationId="{8FC06D05-42C7-D14C-86E4-0F01711669B9}"/>
          </ac:graphicFrameMkLst>
        </pc:graphicFrameChg>
      </pc:sldChg>
      <pc:sldChg chg="modSp mod">
        <pc:chgData name="Ankita Sood" userId="c93a62e3-2a47-429d-82c6-c2a8fd110ae7" providerId="ADAL" clId="{1E4B2740-C02D-6848-8C88-402A980B28DC}" dt="2022-01-20T17:33:40.355" v="26" actId="20577"/>
        <pc:sldMkLst>
          <pc:docMk/>
          <pc:sldMk cId="3982262141" sldId="262"/>
        </pc:sldMkLst>
        <pc:spChg chg="mod">
          <ac:chgData name="Ankita Sood" userId="c93a62e3-2a47-429d-82c6-c2a8fd110ae7" providerId="ADAL" clId="{1E4B2740-C02D-6848-8C88-402A980B28DC}" dt="2022-01-20T17:33:40.355" v="26" actId="20577"/>
          <ac:spMkLst>
            <pc:docMk/>
            <pc:sldMk cId="3982262141" sldId="262"/>
            <ac:spMk id="81" creationId="{68CE4601-87A9-E645-841C-EE142932AE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3/3/2022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134478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369332"/>
          </a:xfrm>
          <a:prstGeom prst="rect">
            <a:avLst/>
          </a:prstGeom>
        </p:spPr>
        <p:txBody>
          <a:bodyPr wrap="square" lIns="0" tIns="0" rIns="0" bIns="0">
            <a:spAutoFit/>
          </a:bodyPr>
          <a:lstStyle>
            <a:lvl1pPr>
              <a:defRPr>
                <a:latin typeface="Adobe Clean Han Bold" panose="020B0600000000000000" pitchFamily="34" charset="-128"/>
              </a:defRPr>
            </a:lvl1pPr>
          </a:lstStyle>
          <a:p>
            <a:endParaRPr dirty="0"/>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97787" y="9861194"/>
            <a:ext cx="2224405" cy="246221"/>
          </a:xfrm>
        </p:spPr>
        <p:txBody>
          <a:bodyPr lIns="0" tIns="0" rIns="0" bIns="0"/>
          <a:lstStyle>
            <a:lvl1pPr>
              <a:defRPr sz="800" b="0" i="0">
                <a:solidFill>
                  <a:srgbClr val="6D6D6D"/>
                </a:solidFill>
                <a:latin typeface="Adobe Clean"/>
                <a:cs typeface="Adobe Clean"/>
              </a:defRPr>
            </a:lvl1pPr>
          </a:lstStyle>
          <a:p>
            <a:pPr marL="12700">
              <a:spcBef>
                <a:spcPts val="80"/>
              </a:spcBef>
            </a:pPr>
            <a:r>
              <a:rPr lang="en-US" spc="-5" dirty="0">
                <a:latin typeface="Adobe Clean Han Bold" panose="020B0600000000000000" pitchFamily="34" charset="-128"/>
              </a:rPr>
              <a:t>©</a:t>
            </a:r>
            <a:fld id="{81D60167-4931-47E6-BA6A-407CBD079E47}" type="slidenum">
              <a:rPr lang="en-US" spc="-5" smtClean="0">
                <a:latin typeface="Adobe Clean Han Bold" panose="020B0600000000000000" pitchFamily="34" charset="-128"/>
              </a:rPr>
              <a:pPr marL="12700">
                <a:spcBef>
                  <a:spcPts val="80"/>
                </a:spcBef>
              </a:pPr>
              <a:t>‹#›</a:t>
            </a:fld>
            <a:r>
              <a:rPr lang="en-US" spc="-5" dirty="0">
                <a:latin typeface="Adobe Clean Han Bold" panose="020B0600000000000000" pitchFamily="34" charset="-128"/>
              </a:rPr>
              <a:t> Adobe. All</a:t>
            </a:r>
            <a:r>
              <a:rPr lang="en-US" spc="-15" dirty="0">
                <a:latin typeface="Adobe Clean Han Bold" panose="020B0600000000000000" pitchFamily="34" charset="-128"/>
              </a:rPr>
              <a:t> Rights</a:t>
            </a:r>
            <a:r>
              <a:rPr lang="en-US" spc="-10" dirty="0">
                <a:latin typeface="Adobe Clean Han Bold" panose="020B0600000000000000" pitchFamily="34" charset="-128"/>
              </a:rPr>
              <a:t> </a:t>
            </a:r>
            <a:r>
              <a:rPr lang="en-US" spc="-15" dirty="0">
                <a:latin typeface="Adobe Clean Han Bold" panose="020B0600000000000000" pitchFamily="34" charset="-128"/>
              </a:rPr>
              <a:t>Reserved.</a:t>
            </a:r>
            <a:r>
              <a:rPr lang="en-US" spc="-10" dirty="0">
                <a:latin typeface="Adobe Clean Han Bold" panose="020B0600000000000000" pitchFamily="34" charset="-128"/>
              </a:rPr>
              <a:t> </a:t>
            </a:r>
            <a:r>
              <a:rPr lang="en-US" spc="-5" dirty="0">
                <a:latin typeface="Adobe Clean Han Bold" panose="020B0600000000000000" pitchFamily="34" charset="-128"/>
              </a:rPr>
              <a:t>Adobe</a:t>
            </a:r>
            <a:r>
              <a:rPr lang="en-US" spc="60" dirty="0">
                <a:latin typeface="Adobe Clean Han Bold" panose="020B0600000000000000" pitchFamily="34" charset="-128"/>
              </a:rPr>
              <a:t> </a:t>
            </a:r>
            <a:r>
              <a:rPr lang="en-US" spc="-15" dirty="0">
                <a:latin typeface="Adobe Clean Han Bold" panose="020B0600000000000000" pitchFamily="34" charset="-128"/>
              </a:rPr>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Han Bold" panose="020B0600000000000000" pitchFamily="34" charset="-128"/>
                <a:cs typeface="Adobe Clean Han Bold" panose="020B0600000000000000" pitchFamily="34" charset="-128"/>
              </a:defRPr>
            </a:lvl1pPr>
          </a:lstStyle>
          <a:p>
            <a:endParaRPr dirty="0"/>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97787" y="9861194"/>
            <a:ext cx="2224405" cy="246221"/>
          </a:xfrm>
        </p:spPr>
        <p:txBody>
          <a:bodyPr lIns="0" tIns="0" rIns="0" bIns="0"/>
          <a:lstStyle>
            <a:lvl1pPr>
              <a:defRPr sz="800" b="0" i="0">
                <a:solidFill>
                  <a:srgbClr val="6D6D6D"/>
                </a:solidFill>
                <a:latin typeface="Adobe Clean"/>
                <a:cs typeface="Adobe Clean"/>
              </a:defRPr>
            </a:lvl1pPr>
          </a:lstStyle>
          <a:p>
            <a:pPr marL="12700">
              <a:spcBef>
                <a:spcPts val="80"/>
              </a:spcBef>
            </a:pPr>
            <a:r>
              <a:rPr lang="en-US" spc="-5" dirty="0">
                <a:latin typeface="Adobe Clean Han Bold" panose="020B0600000000000000" pitchFamily="34" charset="-128"/>
              </a:rPr>
              <a:t>©</a:t>
            </a:r>
            <a:fld id="{81D60167-4931-47E6-BA6A-407CBD079E47}" type="slidenum">
              <a:rPr lang="en-US" spc="-5" smtClean="0">
                <a:latin typeface="Adobe Clean Han Bold" panose="020B0600000000000000" pitchFamily="34" charset="-128"/>
              </a:rPr>
              <a:pPr marL="12700">
                <a:spcBef>
                  <a:spcPts val="80"/>
                </a:spcBef>
              </a:pPr>
              <a:t>‹#›</a:t>
            </a:fld>
            <a:r>
              <a:rPr lang="en-US" spc="-5" dirty="0">
                <a:latin typeface="Adobe Clean Han Bold" panose="020B0600000000000000" pitchFamily="34" charset="-128"/>
              </a:rPr>
              <a:t> Adobe. All</a:t>
            </a:r>
            <a:r>
              <a:rPr lang="en-US" spc="-15" dirty="0">
                <a:latin typeface="Adobe Clean Han Bold" panose="020B0600000000000000" pitchFamily="34" charset="-128"/>
              </a:rPr>
              <a:t> Rights</a:t>
            </a:r>
            <a:r>
              <a:rPr lang="en-US" spc="-10" dirty="0">
                <a:latin typeface="Adobe Clean Han Bold" panose="020B0600000000000000" pitchFamily="34" charset="-128"/>
              </a:rPr>
              <a:t> </a:t>
            </a:r>
            <a:r>
              <a:rPr lang="en-US" spc="-15" dirty="0">
                <a:latin typeface="Adobe Clean Han Bold" panose="020B0600000000000000" pitchFamily="34" charset="-128"/>
              </a:rPr>
              <a:t>Reserved.</a:t>
            </a:r>
            <a:r>
              <a:rPr lang="en-US" spc="-10" dirty="0">
                <a:latin typeface="Adobe Clean Han Bold" panose="020B0600000000000000" pitchFamily="34" charset="-128"/>
              </a:rPr>
              <a:t> </a:t>
            </a:r>
            <a:r>
              <a:rPr lang="en-US" spc="-5" dirty="0">
                <a:latin typeface="Adobe Clean Han Bold" panose="020B0600000000000000" pitchFamily="34" charset="-128"/>
              </a:rPr>
              <a:t>Adobe</a:t>
            </a:r>
            <a:r>
              <a:rPr lang="en-US" spc="60" dirty="0">
                <a:latin typeface="Adobe Clean Han Bold" panose="020B0600000000000000" pitchFamily="34" charset="-128"/>
              </a:rPr>
              <a:t> </a:t>
            </a:r>
            <a:r>
              <a:rPr lang="en-US" spc="-15" dirty="0">
                <a:latin typeface="Adobe Clean Han Bold" panose="020B0600000000000000" pitchFamily="34" charset="-128"/>
              </a:rPr>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Han Bold" panose="020B0600000000000000" pitchFamily="34" charset="-128"/>
                <a:cs typeface="Adobe Clean Han Bold" panose="020B0600000000000000" pitchFamily="34" charset="-128"/>
              </a:defRPr>
            </a:lvl1pPr>
          </a:lstStyle>
          <a:p>
            <a:endParaRPr dirty="0"/>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7" name="Holder 7"/>
          <p:cNvSpPr>
            <a:spLocks noGrp="1"/>
          </p:cNvSpPr>
          <p:nvPr>
            <p:ph type="sldNum" sz="quarter" idx="7"/>
          </p:nvPr>
        </p:nvSpPr>
        <p:spPr>
          <a:xfrm>
            <a:off x="97787" y="9861194"/>
            <a:ext cx="2224405" cy="246221"/>
          </a:xfrm>
        </p:spPr>
        <p:txBody>
          <a:bodyPr lIns="0" tIns="0" rIns="0" bIns="0"/>
          <a:lstStyle>
            <a:lvl1pPr>
              <a:defRPr sz="800" b="0" i="0">
                <a:solidFill>
                  <a:srgbClr val="6D6D6D"/>
                </a:solidFill>
                <a:latin typeface="Adobe Clean"/>
                <a:cs typeface="Adobe Clean"/>
              </a:defRPr>
            </a:lvl1pPr>
          </a:lstStyle>
          <a:p>
            <a:pPr marL="12700">
              <a:spcBef>
                <a:spcPts val="80"/>
              </a:spcBef>
            </a:pPr>
            <a:r>
              <a:rPr lang="en-US" spc="-5" dirty="0">
                <a:latin typeface="Adobe Clean Han Bold" panose="020B0600000000000000" pitchFamily="34" charset="-128"/>
              </a:rPr>
              <a:t>©</a:t>
            </a:r>
            <a:fld id="{81D60167-4931-47E6-BA6A-407CBD079E47}" type="slidenum">
              <a:rPr lang="en-US" spc="-5" smtClean="0">
                <a:latin typeface="Adobe Clean Han Bold" panose="020B0600000000000000" pitchFamily="34" charset="-128"/>
              </a:rPr>
              <a:pPr marL="12700">
                <a:spcBef>
                  <a:spcPts val="80"/>
                </a:spcBef>
              </a:pPr>
              <a:t>‹#›</a:t>
            </a:fld>
            <a:r>
              <a:rPr lang="en-US" spc="-5" dirty="0">
                <a:latin typeface="Adobe Clean Han Bold" panose="020B0600000000000000" pitchFamily="34" charset="-128"/>
              </a:rPr>
              <a:t> Adobe. All</a:t>
            </a:r>
            <a:r>
              <a:rPr lang="en-US" spc="-15" dirty="0">
                <a:latin typeface="Adobe Clean Han Bold" panose="020B0600000000000000" pitchFamily="34" charset="-128"/>
              </a:rPr>
              <a:t> Rights</a:t>
            </a:r>
            <a:r>
              <a:rPr lang="en-US" spc="-10" dirty="0">
                <a:latin typeface="Adobe Clean Han Bold" panose="020B0600000000000000" pitchFamily="34" charset="-128"/>
              </a:rPr>
              <a:t> </a:t>
            </a:r>
            <a:r>
              <a:rPr lang="en-US" spc="-15" dirty="0">
                <a:latin typeface="Adobe Clean Han Bold" panose="020B0600000000000000" pitchFamily="34" charset="-128"/>
              </a:rPr>
              <a:t>Reserved.</a:t>
            </a:r>
            <a:r>
              <a:rPr lang="en-US" spc="-10" dirty="0">
                <a:latin typeface="Adobe Clean Han Bold" panose="020B0600000000000000" pitchFamily="34" charset="-128"/>
              </a:rPr>
              <a:t> </a:t>
            </a:r>
            <a:r>
              <a:rPr lang="en-US" spc="-5" dirty="0">
                <a:latin typeface="Adobe Clean Han Bold" panose="020B0600000000000000" pitchFamily="34" charset="-128"/>
              </a:rPr>
              <a:t>Adobe</a:t>
            </a:r>
            <a:r>
              <a:rPr lang="en-US" spc="60" dirty="0">
                <a:latin typeface="Adobe Clean Han Bold" panose="020B0600000000000000" pitchFamily="34" charset="-128"/>
              </a:rPr>
              <a:t> </a:t>
            </a:r>
            <a:r>
              <a:rPr lang="en-US" spc="-15" dirty="0">
                <a:latin typeface="Adobe Clean Han Bold" panose="020B0600000000000000" pitchFamily="34" charset="-128"/>
              </a:rPr>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Han Bold" panose="020B0600000000000000" pitchFamily="34" charset="-128"/>
                <a:cs typeface="Adobe Clean Han Bold" panose="020B0600000000000000" pitchFamily="34" charset="-128"/>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5" name="Holder 5"/>
          <p:cNvSpPr>
            <a:spLocks noGrp="1"/>
          </p:cNvSpPr>
          <p:nvPr>
            <p:ph type="sldNum" sz="quarter" idx="7"/>
          </p:nvPr>
        </p:nvSpPr>
        <p:spPr>
          <a:xfrm>
            <a:off x="97787" y="9861194"/>
            <a:ext cx="2224405" cy="246221"/>
          </a:xfrm>
        </p:spPr>
        <p:txBody>
          <a:bodyPr lIns="0" tIns="0" rIns="0" bIns="0"/>
          <a:lstStyle>
            <a:lvl1pPr>
              <a:defRPr sz="800" b="0" i="0">
                <a:solidFill>
                  <a:srgbClr val="6D6D6D"/>
                </a:solidFill>
                <a:latin typeface="Adobe Clean"/>
                <a:cs typeface="Adobe Clean"/>
              </a:defRPr>
            </a:lvl1pPr>
          </a:lstStyle>
          <a:p>
            <a:pPr marL="12700">
              <a:spcBef>
                <a:spcPts val="80"/>
              </a:spcBef>
            </a:pPr>
            <a:r>
              <a:rPr lang="en-US" spc="-5" dirty="0">
                <a:latin typeface="Adobe Clean Han Bold" panose="020B0600000000000000" pitchFamily="34" charset="-128"/>
              </a:rPr>
              <a:t>©</a:t>
            </a:r>
            <a:fld id="{81D60167-4931-47E6-BA6A-407CBD079E47}" type="slidenum">
              <a:rPr lang="en-US" spc="-5" smtClean="0">
                <a:latin typeface="Adobe Clean Han Bold" panose="020B0600000000000000" pitchFamily="34" charset="-128"/>
              </a:rPr>
              <a:pPr marL="12700">
                <a:spcBef>
                  <a:spcPts val="80"/>
                </a:spcBef>
              </a:pPr>
              <a:t>‹#›</a:t>
            </a:fld>
            <a:r>
              <a:rPr lang="en-US" spc="-5" dirty="0">
                <a:latin typeface="Adobe Clean Han Bold" panose="020B0600000000000000" pitchFamily="34" charset="-128"/>
              </a:rPr>
              <a:t> Adobe. All</a:t>
            </a:r>
            <a:r>
              <a:rPr lang="en-US" spc="-15" dirty="0">
                <a:latin typeface="Adobe Clean Han Bold" panose="020B0600000000000000" pitchFamily="34" charset="-128"/>
              </a:rPr>
              <a:t> Rights</a:t>
            </a:r>
            <a:r>
              <a:rPr lang="en-US" spc="-10" dirty="0">
                <a:latin typeface="Adobe Clean Han Bold" panose="020B0600000000000000" pitchFamily="34" charset="-128"/>
              </a:rPr>
              <a:t> </a:t>
            </a:r>
            <a:r>
              <a:rPr lang="en-US" spc="-15" dirty="0">
                <a:latin typeface="Adobe Clean Han Bold" panose="020B0600000000000000" pitchFamily="34" charset="-128"/>
              </a:rPr>
              <a:t>Reserved.</a:t>
            </a:r>
            <a:r>
              <a:rPr lang="en-US" spc="-10" dirty="0">
                <a:latin typeface="Adobe Clean Han Bold" panose="020B0600000000000000" pitchFamily="34" charset="-128"/>
              </a:rPr>
              <a:t> </a:t>
            </a:r>
            <a:r>
              <a:rPr lang="en-US" spc="-5" dirty="0">
                <a:latin typeface="Adobe Clean Han Bold" panose="020B0600000000000000" pitchFamily="34" charset="-128"/>
              </a:rPr>
              <a:t>Adobe</a:t>
            </a:r>
            <a:r>
              <a:rPr lang="en-US" spc="60" dirty="0">
                <a:latin typeface="Adobe Clean Han Bold" panose="020B0600000000000000" pitchFamily="34" charset="-128"/>
              </a:rPr>
              <a:t> </a:t>
            </a:r>
            <a:r>
              <a:rPr lang="en-US" spc="-15" dirty="0">
                <a:latin typeface="Adobe Clean Han Bold" panose="020B0600000000000000" pitchFamily="34" charset="-128"/>
              </a:rPr>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a:xfrm>
            <a:off x="97787" y="9861194"/>
            <a:ext cx="2224405" cy="246221"/>
          </a:xfrm>
        </p:spPr>
        <p:txBody>
          <a:bodyPr lIns="0" tIns="0" rIns="0" bIns="0"/>
          <a:lstStyle>
            <a:lvl1pPr>
              <a:defRPr sz="800" b="0" i="0">
                <a:solidFill>
                  <a:srgbClr val="6D6D6D"/>
                </a:solidFill>
                <a:latin typeface="Adobe Clean"/>
                <a:cs typeface="Adobe Clean"/>
              </a:defRPr>
            </a:lvl1pPr>
          </a:lstStyle>
          <a:p>
            <a:pPr marL="12700">
              <a:spcBef>
                <a:spcPts val="80"/>
              </a:spcBef>
            </a:pPr>
            <a:r>
              <a:rPr lang="en-US" spc="-5" dirty="0">
                <a:latin typeface="Adobe Clean Han Bold" panose="020B0600000000000000" pitchFamily="34" charset="-128"/>
              </a:rPr>
              <a:t>©</a:t>
            </a:r>
            <a:fld id="{81D60167-4931-47E6-BA6A-407CBD079E47}" type="slidenum">
              <a:rPr lang="en-US" spc="-5" smtClean="0">
                <a:latin typeface="Adobe Clean Han Bold" panose="020B0600000000000000" pitchFamily="34" charset="-128"/>
              </a:rPr>
              <a:pPr marL="12700">
                <a:spcBef>
                  <a:spcPts val="80"/>
                </a:spcBef>
              </a:pPr>
              <a:t>‹#›</a:t>
            </a:fld>
            <a:r>
              <a:rPr lang="en-US" spc="-5" dirty="0">
                <a:latin typeface="Adobe Clean Han Bold" panose="020B0600000000000000" pitchFamily="34" charset="-128"/>
              </a:rPr>
              <a:t> Adobe. All</a:t>
            </a:r>
            <a:r>
              <a:rPr lang="en-US" spc="-15" dirty="0">
                <a:latin typeface="Adobe Clean Han Bold" panose="020B0600000000000000" pitchFamily="34" charset="-128"/>
              </a:rPr>
              <a:t> Rights</a:t>
            </a:r>
            <a:r>
              <a:rPr lang="en-US" spc="-10" dirty="0">
                <a:latin typeface="Adobe Clean Han Bold" panose="020B0600000000000000" pitchFamily="34" charset="-128"/>
              </a:rPr>
              <a:t> </a:t>
            </a:r>
            <a:r>
              <a:rPr lang="en-US" spc="-15" dirty="0">
                <a:latin typeface="Adobe Clean Han Bold" panose="020B0600000000000000" pitchFamily="34" charset="-128"/>
              </a:rPr>
              <a:t>Reserved.</a:t>
            </a:r>
            <a:r>
              <a:rPr lang="en-US" spc="-10" dirty="0">
                <a:latin typeface="Adobe Clean Han Bold" panose="020B0600000000000000" pitchFamily="34" charset="-128"/>
              </a:rPr>
              <a:t> </a:t>
            </a:r>
            <a:r>
              <a:rPr lang="en-US" spc="-5" dirty="0">
                <a:latin typeface="Adobe Clean Han Bold" panose="020B0600000000000000" pitchFamily="34" charset="-128"/>
              </a:rPr>
              <a:t>Adobe</a:t>
            </a:r>
            <a:r>
              <a:rPr lang="en-US" spc="60" dirty="0">
                <a:latin typeface="Adobe Clean Han Bold" panose="020B0600000000000000" pitchFamily="34" charset="-128"/>
              </a:rPr>
              <a:t> </a:t>
            </a:r>
            <a:r>
              <a:rPr lang="en-US" spc="-15" dirty="0">
                <a:latin typeface="Adobe Clean Han Bold" panose="020B0600000000000000" pitchFamily="34" charset="-128"/>
              </a:rPr>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69332"/>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dirty="0"/>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97787" y="9861194"/>
            <a:ext cx="2224405" cy="24622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spcBef>
                <a:spcPts val="80"/>
              </a:spcBef>
            </a:pPr>
            <a:r>
              <a:rPr lang="en-US" spc="-5" dirty="0">
                <a:latin typeface="Adobe Clean Han Bold" panose="020B0600000000000000" pitchFamily="34" charset="-128"/>
              </a:rPr>
              <a:t>©</a:t>
            </a:r>
            <a:fld id="{81D60167-4931-47E6-BA6A-407CBD079E47}" type="slidenum">
              <a:rPr lang="en-US" spc="-5" smtClean="0">
                <a:latin typeface="Adobe Clean Han Bold" panose="020B0600000000000000" pitchFamily="34" charset="-128"/>
              </a:rPr>
              <a:pPr marL="12700">
                <a:spcBef>
                  <a:spcPts val="80"/>
                </a:spcBef>
              </a:pPr>
              <a:t>‹#›</a:t>
            </a:fld>
            <a:r>
              <a:rPr lang="en-US" spc="-5" dirty="0">
                <a:latin typeface="Adobe Clean Han Bold" panose="020B0600000000000000" pitchFamily="34" charset="-128"/>
              </a:rPr>
              <a:t> Adobe. All</a:t>
            </a:r>
            <a:r>
              <a:rPr lang="en-US" spc="-15" dirty="0">
                <a:latin typeface="Adobe Clean Han Bold" panose="020B0600000000000000" pitchFamily="34" charset="-128"/>
              </a:rPr>
              <a:t> Rights</a:t>
            </a:r>
            <a:r>
              <a:rPr lang="en-US" spc="-10" dirty="0">
                <a:latin typeface="Adobe Clean Han Bold" panose="020B0600000000000000" pitchFamily="34" charset="-128"/>
              </a:rPr>
              <a:t> </a:t>
            </a:r>
            <a:r>
              <a:rPr lang="en-US" spc="-15" dirty="0">
                <a:latin typeface="Adobe Clean Han Bold" panose="020B0600000000000000" pitchFamily="34" charset="-128"/>
              </a:rPr>
              <a:t>Reserved.</a:t>
            </a:r>
            <a:r>
              <a:rPr lang="en-US" spc="-10" dirty="0">
                <a:latin typeface="Adobe Clean Han Bold" panose="020B0600000000000000" pitchFamily="34" charset="-128"/>
              </a:rPr>
              <a:t> </a:t>
            </a:r>
            <a:r>
              <a:rPr lang="en-US" spc="-5" dirty="0">
                <a:latin typeface="Adobe Clean Han Bold" panose="020B0600000000000000" pitchFamily="34" charset="-128"/>
              </a:rPr>
              <a:t>Adobe</a:t>
            </a:r>
            <a:r>
              <a:rPr lang="en-US" spc="60" dirty="0">
                <a:latin typeface="Adobe Clean Han Bold" panose="020B0600000000000000" pitchFamily="34" charset="-128"/>
              </a:rPr>
              <a:t> </a:t>
            </a:r>
            <a:r>
              <a:rPr lang="en-US" spc="-15" dirty="0">
                <a:latin typeface="Adobe Clean Han Bold" panose="020B0600000000000000" pitchFamily="34" charset="-128"/>
              </a:rPr>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Adobe Clean Han Bold" panose="020B0600000000000000" pitchFamily="34" charset="-128"/>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emf"/><Relationship Id="rId3" Type="http://schemas.openxmlformats.org/officeDocument/2006/relationships/image" Target="../media/image3.jp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emf"/><Relationship Id="rId2" Type="http://schemas.openxmlformats.org/officeDocument/2006/relationships/notesSlide" Target="../notesSlides/notesSlide2.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emf"/><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emf"/><Relationship Id="rId30"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status.adobe.com/" TargetMode="External"/><Relationship Id="rId13" Type="http://schemas.openxmlformats.org/officeDocument/2006/relationships/image" Target="../media/image41.svg"/><Relationship Id="rId3" Type="http://schemas.openxmlformats.org/officeDocument/2006/relationships/image" Target="../media/image35.jpg"/><Relationship Id="rId7" Type="http://schemas.openxmlformats.org/officeDocument/2006/relationships/hyperlink" Target="https://training.adobe.com/training/" TargetMode="External"/><Relationship Id="rId12" Type="http://schemas.openxmlformats.org/officeDocument/2006/relationships/image" Target="../media/image40.png"/><Relationship Id="rId2" Type="http://schemas.openxmlformats.org/officeDocument/2006/relationships/notesSlide" Target="../notesSlides/notesSlide3.xml"/><Relationship Id="rId16" Type="http://schemas.openxmlformats.org/officeDocument/2006/relationships/hyperlink" Target="http://www.adobe.com/" TargetMode="External"/><Relationship Id="rId1" Type="http://schemas.openxmlformats.org/officeDocument/2006/relationships/slideLayout" Target="../slideLayouts/slideLayout5.xml"/><Relationship Id="rId6" Type="http://schemas.openxmlformats.org/officeDocument/2006/relationships/hyperlink" Target="https://experienceleague.adobe.com/?support-solution=General&amp;lang=ja#support" TargetMode="External"/><Relationship Id="rId11" Type="http://schemas.openxmlformats.org/officeDocument/2006/relationships/image" Target="../media/image39.svg"/><Relationship Id="rId5" Type="http://schemas.openxmlformats.org/officeDocument/2006/relationships/image" Target="../media/image37.jpg"/><Relationship Id="rId1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hyperlink" Target="https://helpx.adobe.com/jp/support/programs/support-policies-terms-conditions.html" TargetMode="External"/><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lang="ja-JP" sz="2300" dirty="0">
                <a:ea typeface="Adobe Clean Han Bold" panose="020B0600000000000000" pitchFamily="34" charset="-128"/>
              </a:rPr>
              <a:t>アドビサポートのプラン</a:t>
            </a:r>
          </a:p>
        </p:txBody>
      </p:sp>
      <p:sp>
        <p:nvSpPr>
          <p:cNvPr id="3" name="object 3"/>
          <p:cNvSpPr txBox="1"/>
          <p:nvPr/>
        </p:nvSpPr>
        <p:spPr>
          <a:xfrm>
            <a:off x="129705" y="560755"/>
            <a:ext cx="7086104" cy="1466427"/>
          </a:xfrm>
          <a:prstGeom prst="rect">
            <a:avLst/>
          </a:prstGeom>
        </p:spPr>
        <p:txBody>
          <a:bodyPr vert="horz" wrap="square" lIns="0" tIns="24765" rIns="0" bIns="0" rtlCol="0" anchor="t">
            <a:spAutoFit/>
          </a:bodyPr>
          <a:lstStyle/>
          <a:p>
            <a:pPr marL="12700">
              <a:lnSpc>
                <a:spcPct val="100000"/>
              </a:lnSpc>
              <a:spcBef>
                <a:spcPts val="195"/>
              </a:spcBef>
            </a:pPr>
            <a:r>
              <a:rPr lang="ja-JP" sz="1100" spc="-30" dirty="0">
                <a:solidFill>
                  <a:srgbClr val="FFFFFF"/>
                </a:solidFill>
                <a:latin typeface="Adobe Clean Han Light" panose="020B0300000000000000" pitchFamily="34" charset="-128"/>
                <a:ea typeface="Adobe Clean Han Light" panose="020B0300000000000000" pitchFamily="34" charset="-128"/>
                <a:cs typeface="AdobeClean-Light"/>
              </a:rPr>
              <a:t>標準 | エンタープライズ | </a:t>
            </a:r>
            <a:r>
              <a:rPr lang="ja-JP" sz="1100" b="1" spc="-30" dirty="0">
                <a:solidFill>
                  <a:srgbClr val="FFFFFF"/>
                </a:solidFill>
                <a:latin typeface="Adobe Clean Han Bold" panose="020B0600000000000000" pitchFamily="34" charset="-128"/>
                <a:ea typeface="Adobe Clean Han Bold" panose="020B0600000000000000" pitchFamily="34" charset="-128"/>
                <a:cs typeface="Arial"/>
              </a:rPr>
              <a:t>エリート</a:t>
            </a:r>
          </a:p>
          <a:p>
            <a:pPr marL="12700" marR="1076325">
              <a:spcBef>
                <a:spcPts val="235"/>
              </a:spcBef>
            </a:pPr>
            <a:r>
              <a:rPr lang="ja-JP" sz="900" spc="-3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のライセンスサブスクリプションに含まれており、エリートサポートではさらに充実したリソースを利用可能です。エリートサポートでは、Adobe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リートサポートのお客様には、アドビサポートチーム内における専任の技術相談窓口として、専任サポートエンジニアとテクニカルアカウントマネージャーが対応します。お客様を支援するために、最高水準のプロアクティブサポートおよびリアクティブサポートを提供します。お客様がお使いの Experience Cloud ソリューションに関する豊富な知識と経験を持つアドビサポートチームが、お客様のニーズがどれほ</a:t>
            </a:r>
            <a:br>
              <a:rPr lang="cs-CZ" altLang="ja-JP" sz="900" spc="-30" dirty="0">
                <a:solidFill>
                  <a:schemeClr val="bg1"/>
                </a:solidFill>
                <a:latin typeface="Adobe Clean Han Light" panose="020B0300000000000000" pitchFamily="34" charset="-128"/>
                <a:ea typeface="Adobe Clean Han Light" panose="020B0300000000000000" pitchFamily="34" charset="-128"/>
              </a:rPr>
            </a:br>
            <a:r>
              <a:rPr lang="ja-JP" sz="900" spc="-30" dirty="0">
                <a:solidFill>
                  <a:schemeClr val="bg1"/>
                </a:solidFill>
                <a:latin typeface="Adobe Clean Han Light" panose="020B0300000000000000" pitchFamily="34" charset="-128"/>
                <a:ea typeface="Adobe Clean Han Light" panose="020B0300000000000000" pitchFamily="34" charset="-128"/>
              </a:rPr>
              <a:t>ど複雑であろうとも、投資効果を最大化し、問題の発生を未然に防ぐために、常にお客様に寄り添います。</a:t>
            </a:r>
          </a:p>
        </p:txBody>
      </p:sp>
      <p:sp>
        <p:nvSpPr>
          <p:cNvPr id="4" name="object 4"/>
          <p:cNvSpPr txBox="1"/>
          <p:nvPr/>
        </p:nvSpPr>
        <p:spPr>
          <a:xfrm>
            <a:off x="168564" y="7162800"/>
            <a:ext cx="3528793" cy="228268"/>
          </a:xfrm>
          <a:prstGeom prst="rect">
            <a:avLst/>
          </a:prstGeom>
        </p:spPr>
        <p:txBody>
          <a:bodyPr vert="horz" wrap="square" lIns="0" tIns="12700" rIns="0" bIns="0" rtlCol="0">
            <a:spAutoFit/>
          </a:bodyPr>
          <a:lstStyle/>
          <a:p>
            <a:pPr marL="12700">
              <a:lnSpc>
                <a:spcPct val="100000"/>
              </a:lnSpc>
              <a:spcBef>
                <a:spcPts val="100"/>
              </a:spcBef>
            </a:pPr>
            <a:r>
              <a:rPr lang="ja-JP" sz="1400" b="1" u="heavy" dirty="0">
                <a:solidFill>
                  <a:srgbClr val="020302"/>
                </a:solidFill>
                <a:uFill>
                  <a:solidFill>
                    <a:srgbClr val="020302"/>
                  </a:solidFill>
                </a:uFill>
                <a:latin typeface="Adobe Clean Han Bold" panose="020B0600000000000000" pitchFamily="34" charset="-128"/>
                <a:ea typeface="Adobe Clean Han Bold" panose="020B0600000000000000" pitchFamily="34" charset="-128"/>
                <a:cs typeface="Adobe Clean"/>
              </a:rPr>
              <a:t>サービスレベルターゲット：初期対応</a:t>
            </a:r>
          </a:p>
        </p:txBody>
      </p:sp>
      <p:pic>
        <p:nvPicPr>
          <p:cNvPr id="8" name="object 8"/>
          <p:cNvPicPr/>
          <p:nvPr/>
        </p:nvPicPr>
        <p:blipFill>
          <a:blip r:embed="rId3" cstate="print"/>
          <a:stretch>
            <a:fillRect/>
          </a:stretch>
        </p:blipFill>
        <p:spPr>
          <a:xfrm>
            <a:off x="67056" y="108204"/>
            <a:ext cx="289557" cy="395475"/>
          </a:xfrm>
          <a:prstGeom prst="rect">
            <a:avLst/>
          </a:prstGeom>
        </p:spPr>
      </p:pic>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957851072"/>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316711">
                  <a:extLst>
                    <a:ext uri="{9D8B030D-6E8A-4147-A177-3AD203B41FA5}">
                      <a16:colId xmlns:a16="http://schemas.microsoft.com/office/drawing/2014/main" val="1674920574"/>
                    </a:ext>
                  </a:extLst>
                </a:gridCol>
                <a:gridCol w="3389243">
                  <a:extLst>
                    <a:ext uri="{9D8B030D-6E8A-4147-A177-3AD203B41FA5}">
                      <a16:colId xmlns:a16="http://schemas.microsoft.com/office/drawing/2014/main" val="20001"/>
                    </a:ext>
                  </a:extLst>
                </a:gridCol>
                <a:gridCol w="1341783">
                  <a:extLst>
                    <a:ext uri="{9D8B030D-6E8A-4147-A177-3AD203B41FA5}">
                      <a16:colId xmlns:a16="http://schemas.microsoft.com/office/drawing/2014/main" val="2563521174"/>
                    </a:ext>
                  </a:extLst>
                </a:gridCol>
                <a:gridCol w="1234198">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Bold" panose="020B0600000000000000" pitchFamily="34" charset="-128"/>
                          <a:ea typeface="Adobe Clean Han Bold" panose="020B0600000000000000" pitchFamily="34" charset="-128"/>
                          <a:cs typeface="Adobe Clean"/>
                        </a:rPr>
                        <a:t>標準サポート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エリートサポート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Han Light" panose="020B03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mn-cs"/>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mn-cs"/>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Light" panose="020B0300000000000000" pitchFamily="34" charset="-128"/>
                          <a:ea typeface="Adobe Clean Han Light" panose="020B0300000000000000" pitchFamily="34" charset="-128"/>
                          <a:cs typeface="+mn-cs"/>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mn-cs"/>
                        </a:rPr>
                        <a:t>標準サポート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平日 </a:t>
                      </a: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24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a:solidFill>
                            <a:srgbClr val="020302"/>
                          </a:solidFill>
                          <a:latin typeface="Adobe Clean Han Light" panose="020B0300000000000000" pitchFamily="34" charset="-128"/>
                          <a:ea typeface="Adobe Clean Han Light" panose="020B0300000000000000" pitchFamily="34" charset="-128"/>
                          <a:cs typeface="+mn-cs"/>
                        </a:rPr>
                        <a:t>24 </a:t>
                      </a:r>
                      <a:r>
                        <a:rPr lang="ja-JP" sz="900">
                          <a:solidFill>
                            <a:srgbClr val="020302"/>
                          </a:solidFill>
                          <a:latin typeface="Adobe Clean Han Light" panose="020B0300000000000000" pitchFamily="34" charset="-128"/>
                          <a:ea typeface="Adobe Clean Han Light" panose="020B0300000000000000" pitchFamily="34" charset="-128"/>
                          <a:cs typeface="+mn-cs"/>
                        </a:rPr>
                        <a:t>時</a:t>
                      </a:r>
                      <a:r>
                        <a:rPr lang="ja-JP" sz="900" dirty="0">
                          <a:solidFill>
                            <a:srgbClr val="020302"/>
                          </a:solidFill>
                          <a:latin typeface="Adobe Clean Han Light" panose="020B0300000000000000" pitchFamily="34" charset="-128"/>
                          <a:ea typeface="Adobe Clean Han Light" panose="020B0300000000000000" pitchFamily="34" charset="-128"/>
                          <a:cs typeface="+mn-cs"/>
                        </a:rPr>
                        <a:t>間年中無休</a:t>
                      </a:r>
                      <a:r>
                        <a:rPr lang="ja-JP" sz="900">
                          <a:solidFill>
                            <a:srgbClr val="020302"/>
                          </a:solidFill>
                          <a:latin typeface="Adobe Clean Han Light" panose="020B0300000000000000" pitchFamily="34" charset="-128"/>
                          <a:ea typeface="Adobe Clean Han Light" panose="020B0300000000000000" pitchFamily="34" charset="-128"/>
                          <a:cs typeface="+mn-cs"/>
                        </a:rPr>
                        <a:t>の </a:t>
                      </a:r>
                      <a:r>
                        <a:rPr lang="en-US" sz="900">
                          <a:solidFill>
                            <a:srgbClr val="020302"/>
                          </a:solidFill>
                          <a:latin typeface="Adobe Clean Han Light" panose="020B0300000000000000" pitchFamily="34" charset="-128"/>
                          <a:ea typeface="Adobe Clean Han Light" panose="020B0300000000000000" pitchFamily="34" charset="-128"/>
                          <a:cs typeface="+mn-cs"/>
                        </a:rPr>
                        <a:t>P1 </a:t>
                      </a:r>
                      <a:r>
                        <a:rPr lang="ja-JP" sz="900">
                          <a:solidFill>
                            <a:srgbClr val="020302"/>
                          </a:solidFill>
                          <a:latin typeface="Adobe Clean Han Light" panose="020B0300000000000000" pitchFamily="34" charset="-128"/>
                          <a:ea typeface="Adobe Clean Han Light" panose="020B0300000000000000" pitchFamily="34" charset="-128"/>
                          <a:cs typeface="+mn-cs"/>
                        </a:rPr>
                        <a:t>の</a:t>
                      </a:r>
                      <a:r>
                        <a:rPr lang="ja-JP" sz="900" dirty="0">
                          <a:solidFill>
                            <a:srgbClr val="020302"/>
                          </a:solidFill>
                          <a:latin typeface="Adobe Clean Han Light" panose="020B0300000000000000" pitchFamily="34" charset="-128"/>
                          <a:ea typeface="Adobe Clean Han Light" panose="020B0300000000000000" pitchFamily="34" charset="-128"/>
                          <a:cs typeface="+mn-cs"/>
                        </a:rPr>
                        <a:t>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mn-cs"/>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mn-cs"/>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mn-cs"/>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mn-cs"/>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mn-cs"/>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mn-cs"/>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mn-cs"/>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mn-cs"/>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mn-cs"/>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mn-cs"/>
                        </a:rPr>
                        <a:t>クラウドサポートアクティビテ</a:t>
                      </a:r>
                      <a:r>
                        <a:rPr lang="ja-JP" sz="900">
                          <a:latin typeface="Adobe Clean Han Light" panose="020B0300000000000000" pitchFamily="34" charset="-128"/>
                          <a:ea typeface="Adobe Clean Han Light" panose="020B0300000000000000" pitchFamily="34" charset="-128"/>
                          <a:cs typeface="+mn-cs"/>
                        </a:rPr>
                        <a:t>ィ </a:t>
                      </a:r>
                      <a:r>
                        <a:rPr lang="en-US" sz="900">
                          <a:latin typeface="Adobe Clean Han Light" panose="020B0300000000000000" pitchFamily="34" charset="-128"/>
                          <a:ea typeface="Adobe Clean Han Light" panose="020B0300000000000000" pitchFamily="34" charset="-128"/>
                          <a:cs typeface="+mn-cs"/>
                        </a:rPr>
                        <a:t>– Experience Manager as Cloud</a:t>
                      </a:r>
                      <a:endParaRPr lang="en-US" sz="900" dirty="0">
                        <a:latin typeface="Adobe Clean Han Light" panose="020B0300000000000000" pitchFamily="34" charset="-128"/>
                        <a:ea typeface="Adobe Clean Han Light" panose="020B0300000000000000" pitchFamily="34" charset="-128"/>
                        <a:cs typeface="+mn-cs"/>
                      </a:endParaRP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n-US" sz="900">
                          <a:solidFill>
                            <a:srgbClr val="020302"/>
                          </a:solidFill>
                          <a:latin typeface="Adobe Clean Han Light" panose="020B0300000000000000" pitchFamily="34" charset="-128"/>
                          <a:ea typeface="Adobe Clean Han Light" panose="020B0300000000000000" pitchFamily="34" charset="-128"/>
                          <a:cs typeface="+mn-cs"/>
                        </a:rPr>
                        <a:t>Launch Advisory </a:t>
                      </a:r>
                      <a:r>
                        <a:rPr lang="ja-JP" sz="900">
                          <a:solidFill>
                            <a:srgbClr val="020302"/>
                          </a:solidFill>
                          <a:latin typeface="Adobe Clean Han Light" panose="020B0300000000000000" pitchFamily="34" charset="-128"/>
                          <a:ea typeface="Adobe Clean Han Light" panose="020B0300000000000000" pitchFamily="34" charset="-128"/>
                          <a:cs typeface="+mn-cs"/>
                        </a:rPr>
                        <a:t>サ</a:t>
                      </a:r>
                      <a:r>
                        <a:rPr lang="ja-JP" sz="900" dirty="0">
                          <a:solidFill>
                            <a:srgbClr val="020302"/>
                          </a:solidFill>
                          <a:latin typeface="Adobe Clean Han Light" panose="020B0300000000000000" pitchFamily="34" charset="-128"/>
                          <a:ea typeface="Adobe Clean Han Light" panose="020B0300000000000000" pitchFamily="34" charset="-128"/>
                          <a:cs typeface="+mn-cs"/>
                        </a:rPr>
                        <a:t>ービ</a:t>
                      </a:r>
                      <a:r>
                        <a:rPr lang="ja-JP" sz="900">
                          <a:solidFill>
                            <a:srgbClr val="020302"/>
                          </a:solidFill>
                          <a:latin typeface="Adobe Clean Han Light" panose="020B0300000000000000" pitchFamily="34" charset="-128"/>
                          <a:ea typeface="Adobe Clean Han Light" panose="020B0300000000000000" pitchFamily="34" charset="-128"/>
                          <a:cs typeface="+mn-cs"/>
                        </a:rPr>
                        <a:t>ス </a:t>
                      </a:r>
                      <a:r>
                        <a:rPr lang="en-US" sz="900">
                          <a:solidFill>
                            <a:srgbClr val="020302"/>
                          </a:solidFill>
                          <a:latin typeface="Adobe Clean Han Light" panose="020B0300000000000000" pitchFamily="34" charset="-128"/>
                          <a:ea typeface="Adobe Clean Han Light" panose="020B0300000000000000" pitchFamily="34" charset="-128"/>
                          <a:cs typeface="+mn-cs"/>
                        </a:rPr>
                        <a:t>– </a:t>
                      </a:r>
                      <a:r>
                        <a:rPr lang="ja-JP" sz="900">
                          <a:solidFill>
                            <a:srgbClr val="020302"/>
                          </a:solidFill>
                          <a:latin typeface="Adobe Clean Han Light" panose="020B0300000000000000" pitchFamily="34" charset="-128"/>
                          <a:ea typeface="Adobe Clean Han Light" panose="020B0300000000000000" pitchFamily="34" charset="-128"/>
                          <a:cs typeface="+mn-cs"/>
                        </a:rPr>
                        <a:t>製</a:t>
                      </a:r>
                      <a:r>
                        <a:rPr lang="ja-JP" sz="900" dirty="0">
                          <a:solidFill>
                            <a:srgbClr val="020302"/>
                          </a:solidFill>
                          <a:latin typeface="Adobe Clean Han Light" panose="020B0300000000000000" pitchFamily="34" charset="-128"/>
                          <a:ea typeface="Adobe Clean Han Light" panose="020B0300000000000000" pitchFamily="34" charset="-128"/>
                          <a:cs typeface="+mn-cs"/>
                        </a:rPr>
                        <a:t>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Light" panose="020B0300000000000000" pitchFamily="34" charset="-128"/>
                          <a:ea typeface="Adobe Clean Han Light" panose="020B0300000000000000" pitchFamily="34" charset="-128"/>
                          <a:cs typeface="+mn-cs"/>
                        </a:rPr>
                        <a:t>フィールドサービスアクティビティ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
        <p:nvSpPr>
          <p:cNvPr id="12" name="object 10">
            <a:extLst>
              <a:ext uri="{FF2B5EF4-FFF2-40B4-BE49-F238E27FC236}">
                <a16:creationId xmlns:a16="http://schemas.microsoft.com/office/drawing/2014/main" id="{E56EE0A9-2AFE-4372-8F9F-2240804161A7}"/>
              </a:ext>
            </a:extLst>
          </p:cNvPr>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dirty="0">
              <a:latin typeface="Adobe Clean"/>
              <a:cs typeface="Adobe Clean"/>
            </a:endParaRPr>
          </a:p>
        </p:txBody>
      </p:sp>
      <p:graphicFrame>
        <p:nvGraphicFramePr>
          <p:cNvPr id="10" name="object 9">
            <a:extLst>
              <a:ext uri="{FF2B5EF4-FFF2-40B4-BE49-F238E27FC236}">
                <a16:creationId xmlns:a16="http://schemas.microsoft.com/office/drawing/2014/main" id="{5BDE11E9-4D3C-4316-B9EC-CBE851D642C0}"/>
              </a:ext>
            </a:extLst>
          </p:cNvPr>
          <p:cNvGraphicFramePr>
            <a:graphicFrameLocks noGrp="1"/>
          </p:cNvGraphicFramePr>
          <p:nvPr>
            <p:extLst>
              <p:ext uri="{D42A27DB-BD31-4B8C-83A1-F6EECF244321}">
                <p14:modId xmlns:p14="http://schemas.microsoft.com/office/powerpoint/2010/main" val="1502984206"/>
              </p:ext>
            </p:extLst>
          </p:nvPr>
        </p:nvGraphicFramePr>
        <p:xfrm>
          <a:off x="139400" y="7485668"/>
          <a:ext cx="7409815" cy="2201891"/>
        </p:xfrm>
        <a:graphic>
          <a:graphicData uri="http://schemas.openxmlformats.org/drawingml/2006/table">
            <a:tbl>
              <a:tblPr firstRow="1" bandRow="1">
                <a:tableStyleId>{2D5ABB26-0587-4C30-8999-92F81FD0307C}</a:tableStyleId>
              </a:tblPr>
              <a:tblGrid>
                <a:gridCol w="4611816">
                  <a:extLst>
                    <a:ext uri="{9D8B030D-6E8A-4147-A177-3AD203B41FA5}">
                      <a16:colId xmlns:a16="http://schemas.microsoft.com/office/drawing/2014/main" val="20000"/>
                    </a:ext>
                  </a:extLst>
                </a:gridCol>
                <a:gridCol w="1495716">
                  <a:extLst>
                    <a:ext uri="{9D8B030D-6E8A-4147-A177-3AD203B41FA5}">
                      <a16:colId xmlns:a16="http://schemas.microsoft.com/office/drawing/2014/main" val="20001"/>
                    </a:ext>
                  </a:extLst>
                </a:gridCol>
                <a:gridCol w="1302283">
                  <a:extLst>
                    <a:ext uri="{9D8B030D-6E8A-4147-A177-3AD203B41FA5}">
                      <a16:colId xmlns:a16="http://schemas.microsoft.com/office/drawing/2014/main" val="20002"/>
                    </a:ext>
                  </a:extLst>
                </a:gridCol>
              </a:tblGrid>
              <a:tr h="361067">
                <a:tc>
                  <a:txBody>
                    <a:bodyPr/>
                    <a:lstStyle/>
                    <a:p>
                      <a:pPr marL="50165" algn="l">
                        <a:lnSpc>
                          <a:spcPct val="100000"/>
                        </a:lnSpc>
                        <a:spcBef>
                          <a:spcPts val="45"/>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優先度</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標準サポート</a:t>
                      </a:r>
                    </a:p>
                  </a:txBody>
                  <a:tcPr marL="0" marR="0" marT="0" marB="0" anchor="ctr">
                    <a:lnL w="6350" cap="flat" cmpd="sng" algn="ctr">
                      <a:solidFill>
                        <a:srgbClr val="B7B8B8"/>
                      </a:solidFill>
                      <a:prstDash val="solid"/>
                      <a:round/>
                      <a:headEnd type="none" w="med" len="med"/>
                      <a:tailEnd type="none" w="med" len="me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0" indent="0" algn="ctr">
                        <a:lnSpc>
                          <a:spcPct val="100000"/>
                        </a:lnSpc>
                        <a:spcBef>
                          <a:spcPts val="65"/>
                        </a:spcBef>
                      </a:pPr>
                      <a:r>
                        <a:rPr lang="ja-JP" altLang="en-US" sz="900" dirty="0">
                          <a:solidFill>
                            <a:srgbClr val="FFFFFF"/>
                          </a:solidFill>
                          <a:latin typeface="Adobe Clean Han Bold" panose="020B0600000000000000" pitchFamily="34" charset="-128"/>
                          <a:ea typeface="Adobe Clean Han Bold" panose="020B0600000000000000" pitchFamily="34" charset="-128"/>
                          <a:cs typeface="Adobe Clean"/>
                        </a:rPr>
                        <a:t>エリートサポート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9735">
                <a:tc>
                  <a:txBody>
                    <a:bodyPr/>
                    <a:lstStyle/>
                    <a:p>
                      <a:pPr marL="50165" algn="l">
                        <a:lnSpc>
                          <a:spcPct val="100000"/>
                        </a:lnSpc>
                        <a:spcBef>
                          <a:spcPts val="125"/>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1</a:t>
                      </a:r>
                    </a:p>
                    <a:p>
                      <a:pPr marL="50165" marR="495300" algn="l">
                        <a:lnSpc>
                          <a:spcPts val="1010"/>
                        </a:lnSpc>
                        <a:spcBef>
                          <a:spcPts val="40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時間年中無休／1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r>
                        <a:rPr lang="cs-CZ" altLang="ja-JP" sz="900" b="0" i="0" u="none" strike="noStrike" dirty="0">
                          <a:solidFill>
                            <a:srgbClr val="020302"/>
                          </a:solidFill>
                          <a:latin typeface="Adobe Clean Han Light" panose="020B0300000000000000" pitchFamily="34" charset="-128"/>
                          <a:ea typeface="Adobe Clean Han Light" panose="020B0300000000000000" pitchFamily="34" charset="-128"/>
                        </a:rPr>
                        <a:t>15</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 分</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54788">
                <a:tc>
                  <a:txBody>
                    <a:bodyPr/>
                    <a:lstStyle/>
                    <a:p>
                      <a:pPr marL="50165" algn="l">
                        <a:lnSpc>
                          <a:spcPct val="100000"/>
                        </a:lnSpc>
                        <a:spcBef>
                          <a:spcPts val="125"/>
                        </a:spcBef>
                      </a:pPr>
                      <a:r>
                        <a:rPr lang="ja-JP" altLang="en-US" sz="900" b="1" dirty="0">
                          <a:solidFill>
                            <a:srgbClr val="020302"/>
                          </a:solidFill>
                          <a:latin typeface="Adobe Clean Han Bold" panose="020B0600000000000000" pitchFamily="34" charset="-128"/>
                          <a:ea typeface="Adobe Clean Han Bold" panose="020B0600000000000000" pitchFamily="34" charset="-128"/>
                          <a:cs typeface="Adobe Clean"/>
                        </a:rPr>
                        <a:t>優先度 </a:t>
                      </a:r>
                      <a:r>
                        <a:rPr lang="en-US" altLang="ja-JP" sz="900" b="1" dirty="0">
                          <a:solidFill>
                            <a:srgbClr val="020302"/>
                          </a:solidFill>
                          <a:latin typeface="Adobe Clean Han Bold" panose="020B0600000000000000" pitchFamily="34" charset="-128"/>
                          <a:ea typeface="Adobe Clean Han Bold" panose="020B0600000000000000" pitchFamily="34" charset="-128"/>
                          <a:cs typeface="Adobe Clean"/>
                        </a:rPr>
                        <a:t>2</a:t>
                      </a:r>
                    </a:p>
                    <a:p>
                      <a:pPr marL="49530" marR="719455" algn="l">
                        <a:lnSpc>
                          <a:spcPts val="1010"/>
                        </a:lnSpc>
                        <a:spcBef>
                          <a:spcPts val="40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営業時間内／4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平日 24 時間／</a:t>
                      </a:r>
                      <a:r>
                        <a:rPr lang="cs-CZ" altLang="ja-JP" sz="900" b="0" i="0" u="none" strike="noStrike" dirty="0">
                          <a:solidFill>
                            <a:srgbClr val="020302"/>
                          </a:solidFill>
                          <a:latin typeface="Adobe Clean Han Light" panose="020B0300000000000000" pitchFamily="34" charset="-128"/>
                          <a:ea typeface="Adobe Clean Han Light" panose="020B0300000000000000" pitchFamily="34" charset="-128"/>
                        </a:rPr>
                        <a:t>30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分</a:t>
                      </a:r>
                      <a:endParaRPr lang="ja-JP" sz="900" b="0" i="0" u="none" strike="noStrike" dirty="0">
                        <a:solidFill>
                          <a:srgbClr val="020302"/>
                        </a:solidFill>
                        <a:latin typeface="Adobe Clean Han Light" panose="020B0300000000000000" pitchFamily="34" charset="-128"/>
                        <a:ea typeface="Adobe Clean Han Light" panose="020B0300000000000000" pitchFamily="34" charset="-128"/>
                      </a:endParaRP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0326">
                <a:tc>
                  <a:txBody>
                    <a:bodyPr/>
                    <a:lstStyle/>
                    <a:p>
                      <a:pPr marL="50165" algn="l">
                        <a:lnSpc>
                          <a:spcPct val="100000"/>
                        </a:lnSpc>
                        <a:spcBef>
                          <a:spcPts val="630"/>
                        </a:spcBef>
                      </a:pPr>
                      <a:r>
                        <a:rPr lang="ja-JP" altLang="en-US" sz="900" b="1" dirty="0">
                          <a:solidFill>
                            <a:srgbClr val="020302"/>
                          </a:solidFill>
                          <a:latin typeface="Adobe Clean Han Bold" panose="020B0600000000000000" pitchFamily="34" charset="-128"/>
                          <a:ea typeface="Adobe Clean Han Bold" panose="020B0600000000000000" pitchFamily="34" charset="-128"/>
                          <a:cs typeface="Adobe Clean"/>
                        </a:rPr>
                        <a:t>優先度 </a:t>
                      </a:r>
                      <a:r>
                        <a:rPr lang="en-US" altLang="ja-JP" sz="900" b="1" dirty="0">
                          <a:solidFill>
                            <a:srgbClr val="020302"/>
                          </a:solidFill>
                          <a:latin typeface="Adobe Clean Han Bold" panose="020B0600000000000000" pitchFamily="34" charset="-128"/>
                          <a:ea typeface="Adobe Clean Han Bold" panose="020B0600000000000000" pitchFamily="34" charset="-128"/>
                          <a:cs typeface="Adobe Clean"/>
                        </a:rPr>
                        <a:t>3</a:t>
                      </a:r>
                    </a:p>
                    <a:p>
                      <a:pPr marL="48895" marR="387985" indent="-2540" algn="l">
                        <a:lnSpc>
                          <a:spcPts val="980"/>
                        </a:lnSpc>
                        <a:spcBef>
                          <a:spcPts val="450"/>
                        </a:spcBef>
                      </a:pPr>
                      <a:r>
                        <a:rPr lang="ja-JP" altLang="en-US" sz="900" b="1" dirty="0">
                          <a:solidFill>
                            <a:srgbClr val="020302"/>
                          </a:solidFill>
                          <a:latin typeface="Adobe Clean Han Light" panose="020B0300000000000000" pitchFamily="34" charset="-128"/>
                          <a:ea typeface="Adobe Clean Han Light" panose="020B0300000000000000" pitchFamily="34" charset="-128"/>
                        </a:rPr>
                        <a:t>お客様の</a:t>
                      </a: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業務機能に軽微なサービス低下があるが、業務機能を正常に続行できる解決策／回避策が存在する。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営業時間内／6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 </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cs-CZ" altLang="ja-JP" sz="900" b="0" i="0" u="none" strike="noStrike" dirty="0">
                          <a:solidFill>
                            <a:srgbClr val="020302"/>
                          </a:solidFill>
                          <a:latin typeface="Adobe Clean Han Light" panose="020B0300000000000000" pitchFamily="34" charset="-128"/>
                          <a:ea typeface="Adobe Clean Han Light" panose="020B0300000000000000" pitchFamily="34" charset="-128"/>
                        </a:rPr>
                        <a:t>1</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5975">
                <a:tc>
                  <a:txBody>
                    <a:bodyPr/>
                    <a:lstStyle/>
                    <a:p>
                      <a:pPr marL="48895" algn="l">
                        <a:lnSpc>
                          <a:spcPct val="100000"/>
                        </a:lnSpc>
                        <a:spcBef>
                          <a:spcPts val="145"/>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4</a:t>
                      </a:r>
                    </a:p>
                    <a:p>
                      <a:pPr marL="62230" algn="l">
                        <a:lnSpc>
                          <a:spcPct val="100000"/>
                        </a:lnSpc>
                        <a:spcBef>
                          <a:spcPts val="31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57339" y="837852"/>
            <a:ext cx="2087687" cy="56127"/>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549327"/>
            <a:ext cx="2407636"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エリートサポートの特長</a:t>
            </a:r>
          </a:p>
        </p:txBody>
      </p:sp>
      <p:sp>
        <p:nvSpPr>
          <p:cNvPr id="32" name="object 32"/>
          <p:cNvSpPr txBox="1"/>
          <p:nvPr/>
        </p:nvSpPr>
        <p:spPr>
          <a:xfrm>
            <a:off x="2883797" y="1270669"/>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ja-JP" sz="1000">
                <a:solidFill>
                  <a:srgbClr val="4B4B4B"/>
                </a:solidFill>
                <a:latin typeface="Adobe Clean Han Light" panose="020B0300000000000000" pitchFamily="34" charset="-128"/>
                <a:ea typeface="Adobe Clean Han Light" panose="020B0300000000000000" pitchFamily="34" charset="-128"/>
                <a:cs typeface="AdobeClean-Light"/>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pic>
        <p:nvPicPr>
          <p:cNvPr id="33" name="object 33"/>
          <p:cNvPicPr>
            <a:picLocks/>
          </p:cNvPicPr>
          <p:nvPr/>
        </p:nvPicPr>
        <p:blipFill>
          <a:blip r:embed="rId4" cstate="print"/>
          <a:stretch>
            <a:fillRect/>
          </a:stretch>
        </p:blipFill>
        <p:spPr>
          <a:xfrm>
            <a:off x="2768925" y="927654"/>
            <a:ext cx="365760" cy="365760"/>
          </a:xfrm>
          <a:prstGeom prst="rect">
            <a:avLst/>
          </a:prstGeom>
        </p:spPr>
      </p:pic>
      <p:pic>
        <p:nvPicPr>
          <p:cNvPr id="35" name="object 35"/>
          <p:cNvPicPr>
            <a:picLocks/>
          </p:cNvPicPr>
          <p:nvPr/>
        </p:nvPicPr>
        <p:blipFill>
          <a:blip r:embed="rId5" cstate="print"/>
          <a:stretch>
            <a:fillRect/>
          </a:stretch>
        </p:blipFill>
        <p:spPr>
          <a:xfrm>
            <a:off x="5257800" y="2353028"/>
            <a:ext cx="365760" cy="365760"/>
          </a:xfrm>
          <a:prstGeom prst="rect">
            <a:avLst/>
          </a:prstGeom>
        </p:spPr>
      </p:pic>
      <p:sp>
        <p:nvSpPr>
          <p:cNvPr id="36" name="object 36"/>
          <p:cNvSpPr txBox="1"/>
          <p:nvPr/>
        </p:nvSpPr>
        <p:spPr>
          <a:xfrm>
            <a:off x="5280025" y="1270669"/>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ja-JP" sz="1000">
                <a:solidFill>
                  <a:srgbClr val="4B4B4B"/>
                </a:solidFill>
                <a:latin typeface="Adobe Clean Han Light" panose="020B0300000000000000" pitchFamily="34" charset="-128"/>
                <a:ea typeface="Adobe Clean Han Light" panose="020B0300000000000000" pitchFamily="34" charset="-128"/>
                <a:cs typeface="AdobeClean-Light"/>
              </a:rPr>
              <a:t>オープン中のサポートリクエストを定期的にレビューし、ケースの説明、ビジネスへの影響、ステータス、優先度、迅速な解決に必要な次のステップへの合意について、お客様と調整します。</a:t>
            </a:r>
          </a:p>
        </p:txBody>
      </p:sp>
      <p:pic>
        <p:nvPicPr>
          <p:cNvPr id="37" name="object 37"/>
          <p:cNvPicPr>
            <a:picLocks/>
          </p:cNvPicPr>
          <p:nvPr/>
        </p:nvPicPr>
        <p:blipFill>
          <a:blip r:embed="rId6" cstate="print"/>
          <a:stretch>
            <a:fillRect/>
          </a:stretch>
        </p:blipFill>
        <p:spPr>
          <a:xfrm>
            <a:off x="2768925" y="2292068"/>
            <a:ext cx="241555" cy="365760"/>
          </a:xfrm>
          <a:prstGeom prst="rect">
            <a:avLst/>
          </a:prstGeom>
        </p:spPr>
      </p:pic>
      <p:sp>
        <p:nvSpPr>
          <p:cNvPr id="39" name="object 39"/>
          <p:cNvSpPr txBox="1"/>
          <p:nvPr/>
        </p:nvSpPr>
        <p:spPr>
          <a:xfrm>
            <a:off x="339971" y="1270669"/>
            <a:ext cx="2273188" cy="936154"/>
          </a:xfrm>
          <a:prstGeom prst="rect">
            <a:avLst/>
          </a:prstGeom>
        </p:spPr>
        <p:txBody>
          <a:bodyPr vert="horz" wrap="square" lIns="0" tIns="12700" rIns="0" bIns="0" rtlCol="0">
            <a:spAutoFit/>
          </a:bodyPr>
          <a:lstStyle/>
          <a:p>
            <a:pPr marL="12700" marR="74295" indent="1270">
              <a:lnSpc>
                <a:spcPct val="100000"/>
              </a:lnSpc>
              <a:spcBef>
                <a:spcPts val="100"/>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エリートエクスペリエンスを監視し、サポートおよびフィールドサービスのエンゲージメントを調整し、ビジネス価値を最大化するためのプロアクティブなサービスを提供する、専任のテクニカルアカウントマネージャーです。</a:t>
            </a:r>
          </a:p>
        </p:txBody>
      </p:sp>
      <p:sp>
        <p:nvSpPr>
          <p:cNvPr id="40" name="object 40"/>
          <p:cNvSpPr txBox="1"/>
          <p:nvPr/>
        </p:nvSpPr>
        <p:spPr>
          <a:xfrm>
            <a:off x="689237" y="917526"/>
            <a:ext cx="1804414" cy="338554"/>
          </a:xfrm>
          <a:prstGeom prst="rect">
            <a:avLst/>
          </a:prstGeom>
        </p:spPr>
        <p:txBody>
          <a:bodyPr vert="horz" wrap="square" lIns="0" tIns="0" rIns="0" bIns="0" rtlCol="0">
            <a:spAutoFit/>
          </a:bodyPr>
          <a:lstStyle/>
          <a:p>
            <a:pPr marL="12700">
              <a:lnSpc>
                <a:spcPct val="100000"/>
              </a:lnSpc>
              <a:spcBef>
                <a:spcPts val="100"/>
              </a:spcBef>
            </a:pPr>
            <a:r>
              <a:rPr lang="ja-JP" sz="1100" b="1" dirty="0">
                <a:solidFill>
                  <a:srgbClr val="020302"/>
                </a:solidFill>
                <a:latin typeface="Adobe Clean Han Bold" panose="020B0600000000000000" pitchFamily="34" charset="-128"/>
                <a:ea typeface="Adobe Clean Han Bold" panose="020B0600000000000000" pitchFamily="34" charset="-128"/>
                <a:cs typeface="Arial"/>
              </a:rPr>
              <a:t>テクニカルアカウントマネージャー</a:t>
            </a:r>
          </a:p>
        </p:txBody>
      </p:sp>
      <p:pic>
        <p:nvPicPr>
          <p:cNvPr id="41" name="object 41"/>
          <p:cNvPicPr>
            <a:picLocks/>
          </p:cNvPicPr>
          <p:nvPr/>
        </p:nvPicPr>
        <p:blipFill>
          <a:blip r:embed="rId7" cstate="print"/>
          <a:stretch>
            <a:fillRect/>
          </a:stretch>
        </p:blipFill>
        <p:spPr>
          <a:xfrm>
            <a:off x="228600" y="927654"/>
            <a:ext cx="365760" cy="365760"/>
          </a:xfrm>
          <a:prstGeom prst="rect">
            <a:avLst/>
          </a:prstGeom>
        </p:spPr>
      </p:pic>
      <p:pic>
        <p:nvPicPr>
          <p:cNvPr id="47" name="object 47"/>
          <p:cNvPicPr>
            <a:picLocks/>
          </p:cNvPicPr>
          <p:nvPr/>
        </p:nvPicPr>
        <p:blipFill>
          <a:blip r:embed="rId8" cstate="print"/>
          <a:stretch>
            <a:fillRect/>
          </a:stretch>
        </p:blipFill>
        <p:spPr>
          <a:xfrm>
            <a:off x="5257800" y="927654"/>
            <a:ext cx="365760" cy="365760"/>
          </a:xfrm>
          <a:prstGeom prst="rect">
            <a:avLst/>
          </a:prstGeom>
        </p:spPr>
      </p:pic>
      <p:sp>
        <p:nvSpPr>
          <p:cNvPr id="48" name="object 48"/>
          <p:cNvSpPr txBox="1"/>
          <p:nvPr/>
        </p:nvSpPr>
        <p:spPr>
          <a:xfrm>
            <a:off x="2791726" y="5094835"/>
            <a:ext cx="2194560" cy="672877"/>
          </a:xfrm>
          <a:prstGeom prst="rect">
            <a:avLst/>
          </a:prstGeom>
        </p:spPr>
        <p:txBody>
          <a:bodyPr vert="horz" wrap="square" lIns="0" tIns="0" rIns="0" bIns="0" rtlCol="0">
            <a:spAutoFit/>
          </a:bodyPr>
          <a:lstStyle/>
          <a:p>
            <a:pPr marL="12700" marR="5080">
              <a:lnSpc>
                <a:spcPct val="110700"/>
              </a:lnSpc>
              <a:spcBef>
                <a:spcPts val="409"/>
              </a:spcBef>
            </a:pPr>
            <a:r>
              <a:rPr lang="ja-JP" sz="1000">
                <a:solidFill>
                  <a:srgbClr val="020302"/>
                </a:solidFill>
                <a:latin typeface="Adobe Clean Han Light" panose="020B0300000000000000" pitchFamily="34" charset="-128"/>
                <a:ea typeface="Adobe Clean Han Light" panose="020B0300000000000000" pitchFamily="34" charset="-128"/>
                <a:cs typeface="AdobeClean-Light"/>
              </a:rPr>
              <a:t>アドビサポートチームからの継続的なナレッジトランスファーにより、ソリューションの使用に関するベストプラクティスを提供します。</a:t>
            </a:r>
          </a:p>
        </p:txBody>
      </p:sp>
      <p:sp>
        <p:nvSpPr>
          <p:cNvPr id="49" name="object 49"/>
          <p:cNvSpPr txBox="1"/>
          <p:nvPr/>
        </p:nvSpPr>
        <p:spPr>
          <a:xfrm>
            <a:off x="5265660" y="5094835"/>
            <a:ext cx="2383494" cy="671915"/>
          </a:xfrm>
          <a:prstGeom prst="rect">
            <a:avLst/>
          </a:prstGeom>
        </p:spPr>
        <p:txBody>
          <a:bodyPr vert="horz" wrap="square" lIns="0" tIns="0" rIns="0" bIns="0" rtlCol="0">
            <a:spAutoFit/>
          </a:bodyPr>
          <a:lstStyle/>
          <a:p>
            <a:pPr marL="12700" marR="5080">
              <a:lnSpc>
                <a:spcPct val="110700"/>
              </a:lnSpc>
              <a:spcBef>
                <a:spcPts val="409"/>
              </a:spcBef>
            </a:pPr>
            <a:r>
              <a:rPr lang="ja-JP" sz="1000" spc="-30" dirty="0">
                <a:solidFill>
                  <a:srgbClr val="020302"/>
                </a:solidFill>
                <a:latin typeface="Adobe Clean Han Light" panose="020B0300000000000000" pitchFamily="34" charset="-128"/>
                <a:ea typeface="Adobe Clean Han Light" panose="020B0300000000000000" pitchFamily="34" charset="-128"/>
                <a:cs typeface="AdobeClean-Light"/>
              </a:rPr>
              <a:t>ビジネスおよびプロジェクトの主要なマイルストーンで、適切なレベルのサポート、サポート範囲、緩和計画を確実に実施するために、主要なイベントを管理します。</a:t>
            </a:r>
          </a:p>
        </p:txBody>
      </p:sp>
      <p:sp>
        <p:nvSpPr>
          <p:cNvPr id="50" name="object 50"/>
          <p:cNvSpPr txBox="1"/>
          <p:nvPr/>
        </p:nvSpPr>
        <p:spPr>
          <a:xfrm>
            <a:off x="324340" y="5113119"/>
            <a:ext cx="2226087" cy="879280"/>
          </a:xfrm>
          <a:prstGeom prst="rect">
            <a:avLst/>
          </a:prstGeom>
        </p:spPr>
        <p:txBody>
          <a:bodyPr vert="horz" wrap="square" lIns="0" tIns="0" rIns="0" bIns="0" rtlCol="0">
            <a:spAutoFit/>
          </a:bodyPr>
          <a:lstStyle/>
          <a:p>
            <a:pPr marL="12700" marR="5080" indent="97790">
              <a:lnSpc>
                <a:spcPct val="116199"/>
              </a:lnSpc>
              <a:spcBef>
                <a:spcPts val="259"/>
              </a:spcBef>
            </a:pPr>
            <a:r>
              <a:rPr lang="ja-JP" sz="1000" spc="-30" dirty="0">
                <a:solidFill>
                  <a:srgbClr val="020302"/>
                </a:solidFill>
                <a:latin typeface="Adobe Clean Han Light" panose="020B0300000000000000" pitchFamily="34" charset="-128"/>
                <a:ea typeface="Adobe Clean Han Light" panose="020B0300000000000000" pitchFamily="34" charset="-128"/>
                <a:cs typeface="AdobeClean-Light"/>
              </a:rPr>
              <a:t>最新のイノベーションを活用するために新製品の機能についてパーソナライズされたガイダンスを受けたり、アドビのエキスパートがリリースやアップグレード計画をレビューしたりします。</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599" y="2263850"/>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8825926"/>
            <a:ext cx="2356744" cy="1102866"/>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b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607829"/>
            <a:ext cx="180441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811014"/>
            <a:ext cx="1861190" cy="184666"/>
          </a:xfrm>
          <a:prstGeom prst="rect">
            <a:avLst/>
          </a:prstGeom>
        </p:spPr>
        <p:txBody>
          <a:bodyPr wrap="squar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オンラインフォーラム</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003276"/>
            <a:ext cx="2194560"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607829"/>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811015"/>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セルフガイドジャーニー</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003276"/>
            <a:ext cx="2262264" cy="1267014"/>
          </a:xfrm>
          <a:prstGeom prst="rect">
            <a:avLst/>
          </a:prstGeom>
        </p:spPr>
        <p:txBody>
          <a:bodyPr vert="horz" wrap="square" lIns="0" tIns="35560" rIns="0" bIns="0" rtlCol="0">
            <a:spAutoFit/>
          </a:bodyPr>
          <a:lstStyle/>
          <a:p>
            <a:r>
              <a:rPr lang="ja-JP" sz="1000" spc="-30" dirty="0">
                <a:solidFill>
                  <a:srgbClr val="4B4B4B"/>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381328"/>
            <a:ext cx="194486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562547"/>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チャットサポート</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607829"/>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811015"/>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電話サポート</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003276"/>
            <a:ext cx="2194560" cy="959237"/>
          </a:xfrm>
          <a:prstGeom prst="rect">
            <a:avLst/>
          </a:prstGeom>
        </p:spPr>
        <p:txBody>
          <a:bodyPr vert="horz" wrap="square" lIns="0" tIns="35560" rIns="0" bIns="0" rtlCol="0">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承認済みユーザーまたは</a:t>
            </a:r>
            <a:r>
              <a:rPr lang="ja-JP" sz="1000" b="1" dirty="0">
                <a:solidFill>
                  <a:srgbClr val="020302"/>
                </a:solidFill>
                <a:latin typeface="Adobe Clean Han Light" panose="020B0300000000000000" pitchFamily="34" charset="-128"/>
                <a:ea typeface="Adobe Clean Han Light" panose="020B0300000000000000" pitchFamily="34" charset="-128"/>
              </a:rPr>
              <a:t>サポート対象ユーザー</a:t>
            </a:r>
            <a:r>
              <a:rPr lang="ja-JP" sz="1000" dirty="0">
                <a:latin typeface="Adobe Clean Han Light" panose="020B0300000000000000" pitchFamily="34" charset="-128"/>
                <a:ea typeface="Adobe Clean Han Light" panose="020B03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67035"/>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381328"/>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562547"/>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791498"/>
            <a:ext cx="2194560"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7" y="8381328"/>
            <a:ext cx="2015239"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562547"/>
            <a:ext cx="1693024" cy="333425"/>
          </a:xfrm>
          <a:prstGeom prst="rect">
            <a:avLst/>
          </a:prstGeom>
        </p:spPr>
        <p:txBody>
          <a:bodyPr wrap="square" lIns="0" tIns="0" rIns="0" bIns="0">
            <a:spAutoFit/>
          </a:bodyPr>
          <a:lstStyle/>
          <a:p>
            <a:pPr>
              <a:lnSpc>
                <a:spcPts val="1300"/>
              </a:lnSpc>
            </a:pPr>
            <a:r>
              <a:rPr lang="ja-JP" sz="1200" b="1" dirty="0">
                <a:latin typeface="Adobe Clean Han Bold" panose="020B0600000000000000" pitchFamily="34" charset="-128"/>
                <a:ea typeface="Adobe Clean Han Bold" panose="020B0600000000000000" pitchFamily="34" charset="-128"/>
                <a:cs typeface="Open Sans" pitchFamily="34" charset="0"/>
              </a:rPr>
              <a:t>24 時間年中無休のサポートポータル</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818118"/>
            <a:ext cx="2262264"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68925" y="6622869"/>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8600" y="8381328"/>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8600" y="6584201"/>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7800" y="6572391"/>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57800" y="8381328"/>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76853" y="8381328"/>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520931"/>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44056"/>
            <a:ext cx="1751442"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標準サポートの特長</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76353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3882620"/>
            <a:ext cx="2194560" cy="672877"/>
          </a:xfrm>
          <a:prstGeom prst="rect">
            <a:avLst/>
          </a:prstGeom>
        </p:spPr>
        <p:txBody>
          <a:bodyPr lIns="0" tIns="0" rIns="0" bIns="0">
            <a:spAutoFit/>
          </a:bodyPr>
          <a:lstStyle/>
          <a:p>
            <a:pPr marL="18415" marR="262255" lvl="0">
              <a:lnSpc>
                <a:spcPct val="110700"/>
              </a:lnSpc>
              <a:spcBef>
                <a:spcPts val="315"/>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ソリューションのデプロイメント、設定、全体的なアーキテクチャ（統合を含む）のプロアクティ</a:t>
            </a:r>
            <a:br>
              <a:rPr lang="cs-CZ" altLang="ja-JP" sz="10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ブなレビューを行います。</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3882620"/>
            <a:ext cx="2383494" cy="654603"/>
          </a:xfrm>
          <a:prstGeom prst="rect">
            <a:avLst/>
          </a:prstGeom>
        </p:spPr>
        <p:txBody>
          <a:bodyPr wrap="square" lIns="0" tIns="0" rIns="0" bIns="0">
            <a:spAutoFit/>
          </a:bodyPr>
          <a:lstStyle/>
          <a:p>
            <a:pPr marL="13970" marR="5080" lvl="0" indent="-1905">
              <a:lnSpc>
                <a:spcPct val="108000"/>
              </a:lnSpc>
              <a:spcBef>
                <a:spcPts val="585"/>
              </a:spcBef>
            </a:pPr>
            <a:r>
              <a:rPr lang="ja-JP" sz="1000" spc="-30" dirty="0">
                <a:solidFill>
                  <a:srgbClr val="020302"/>
                </a:solidFill>
                <a:latin typeface="Adobe Clean Han Light" panose="020B0300000000000000" pitchFamily="34" charset="-128"/>
                <a:ea typeface="Adobe Clean Han Light" panose="020B0300000000000000" pitchFamily="34" charset="-128"/>
                <a:cs typeface="AdobeClean-Light"/>
              </a:rPr>
              <a:t>メンテナンスのベストプラクティスや最</a:t>
            </a:r>
            <a:br>
              <a:rPr lang="cs-CZ" altLang="ja-JP" sz="1000" spc="-3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spc="-30" dirty="0">
                <a:solidFill>
                  <a:srgbClr val="020302"/>
                </a:solidFill>
                <a:latin typeface="Adobe Clean Han Light" panose="020B0300000000000000" pitchFamily="34" charset="-128"/>
                <a:ea typeface="Adobe Clean Han Light" panose="020B0300000000000000" pitchFamily="34" charset="-128"/>
                <a:cs typeface="AdobeClean-Light"/>
              </a:rPr>
              <a:t>新の修正プログラム（SP、MR、パッチ、FP）を受け取り、すべてのメンテナンスチェックについて最新の状態を維持します。</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692466"/>
            <a:ext cx="2194560" cy="615553"/>
          </a:xfrm>
          <a:prstGeom prst="rect">
            <a:avLst/>
          </a:prstGeom>
        </p:spPr>
        <p:txBody>
          <a:bodyPr lIns="0" tIns="0" rIns="0" bIns="0">
            <a:spAutoFit/>
          </a:bodyPr>
          <a:lstStyle/>
          <a:p>
            <a:pPr marL="12700" marR="254000" lvl="0">
              <a:spcBef>
                <a:spcPts val="660"/>
              </a:spcBef>
            </a:pP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エリートプログラムのサービス、サポート関連指標、成果物（将来的な計画を含む）に関して、定期的なレビューを行います。</a:t>
            </a:r>
          </a:p>
        </p:txBody>
      </p:sp>
      <p:sp>
        <p:nvSpPr>
          <p:cNvPr id="14" name="Rectangle 13">
            <a:extLst>
              <a:ext uri="{FF2B5EF4-FFF2-40B4-BE49-F238E27FC236}">
                <a16:creationId xmlns:a16="http://schemas.microsoft.com/office/drawing/2014/main" id="{1F9B79A3-5BD5-CA43-B665-BC73BDF0BB24}"/>
              </a:ext>
            </a:extLst>
          </p:cNvPr>
          <p:cNvSpPr/>
          <p:nvPr/>
        </p:nvSpPr>
        <p:spPr>
          <a:xfrm>
            <a:off x="5343107" y="2699478"/>
            <a:ext cx="2194560" cy="615553"/>
          </a:xfrm>
          <a:prstGeom prst="rect">
            <a:avLst/>
          </a:prstGeom>
        </p:spPr>
        <p:txBody>
          <a:bodyPr lIns="0" tIns="0" rIns="0" bIns="0">
            <a:spAutoFit/>
          </a:bodyPr>
          <a:lstStyle/>
          <a:p>
            <a:pPr marL="12700" marR="267335" lvl="0">
              <a:spcBef>
                <a:spcPts val="440"/>
              </a:spcBef>
            </a:pP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特定の製品の機能と、それを活用して一般的なビジネス上の問題を解決する方法に焦点を当てた 60 分のセッションです。</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634129"/>
            <a:ext cx="2194560" cy="769441"/>
          </a:xfrm>
          <a:prstGeom prst="rect">
            <a:avLst/>
          </a:prstGeom>
        </p:spPr>
        <p:txBody>
          <a:bodyPr lIns="0" tIns="0" rIns="0" bIns="0">
            <a:spAutoFit/>
          </a:bodyPr>
          <a:lstStyle/>
          <a:p>
            <a:pPr marL="32384" marR="5080" lvl="0">
              <a:spcBef>
                <a:spcPts val="440"/>
              </a:spcBef>
            </a:pP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アドビ内の専任連絡窓口が、エスカレーション支援や定期的なアップデートを提供し、お客様の最も重要なオープン中のサポートリクエストに優先的に対応します。</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917526"/>
            <a:ext cx="2194560" cy="169277"/>
          </a:xfrm>
          <a:prstGeom prst="rect">
            <a:avLst/>
          </a:prstGeom>
        </p:spPr>
        <p:txBody>
          <a:bodyPr vert="horz" wrap="square" lIns="0" tIns="0" rIns="0" bIns="0" rtlCol="0">
            <a:spAutoFit/>
          </a:bodyPr>
          <a:lstStyle/>
          <a:p>
            <a:pPr lvl="0">
              <a:spcBef>
                <a:spcPts val="100"/>
              </a:spcBef>
            </a:pPr>
            <a:r>
              <a:rPr lang="ja-JP" sz="1100" b="1" dirty="0">
                <a:solidFill>
                  <a:srgbClr val="020302"/>
                </a:solidFill>
                <a:latin typeface="Adobe Clean Han Bold" panose="020B0600000000000000" pitchFamily="34" charset="-128"/>
                <a:ea typeface="Adobe Clean Han Bold" panose="020B0600000000000000" pitchFamily="34" charset="-128"/>
                <a:cs typeface="Arial"/>
              </a:rPr>
              <a:t>専任サポートエンジニア</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917526"/>
            <a:ext cx="2194560" cy="169277"/>
          </a:xfrm>
          <a:prstGeom prst="rect">
            <a:avLst/>
          </a:prstGeom>
        </p:spPr>
        <p:txBody>
          <a:bodyPr vert="horz" wrap="square" lIns="0" tIns="0" rIns="0" bIns="0" rtlCol="0">
            <a:spAutoFit/>
          </a:bodyPr>
          <a:lstStyle/>
          <a:p>
            <a:pPr lvl="0">
              <a:spcBef>
                <a:spcPts val="100"/>
              </a:spcBef>
            </a:pPr>
            <a:r>
              <a:rPr lang="ja-JP" sz="1100" b="1" dirty="0">
                <a:solidFill>
                  <a:srgbClr val="020302"/>
                </a:solidFill>
                <a:latin typeface="Adobe Clean Han Bold" panose="020B0600000000000000" pitchFamily="34" charset="-128"/>
                <a:ea typeface="Adobe Clean Han Bold" panose="020B0600000000000000" pitchFamily="34" charset="-128"/>
                <a:cs typeface="Arial"/>
              </a:rPr>
              <a:t>ケースレビュー</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629904"/>
            <a:ext cx="2194560" cy="169277"/>
          </a:xfrm>
          <a:prstGeom prst="rect">
            <a:avLst/>
          </a:prstGeom>
        </p:spPr>
        <p:txBody>
          <a:bodyPr vert="horz" wrap="square" lIns="0" tIns="0" rIns="0" bIns="0" rtlCol="0">
            <a:spAutoFit/>
          </a:bodyPr>
          <a:lstStyle/>
          <a:p>
            <a:pPr marL="56515" lvl="0">
              <a:spcBef>
                <a:spcPts val="665"/>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メンテナンスと監視</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540453"/>
            <a:ext cx="1820304" cy="338554"/>
          </a:xfrm>
          <a:prstGeom prst="rect">
            <a:avLst/>
          </a:prstGeom>
        </p:spPr>
        <p:txBody>
          <a:bodyPr vert="horz" wrap="square" lIns="0" tIns="0" rIns="0" bIns="0" rtlCol="0">
            <a:spAutoFit/>
          </a:bodyPr>
          <a:lstStyle/>
          <a:p>
            <a:pPr marL="56515" lvl="0">
              <a:spcBef>
                <a:spcPts val="665"/>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ソリューションロードマップのレビュー</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629904"/>
            <a:ext cx="2194560" cy="169277"/>
          </a:xfrm>
          <a:prstGeom prst="rect">
            <a:avLst/>
          </a:prstGeom>
        </p:spPr>
        <p:txBody>
          <a:bodyPr vert="horz" wrap="square" lIns="0" tIns="0" rIns="0" bIns="0" rtlCol="0">
            <a:spAutoFit/>
          </a:bodyPr>
          <a:lstStyle/>
          <a:p>
            <a:pPr lvl="0">
              <a:spcBef>
                <a:spcPts val="185"/>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環境レビュー</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390920"/>
            <a:ext cx="2194560" cy="169277"/>
          </a:xfrm>
          <a:prstGeom prst="rect">
            <a:avLst/>
          </a:prstGeom>
        </p:spPr>
        <p:txBody>
          <a:bodyPr vert="horz" wrap="square" lIns="0" tIns="0" rIns="0" bIns="0" rtlCol="0">
            <a:spAutoFit/>
          </a:bodyPr>
          <a:lstStyle/>
          <a:p>
            <a:pPr lvl="0">
              <a:spcBef>
                <a:spcPts val="880"/>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エスカレーション管理</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390920"/>
            <a:ext cx="2194560" cy="169277"/>
          </a:xfrm>
          <a:prstGeom prst="rect">
            <a:avLst/>
          </a:prstGeom>
        </p:spPr>
        <p:txBody>
          <a:bodyPr vert="horz" wrap="square" lIns="0" tIns="0" rIns="0" bIns="0" rtlCol="0">
            <a:spAutoFit/>
          </a:bodyPr>
          <a:lstStyle/>
          <a:p>
            <a:pPr lvl="0">
              <a:spcBef>
                <a:spcPts val="350"/>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サービスレビュー</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390920"/>
            <a:ext cx="2194560" cy="169277"/>
          </a:xfrm>
          <a:prstGeom prst="rect">
            <a:avLst/>
          </a:prstGeom>
        </p:spPr>
        <p:txBody>
          <a:bodyPr vert="horz" wrap="square" lIns="0" tIns="0" rIns="0" bIns="0" rtlCol="0">
            <a:spAutoFit/>
          </a:bodyPr>
          <a:lstStyle/>
          <a:p>
            <a:pPr lvl="0">
              <a:spcBef>
                <a:spcPts val="520"/>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エキスパートセッション</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786096"/>
            <a:ext cx="2194560" cy="169277"/>
          </a:xfrm>
          <a:prstGeom prst="rect">
            <a:avLst/>
          </a:prstGeom>
        </p:spPr>
        <p:txBody>
          <a:bodyPr vert="horz" wrap="square" lIns="0" tIns="0" rIns="0" bIns="0" rtlCol="0">
            <a:spAutoFit/>
          </a:bodyPr>
          <a:lstStyle/>
          <a:p>
            <a:pPr lvl="0">
              <a:spcBef>
                <a:spcPts val="185"/>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リリースの準備とレビュー</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786096"/>
            <a:ext cx="2194560" cy="169277"/>
          </a:xfrm>
          <a:prstGeom prst="rect">
            <a:avLst/>
          </a:prstGeom>
        </p:spPr>
        <p:txBody>
          <a:bodyPr vert="horz" wrap="square" lIns="0" tIns="0" rIns="0" bIns="0" rtlCol="0">
            <a:spAutoFit/>
          </a:bodyPr>
          <a:lstStyle/>
          <a:p>
            <a:pPr marL="81280">
              <a:lnSpc>
                <a:spcPct val="100000"/>
              </a:lnSpc>
              <a:spcBef>
                <a:spcPts val="740"/>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ナレッジトランスファー</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786096"/>
            <a:ext cx="2194560" cy="169277"/>
          </a:xfrm>
          <a:prstGeom prst="rect">
            <a:avLst/>
          </a:prstGeom>
        </p:spPr>
        <p:txBody>
          <a:bodyPr vert="horz" wrap="square" lIns="0" tIns="0" rIns="0" bIns="0" rtlCol="0">
            <a:spAutoFit/>
          </a:bodyPr>
          <a:lstStyle/>
          <a:p>
            <a:pPr marL="55880">
              <a:lnSpc>
                <a:spcPct val="100000"/>
              </a:lnSpc>
              <a:spcBef>
                <a:spcPts val="740"/>
              </a:spcBef>
            </a:pPr>
            <a:r>
              <a:rPr lang="ja-JP" sz="1100" b="1" dirty="0">
                <a:solidFill>
                  <a:srgbClr val="020302"/>
                </a:solidFill>
                <a:latin typeface="Adobe Clean Han Bold" panose="020B0600000000000000" pitchFamily="34" charset="-128"/>
                <a:ea typeface="Adobe Clean Han Bold" panose="020B0600000000000000" pitchFamily="34" charset="-128"/>
                <a:cs typeface="Adobe Clean"/>
              </a:rPr>
              <a:t>イベント管理</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62771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531299"/>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28599" y="3485296"/>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5"/>
          <a:stretch>
            <a:fillRect/>
          </a:stretch>
        </p:blipFill>
        <p:spPr>
          <a:xfrm>
            <a:off x="2768925" y="3573662"/>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6"/>
          <a:stretch>
            <a:fillRect/>
          </a:stretch>
        </p:blipFill>
        <p:spPr>
          <a:xfrm>
            <a:off x="355868" y="4729308"/>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7"/>
          <a:stretch>
            <a:fillRect/>
          </a:stretch>
        </p:blipFill>
        <p:spPr>
          <a:xfrm>
            <a:off x="5276601" y="3571792"/>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8"/>
          <a:stretch>
            <a:fillRect/>
          </a:stretch>
        </p:blipFill>
        <p:spPr>
          <a:xfrm>
            <a:off x="5276601" y="4779244"/>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768925" y="4687695"/>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3890445"/>
            <a:ext cx="2383495" cy="881203"/>
          </a:xfrm>
          <a:prstGeom prst="rect">
            <a:avLst/>
          </a:prstGeom>
        </p:spPr>
        <p:txBody>
          <a:bodyPr wrap="square" lIns="0" tIns="0" rIns="0" bIns="0">
            <a:spAutoFit/>
          </a:bodyPr>
          <a:lstStyle/>
          <a:p>
            <a:pPr marL="18415" marR="262255">
              <a:lnSpc>
                <a:spcPct val="110700"/>
              </a:lnSpc>
              <a:spcBef>
                <a:spcPts val="315"/>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アドビのソリューションロードマップとお客様のプロジェクトロードマップを比較および調整して、リスクを軽減し、将来に備えます。</a:t>
            </a:r>
          </a:p>
          <a:p>
            <a:pPr marL="18415" marR="262255" lvl="0">
              <a:lnSpc>
                <a:spcPct val="110700"/>
              </a:lnSpc>
              <a:spcBef>
                <a:spcPts val="315"/>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a:t>
            </a:r>
          </a:p>
        </p:txBody>
      </p:sp>
      <p:sp>
        <p:nvSpPr>
          <p:cNvPr id="97" name="object 10">
            <a:extLst>
              <a:ext uri="{FF2B5EF4-FFF2-40B4-BE49-F238E27FC236}">
                <a16:creationId xmlns:a16="http://schemas.microsoft.com/office/drawing/2014/main" id="{E6D12F57-3D79-4850-8452-F5A8D5BE7E0F}"/>
              </a:ext>
            </a:extLst>
          </p:cNvPr>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dirty="0">
              <a:latin typeface="Adobe Clean"/>
              <a:cs typeface="Adobe Clean"/>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flipV="1">
            <a:off x="4204253" y="2616576"/>
            <a:ext cx="2947176" cy="45719"/>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224663" y="2329687"/>
            <a:ext cx="3013232"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フィールドサービスアクティビティ</a:t>
            </a:r>
          </a:p>
        </p:txBody>
      </p:sp>
      <p:sp>
        <p:nvSpPr>
          <p:cNvPr id="13" name="object 13"/>
          <p:cNvSpPr txBox="1"/>
          <p:nvPr/>
        </p:nvSpPr>
        <p:spPr>
          <a:xfrm>
            <a:off x="914421" y="2342312"/>
            <a:ext cx="1636005"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Launch Advisory</a:t>
            </a:r>
          </a:p>
        </p:txBody>
      </p:sp>
      <p:sp>
        <p:nvSpPr>
          <p:cNvPr id="14" name="object 14"/>
          <p:cNvSpPr txBox="1"/>
          <p:nvPr/>
        </p:nvSpPr>
        <p:spPr>
          <a:xfrm>
            <a:off x="242187" y="2787904"/>
            <a:ext cx="3004185" cy="782265"/>
          </a:xfrm>
          <a:prstGeom prst="rect">
            <a:avLst/>
          </a:prstGeom>
        </p:spPr>
        <p:txBody>
          <a:bodyPr vert="horz" wrap="square" lIns="0" tIns="12700" rIns="0" bIns="0" rtlCol="0">
            <a:spAutoFit/>
          </a:bodyPr>
          <a:lstStyle/>
          <a:p>
            <a:pPr marL="12700" marR="5080">
              <a:lnSpc>
                <a:spcPct val="100000"/>
              </a:lnSpc>
              <a:spcBef>
                <a:spcPts val="100"/>
              </a:spcBef>
            </a:pPr>
            <a:r>
              <a:rPr lang="ja-JP" sz="1000" dirty="0">
                <a:solidFill>
                  <a:srgbClr val="1F1F1F"/>
                </a:solidFill>
                <a:latin typeface="Adobe Clean Han Light" panose="020B0300000000000000" pitchFamily="34" charset="-128"/>
                <a:ea typeface="Adobe Clean Han Light" panose="020B0300000000000000" pitchFamily="34" charset="-128"/>
                <a:cs typeface="AdobeClean-Light"/>
              </a:rPr>
              <a:t>新しい Adobe Experience Cloud ソリューション</a:t>
            </a:r>
            <a:br>
              <a:rPr lang="cs-CZ" altLang="ja-JP" sz="1000" dirty="0">
                <a:solidFill>
                  <a:srgbClr val="1F1F1F"/>
                </a:solidFill>
                <a:latin typeface="Adobe Clean Han Light" panose="020B0300000000000000" pitchFamily="34" charset="-128"/>
                <a:ea typeface="Adobe Clean Han Light" panose="020B0300000000000000" pitchFamily="34" charset="-128"/>
                <a:cs typeface="AdobeClean-Light"/>
              </a:rPr>
            </a:br>
            <a:r>
              <a:rPr lang="ja-JP" sz="1000" b="1" dirty="0">
                <a:latin typeface="Adobe Clean Han Bold" panose="020B0600000000000000" pitchFamily="34" charset="-128"/>
                <a:ea typeface="Adobe Clean Han Bold" panose="020B0600000000000000" pitchFamily="34" charset="-128"/>
                <a:cs typeface="Adobe Clean"/>
              </a:rPr>
              <a:t>を実装するお客様のための</a:t>
            </a:r>
            <a:r>
              <a:rPr lang="ja-JP" sz="1000" b="1" dirty="0">
                <a:latin typeface="Adobe Clean Han Bold" panose="020B0600000000000000" pitchFamily="34" charset="-128"/>
                <a:ea typeface="MS Mincho"/>
                <a:cs typeface="Adobe Clean"/>
              </a:rPr>
              <a:t> </a:t>
            </a:r>
            <a:r>
              <a:rPr lang="ja-JP" sz="1000" dirty="0">
                <a:latin typeface="Adobe Clean Han Light" panose="020B0300000000000000" pitchFamily="34" charset="-128"/>
                <a:ea typeface="Adobe Clean Han Light" panose="020B0300000000000000" pitchFamily="34" charset="-128"/>
                <a:cs typeface="AdobeClean-Light"/>
              </a:rPr>
              <a:t>Launch Advisory</a:t>
            </a:r>
            <a:r>
              <a:rPr lang="ja-JP" sz="1000" dirty="0">
                <a:latin typeface="Adobe Clean Han Light" panose="020B0300000000000000" pitchFamily="34" charset="-128"/>
                <a:ea typeface="Adobe Clean Han Light" panose="020B0300000000000000" pitchFamily="34" charset="-128"/>
                <a:cs typeface="AdobeClean-SemiLight"/>
              </a:rPr>
              <a:t> は</a:t>
            </a:r>
            <a:r>
              <a:rPr lang="ja-JP" sz="950" dirty="0">
                <a:latin typeface="Adobe Clean Han Light" panose="020B0300000000000000" pitchFamily="34" charset="-128"/>
                <a:ea typeface="Adobe Clean Han Light" panose="020B0300000000000000" pitchFamily="34" charset="-128"/>
                <a:cs typeface="AdobeClean-SemiLight"/>
              </a:rPr>
              <a:t>、</a:t>
            </a:r>
          </a:p>
          <a:p>
            <a:pPr marL="12700" marR="86995" indent="-635">
              <a:lnSpc>
                <a:spcPct val="100000"/>
              </a:lnSpc>
            </a:pPr>
            <a:r>
              <a:rPr lang="ja-JP" sz="950" dirty="0">
                <a:latin typeface="Adobe Clean Han Light" panose="020B0300000000000000" pitchFamily="34" charset="-128"/>
                <a:ea typeface="Adobe Clean Han Light" panose="020B0300000000000000" pitchFamily="34" charset="-128"/>
                <a:cs typeface="AdobeClean-SemiLight"/>
              </a:rPr>
              <a:t>デプロイメント</a:t>
            </a:r>
            <a:r>
              <a:rPr lang="ja-JP" sz="1000" dirty="0">
                <a:latin typeface="Adobe Clean Han Light" panose="020B0300000000000000" pitchFamily="34" charset="-128"/>
                <a:ea typeface="Adobe Clean Han Light" panose="020B0300000000000000" pitchFamily="34" charset="-128"/>
                <a:cs typeface="AdobeClean-Light"/>
              </a:rPr>
              <a:t>の成功をサポートし、価値実現まで</a:t>
            </a:r>
            <a:r>
              <a:rPr lang="ja-JP" sz="950" dirty="0">
                <a:latin typeface="Adobe Clean Han Light" panose="020B0300000000000000" pitchFamily="34" charset="-128"/>
                <a:ea typeface="Adobe Clean Han Light" panose="020B0300000000000000" pitchFamily="34" charset="-128"/>
                <a:cs typeface="AdobeClean-Light"/>
              </a:rPr>
              <a:t>の時間を短縮することが実証されている、</a:t>
            </a:r>
            <a:r>
              <a:rPr lang="ja-JP" sz="1000" dirty="0">
                <a:latin typeface="Adobe Clean Han Light" panose="020B0300000000000000" pitchFamily="34" charset="-128"/>
                <a:ea typeface="Adobe Clean Han Light" panose="020B0300000000000000" pitchFamily="34" charset="-128"/>
                <a:cs typeface="AdobeClean-Light"/>
              </a:rPr>
              <a:t>アドバイザリサービスおよび提案</a:t>
            </a:r>
            <a:r>
              <a:rPr lang="ja-JP" sz="950" dirty="0">
                <a:latin typeface="Adobe Clean Han Light" panose="020B0300000000000000" pitchFamily="34" charset="-128"/>
                <a:ea typeface="Adobe Clean Han Light" panose="020B0300000000000000" pitchFamily="34" charset="-128"/>
                <a:cs typeface="AdobeClean-Light"/>
              </a:rPr>
              <a:t>の中核です</a:t>
            </a:r>
            <a:r>
              <a:rPr lang="ja-JP" sz="1000" dirty="0">
                <a:latin typeface="Adobe Clean Han Light" panose="020B0300000000000000" pitchFamily="34" charset="-128"/>
                <a:ea typeface="Adobe Clean Han Light" panose="020B0300000000000000" pitchFamily="34" charset="-128"/>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782265"/>
          </a:xfrm>
          <a:prstGeom prst="rect">
            <a:avLst/>
          </a:prstGeom>
        </p:spPr>
        <p:txBody>
          <a:bodyPr vert="horz" wrap="square" lIns="0" tIns="12700" rIns="0" bIns="0" rtlCol="0">
            <a:spAutoFit/>
          </a:bodyPr>
          <a:lstStyle/>
          <a:p>
            <a:pPr marL="12700" marR="508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フィールドサービスは、</a:t>
            </a:r>
            <a:r>
              <a:rPr lang="ja-JP" sz="1000" b="1" dirty="0">
                <a:solidFill>
                  <a:srgbClr val="4B4B4B"/>
                </a:solidFill>
                <a:latin typeface="Adobe Clean Han Bold" panose="020B0600000000000000" pitchFamily="34" charset="-128"/>
                <a:ea typeface="Adobe Clean Han Bold" panose="020B0600000000000000" pitchFamily="34" charset="-128"/>
                <a:cs typeface="Adobe Clean"/>
              </a:rPr>
              <a:t>迅速な解決</a:t>
            </a: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、集中的なカスタマーサクセス、</a:t>
            </a:r>
            <a:r>
              <a:rPr lang="ja-JP" sz="1000" b="1" dirty="0">
                <a:solidFill>
                  <a:srgbClr val="4B4B4B"/>
                </a:solidFill>
                <a:latin typeface="Adobe Clean Han Bold" panose="020B0600000000000000" pitchFamily="34" charset="-128"/>
                <a:ea typeface="Adobe Clean Han Bold" panose="020B0600000000000000" pitchFamily="34" charset="-128"/>
                <a:cs typeface="Adobe Clean"/>
              </a:rPr>
              <a:t>価値実現までの時間の短縮</a:t>
            </a: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のために使用されます。サポート契約の対象となるソリューション製品で、Launch Advisory が適用される場合、</a:t>
            </a:r>
            <a:r>
              <a:rPr lang="ja-JP" sz="1000" b="1" dirty="0">
                <a:solidFill>
                  <a:srgbClr val="4B4B4B"/>
                </a:solidFill>
                <a:latin typeface="Adobe Clean Han Bold" panose="020B0600000000000000" pitchFamily="34" charset="-128"/>
                <a:ea typeface="Adobe Clean Han Bold" panose="020B0600000000000000" pitchFamily="34" charset="-128"/>
                <a:cs typeface="Adobe Clean"/>
              </a:rPr>
              <a:t>1 年目のフィールドサービス</a:t>
            </a:r>
            <a:br>
              <a:rPr lang="cs-CZ" altLang="ja-JP" sz="1000" b="1" dirty="0">
                <a:solidFill>
                  <a:srgbClr val="4B4B4B"/>
                </a:solidFill>
                <a:latin typeface="Adobe Clean Han Bold" panose="020B0600000000000000" pitchFamily="34" charset="-128"/>
                <a:ea typeface="Adobe Clean Han Bold" panose="020B0600000000000000" pitchFamily="34" charset="-128"/>
                <a:cs typeface="Adobe Clean"/>
              </a:rPr>
            </a:br>
            <a:r>
              <a:rPr lang="ja-JP" sz="1000" dirty="0">
                <a:solidFill>
                  <a:srgbClr val="4B4B4B"/>
                </a:solidFill>
                <a:latin typeface="Adobe Clean Han Light" panose="020B0300000000000000" pitchFamily="34" charset="-128"/>
                <a:ea typeface="Adobe Clean Han Light" panose="020B0300000000000000" pitchFamily="34" charset="-128"/>
                <a:cs typeface="AdobeClean-Light"/>
              </a:rPr>
              <a:t>はありません。</a:t>
            </a:r>
          </a:p>
        </p:txBody>
      </p:sp>
      <p:sp>
        <p:nvSpPr>
          <p:cNvPr id="19" name="object 19"/>
          <p:cNvSpPr/>
          <p:nvPr/>
        </p:nvSpPr>
        <p:spPr>
          <a:xfrm flipV="1">
            <a:off x="924303" y="2621659"/>
            <a:ext cx="1455635" cy="45719"/>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03012"/>
            <a:ext cx="3114040" cy="628377"/>
          </a:xfrm>
          <a:prstGeom prst="rect">
            <a:avLst/>
          </a:prstGeom>
        </p:spPr>
        <p:txBody>
          <a:bodyPr vert="horz" wrap="square" lIns="0" tIns="12700" rIns="0" bIns="0" rtlCol="0">
            <a:spAutoFit/>
          </a:bodyPr>
          <a:lstStyle/>
          <a:p>
            <a:pPr marL="12700" marR="5080" algn="just">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Launch Advisory では、お客様のプロジェクトスケジュールの一般的なマイルストーン（キックオフ、定義、デザイン、サービスイン、ポストローンチ）に合わせて、ガイド、検証、評価、提案を行います。</a:t>
            </a:r>
          </a:p>
        </p:txBody>
      </p:sp>
      <p:sp>
        <p:nvSpPr>
          <p:cNvPr id="22" name="object 22"/>
          <p:cNvSpPr txBox="1"/>
          <p:nvPr/>
        </p:nvSpPr>
        <p:spPr>
          <a:xfrm>
            <a:off x="263464" y="6036055"/>
            <a:ext cx="1247140" cy="166712"/>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主な成果物：</a:t>
            </a:r>
          </a:p>
        </p:txBody>
      </p:sp>
      <p:sp>
        <p:nvSpPr>
          <p:cNvPr id="23" name="object 23"/>
          <p:cNvSpPr txBox="1"/>
          <p:nvPr/>
        </p:nvSpPr>
        <p:spPr>
          <a:xfrm>
            <a:off x="205422" y="6239719"/>
            <a:ext cx="3200022" cy="746358"/>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キックオフ（プロジェクトコラボレーション計画を含む）資料</a:t>
            </a:r>
          </a:p>
          <a:p>
            <a:pPr marL="184150" marR="5080" lvl="0" indent="-171450">
              <a:spcBef>
                <a:spcPts val="4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評価および提案ドキュメント</a:t>
            </a:r>
          </a:p>
          <a:p>
            <a:pPr marL="184150" marR="5080" lvl="0" indent="-171450">
              <a:spcBef>
                <a:spcPts val="4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エンゲージメントサマリー</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ja-JP" sz="1600">
                <a:solidFill>
                  <a:srgbClr val="FFFFFF"/>
                </a:solidFill>
                <a:latin typeface="Adobe Clean Han Light" panose="020B0300000000000000" pitchFamily="34" charset="-128"/>
                <a:ea typeface="Adobe Clean Han Light" panose="020B0300000000000000" pitchFamily="34" charset="-128"/>
                <a:cs typeface="Arial"/>
              </a:rPr>
              <a:t>実装</a:t>
            </a:r>
          </a:p>
          <a:p>
            <a:pPr marL="12700" marR="5080">
              <a:lnSpc>
                <a:spcPct val="100000"/>
              </a:lnSpc>
              <a:spcBef>
                <a:spcPts val="1505"/>
              </a:spcBef>
            </a:pPr>
            <a:r>
              <a:rPr lang="ja-JP" sz="1000">
                <a:latin typeface="Adobe Clean Han Light" panose="020B0300000000000000" pitchFamily="34" charset="-128"/>
                <a:ea typeface="Adobe Clean Han Light" panose="020B0300000000000000" pitchFamily="34" charset="-128"/>
                <a:cs typeface="AdobeClean-Light"/>
              </a:rPr>
              <a:t>アドビソリューションエキスパートは、お客様や実装パートナーに対して、ベストプラクティスに基づいたガイダンスで、</a:t>
            </a:r>
            <a:r>
              <a:rPr lang="ja-JP" sz="1000">
                <a:latin typeface="Adobe Clean Han Light" panose="020B0300000000000000" pitchFamily="34" charset="-128"/>
                <a:ea typeface="Adobe Clean Han Light" panose="020B0300000000000000" pitchFamily="34" charset="-128"/>
                <a:cs typeface="AdobeClean-SemiLight"/>
              </a:rPr>
              <a:t>要件、</a:t>
            </a:r>
            <a:r>
              <a:rPr lang="ja-JP" sz="950">
                <a:latin typeface="Adobe Clean Han Light" panose="020B0300000000000000" pitchFamily="34" charset="-128"/>
                <a:ea typeface="Adobe Clean Han Light" panose="020B0300000000000000" pitchFamily="34" charset="-128"/>
                <a:cs typeface="AdobeClean-SemiLight"/>
              </a:rPr>
              <a:t>アーキテクチャ、</a:t>
            </a:r>
            <a:r>
              <a:rPr lang="ja-JP" sz="1000">
                <a:latin typeface="Adobe Clean Han Light" panose="020B0300000000000000" pitchFamily="34" charset="-128"/>
                <a:ea typeface="Adobe Clean Han Light" panose="020B0300000000000000" pitchFamily="34" charset="-128"/>
                <a:cs typeface="AdobeClean-SemiLight"/>
              </a:rPr>
              <a:t>開発プロセス、ローンチ準備レビューの検証を支援します。</a:t>
            </a:r>
          </a:p>
        </p:txBody>
      </p:sp>
      <p:pic>
        <p:nvPicPr>
          <p:cNvPr id="26" name="object 26"/>
          <p:cNvPicPr/>
          <p:nvPr/>
        </p:nvPicPr>
        <p:blipFill>
          <a:blip r:embed="rId3" cstate="print"/>
          <a:stretch>
            <a:fillRect/>
          </a:stretch>
        </p:blipFill>
        <p:spPr>
          <a:xfrm>
            <a:off x="363328" y="70071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ja-JP" sz="1000" b="1" dirty="0">
                <a:latin typeface="Adobe Clean Han Bold" panose="020B0600000000000000" pitchFamily="34" charset="-128"/>
                <a:ea typeface="Adobe Clean Han Bold" panose="020B0600000000000000" pitchFamily="34" charset="-128"/>
                <a:cs typeface="Arial"/>
              </a:rPr>
              <a:t>テクニカルトラックアクティビティ</a:t>
            </a:r>
            <a:r>
              <a:rPr lang="ja-JP" sz="1000" dirty="0">
                <a:latin typeface="Adobe Clean Han Light" panose="020B0300000000000000" pitchFamily="34" charset="-128"/>
                <a:ea typeface="Adobe Clean Han Light" panose="020B0300000000000000" pitchFamily="34" charset="-128"/>
                <a:cs typeface="AdobeClean-Light"/>
              </a:rPr>
              <a:t>は、お客様が技術的に安定し、ツールを最大限に活用できるようにします。</a:t>
            </a:r>
            <a:br>
              <a:rPr lang="cs-CZ" altLang="ja-JP" sz="1000" dirty="0">
                <a:latin typeface="Adobe Clean Han Light" panose="020B0300000000000000" pitchFamily="34" charset="-128"/>
                <a:ea typeface="Adobe Clean Han Light" panose="020B0300000000000000" pitchFamily="34" charset="-128"/>
                <a:cs typeface="AdobeClean-Light"/>
              </a:rPr>
            </a:br>
            <a:r>
              <a:rPr lang="ja-JP" sz="1000" dirty="0">
                <a:latin typeface="Adobe Clean Han Light" panose="020B0300000000000000" pitchFamily="34" charset="-128"/>
                <a:ea typeface="Adobe Clean Han Light" panose="020B0300000000000000" pitchFamily="34" charset="-128"/>
                <a:cs typeface="AdobeClean-Light"/>
              </a:rPr>
              <a:t>具体的には、プラットフォームの設定、統合、トラブルシューティングに関するサポートや提案などがあります。</a:t>
            </a:r>
          </a:p>
        </p:txBody>
      </p:sp>
      <p:sp>
        <p:nvSpPr>
          <p:cNvPr id="28" name="object 28"/>
          <p:cNvSpPr txBox="1"/>
          <p:nvPr/>
        </p:nvSpPr>
        <p:spPr>
          <a:xfrm>
            <a:off x="3947346" y="6174740"/>
            <a:ext cx="3270756" cy="1436291"/>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利用可能なテクニカルアクティビティのタイプ：</a:t>
            </a:r>
          </a:p>
          <a:p>
            <a:pPr marL="184150" marR="5080" lvl="0" indent="-171450">
              <a:spcBef>
                <a:spcPts val="7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健全性監査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プラットフォーム監査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機能セットの有効化</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基本的な統合と設定</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お客様のソリューションのトラブルシューティング</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クラウドサービスのサポート</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ja-JP" sz="1000" b="1" dirty="0">
                <a:latin typeface="Adobe Clean Han Bold" panose="020B0600000000000000" pitchFamily="34" charset="-128"/>
                <a:ea typeface="Adobe Clean Han Bold" panose="020B0600000000000000" pitchFamily="34" charset="-128"/>
                <a:cs typeface="Arial"/>
              </a:rPr>
              <a:t>戦略的トラックアクティビティ</a:t>
            </a:r>
            <a:r>
              <a:rPr lang="ja-JP" sz="1000" dirty="0">
                <a:latin typeface="Adobe Clean Han Light" panose="020B0300000000000000" pitchFamily="34" charset="-128"/>
                <a:ea typeface="Adobe Clean Han Light" panose="020B0300000000000000" pitchFamily="34" charset="-128"/>
                <a:cs typeface="AdobeClean-Light"/>
              </a:rPr>
              <a:t>は、お客様のアドビソリューションから価値が実現されるようにするオポチュニティを提供します。これには、1 つ以上のアドビソリューションで価値実現を促進するための戦略、測定、成熟度に関するサポートの提案が含まれます。</a:t>
            </a:r>
          </a:p>
          <a:p>
            <a:pPr>
              <a:lnSpc>
                <a:spcPct val="100000"/>
              </a:lnSpc>
              <a:spcBef>
                <a:spcPts val="40"/>
              </a:spcBef>
            </a:pPr>
            <a:endParaRPr sz="1100" dirty="0">
              <a:latin typeface="Adobe Clean Han Light" panose="020B0300000000000000" pitchFamily="34" charset="-128"/>
              <a:ea typeface="Adobe Clean Han Light" panose="020B0300000000000000" pitchFamily="34" charset="-128"/>
              <a:cs typeface="AdobeClean-Light"/>
            </a:endParaRPr>
          </a:p>
          <a:p>
            <a:pPr marL="12700">
              <a:lnSpc>
                <a:spcPct val="100000"/>
              </a:lnSpc>
            </a:pPr>
            <a:r>
              <a:rPr lang="ja-JP" sz="1000" dirty="0">
                <a:latin typeface="Adobe Clean Han Light" panose="020B0300000000000000" pitchFamily="34" charset="-128"/>
                <a:ea typeface="Adobe Clean Han Light" panose="020B0300000000000000" pitchFamily="34" charset="-128"/>
                <a:cs typeface="AdobeClean-Light"/>
              </a:rPr>
              <a:t>利用可能な戦略的アクティビティのタイプ：</a:t>
            </a:r>
          </a:p>
          <a:p>
            <a:pPr marL="241300" marR="5080" lvl="0" indent="-228600">
              <a:spcBef>
                <a:spcPts val="7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成熟度ロードマップ</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ユースケース開発／測定</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レポートおよび分析</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ベストプラクティスの有効化</a:t>
            </a:r>
          </a:p>
        </p:txBody>
      </p:sp>
      <p:sp>
        <p:nvSpPr>
          <p:cNvPr id="30" name="object 30"/>
          <p:cNvSpPr txBox="1"/>
          <p:nvPr/>
        </p:nvSpPr>
        <p:spPr>
          <a:xfrm>
            <a:off x="3942773" y="4126991"/>
            <a:ext cx="3275329" cy="969496"/>
          </a:xfrm>
          <a:prstGeom prst="rect">
            <a:avLst/>
          </a:prstGeom>
        </p:spPr>
        <p:txBody>
          <a:bodyPr vert="horz" wrap="square" lIns="0" tIns="12700" rIns="0" bIns="0" rtlCol="0" anchor="t">
            <a:spAutoFit/>
          </a:bodyPr>
          <a:lstStyle/>
          <a:p>
            <a:pPr marL="908685">
              <a:lnSpc>
                <a:spcPct val="100000"/>
              </a:lnSpc>
              <a:spcBef>
                <a:spcPts val="100"/>
              </a:spcBef>
            </a:pPr>
            <a:r>
              <a:rPr lang="ja-JP" sz="1600" dirty="0">
                <a:solidFill>
                  <a:srgbClr val="FFFFFF"/>
                </a:solidFill>
                <a:latin typeface="Arial"/>
                <a:ea typeface="MS Mincho"/>
                <a:cs typeface="Arial"/>
              </a:rPr>
              <a:t>実行と運用</a:t>
            </a:r>
          </a:p>
          <a:p>
            <a:pPr marL="12700">
              <a:spcBef>
                <a:spcPts val="1595"/>
              </a:spcBef>
            </a:pP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エリートのお客様は、</a:t>
            </a:r>
            <a:r>
              <a:rPr lang="ja-JP" sz="1200" b="1" dirty="0">
                <a:solidFill>
                  <a:srgbClr val="1F1F1F"/>
                </a:solidFill>
                <a:uFill>
                  <a:solidFill>
                    <a:srgbClr val="1F1F1F"/>
                  </a:solidFill>
                </a:uFill>
                <a:latin typeface="Adobe Clean Han Bold" panose="020B0600000000000000" pitchFamily="34" charset="-128"/>
                <a:ea typeface="Adobe Clean Han Bold" panose="020B0600000000000000" pitchFamily="34" charset="-128"/>
                <a:cs typeface="Arial"/>
              </a:rPr>
              <a:t>1 年ごとに </a:t>
            </a:r>
            <a:r>
              <a:rPr lang="ja-JP" sz="1200" u="sng" dirty="0">
                <a:solidFill>
                  <a:srgbClr val="1F1F1F"/>
                </a:solidFill>
                <a:uFill>
                  <a:solidFill>
                    <a:srgbClr val="1F1F1F"/>
                  </a:solidFill>
                </a:uFill>
                <a:latin typeface="Times New Roman"/>
                <a:ea typeface="MS Mincho"/>
                <a:cs typeface="Times New Roman"/>
              </a:rPr>
              <a:t>4</a:t>
            </a:r>
            <a:r>
              <a:rPr lang="ja-JP" sz="1000" b="1" dirty="0">
                <a:solidFill>
                  <a:srgbClr val="1F1F1F"/>
                </a:solidFill>
                <a:latin typeface="Arial"/>
                <a:ea typeface="MS Mincho"/>
                <a:cs typeface="Arial"/>
              </a:rPr>
              <a:t> </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つ</a:t>
            </a:r>
            <a:r>
              <a:rPr lang="ja-JP" sz="1000" dirty="0">
                <a:solidFill>
                  <a:srgbClr val="1F1F1F"/>
                </a:solidFill>
                <a:latin typeface="Adobe Clean Han Light" panose="020B0300000000000000" pitchFamily="34" charset="-128"/>
                <a:ea typeface="Adobe Clean Han Light" panose="020B0300000000000000" pitchFamily="34" charset="-128"/>
                <a:cs typeface="Arial"/>
              </a:rPr>
              <a:t>のアクティビティを</a:t>
            </a: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 2 つのトラック</a:t>
            </a:r>
            <a:r>
              <a:rPr lang="ja-JP" sz="1000" dirty="0">
                <a:solidFill>
                  <a:srgbClr val="1F1F1F"/>
                </a:solidFill>
                <a:latin typeface="Adobe Clean Han Light" panose="020B0300000000000000" pitchFamily="34" charset="-128"/>
                <a:ea typeface="Adobe Clean Han Light" panose="020B0300000000000000" pitchFamily="34" charset="-128"/>
              </a:rPr>
              <a:t>（</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テクニカルトラック</a:t>
            </a: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および／</a:t>
            </a:r>
            <a:br>
              <a:rPr lang="cs-CZ" altLang="ja-JP" sz="1000" dirty="0">
                <a:solidFill>
                  <a:srgbClr val="1F1F1F"/>
                </a:solidFill>
                <a:latin typeface="Adobe Clean Han Light" panose="020B0300000000000000" pitchFamily="34" charset="-128"/>
                <a:ea typeface="Adobe Clean Han Light" panose="020B0300000000000000" pitchFamily="34" charset="-128"/>
                <a:cs typeface="Adobe Clean"/>
              </a:rPr>
            </a:b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または</a:t>
            </a:r>
            <a:r>
              <a:rPr lang="ja-JP" sz="1000" b="1" dirty="0">
                <a:solidFill>
                  <a:srgbClr val="1F1F1F"/>
                </a:solidFill>
                <a:latin typeface="Adobe Clean Han Bold" panose="020B0600000000000000" pitchFamily="34" charset="-128"/>
                <a:ea typeface="Adobe Clean Han Bold" panose="020B0600000000000000" pitchFamily="34" charset="-128"/>
                <a:cs typeface="Arial"/>
              </a:rPr>
              <a:t>戦略的ト</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ラック）</a:t>
            </a:r>
            <a:r>
              <a:rPr lang="ja-JP" sz="1000" b="1" dirty="0">
                <a:solidFill>
                  <a:srgbClr val="1F1F1F"/>
                </a:solidFill>
                <a:latin typeface="Adobe Clean Han Bold" panose="020B0600000000000000" pitchFamily="34" charset="-128"/>
                <a:ea typeface="Adobe Clean Han Bold" panose="020B0600000000000000" pitchFamily="34" charset="-128"/>
                <a:cs typeface="Arial"/>
              </a:rPr>
              <a:t>から利用できます</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a:t>
            </a:r>
          </a:p>
        </p:txBody>
      </p:sp>
      <p:sp>
        <p:nvSpPr>
          <p:cNvPr id="34" name="object 34"/>
          <p:cNvSpPr txBox="1"/>
          <p:nvPr/>
        </p:nvSpPr>
        <p:spPr>
          <a:xfrm>
            <a:off x="923023" y="538479"/>
            <a:ext cx="4107536"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クラウドサポートアクティビティ - AEM</a:t>
            </a:r>
          </a:p>
        </p:txBody>
      </p:sp>
      <p:sp>
        <p:nvSpPr>
          <p:cNvPr id="35" name="object 35"/>
          <p:cNvSpPr/>
          <p:nvPr/>
        </p:nvSpPr>
        <p:spPr>
          <a:xfrm>
            <a:off x="924894" y="814263"/>
            <a:ext cx="3438384"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Light" panose="020B0300000000000000" pitchFamily="34" charset="-128"/>
                <a:ea typeface="Adobe Clean Han Light" panose="020B0300000000000000" pitchFamily="34" charset="-128"/>
              </a:rPr>
              <a:t>実行と運用</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dirty="0">
                <a:latin typeface="Adobe Clean Han Light" panose="020B0300000000000000" pitchFamily="34" charset="-128"/>
                <a:ea typeface="Adobe Clean Han Light" panose="020B0300000000000000" pitchFamily="34" charset="-128"/>
              </a:rPr>
              <a:t>実装</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838774" y="3586760"/>
            <a:ext cx="1058614" cy="246221"/>
          </a:xfrm>
          <a:prstGeom prst="rect">
            <a:avLst/>
          </a:prstGeom>
          <a:noFill/>
        </p:spPr>
        <p:txBody>
          <a:bodyPr wrap="square" rtlCol="0">
            <a:spAutoFit/>
          </a:bodyPr>
          <a:lstStyle/>
          <a:p>
            <a:pPr algn="ctr"/>
            <a:r>
              <a:rPr lang="ja-JP" sz="1000" spc="-200" dirty="0">
                <a:latin typeface="Adobe Clean Han Light" panose="020B0300000000000000" pitchFamily="34" charset="-128"/>
                <a:ea typeface="Adobe Clean Han Light" panose="020B0300000000000000" pitchFamily="34" charset="-128"/>
              </a:rPr>
              <a:t>ポストローンチ</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138968" y="3586760"/>
            <a:ext cx="933111" cy="246221"/>
          </a:xfrm>
          <a:prstGeom prst="rect">
            <a:avLst/>
          </a:prstGeom>
          <a:noFill/>
        </p:spPr>
        <p:txBody>
          <a:bodyPr wrap="square" rtlCol="0">
            <a:spAutoFit/>
          </a:bodyPr>
          <a:lstStyle/>
          <a:p>
            <a:pPr algn="ctr"/>
            <a:r>
              <a:rPr lang="ja-JP" sz="1000" spc="-200" dirty="0">
                <a:latin typeface="Adobe Clean Han Light" panose="020B0300000000000000" pitchFamily="34" charset="-128"/>
                <a:ea typeface="Adobe Clean Han Light" panose="020B0300000000000000" pitchFamily="34" charset="-128"/>
              </a:rPr>
              <a:t>サービスイン</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46221"/>
          </a:xfrm>
          <a:prstGeom prst="rect">
            <a:avLst/>
          </a:prstGeom>
          <a:noFill/>
        </p:spPr>
        <p:txBody>
          <a:bodyPr wrap="square" rtlCol="0">
            <a:spAutoFit/>
          </a:bodyPr>
          <a:lstStyle/>
          <a:p>
            <a:pPr algn="ctr"/>
            <a:r>
              <a:rPr lang="ja-JP" sz="1000" spc="-100">
                <a:latin typeface="Adobe Clean Han Light" panose="020B0300000000000000" pitchFamily="34" charset="-128"/>
                <a:ea typeface="Adobe Clean Han Light" panose="020B0300000000000000" pitchFamily="34" charset="-128"/>
              </a:rPr>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53916"/>
          </a:xfrm>
          <a:prstGeom prst="rect">
            <a:avLst/>
          </a:prstGeom>
          <a:noFill/>
        </p:spPr>
        <p:txBody>
          <a:bodyPr wrap="square" rtlCol="0">
            <a:spAutoFit/>
          </a:bodyPr>
          <a:lstStyle/>
          <a:p>
            <a:pPr algn="ctr"/>
            <a:r>
              <a:rPr lang="ja-JP" sz="1000" spc="-100">
                <a:latin typeface="Adobe Clean Han Light" panose="020B0300000000000000" pitchFamily="34" charset="-128"/>
                <a:ea typeface="Adobe Clean Han Light" panose="020B0300000000000000" pitchFamily="34" charset="-128"/>
              </a:rPr>
              <a:t>キックオフ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46221"/>
          </a:xfrm>
          <a:prstGeom prst="rect">
            <a:avLst/>
          </a:prstGeom>
          <a:noFill/>
        </p:spPr>
        <p:txBody>
          <a:bodyPr wrap="square" rtlCol="0">
            <a:spAutoFit/>
          </a:bodyPr>
          <a:lstStyle/>
          <a:p>
            <a:pPr algn="ctr"/>
            <a:r>
              <a:rPr lang="ja-JP" sz="1000" spc="-100">
                <a:latin typeface="Adobe Clean Han Light" panose="020B0300000000000000" pitchFamily="34" charset="-128"/>
                <a:ea typeface="Adobe Clean Han Light" panose="020B0300000000000000" pitchFamily="34" charset="-128"/>
              </a:rPr>
              <a:t>デザイン</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400" dirty="0">
                <a:solidFill>
                  <a:schemeClr val="accent1">
                    <a:lumMod val="50000"/>
                  </a:schemeClr>
                </a:solidFill>
                <a:latin typeface="Adobe Clean Han Light" panose="020B0300000000000000" pitchFamily="34" charset="-128"/>
                <a:ea typeface="Adobe Clean Han Light" panose="020B0300000000000000" pitchFamily="34" charset="-128"/>
              </a:rPr>
              <a:t>1 年ごとに 4 つのアクティビティ</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38020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におけるカスタマイズのベストプラクティスとコアコンポーネントの採用を促進します。</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372566"/>
            <a:ext cx="2194560" cy="538161"/>
          </a:xfrm>
          <a:prstGeom prst="rect">
            <a:avLst/>
          </a:prstGeom>
        </p:spPr>
        <p:txBody>
          <a:bodyPr vert="horz" wrap="square" lIns="0" tIns="12700" rIns="0" bIns="0" rtlCol="0">
            <a:spAutoFit/>
          </a:bodyPr>
          <a:lstStyle/>
          <a:p>
            <a:pPr marL="14604" marR="5080" indent="-1905">
              <a:lnSpc>
                <a:spcPct val="117000"/>
              </a:lnSpc>
              <a:spcBef>
                <a:spcPts val="900"/>
              </a:spcBef>
            </a:pPr>
            <a:r>
              <a:rPr lang="ja-JP" sz="1000" dirty="0">
                <a:solidFill>
                  <a:srgbClr val="4B4B4B"/>
                </a:solidFill>
                <a:latin typeface="Adobe Clean Han Light" panose="020B0300000000000000" pitchFamily="34" charset="-128"/>
                <a:ea typeface="Adobe Clean Han Light" panose="020B0300000000000000" pitchFamily="34" charset="-128"/>
              </a:rPr>
              <a:t>最適化のチャンスがあるカスタマイズソリューションの採用領域を特定、</a:t>
            </a:r>
            <a:br>
              <a:rPr lang="cs-CZ" altLang="ja-JP" sz="1000" dirty="0">
                <a:solidFill>
                  <a:srgbClr val="4B4B4B"/>
                </a:solidFill>
                <a:latin typeface="Adobe Clean Han Light" panose="020B0300000000000000" pitchFamily="34" charset="-128"/>
                <a:ea typeface="Adobe Clean Han Light" panose="020B0300000000000000" pitchFamily="34" charset="-128"/>
              </a:rPr>
            </a:br>
            <a:r>
              <a:rPr lang="ja-JP" sz="1000" dirty="0">
                <a:solidFill>
                  <a:srgbClr val="4B4B4B"/>
                </a:solidFill>
                <a:latin typeface="Adobe Clean Han Light" panose="020B0300000000000000" pitchFamily="34" charset="-128"/>
                <a:ea typeface="Adobe Clean Han Light" panose="020B0300000000000000" pitchFamily="34" charset="-128"/>
              </a:rPr>
              <a:t>レビュー、提案します。</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379798"/>
            <a:ext cx="2194560" cy="898259"/>
          </a:xfrm>
          <a:prstGeom prst="rect">
            <a:avLst/>
          </a:prstGeom>
        </p:spPr>
        <p:txBody>
          <a:bodyPr vert="horz" wrap="square" lIns="0" tIns="12700" rIns="0" bIns="0" rtlCol="0">
            <a:spAutoFit/>
          </a:bodyPr>
          <a:lstStyle/>
          <a:p>
            <a:pPr marL="12700" marR="5080">
              <a:lnSpc>
                <a:spcPct val="117000"/>
              </a:lnSpc>
              <a:spcBef>
                <a:spcPts val="685"/>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のお客様が業界標準や AEM as a Cloud Service のベストプラクティスを遵守することを支援するための技術的および運用上のガバナンスを提供します。</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521226"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AEM as a Cloud Service のカスタマイズのベストプラクティス</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7" y="908302"/>
            <a:ext cx="2122649"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AEM as a Cloud Service の付加価値サービス</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AEM as a Cloud Service 向けガバナンス</a:t>
            </a:r>
          </a:p>
        </p:txBody>
      </p:sp>
      <p:sp>
        <p:nvSpPr>
          <p:cNvPr id="57" name="object 10">
            <a:extLst>
              <a:ext uri="{FF2B5EF4-FFF2-40B4-BE49-F238E27FC236}">
                <a16:creationId xmlns:a16="http://schemas.microsoft.com/office/drawing/2014/main" id="{50B92A6C-609D-4DF2-BE3B-930B952D936E}"/>
              </a:ext>
            </a:extLst>
          </p:cNvPr>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dirty="0">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dirty="0">
                <a:solidFill>
                  <a:srgbClr val="6C6C6C"/>
                </a:solidFill>
                <a:latin typeface="Adobe Clean Han Bold" panose="020B0600000000000000" pitchFamily="34" charset="-128"/>
                <a:ea typeface="MS Mincho"/>
                <a:cs typeface="Adobe Clean"/>
              </a:rPr>
              <a:t>©2020 Adobe.All Rights Reserved.Adobe Confidential.</a:t>
            </a:r>
          </a:p>
          <a:p>
            <a:pPr>
              <a:lnSpc>
                <a:spcPct val="100000"/>
              </a:lnSpc>
              <a:spcBef>
                <a:spcPts val="25"/>
              </a:spcBef>
            </a:pPr>
            <a:endParaRPr sz="800" dirty="0">
              <a:latin typeface="Adobe Clean Han Bold" panose="020B0600000000000000" pitchFamily="34" charset="-128"/>
              <a:cs typeface="Adobe Clean"/>
            </a:endParaRPr>
          </a:p>
          <a:p>
            <a:pPr>
              <a:lnSpc>
                <a:spcPct val="100000"/>
              </a:lnSpc>
              <a:spcBef>
                <a:spcPts val="5"/>
              </a:spcBef>
            </a:pPr>
            <a:r>
              <a:rPr lang="ja-JP" sz="800" dirty="0">
                <a:solidFill>
                  <a:srgbClr val="6D6D6D"/>
                </a:solidFill>
                <a:latin typeface="Adobe Clean Han Bold" panose="020B0600000000000000" pitchFamily="34" charset="-128"/>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リソース</a:t>
            </a:r>
          </a:p>
        </p:txBody>
      </p:sp>
      <p:sp>
        <p:nvSpPr>
          <p:cNvPr id="53" name="object 53"/>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4" cstate="print"/>
            <a:stretch>
              <a:fillRect/>
            </a:stretch>
          </a:blipFill>
        </p:spPr>
        <p:txBody>
          <a:bodyPr wrap="square" lIns="0" tIns="0" rIns="0" bIns="0" rtlCol="0"/>
          <a:lstStyle/>
          <a:p>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en-US" sz="800" spc="-5" dirty="0">
                <a:solidFill>
                  <a:srgbClr val="6D6D6D"/>
                </a:solidFill>
                <a:latin typeface="Adobe Clean"/>
                <a:cs typeface="Adobe Clean"/>
              </a:rPr>
              <a:t>©2021 Adobe. All Rights Reserved. 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lang="en-US"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99990282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ヨーロッパ、中東、</a:t>
                      </a:r>
                      <a:br>
                        <a:rPr lang="cs-CZ" altLang="ja-JP" sz="1100" dirty="0">
                          <a:solidFill>
                            <a:schemeClr val="tx1"/>
                          </a:solidFill>
                          <a:latin typeface="Adobe Clean Han Bold" panose="020B0600000000000000" pitchFamily="34" charset="-128"/>
                          <a:ea typeface="Adobe Clean Han Bold" panose="020B0600000000000000" pitchFamily="34" charset="-128"/>
                        </a:rPr>
                      </a:br>
                      <a:r>
                        <a:rPr lang="ja-JP" sz="1100" dirty="0">
                          <a:solidFill>
                            <a:schemeClr val="tx1"/>
                          </a:solidFill>
                          <a:latin typeface="Adobe Clean Han Bold" panose="020B0600000000000000" pitchFamily="34" charset="-128"/>
                          <a:ea typeface="Adobe Clean Han Bold" panose="020B06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日本 </a:t>
                      </a:r>
                      <a:r>
                        <a:rPr lang="ja-JP" sz="1100" baseline="30000" dirty="0">
                          <a:solidFill>
                            <a:schemeClr val="tx1"/>
                          </a:solidFill>
                          <a:latin typeface="Adobe Clean Han Bold" panose="020B0600000000000000" pitchFamily="34" charset="-128"/>
                          <a:ea typeface="Adobe Clean Han Bold" panose="020B06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Bold" panose="020B0600000000000000" pitchFamily="34" charset="-128"/>
                          <a:ea typeface="Adobe Clean Han Bold" panose="020B0600000000000000" pitchFamily="34" charset="-128"/>
                        </a:rPr>
                        <a:t>サポートで対応している言語は、英語および日本語のみです。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Han Bold" panose="020B0600000000000000" pitchFamily="34" charset="-128"/>
                        <a:ea typeface="Adobe Clean Han Bold" panose="020B0600000000000000" pitchFamily="34" charset="-128"/>
                        <a:cs typeface="+mn-cs"/>
                      </a:endParaRPr>
                    </a:p>
                    <a:p>
                      <a:pPr algn="ctr"/>
                      <a:r>
                        <a:rPr lang="ja-JP" sz="1100" i="0" dirty="0">
                          <a:solidFill>
                            <a:schemeClr val="tx1"/>
                          </a:solidFill>
                          <a:latin typeface="Adobe Clean Han Bold" panose="020B0600000000000000" pitchFamily="34" charset="-128"/>
                          <a:ea typeface="Adobe Clean Han Bold" panose="020B0600000000000000" pitchFamily="34" charset="-128"/>
                        </a:rPr>
                        <a:t> </a:t>
                      </a:r>
                      <a:r>
                        <a:rPr lang="ja-JP" sz="1100" i="0" baseline="30000" dirty="0">
                          <a:solidFill>
                            <a:schemeClr val="tx1"/>
                          </a:solidFill>
                          <a:latin typeface="Adobe Clean Han Bold" panose="020B0600000000000000" pitchFamily="34" charset="-128"/>
                          <a:ea typeface="Adobe Clean Han Bold" panose="020B0600000000000000" pitchFamily="34" charset="-128"/>
                        </a:rPr>
                        <a:t>1 </a:t>
                      </a:r>
                      <a:r>
                        <a:rPr lang="ja-JP" sz="1100" i="0" dirty="0">
                          <a:solidFill>
                            <a:schemeClr val="tx1"/>
                          </a:solidFill>
                          <a:latin typeface="Adobe Clean Han Bold" panose="020B0600000000000000" pitchFamily="34" charset="-128"/>
                          <a:ea typeface="Adobe Clean Han Bold" panose="020B06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5"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卓越した</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迅速な</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89064" y="8543943"/>
            <a:ext cx="810895" cy="408445"/>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戦略的</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50800" marR="5080" indent="-5143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636112562"/>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15764">
                  <a:extLst>
                    <a:ext uri="{9D8B030D-6E8A-4147-A177-3AD203B41FA5}">
                      <a16:colId xmlns:a16="http://schemas.microsoft.com/office/drawing/2014/main" val="2364693614"/>
                    </a:ext>
                  </a:extLst>
                </a:gridCol>
                <a:gridCol w="37525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Bold" panose="020B0600000000000000" pitchFamily="34" charset="-128"/>
                          <a:ea typeface="Adobe Clean Han Bold" panose="020B0600000000000000" pitchFamily="34" charset="-128"/>
                          <a:cs typeface="+mn-cs"/>
                          <a:hlinkClick r:id="rId6"/>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a:t>
                      </a:r>
                      <a:br>
                        <a:rPr lang="cs-CZ" altLang="ja-JP" sz="1000" b="0" dirty="0">
                          <a:solidFill>
                            <a:srgbClr val="000000"/>
                          </a:solidFill>
                          <a:latin typeface="Adobe Clean Han Light" panose="020B0300000000000000" pitchFamily="34" charset="-128"/>
                          <a:ea typeface="Adobe Clean Han Light" panose="020B0300000000000000" pitchFamily="34" charset="-128"/>
                          <a:cs typeface="+mn-cs"/>
                        </a:rPr>
                      </a:br>
                      <a:r>
                        <a:rPr lang="ja-JP" sz="1000" b="0" dirty="0">
                          <a:solidFill>
                            <a:srgbClr val="000000"/>
                          </a:solidFill>
                          <a:latin typeface="Adobe Clean Han Light" panose="020B0300000000000000" pitchFamily="34" charset="-128"/>
                          <a:ea typeface="Adobe Clean Han Light" panose="020B0300000000000000" pitchFamily="34" charset="-128"/>
                          <a:cs typeface="+mn-cs"/>
                        </a:rPr>
                        <a:t>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Bold" panose="020B0600000000000000" pitchFamily="34" charset="-128"/>
                          <a:ea typeface="Adobe Clean Han Bold" panose="020B0600000000000000" pitchFamily="34" charset="-128"/>
                          <a:cs typeface="+mn-cs"/>
                          <a:hlinkClick r:id="rId7"/>
                        </a:rPr>
                        <a:t>トレーニング</a:t>
                      </a:r>
                      <a:r>
                        <a:rPr lang="ja-JP" sz="1100" dirty="0">
                          <a:solidFill>
                            <a:schemeClr val="dk1"/>
                          </a:solidFill>
                          <a:latin typeface="Adobe Clean Han Bold" panose="020B0600000000000000" pitchFamily="34" charset="-128"/>
                          <a:ea typeface="Adobe Clean Han Bold" panose="020B06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a:t>
                      </a:r>
                      <a:br>
                        <a:rPr lang="cs-CZ"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デマンドレッスンと講師によるレッスンが統合されています。  市場価値が認められたスキルを習得し、組織での成功</a:t>
                      </a:r>
                      <a:br>
                        <a:rPr lang="cs-CZ"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8"/>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9"/>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71998" y="7751776"/>
            <a:ext cx="548640" cy="548640"/>
          </a:xfrm>
          <a:prstGeom prst="rect">
            <a:avLst/>
          </a:prstGeom>
        </p:spPr>
      </p:pic>
      <p:sp>
        <p:nvSpPr>
          <p:cNvPr id="21" name="object 24">
            <a:extLst>
              <a:ext uri="{FF2B5EF4-FFF2-40B4-BE49-F238E27FC236}">
                <a16:creationId xmlns:a16="http://schemas.microsoft.com/office/drawing/2014/main" id="{9D68FC84-116F-4286-A7BD-5A9D79E140CE}"/>
              </a:ext>
            </a:extLst>
          </p:cNvPr>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dirty="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16"/>
              </a:rPr>
              <a:t>www.adobe.com</a:t>
            </a:r>
            <a:endParaRPr sz="800" dirty="0">
              <a:latin typeface="Adobe Clean"/>
              <a:cs typeface="Adobe Clean"/>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56</TotalTime>
  <Words>5393</Words>
  <Application>Microsoft Office PowerPoint</Application>
  <PresentationFormat>Vlastní</PresentationFormat>
  <Paragraphs>200</Paragraphs>
  <Slides>4</Slides>
  <Notes>3</Notes>
  <HiddenSlides>0</HiddenSlides>
  <MMClips>0</MMClips>
  <ScaleCrop>false</ScaleCrop>
  <HeadingPairs>
    <vt:vector size="6" baseType="variant">
      <vt:variant>
        <vt:lpstr>Použitá písma</vt:lpstr>
      </vt:variant>
      <vt:variant>
        <vt:i4>7</vt:i4>
      </vt:variant>
      <vt:variant>
        <vt:lpstr>Motiv</vt:lpstr>
      </vt:variant>
      <vt:variant>
        <vt:i4>1</vt:i4>
      </vt:variant>
      <vt:variant>
        <vt:lpstr>Nadpisy snímků</vt:lpstr>
      </vt:variant>
      <vt:variant>
        <vt:i4>4</vt:i4>
      </vt:variant>
    </vt:vector>
  </HeadingPairs>
  <TitlesOfParts>
    <vt:vector size="12" baseType="lpstr">
      <vt:lpstr>Adobe Clean Han Bold</vt:lpstr>
      <vt:lpstr>Adobe Clean Han Light</vt:lpstr>
      <vt:lpstr>Adobe Clean</vt:lpstr>
      <vt:lpstr>Arial</vt:lpstr>
      <vt:lpstr>Calibri</vt:lpstr>
      <vt:lpstr>Times New Roman</vt:lpstr>
      <vt:lpstr>Wingdings</vt:lpstr>
      <vt:lpstr>Office Theme</vt:lpstr>
      <vt:lpstr>アドビサポートのプラン</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dc:creator>Freelancers</dc:creator>
  <cp:lastModifiedBy>Markéta Hořínková</cp:lastModifiedBy>
  <cp:revision>11</cp:revision>
  <dcterms:created xsi:type="dcterms:W3CDTF">2021-08-02T18:14:51Z</dcterms:created>
  <dcterms:modified xsi:type="dcterms:W3CDTF">2022-03-03T14:35:04Z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