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5"/>
  </p:normalViewPr>
  <p:slideViewPr>
    <p:cSldViewPr snapToGrid="0">
      <p:cViewPr varScale="1">
        <p:scale>
          <a:sx n="77" d="100"/>
          <a:sy n="77" d="100"/>
        </p:scale>
        <p:origin x="571"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Sood" userId="S::asood@adobe.com::c93a62e3-2a47-429d-82c6-c2a8fd110ae7" providerId="AD" clId="Web-{5EA87E00-148E-AB9F-558F-52E0C44EDC93}"/>
    <pc:docChg chg="modSld">
      <pc:chgData name="Ankita Sood" userId="S::asood@adobe.com::c93a62e3-2a47-429d-82c6-c2a8fd110ae7" providerId="AD" clId="Web-{5EA87E00-148E-AB9F-558F-52E0C44EDC93}" dt="2022-01-13T18:29:42.444" v="16" actId="20577"/>
      <pc:docMkLst>
        <pc:docMk/>
      </pc:docMkLst>
      <pc:sldChg chg="modSp">
        <pc:chgData name="Ankita Sood" userId="S::asood@adobe.com::c93a62e3-2a47-429d-82c6-c2a8fd110ae7" providerId="AD" clId="Web-{5EA87E00-148E-AB9F-558F-52E0C44EDC93}" dt="2022-01-13T18:29:22.131" v="3" actId="20577"/>
        <pc:sldMkLst>
          <pc:docMk/>
          <pc:sldMk cId="5960377" sldId="259"/>
        </pc:sldMkLst>
        <pc:spChg chg="mod">
          <ac:chgData name="Ankita Sood" userId="S::asood@adobe.com::c93a62e3-2a47-429d-82c6-c2a8fd110ae7" providerId="AD" clId="Web-{5EA87E00-148E-AB9F-558F-52E0C44EDC93}" dt="2022-01-13T18:29:22.131" v="3" actId="20577"/>
          <ac:spMkLst>
            <pc:docMk/>
            <pc:sldMk cId="5960377" sldId="259"/>
            <ac:spMk id="94" creationId="{361FB899-EBCA-A144-BC72-6D65DDDA1D5D}"/>
          </ac:spMkLst>
        </pc:spChg>
      </pc:sldChg>
      <pc:sldChg chg="modSp">
        <pc:chgData name="Ankita Sood" userId="S::asood@adobe.com::c93a62e3-2a47-429d-82c6-c2a8fd110ae7" providerId="AD" clId="Web-{5EA87E00-148E-AB9F-558F-52E0C44EDC93}" dt="2022-01-13T18:29:42.444" v="16" actId="20577"/>
        <pc:sldMkLst>
          <pc:docMk/>
          <pc:sldMk cId="2161849182" sldId="267"/>
        </pc:sldMkLst>
        <pc:spChg chg="mod">
          <ac:chgData name="Ankita Sood" userId="S::asood@adobe.com::c93a62e3-2a47-429d-82c6-c2a8fd110ae7" providerId="AD" clId="Web-{5EA87E00-148E-AB9F-558F-52E0C44EDC93}" dt="2022-01-13T18:29:42.444" v="16" actId="20577"/>
          <ac:spMkLst>
            <pc:docMk/>
            <pc:sldMk cId="2161849182" sldId="267"/>
            <ac:spMk id="12" creationId="{B5B9BF51-8921-A94B-954A-82B5B5874814}"/>
          </ac:spMkLst>
        </pc:spChg>
        <pc:graphicFrameChg chg="mod modGraphic">
          <ac:chgData name="Ankita Sood" userId="S::asood@adobe.com::c93a62e3-2a47-429d-82c6-c2a8fd110ae7" providerId="AD" clId="Web-{5EA87E00-148E-AB9F-558F-52E0C44EDC93}" dt="2022-01-13T18:29:37.693" v="15"/>
          <ac:graphicFrameMkLst>
            <pc:docMk/>
            <pc:sldMk cId="2161849182" sldId="267"/>
            <ac:graphicFrameMk id="9" creationId="{00000000-0000-0000-0000-000000000000}"/>
          </ac:graphicFrameMkLst>
        </pc:graphicFrameChg>
        <pc:graphicFrameChg chg="mod modGraphic">
          <ac:chgData name="Ankita Sood" userId="S::asood@adobe.com::c93a62e3-2a47-429d-82c6-c2a8fd110ae7" providerId="AD" clId="Web-{5EA87E00-148E-AB9F-558F-52E0C44EDC93}" dt="2022-01-13T18:29:31.787" v="5"/>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C554207-FA81-638A-220E-C39F63BF408A}"/>
    <pc:docChg chg="modSld">
      <pc:chgData name="Akilah Johnson" userId="S::akjohnso@adobe.com::2fa3aa60-0c9c-4d06-bae2-795983241227" providerId="AD" clId="Web-{DC554207-FA81-638A-220E-C39F63BF408A}" dt="2021-11-23T23:50:17.249" v="7"/>
      <pc:docMkLst>
        <pc:docMk/>
      </pc:docMkLst>
      <pc:sldChg chg="modSp">
        <pc:chgData name="Akilah Johnson" userId="S::akjohnso@adobe.com::2fa3aa60-0c9c-4d06-bae2-795983241227" providerId="AD" clId="Web-{DC554207-FA81-638A-220E-C39F63BF408A}" dt="2021-11-23T23:50:17.249" v="7"/>
        <pc:sldMkLst>
          <pc:docMk/>
          <pc:sldMk cId="2161849182" sldId="267"/>
        </pc:sldMkLst>
        <pc:graphicFrameChg chg="mod modGraphic">
          <ac:chgData name="Akilah Johnson" userId="S::akjohnso@adobe.com::2fa3aa60-0c9c-4d06-bae2-795983241227" providerId="AD" clId="Web-{DC554207-FA81-638A-220E-C39F63BF408A}" dt="2021-11-23T23:50:17.249" v="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Lauren Schutte" userId="6e08b2d3-447a-4d66-86be-444d50df187f" providerId="ADAL" clId="{51054313-E3E9-A543-B651-B15A687DE6AB}"/>
    <pc:docChg chg="custSel modSld">
      <pc:chgData name="Lauren Schutte" userId="6e08b2d3-447a-4d66-86be-444d50df187f" providerId="ADAL" clId="{51054313-E3E9-A543-B651-B15A687DE6AB}" dt="2021-12-06T17:05:18.742" v="125" actId="20577"/>
      <pc:docMkLst>
        <pc:docMk/>
      </pc:docMkLst>
      <pc:sldChg chg="modSp mod">
        <pc:chgData name="Lauren Schutte" userId="6e08b2d3-447a-4d66-86be-444d50df187f" providerId="ADAL" clId="{51054313-E3E9-A543-B651-B15A687DE6AB}" dt="2021-12-06T17:05:18.742" v="125" actId="20577"/>
        <pc:sldMkLst>
          <pc:docMk/>
          <pc:sldMk cId="2161849182" sldId="267"/>
        </pc:sldMkLst>
        <pc:graphicFrameChg chg="mod modGraphic">
          <ac:chgData name="Lauren Schutte" userId="6e08b2d3-447a-4d66-86be-444d50df187f" providerId="ADAL" clId="{51054313-E3E9-A543-B651-B15A687DE6AB}" dt="2021-12-06T17:05:18.742" v="125" actId="20577"/>
          <ac:graphicFrameMkLst>
            <pc:docMk/>
            <pc:sldMk cId="2161849182" sldId="267"/>
            <ac:graphicFrameMk id="9" creationId="{00000000-0000-0000-0000-000000000000}"/>
          </ac:graphicFrameMkLst>
        </pc:graphicFrameChg>
      </pc:sldChg>
    </pc:docChg>
  </pc:docChgLst>
  <pc:docChgLst>
    <pc:chgData name="Ankita Sood" userId="c93a62e3-2a47-429d-82c6-c2a8fd110ae7" providerId="ADAL" clId="{F52CA613-E759-D441-AA53-CD1E38E4D602}"/>
    <pc:docChg chg="modSld">
      <pc:chgData name="Ankita Sood" userId="c93a62e3-2a47-429d-82c6-c2a8fd110ae7" providerId="ADAL" clId="{F52CA613-E759-D441-AA53-CD1E38E4D602}" dt="2022-01-20T17:29:41.146" v="3" actId="20577"/>
      <pc:docMkLst>
        <pc:docMk/>
      </pc:docMkLst>
      <pc:sldChg chg="modSp mod">
        <pc:chgData name="Ankita Sood" userId="c93a62e3-2a47-429d-82c6-c2a8fd110ae7" providerId="ADAL" clId="{F52CA613-E759-D441-AA53-CD1E38E4D602}" dt="2022-01-20T17:29:41.146" v="3" actId="20577"/>
        <pc:sldMkLst>
          <pc:docMk/>
          <pc:sldMk cId="2161849182" sldId="267"/>
        </pc:sldMkLst>
        <pc:spChg chg="mod">
          <ac:chgData name="Ankita Sood" userId="c93a62e3-2a47-429d-82c6-c2a8fd110ae7" providerId="ADAL" clId="{F52CA613-E759-D441-AA53-CD1E38E4D602}" dt="2022-01-20T17:27:01.168" v="2" actId="20577"/>
          <ac:spMkLst>
            <pc:docMk/>
            <pc:sldMk cId="2161849182" sldId="267"/>
            <ac:spMk id="12" creationId="{B5B9BF51-8921-A94B-954A-82B5B5874814}"/>
          </ac:spMkLst>
        </pc:spChg>
        <pc:graphicFrameChg chg="modGraphic">
          <ac:chgData name="Ankita Sood" userId="c93a62e3-2a47-429d-82c6-c2a8fd110ae7" providerId="ADAL" clId="{F52CA613-E759-D441-AA53-CD1E38E4D602}" dt="2022-01-20T17:29:41.146" v="3" actId="20577"/>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2fa3aa60-0c9c-4d06-bae2-795983241227" providerId="ADAL" clId="{7598C71F-6B67-2947-B18A-AD3AFAF83B9E}"/>
    <pc:docChg chg="modSld">
      <pc:chgData name="Akilah Johnson" userId="2fa3aa60-0c9c-4d06-bae2-795983241227" providerId="ADAL" clId="{7598C71F-6B67-2947-B18A-AD3AFAF83B9E}" dt="2021-11-24T00:03:04.956" v="14" actId="20577"/>
      <pc:docMkLst>
        <pc:docMk/>
      </pc:docMkLst>
      <pc:sldChg chg="modSp mod">
        <pc:chgData name="Akilah Johnson" userId="2fa3aa60-0c9c-4d06-bae2-795983241227" providerId="ADAL" clId="{7598C71F-6B67-2947-B18A-AD3AFAF83B9E}" dt="2021-11-24T00:03:04.956" v="14" actId="20577"/>
        <pc:sldMkLst>
          <pc:docMk/>
          <pc:sldMk cId="2161849182" sldId="267"/>
        </pc:sldMkLst>
        <pc:graphicFrameChg chg="modGraphic">
          <ac:chgData name="Akilah Johnson" userId="2fa3aa60-0c9c-4d06-bae2-795983241227" providerId="ADAL" clId="{7598C71F-6B67-2947-B18A-AD3AFAF83B9E}" dt="2021-11-24T00:03:04.956" v="14" actId="20577"/>
          <ac:graphicFrameMkLst>
            <pc:docMk/>
            <pc:sldMk cId="2161849182" sldId="267"/>
            <ac:graphicFrameMk id="9" creationId="{00000000-0000-0000-0000-000000000000}"/>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3/3/2022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status.adobe.com/" TargetMode="External"/><Relationship Id="rId13" Type="http://schemas.openxmlformats.org/officeDocument/2006/relationships/image" Target="../media/image33.svg"/><Relationship Id="rId3" Type="http://schemas.openxmlformats.org/officeDocument/2006/relationships/image" Target="../media/image3.jpg"/><Relationship Id="rId7" Type="http://schemas.openxmlformats.org/officeDocument/2006/relationships/hyperlink" Target="https://training.adobe.com/training/" TargetMode="External"/><Relationship Id="rId12" Type="http://schemas.openxmlformats.org/officeDocument/2006/relationships/image" Target="../media/image32.png"/><Relationship Id="rId2" Type="http://schemas.openxmlformats.org/officeDocument/2006/relationships/notesSlide" Target="../notesSlides/notesSlide4.xml"/><Relationship Id="rId16" Type="http://schemas.openxmlformats.org/officeDocument/2006/relationships/hyperlink" Target="http://www.adobe.com/" TargetMode="External"/><Relationship Id="rId1" Type="http://schemas.openxmlformats.org/officeDocument/2006/relationships/slideLayout" Target="../slideLayouts/slideLayout5.xml"/><Relationship Id="rId6" Type="http://schemas.openxmlformats.org/officeDocument/2006/relationships/hyperlink" Target="https://experienceleague.adobe.com/?support-solution=General&amp;lang=ja#support" TargetMode="External"/><Relationship Id="rId11" Type="http://schemas.openxmlformats.org/officeDocument/2006/relationships/image" Target="../media/image31.svg"/><Relationship Id="rId5" Type="http://schemas.openxmlformats.org/officeDocument/2006/relationships/image" Target="../media/image29.jpg"/><Relationship Id="rId15" Type="http://schemas.openxmlformats.org/officeDocument/2006/relationships/image" Target="../media/image35.svg"/><Relationship Id="rId10" Type="http://schemas.openxmlformats.org/officeDocument/2006/relationships/image" Target="../media/image30.png"/><Relationship Id="rId4" Type="http://schemas.openxmlformats.org/officeDocument/2006/relationships/image" Target="../media/image28.png"/><Relationship Id="rId9" Type="http://schemas.openxmlformats.org/officeDocument/2006/relationships/hyperlink" Target="https://helpx.adobe.com/jp/support/programs/support-policies-terms-conditions.html" TargetMode="External"/><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ja-JP" sz="2300" dirty="0">
                <a:latin typeface="Adobe Clean Han Bold" panose="020B0600000000000000" pitchFamily="34" charset="-128"/>
                <a:ea typeface="Adobe Clean Han Bold" panose="020B0600000000000000" pitchFamily="34" charset="-128"/>
              </a:rPr>
              <a:t>アドビサポートのプラン</a:t>
            </a:r>
          </a:p>
        </p:txBody>
      </p:sp>
      <p:sp>
        <p:nvSpPr>
          <p:cNvPr id="4" name="object 4"/>
          <p:cNvSpPr txBox="1"/>
          <p:nvPr/>
        </p:nvSpPr>
        <p:spPr>
          <a:xfrm>
            <a:off x="125148" y="7013545"/>
            <a:ext cx="4923930" cy="228268"/>
          </a:xfrm>
          <a:prstGeom prst="rect">
            <a:avLst/>
          </a:prstGeom>
        </p:spPr>
        <p:txBody>
          <a:bodyPr vert="horz" wrap="square" lIns="0" tIns="12700" rIns="0" bIns="0" rtlCol="0">
            <a:spAutoFit/>
          </a:bodyPr>
          <a:lstStyle/>
          <a:p>
            <a:pPr marL="12700">
              <a:lnSpc>
                <a:spcPct val="100000"/>
              </a:lnSpc>
              <a:spcBef>
                <a:spcPts val="100"/>
              </a:spcBef>
            </a:pPr>
            <a:r>
              <a:rPr lang="ja-JP" sz="1400" b="1" u="sng" dirty="0">
                <a:solidFill>
                  <a:srgbClr val="020302"/>
                </a:solidFill>
                <a:uFill>
                  <a:solidFill>
                    <a:srgbClr val="020302"/>
                  </a:solidFill>
                </a:uFill>
                <a:latin typeface="Adobe Clean Han Bold" panose="020B0600000000000000" pitchFamily="34" charset="-128"/>
                <a:ea typeface="Adobe Clean Han Bold" panose="020B0600000000000000" pitchFamily="34" charset="-128"/>
                <a:cs typeface="Adobe Clean"/>
              </a:rPr>
              <a:t>サービスレベルターゲット：初期対応</a:t>
            </a:r>
          </a:p>
        </p:txBody>
      </p:sp>
      <p:graphicFrame>
        <p:nvGraphicFramePr>
          <p:cNvPr id="9" name="object 9"/>
          <p:cNvGraphicFramePr>
            <a:graphicFrameLocks noGrp="1"/>
          </p:cNvGraphicFramePr>
          <p:nvPr>
            <p:extLst>
              <p:ext uri="{D42A27DB-BD31-4B8C-83A1-F6EECF244321}">
                <p14:modId xmlns:p14="http://schemas.microsoft.com/office/powerpoint/2010/main" val="83007773"/>
              </p:ext>
            </p:extLst>
          </p:nvPr>
        </p:nvGraphicFramePr>
        <p:xfrm>
          <a:off x="146919" y="7473158"/>
          <a:ext cx="7477080" cy="2172630"/>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56269">
                <a:tc>
                  <a:txBody>
                    <a:bodyPr/>
                    <a:lstStyle/>
                    <a:p>
                      <a:pPr marL="50800">
                        <a:lnSpc>
                          <a:spcPct val="100000"/>
                        </a:lnSpc>
                        <a:spcBef>
                          <a:spcPts val="55"/>
                        </a:spcBef>
                      </a:pPr>
                      <a:r>
                        <a:rPr lang="ja-JP" sz="900" dirty="0">
                          <a:solidFill>
                            <a:srgbClr val="020302"/>
                          </a:solidFill>
                          <a:latin typeface="Adobe Clean Han Bold" panose="020B0600000000000000" pitchFamily="34" charset="-128"/>
                          <a:ea typeface="Adobe Clean Han Bold" panose="020B0600000000000000" pitchFamily="34" charset="-128"/>
                          <a:cs typeface="Adobe Clean"/>
                        </a:rPr>
                        <a:t>優先度</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ja-JP" sz="900" dirty="0">
                          <a:solidFill>
                            <a:srgbClr val="020302"/>
                          </a:solidFill>
                          <a:latin typeface="Adobe Clean Han Bold" panose="020B0600000000000000" pitchFamily="34" charset="-128"/>
                          <a:ea typeface="Adobe Clean Han Bold" panose="020B0600000000000000" pitchFamily="34" charset="-128"/>
                          <a:cs typeface="Adobe Clean"/>
                        </a:rPr>
                        <a:t>標準サポート</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0" indent="0" algn="ctr">
                        <a:lnSpc>
                          <a:spcPct val="100000"/>
                        </a:lnSpc>
                        <a:spcBef>
                          <a:spcPts val="80"/>
                        </a:spcBef>
                      </a:pPr>
                      <a:r>
                        <a:rPr lang="ja-JP" sz="900" dirty="0">
                          <a:solidFill>
                            <a:srgbClr val="FFFFFF"/>
                          </a:solidFill>
                          <a:latin typeface="Adobe Clean Han Bold" panose="020B0600000000000000" pitchFamily="34" charset="-128"/>
                          <a:ea typeface="Adobe Clean Han Bold" panose="020B0600000000000000" pitchFamily="34" charset="-128"/>
                          <a:cs typeface="Adobe Clean"/>
                        </a:rPr>
                        <a:t>エンタープラ</a:t>
                      </a:r>
                      <a:br>
                        <a:rPr lang="cs-CZ" altLang="ja-JP" sz="900" dirty="0">
                          <a:solidFill>
                            <a:srgbClr val="FFFFFF"/>
                          </a:solidFill>
                          <a:latin typeface="Adobe Clean Han Bold" panose="020B0600000000000000" pitchFamily="34" charset="-128"/>
                          <a:ea typeface="Adobe Clean Han Bold" panose="020B0600000000000000" pitchFamily="34" charset="-128"/>
                          <a:cs typeface="Adobe Clean"/>
                        </a:rPr>
                      </a:br>
                      <a:r>
                        <a:rPr lang="ja-JP" sz="900" dirty="0">
                          <a:solidFill>
                            <a:srgbClr val="FFFFFF"/>
                          </a:solidFill>
                          <a:latin typeface="Adobe Clean Han Bold" panose="020B0600000000000000" pitchFamily="34" charset="-128"/>
                          <a:ea typeface="Adobe Clean Han Bold" panose="020B0600000000000000" pitchFamily="34" charset="-128"/>
                          <a:cs typeface="Adobe Clean"/>
                        </a:rPr>
                        <a:t>イズサポート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512828">
                <a:tc>
                  <a:txBody>
                    <a:bodyPr/>
                    <a:lstStyle/>
                    <a:p>
                      <a:pPr marL="50800">
                        <a:lnSpc>
                          <a:spcPct val="100000"/>
                        </a:lnSpc>
                        <a:spcBef>
                          <a:spcPts val="125"/>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1</a:t>
                      </a:r>
                    </a:p>
                    <a:p>
                      <a:pPr marL="50800" marR="387985" lvl="0" indent="0" eaLnBrk="1" fontAlgn="auto" latinLnBrk="0" hangingPunct="1">
                        <a:lnSpc>
                          <a:spcPts val="1000"/>
                        </a:lnSpc>
                        <a:spcBef>
                          <a:spcPts val="420"/>
                        </a:spcBef>
                        <a:spcAft>
                          <a:spcPts val="0"/>
                        </a:spcAft>
                        <a:buClrTx/>
                        <a:buSzTx/>
                        <a:buFontTx/>
                        <a:buNone/>
                      </a:pPr>
                      <a:r>
                        <a:rPr lang="ja-JP" sz="900" b="0" i="0" dirty="0">
                          <a:solidFill>
                            <a:srgbClr val="020302"/>
                          </a:solidFill>
                          <a:latin typeface="Adobe Clean Han Light" panose="020B0300000000000000" pitchFamily="34" charset="-128"/>
                          <a:ea typeface="Adobe Clean Han Light" panose="020B0300000000000000" pitchFamily="34" charset="-128"/>
                          <a:cs typeface="+mn-cs"/>
                        </a:rPr>
                        <a:t> </a:t>
                      </a: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お客様の本番業務機能がダウンしている、または著しいデータ損失やサービス低下があり、機能およびユーザビリティを復元するための早急な処置が必要。</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時間年中無休／1 時間</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ja-JP" sz="900" b="0" i="0" u="none" strike="noStrike">
                          <a:solidFill>
                            <a:srgbClr val="020302"/>
                          </a:solidFill>
                          <a:latin typeface="Adobe Clean Han Light" panose="020B0300000000000000" pitchFamily="34" charset="-128"/>
                          <a:ea typeface="Adobe Clean Han Light" panose="020B0300000000000000" pitchFamily="34" charset="-128"/>
                        </a:rPr>
                        <a:t>24 時間年中無休／30 分</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48744">
                <a:tc>
                  <a:txBody>
                    <a:bodyPr/>
                    <a:lstStyle/>
                    <a:p>
                      <a:pPr marL="50800">
                        <a:lnSpc>
                          <a:spcPct val="100000"/>
                        </a:lnSpc>
                        <a:spcBef>
                          <a:spcPts val="125"/>
                        </a:spcBef>
                      </a:pPr>
                      <a:r>
                        <a:rPr lang="ja-JP" altLang="en-US" sz="900" b="1" dirty="0">
                          <a:solidFill>
                            <a:srgbClr val="020302"/>
                          </a:solidFill>
                          <a:latin typeface="Adobe Clean Han Bold" panose="020B0600000000000000" pitchFamily="34" charset="-128"/>
                          <a:ea typeface="Adobe Clean Han Bold" panose="020B0600000000000000" pitchFamily="34" charset="-128"/>
                          <a:cs typeface="Adobe Clean"/>
                        </a:rPr>
                        <a:t>優先度 </a:t>
                      </a:r>
                      <a:r>
                        <a:rPr lang="en-US" altLang="ja-JP" sz="900" b="1" dirty="0">
                          <a:solidFill>
                            <a:srgbClr val="020302"/>
                          </a:solidFill>
                          <a:latin typeface="Adobe Clean Han Bold" panose="020B0600000000000000" pitchFamily="34" charset="-128"/>
                          <a:ea typeface="Adobe Clean Han Bold" panose="020B0600000000000000" pitchFamily="34" charset="-128"/>
                          <a:cs typeface="Adobe Clean"/>
                        </a:rPr>
                        <a:t>2</a:t>
                      </a:r>
                    </a:p>
                    <a:p>
                      <a:pPr marL="50800" marR="0" lvl="0" indent="0" defTabSz="914400" eaLnBrk="1" fontAlgn="auto" latinLnBrk="0" hangingPunct="1">
                        <a:lnSpc>
                          <a:spcPct val="100000"/>
                        </a:lnSpc>
                        <a:spcBef>
                          <a:spcPts val="125"/>
                        </a:spcBef>
                        <a:spcAft>
                          <a:spcPts val="0"/>
                        </a:spcAft>
                        <a:buClrTx/>
                        <a:buSzTx/>
                        <a:buFontTx/>
                        <a:buNone/>
                        <a:tabLst/>
                        <a:defRPr/>
                      </a:pPr>
                      <a:r>
                        <a:rPr lang="ja-JP" sz="900" b="0" i="0" dirty="0">
                          <a:solidFill>
                            <a:srgbClr val="020302"/>
                          </a:solidFill>
                          <a:latin typeface="Adobe Clean Han Light" panose="020B0300000000000000" pitchFamily="34" charset="-128"/>
                          <a:ea typeface="Adobe Clean Han Light" panose="020B0300000000000000" pitchFamily="34" charset="-128"/>
                          <a:cs typeface="+mn-cs"/>
                        </a:rPr>
                        <a:t> </a:t>
                      </a: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お客様の業務機能に重大なサービス低下や潜在的なデータ損失があるか、</a:t>
                      </a:r>
                      <a:br>
                        <a:rPr lang="cs-CZ" alt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b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主な機能が影響を受けている。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営業時間内／4 時間</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a:solidFill>
                            <a:srgbClr val="020302"/>
                          </a:solidFill>
                          <a:latin typeface="Adobe Clean Han Light" panose="020B0300000000000000" pitchFamily="34" charset="-128"/>
                          <a:ea typeface="Adobe Clean Han Light" panose="020B0300000000000000" pitchFamily="34" charset="-128"/>
                        </a:rPr>
                        <a:t>平日 24 時間／1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73943">
                <a:tc>
                  <a:txBody>
                    <a:bodyPr/>
                    <a:lstStyle/>
                    <a:p>
                      <a:pPr marL="50800">
                        <a:lnSpc>
                          <a:spcPct val="100000"/>
                        </a:lnSpc>
                        <a:spcBef>
                          <a:spcPts val="125"/>
                        </a:spcBef>
                      </a:pPr>
                      <a:r>
                        <a:rPr lang="ja-JP" altLang="en-US" sz="900" b="1" dirty="0">
                          <a:solidFill>
                            <a:srgbClr val="020302"/>
                          </a:solidFill>
                          <a:latin typeface="Adobe Clean Han Bold" panose="020B0600000000000000" pitchFamily="34" charset="-128"/>
                          <a:ea typeface="Adobe Clean Han Bold" panose="020B0600000000000000" pitchFamily="34" charset="-128"/>
                          <a:cs typeface="Adobe Clean"/>
                        </a:rPr>
                        <a:t>優先度 </a:t>
                      </a:r>
                      <a:r>
                        <a:rPr lang="en-US" altLang="ja-JP" sz="900" b="1" dirty="0">
                          <a:solidFill>
                            <a:srgbClr val="020302"/>
                          </a:solidFill>
                          <a:latin typeface="Adobe Clean Han Bold" panose="020B0600000000000000" pitchFamily="34" charset="-128"/>
                          <a:ea typeface="Adobe Clean Han Bold" panose="020B0600000000000000" pitchFamily="34" charset="-128"/>
                          <a:cs typeface="Adobe Clean"/>
                        </a:rPr>
                        <a:t>3</a:t>
                      </a:r>
                    </a:p>
                    <a:p>
                      <a:pPr marL="49530" marR="212090" indent="-2540">
                        <a:lnSpc>
                          <a:spcPts val="1000"/>
                        </a:lnSpc>
                        <a:spcBef>
                          <a:spcPts val="415"/>
                        </a:spcBef>
                      </a:pP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営業時間内／6 時間</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営業時間内／2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0846">
                <a:tc>
                  <a:txBody>
                    <a:bodyPr/>
                    <a:lstStyle/>
                    <a:p>
                      <a:pPr marL="50800">
                        <a:lnSpc>
                          <a:spcPct val="100000"/>
                        </a:lnSpc>
                        <a:spcBef>
                          <a:spcPts val="125"/>
                        </a:spcBef>
                      </a:pPr>
                      <a:r>
                        <a:rPr lang="ja-JP" altLang="en-US" sz="900" b="1" dirty="0">
                          <a:solidFill>
                            <a:srgbClr val="020302"/>
                          </a:solidFill>
                          <a:latin typeface="Adobe Clean Han Bold" panose="020B0600000000000000" pitchFamily="34" charset="-128"/>
                          <a:ea typeface="Adobe Clean Han Bold" panose="020B0600000000000000" pitchFamily="34" charset="-128"/>
                          <a:cs typeface="Adobe Clean"/>
                        </a:rPr>
                        <a:t>優先度 </a:t>
                      </a:r>
                      <a:r>
                        <a:rPr lang="en-US" altLang="ja-JP" sz="900" b="1" dirty="0">
                          <a:solidFill>
                            <a:srgbClr val="020302"/>
                          </a:solidFill>
                          <a:latin typeface="Adobe Clean Han Bold" panose="020B0600000000000000" pitchFamily="34" charset="-128"/>
                          <a:ea typeface="Adobe Clean Han Bold" panose="020B0600000000000000" pitchFamily="34" charset="-128"/>
                          <a:cs typeface="Adobe Clean"/>
                        </a:rPr>
                        <a:t>4</a:t>
                      </a:r>
                    </a:p>
                    <a:p>
                      <a:pPr marL="49530">
                        <a:lnSpc>
                          <a:spcPct val="100000"/>
                        </a:lnSpc>
                        <a:spcBef>
                          <a:spcPts val="145"/>
                        </a:spcBef>
                      </a:pPr>
                      <a:r>
                        <a:rPr lang="ja-JP" sz="900" b="1" dirty="0">
                          <a:solidFill>
                            <a:srgbClr val="020302"/>
                          </a:solidFill>
                          <a:latin typeface="Adobe Clean Han Light" panose="020B0300000000000000" pitchFamily="34" charset="-128"/>
                          <a:ea typeface="Adobe Clean Han Light" panose="020B0300000000000000" pitchFamily="34" charset="-128"/>
                          <a:cs typeface="+mn-cs"/>
                        </a:rPr>
                        <a:t> </a:t>
                      </a: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現在の製品機能に関する一般的な質問または機能拡張のリクエスト。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営業日／3 日</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lang="en-US" spc="-10" dirty="0"/>
              <a:t>©2021</a:t>
            </a:r>
            <a:r>
              <a:rPr lang="en-US" spc="-5" dirty="0"/>
              <a:t> Adobe. All</a:t>
            </a:r>
            <a:r>
              <a:rPr lang="en-US" spc="-10" dirty="0"/>
              <a:t> Rights</a:t>
            </a:r>
            <a:r>
              <a:rPr lang="en-US" spc="-5" dirty="0"/>
              <a:t> </a:t>
            </a:r>
            <a:r>
              <a:rPr lang="en-US" spc="-10" dirty="0"/>
              <a:t>Reserved.</a:t>
            </a:r>
            <a:r>
              <a:rPr lang="en-US" spc="-5" dirty="0"/>
              <a:t> Adobe</a:t>
            </a:r>
            <a:r>
              <a:rPr lang="en-US" spc="60" dirty="0"/>
              <a:t> </a:t>
            </a:r>
            <a:r>
              <a:rPr lang="en-US" spc="-10" dirty="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n-US" sz="700" i="1" dirty="0">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20" y="617459"/>
            <a:ext cx="5879400" cy="1396023"/>
          </a:xfrm>
          <a:prstGeom prst="rect">
            <a:avLst/>
          </a:prstGeom>
        </p:spPr>
        <p:txBody>
          <a:bodyPr vert="horz" wrap="square" lIns="0" tIns="24130" rIns="0" bIns="0" rtlCol="0" anchor="t">
            <a:spAutoFit/>
          </a:bodyPr>
          <a:lstStyle/>
          <a:p>
            <a:pPr marL="12700" marR="5080">
              <a:lnSpc>
                <a:spcPts val="1200"/>
              </a:lnSpc>
              <a:spcBef>
                <a:spcPts val="240"/>
              </a:spcBef>
            </a:pPr>
            <a:r>
              <a:rPr lang="ja-JP" sz="1200" dirty="0">
                <a:solidFill>
                  <a:schemeClr val="bg1"/>
                </a:solidFill>
                <a:latin typeface="Adobe Clean Han Light" panose="020B0300000000000000" pitchFamily="34" charset="-128"/>
                <a:ea typeface="Adobe Clean Han Light" panose="020B0300000000000000" pitchFamily="34" charset="-128"/>
              </a:rPr>
              <a:t>標準 |</a:t>
            </a:r>
            <a:r>
              <a:rPr lang="ja-JP" sz="1200" b="1" dirty="0">
                <a:solidFill>
                  <a:schemeClr val="bg1"/>
                </a:solidFill>
                <a:latin typeface="Adobe Clean Han Light" panose="020B0300000000000000" pitchFamily="34" charset="-128"/>
                <a:ea typeface="Adobe Clean Han Light" panose="020B0300000000000000" pitchFamily="34" charset="-128"/>
              </a:rPr>
              <a:t> </a:t>
            </a:r>
            <a:r>
              <a:rPr lang="ja-JP" sz="1200" b="1" dirty="0">
                <a:solidFill>
                  <a:schemeClr val="bg1"/>
                </a:solidFill>
                <a:latin typeface="Adobe Clean Han Bold" panose="020B0600000000000000" pitchFamily="34" charset="-128"/>
                <a:ea typeface="Adobe Clean Han Bold" panose="020B0600000000000000" pitchFamily="34" charset="-128"/>
              </a:rPr>
              <a:t>エンタープライズ</a:t>
            </a:r>
            <a:r>
              <a:rPr lang="ja-JP" sz="1200" b="1" dirty="0">
                <a:solidFill>
                  <a:schemeClr val="bg1"/>
                </a:solidFill>
                <a:latin typeface="Adobe Clean Han Light" panose="020B0300000000000000" pitchFamily="34" charset="-128"/>
                <a:ea typeface="Adobe Clean Han Light" panose="020B0300000000000000" pitchFamily="34" charset="-128"/>
              </a:rPr>
              <a:t> </a:t>
            </a:r>
            <a:r>
              <a:rPr lang="ja-JP" sz="1200" dirty="0">
                <a:solidFill>
                  <a:schemeClr val="bg1"/>
                </a:solidFill>
                <a:latin typeface="Adobe Clean Han Light" panose="020B0300000000000000" pitchFamily="34" charset="-128"/>
                <a:ea typeface="Adobe Clean Han Light" panose="020B0300000000000000" pitchFamily="34" charset="-128"/>
              </a:rPr>
              <a:t>| エリート</a:t>
            </a:r>
            <a:br>
              <a:rPr lang="ja-JP" sz="900" dirty="0">
                <a:latin typeface="Adobe Clean Han Light" panose="020B0300000000000000" pitchFamily="34" charset="-128"/>
                <a:ea typeface="Adobe Clean Han Light" panose="020B0300000000000000" pitchFamily="34" charset="-128"/>
              </a:rPr>
            </a:br>
            <a:r>
              <a:rPr lang="ja-JP" sz="900" dirty="0">
                <a:solidFill>
                  <a:schemeClr val="bg1"/>
                </a:solidFill>
                <a:latin typeface="Adobe Clean Han Light" panose="020B0300000000000000" pitchFamily="34" charset="-128"/>
                <a:ea typeface="Adobe Clean Han Light" panose="020B0300000000000000" pitchFamily="34" charset="-128"/>
              </a:rPr>
              <a:t>エンタープライズサポートでは、Adobe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エンタープライズサポートのお客様には、アドビサポートチーム内における専任の技術相談窓口として、専任サポートエンジニアが対応します。お客様がお使いの Experience Cloud ソリューションに関する豊富な知識と経験を持つサポートチームが、あらゆるサポートリクエストを適切なタイミングで解決できるように、テクニカルチームと協力してお客様を支援します。エンタープライズサポートには、お客様のビジネスの中断を最も重要なタイミングで最小限に抑えることができるような、さらなるサービスが充実しています。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3421008480"/>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284552">
                  <a:extLst>
                    <a:ext uri="{9D8B030D-6E8A-4147-A177-3AD203B41FA5}">
                      <a16:colId xmlns:a16="http://schemas.microsoft.com/office/drawing/2014/main" val="1674920574"/>
                    </a:ext>
                  </a:extLst>
                </a:gridCol>
                <a:gridCol w="3512820">
                  <a:extLst>
                    <a:ext uri="{9D8B030D-6E8A-4147-A177-3AD203B41FA5}">
                      <a16:colId xmlns:a16="http://schemas.microsoft.com/office/drawing/2014/main" val="20001"/>
                    </a:ext>
                  </a:extLst>
                </a:gridCol>
                <a:gridCol w="1363980">
                  <a:extLst>
                    <a:ext uri="{9D8B030D-6E8A-4147-A177-3AD203B41FA5}">
                      <a16:colId xmlns:a16="http://schemas.microsoft.com/office/drawing/2014/main" val="2563521174"/>
                    </a:ext>
                  </a:extLst>
                </a:gridCol>
                <a:gridCol w="133749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dirty="0">
                          <a:solidFill>
                            <a:srgbClr val="404040"/>
                          </a:solidFill>
                          <a:latin typeface="Adobe Clean Han Bold" panose="020B0600000000000000" pitchFamily="34" charset="-128"/>
                          <a:ea typeface="Adobe Clean Han Bold" panose="020B0600000000000000" pitchFamily="34" charset="-128"/>
                          <a:cs typeface="Adobe Clean"/>
                        </a:rPr>
                        <a:t>標準サポート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Bold" panose="020B0600000000000000" pitchFamily="34" charset="-128"/>
                          <a:ea typeface="Adobe Clean Han Bold" panose="020B0600000000000000" pitchFamily="34" charset="-128"/>
                          <a:cs typeface="Adobe Clean"/>
                        </a:rPr>
                        <a:t>エンタープライ</a:t>
                      </a:r>
                      <a:br>
                        <a:rPr lang="cs-CZ" altLang="ja-JP" sz="900" dirty="0">
                          <a:solidFill>
                            <a:srgbClr val="FFFFFF"/>
                          </a:solidFill>
                          <a:latin typeface="Adobe Clean Han Bold" panose="020B0600000000000000" pitchFamily="34" charset="-128"/>
                          <a:ea typeface="Adobe Clean Han Bold" panose="020B0600000000000000" pitchFamily="34" charset="-128"/>
                          <a:cs typeface="Adobe Clean"/>
                        </a:rPr>
                      </a:br>
                      <a:r>
                        <a:rPr lang="ja-JP" sz="900" dirty="0">
                          <a:solidFill>
                            <a:srgbClr val="FFFFFF"/>
                          </a:solidFill>
                          <a:latin typeface="Adobe Clean Han Bold" panose="020B0600000000000000" pitchFamily="34" charset="-128"/>
                          <a:ea typeface="Adobe Clean Han Bold" panose="020B0600000000000000" pitchFamily="34" charset="-128"/>
                          <a:cs typeface="Adobe Clean"/>
                        </a:rPr>
                        <a:t>ズサポート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Light" panose="020B0300000000000000" pitchFamily="34" charset="-128"/>
                          <a:ea typeface="Adobe Clean Han Light" panose="020B03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標準サポート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平日 24 時間</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45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45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eaLnBrk="1" fontAlgn="auto" latinLnBrk="0" hangingPunct="0">
                        <a:lnSpc>
                          <a:spcPct val="100000"/>
                        </a:lnSpc>
                        <a:spcBef>
                          <a:spcPts val="380"/>
                        </a:spcBef>
                        <a:spcAft>
                          <a:spcPts val="0"/>
                        </a:spcAft>
                        <a:buClrTx/>
                        <a:buSzTx/>
                        <a:buFontTx/>
                        <a:buNone/>
                      </a:pPr>
                      <a:r>
                        <a:rPr lang="ja-JP" sz="900" dirty="0">
                          <a:latin typeface="Adobe Clean Han Light" panose="020B0300000000000000" pitchFamily="34" charset="-128"/>
                          <a:ea typeface="Adobe Clean Han Light" panose="020B0300000000000000" pitchFamily="34" charset="-128"/>
                          <a:cs typeface="AdobeClean-Light"/>
                        </a:rPr>
                        <a:t>フィールドサービスアクティビティ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8815301"/>
            <a:ext cx="2194560" cy="110286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spcBef>
                <a:spcPts val="100"/>
              </a:spcBef>
              <a:tabLst>
                <a:tab pos="1786889" algn="l"/>
              </a:tabLst>
            </a:pP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a:t>
            </a:r>
            <a:b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b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420998"/>
            <a:ext cx="2033388"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6" y="6624184"/>
            <a:ext cx="1817503" cy="184666"/>
          </a:xfrm>
          <a:prstGeom prst="rect">
            <a:avLst/>
          </a:prstGeom>
        </p:spPr>
        <p:txBody>
          <a:bodyPr wrap="square" lIns="0" tIns="0" rIns="0" bIns="0">
            <a:spAutoFit/>
          </a:bodyPr>
          <a:lstStyle/>
          <a:p>
            <a:pPr>
              <a:spcBef>
                <a:spcPts val="600"/>
              </a:spcBef>
              <a:spcAft>
                <a:spcPts val="600"/>
              </a:spcAft>
            </a:pPr>
            <a:r>
              <a:rPr lang="ja-JP" sz="1200" b="1" dirty="0">
                <a:latin typeface="Adobe Clean Han Bold" panose="020B0600000000000000" pitchFamily="34" charset="-128"/>
                <a:ea typeface="Adobe Clean Han Bold" panose="020B0600000000000000" pitchFamily="34" charset="-128"/>
                <a:cs typeface="Open Sans" pitchFamily="34" charset="0"/>
              </a:rPr>
              <a:t>オンラインフォーラム</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6858247"/>
            <a:ext cx="2194560" cy="1113125"/>
          </a:xfrm>
          <a:prstGeom prst="rect">
            <a:avLst/>
          </a:prstGeom>
        </p:spPr>
        <p:txBody>
          <a:bodyPr vert="horz" wrap="square" lIns="0" tIns="35560" rIns="0" bIns="0" rtlCol="0" anchor="t">
            <a:spAutoFit/>
          </a:bodyPr>
          <a:lstStyle/>
          <a:p>
            <a:r>
              <a:rPr lang="ja-JP" sz="1000">
                <a:solidFill>
                  <a:srgbClr val="4B4B4B"/>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42099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624184"/>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セルフガイドジャーニー</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0" y="6816445"/>
            <a:ext cx="2300073" cy="1267014"/>
          </a:xfrm>
          <a:prstGeom prst="rect">
            <a:avLst/>
          </a:prstGeom>
        </p:spPr>
        <p:txBody>
          <a:bodyPr vert="horz" wrap="square" lIns="0" tIns="35560" rIns="0" bIns="0" rtlCol="0" anchor="t">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315044"/>
            <a:ext cx="190837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496263"/>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チャットサポート</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4209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624184"/>
            <a:ext cx="952184"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電話サポート</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6853948"/>
            <a:ext cx="2194560" cy="959237"/>
          </a:xfrm>
          <a:prstGeom prst="rect">
            <a:avLst/>
          </a:prstGeom>
        </p:spPr>
        <p:txBody>
          <a:bodyPr vert="horz" wrap="square" lIns="0" tIns="35560" rIns="0" bIns="0" rtlCol="0">
            <a:spAutoFit/>
          </a:bodyPr>
          <a:lstStyle/>
          <a:p>
            <a:r>
              <a:rPr lang="ja-JP" sz="1000">
                <a:solidFill>
                  <a:srgbClr val="020302"/>
                </a:solidFill>
                <a:latin typeface="Adobe Clean Han Light" panose="020B0300000000000000" pitchFamily="34" charset="-128"/>
                <a:ea typeface="Adobe Clean Han Light" panose="020B0300000000000000" pitchFamily="34" charset="-128"/>
              </a:rPr>
              <a:t>承認済みユーザーまたは</a:t>
            </a:r>
            <a:r>
              <a:rPr lang="ja-JP" sz="1000" b="1">
                <a:solidFill>
                  <a:srgbClr val="020302"/>
                </a:solidFill>
                <a:latin typeface="Adobe Clean Han Light" panose="020B0300000000000000" pitchFamily="34" charset="-128"/>
                <a:ea typeface="Adobe Clean Han Light" panose="020B0300000000000000" pitchFamily="34" charset="-128"/>
              </a:rPr>
              <a:t>サポート対象ユーザー</a:t>
            </a:r>
            <a:r>
              <a:rPr lang="ja-JP" sz="1000">
                <a:latin typeface="Adobe Clean Han Light" panose="020B0300000000000000" pitchFamily="34" charset="-128"/>
                <a:ea typeface="Adobe Clean Han Light" panose="020B0300000000000000" pitchFamily="34" charset="-128"/>
              </a:rPr>
              <a:t>は、使用可能なすべてのチャネル（P1 の場合は電話を含む）を通じて問題を申請でき、お客様の会社を代表してアドビのテクニカルサポートチームとやり取りできます。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24903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5971778"/>
            <a:ext cx="1751442" cy="307777"/>
          </a:xfrm>
          <a:prstGeom prst="rect">
            <a:avLst/>
          </a:prstGeom>
        </p:spPr>
        <p:txBody>
          <a:bodyPr wrap="none" lIns="0" tIns="45720" rIns="91440" bIns="45720" anchor="t">
            <a:spAutoFit/>
          </a:bodyPr>
          <a:lstStyle/>
          <a:p>
            <a:pPr>
              <a:spcBef>
                <a:spcPts val="28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標準サポートの特長</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31504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496263"/>
            <a:ext cx="793487" cy="184666"/>
          </a:xfrm>
          <a:prstGeom prst="rect">
            <a:avLst/>
          </a:prstGeom>
        </p:spPr>
        <p:txBody>
          <a:bodyPr wrap="none" lIns="0" tIns="0" rIns="0" bIns="0">
            <a:spAutoFit/>
          </a:bodyPr>
          <a:lstStyle/>
          <a:p>
            <a:pPr>
              <a:spcBef>
                <a:spcPts val="600"/>
              </a:spcBef>
              <a:spcAft>
                <a:spcPts val="600"/>
              </a:spcAft>
            </a:pPr>
            <a:r>
              <a:rPr lang="ja-JP" sz="1200" b="1" dirty="0">
                <a:latin typeface="Adobe Clean Han Bold" panose="020B0600000000000000" pitchFamily="34" charset="-128"/>
                <a:ea typeface="Adobe Clean Han Bold" panose="020B0600000000000000" pitchFamily="34" charset="-128"/>
                <a:cs typeface="Open Sans" pitchFamily="34" charset="0"/>
              </a:rPr>
              <a:t>ウェビナー</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780873"/>
            <a:ext cx="2194560" cy="1113125"/>
          </a:xfrm>
          <a:prstGeom prst="rect">
            <a:avLst/>
          </a:prstGeom>
        </p:spPr>
        <p:txBody>
          <a:bodyPr vert="horz" wrap="square" lIns="0" tIns="35560" rIns="0" bIns="0" rtlCol="0">
            <a:spAutoFit/>
          </a:bodyPr>
          <a:lstStyle/>
          <a:p>
            <a:r>
              <a:rPr lang="ja-JP" sz="1000">
                <a:solidFill>
                  <a:srgbClr val="4B4B4B"/>
                </a:solidFill>
                <a:latin typeface="Adobe Clean Han Light" panose="020B0300000000000000" pitchFamily="34" charset="-128"/>
                <a:ea typeface="Adobe Clean Han Light" panose="020B03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223604"/>
            <a:ext cx="1881252"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dirty="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412443"/>
            <a:ext cx="1653914" cy="369332"/>
          </a:xfrm>
          <a:prstGeom prst="rect">
            <a:avLst/>
          </a:prstGeom>
        </p:spPr>
        <p:txBody>
          <a:bodyPr wrap="none" lIns="0" tIns="0" rIns="0" bIns="0">
            <a:spAutoFit/>
          </a:bodyPr>
          <a:lstStyle/>
          <a:p>
            <a:pPr>
              <a:spcBef>
                <a:spcPts val="600"/>
              </a:spcBef>
              <a:spcAft>
                <a:spcPts val="600"/>
              </a:spcAft>
            </a:pPr>
            <a:r>
              <a:rPr lang="ja-JP" sz="1200" b="1" dirty="0">
                <a:latin typeface="Adobe Clean Han Bold" panose="020B0600000000000000" pitchFamily="34" charset="-128"/>
                <a:ea typeface="Adobe Clean Han Bold" panose="020B0600000000000000" pitchFamily="34" charset="-128"/>
                <a:cs typeface="Open Sans" pitchFamily="34" charset="0"/>
              </a:rPr>
              <a:t>24 時間年中無休のサポ</a:t>
            </a:r>
            <a:br>
              <a:rPr lang="cs-CZ" altLang="ja-JP" sz="1200" b="1" dirty="0">
                <a:latin typeface="Adobe Clean Han Bold" panose="020B0600000000000000" pitchFamily="34" charset="-128"/>
                <a:ea typeface="Adobe Clean Han Bold" panose="020B0600000000000000" pitchFamily="34" charset="-128"/>
                <a:cs typeface="Open Sans" pitchFamily="34" charset="0"/>
              </a:rPr>
            </a:br>
            <a:r>
              <a:rPr lang="ja-JP" sz="1200" b="1" dirty="0">
                <a:latin typeface="Adobe Clean Han Bold" panose="020B0600000000000000" pitchFamily="34" charset="-128"/>
                <a:ea typeface="Adobe Clean Han Bold" panose="020B0600000000000000" pitchFamily="34" charset="-128"/>
                <a:cs typeface="Open Sans" pitchFamily="34" charset="0"/>
              </a:rPr>
              <a:t>ートポータル</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741895"/>
            <a:ext cx="2194560" cy="1113125"/>
          </a:xfrm>
          <a:prstGeom prst="rect">
            <a:avLst/>
          </a:prstGeom>
        </p:spPr>
        <p:txBody>
          <a:bodyPr vert="horz" wrap="square" lIns="0" tIns="35560" rIns="0" bIns="0" rtlCol="0">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a:t>
            </a:r>
            <a:br>
              <a:rPr lang="cs-CZ" altLang="ja-JP" sz="1000" dirty="0">
                <a:solidFill>
                  <a:srgbClr val="4B4B4B"/>
                </a:solidFill>
                <a:latin typeface="Adobe Clean Han Light" panose="020B0300000000000000" pitchFamily="34" charset="-128"/>
                <a:ea typeface="Adobe Clean Han Light" panose="020B0300000000000000" pitchFamily="34" charset="-128"/>
              </a:rPr>
            </a:br>
            <a:r>
              <a:rPr lang="ja-JP" sz="1000" dirty="0">
                <a:solidFill>
                  <a:srgbClr val="4B4B4B"/>
                </a:solidFill>
                <a:latin typeface="Adobe Clean Han Light" panose="020B0300000000000000" pitchFamily="34" charset="-128"/>
                <a:ea typeface="Adobe Clean Han Light" panose="020B0300000000000000" pitchFamily="34" charset="-128"/>
              </a:rPr>
              <a:t>その他のリソース（ナレッジベース、ニュースとアラート、注目すべきヒントなど）を参照したりできます。</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80"/>
              </a:spcBef>
            </a:pPr>
            <a:r>
              <a:rPr lang="en-US" spc="-10" dirty="0"/>
              <a:t>©2021</a:t>
            </a:r>
            <a:r>
              <a:rPr lang="en-US" spc="-5" dirty="0"/>
              <a:t> Adobe. All</a:t>
            </a:r>
            <a:r>
              <a:rPr lang="en-US" spc="-10" dirty="0"/>
              <a:t> Rights</a:t>
            </a:r>
            <a:r>
              <a:rPr lang="en-US" spc="-5" dirty="0"/>
              <a:t> </a:t>
            </a:r>
            <a:r>
              <a:rPr lang="en-US" spc="-10" dirty="0"/>
              <a:t>Reserved.</a:t>
            </a:r>
            <a:r>
              <a:rPr lang="en-US" spc="-5" dirty="0"/>
              <a:t> Adobe</a:t>
            </a:r>
            <a:r>
              <a:rPr lang="en-US" spc="60" dirty="0"/>
              <a:t> </a:t>
            </a:r>
            <a:r>
              <a:rPr lang="en-US" spc="-10" dirty="0"/>
              <a:t>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0" y="868681"/>
            <a:ext cx="2779689" cy="79355"/>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857514" cy="307777"/>
          </a:xfrm>
          <a:prstGeom prst="rect">
            <a:avLst/>
          </a:prstGeom>
        </p:spPr>
        <p:txBody>
          <a:bodyPr wrap="none" lIns="0">
            <a:spAutoFit/>
          </a:bodyPr>
          <a:lstStyle/>
          <a:p>
            <a:pPr>
              <a:lnSpc>
                <a:spcPct val="100000"/>
              </a:lnSpc>
              <a:spcBef>
                <a:spcPts val="28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エンタープライズサポートの特長</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861191"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Bold" panose="020B0600000000000000" pitchFamily="34" charset="-128"/>
                <a:ea typeface="Adobe Clean Han Bold" panose="020B0600000000000000" pitchFamily="34" charset="-128"/>
                <a:cs typeface="Adobe Clean"/>
              </a:rPr>
              <a:t>エスカレーション管理</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81000"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ja-JP" sz="1000">
                <a:solidFill>
                  <a:srgbClr val="4B4B4B"/>
                </a:solidFill>
                <a:latin typeface="Adobe Clean Han Light" panose="020B0300000000000000" pitchFamily="34" charset="-128"/>
                <a:ea typeface="Adobe Clean Han Light" panose="020B03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2089249"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Bold" panose="020B0600000000000000" pitchFamily="34" charset="-128"/>
                <a:ea typeface="Adobe Clean Han Bold" panose="020B0600000000000000" pitchFamily="34" charset="-128"/>
                <a:cs typeface="Adobe Clean"/>
              </a:rPr>
              <a:t>サービスレビュー</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61131" y="2921585"/>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a:solidFill>
                  <a:srgbClr val="4B4B4B"/>
                </a:solidFill>
                <a:latin typeface="Adobe Clean Han Light" panose="020B0300000000000000" pitchFamily="34" charset="-128"/>
                <a:ea typeface="Adobe Clean Han Light" panose="020B0300000000000000" pitchFamily="34" charset="-128"/>
              </a:rPr>
              <a:t>エンタープライズプログラムのサービス、メリットおよびサポート関連指標に関して、包括的なレビューを年 2 回行います。</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90793"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a:solidFill>
                  <a:srgbClr val="4B4B4B"/>
                </a:solidFill>
                <a:latin typeface="Adobe Clean Han Light" panose="020B0300000000000000" pitchFamily="34" charset="-128"/>
                <a:ea typeface="Adobe Clean Han Light" panose="020B0300000000000000" pitchFamily="34" charset="-128"/>
              </a:rPr>
              <a:t>特定の製品の機能と、それを活用して一般的なビジネス上の問題を解決する方法に焦点を当てた 60 分のセッションです。</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90793" y="4948397"/>
            <a:ext cx="2194560" cy="536622"/>
          </a:xfrm>
          <a:prstGeom prst="rect">
            <a:avLst/>
          </a:prstGeom>
        </p:spPr>
        <p:txBody>
          <a:bodyPr vert="horz" wrap="square" lIns="0" tIns="12700" rIns="0" bIns="0" rtlCol="0" anchor="t">
            <a:spAutoFit/>
          </a:bodyPr>
          <a:lstStyle/>
          <a:p>
            <a:pPr marL="12700" marR="5080">
              <a:lnSpc>
                <a:spcPct val="115999"/>
              </a:lnSpc>
              <a:spcBef>
                <a:spcPts val="600"/>
              </a:spcBef>
            </a:pPr>
            <a:r>
              <a:rPr lang="ja-JP" sz="1000">
                <a:solidFill>
                  <a:srgbClr val="4B4B4B"/>
                </a:solidFill>
                <a:latin typeface="Adobe Clean Han Light" panose="020B0300000000000000" pitchFamily="34" charset="-128"/>
                <a:ea typeface="Adobe Clean Han Light" panose="020B0300000000000000" pitchFamily="34" charset="-128"/>
              </a:rPr>
              <a:t>AEM as a Cloud Service におけるカスタマイズのベストプラクティスとコアコンポーネントの採用を促進します。</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61131" y="4940757"/>
            <a:ext cx="2194560" cy="540276"/>
          </a:xfrm>
          <a:prstGeom prst="rect">
            <a:avLst/>
          </a:prstGeom>
        </p:spPr>
        <p:txBody>
          <a:bodyPr vert="horz" wrap="square" lIns="0" tIns="12700" rIns="0" bIns="0" rtlCol="0" anchor="t">
            <a:spAutoFit/>
          </a:bodyPr>
          <a:lstStyle/>
          <a:p>
            <a:pPr marL="13970" marR="5080" indent="-1905">
              <a:lnSpc>
                <a:spcPct val="117000"/>
              </a:lnSpc>
              <a:spcBef>
                <a:spcPts val="900"/>
              </a:spcBef>
            </a:pPr>
            <a:r>
              <a:rPr lang="ja-JP" sz="1000" dirty="0">
                <a:solidFill>
                  <a:srgbClr val="4B4B4B"/>
                </a:solidFill>
                <a:latin typeface="Adobe Clean Han Light" panose="020B0300000000000000" pitchFamily="34" charset="-128"/>
                <a:ea typeface="Adobe Clean Han Light" panose="020B0300000000000000" pitchFamily="34" charset="-128"/>
              </a:rPr>
              <a:t>最適化のチャンスがあるカスタマイズソリューションの採用領域を特定、</a:t>
            </a:r>
            <a:br>
              <a:rPr lang="cs-CZ" altLang="ja-JP" sz="1000" dirty="0">
                <a:solidFill>
                  <a:srgbClr val="4B4B4B"/>
                </a:solidFill>
                <a:latin typeface="Adobe Clean Han Light" panose="020B0300000000000000" pitchFamily="34" charset="-128"/>
                <a:ea typeface="Adobe Clean Han Light" panose="020B0300000000000000" pitchFamily="34" charset="-128"/>
              </a:rPr>
            </a:br>
            <a:r>
              <a:rPr lang="ja-JP" sz="1000" dirty="0">
                <a:solidFill>
                  <a:srgbClr val="4B4B4B"/>
                </a:solidFill>
                <a:latin typeface="Adobe Clean Han Light" panose="020B0300000000000000" pitchFamily="34" charset="-128"/>
                <a:ea typeface="Adobe Clean Han Light" panose="020B0300000000000000" pitchFamily="34" charset="-128"/>
              </a:rPr>
              <a:t>レビュー、提案します。</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81000" y="4894649"/>
            <a:ext cx="2194560" cy="900375"/>
          </a:xfrm>
          <a:prstGeom prst="rect">
            <a:avLst/>
          </a:prstGeom>
        </p:spPr>
        <p:txBody>
          <a:bodyPr vert="horz" wrap="square" lIns="0" tIns="12700" rIns="0" bIns="0" rtlCol="0" anchor="t">
            <a:spAutoFit/>
          </a:bodyPr>
          <a:lstStyle/>
          <a:p>
            <a:pPr marL="12700" marR="5080">
              <a:lnSpc>
                <a:spcPct val="117000"/>
              </a:lnSpc>
              <a:spcBef>
                <a:spcPts val="685"/>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のお客様が業界標準や AEM as a Cloud Service のベストプラクティスを遵守することを支援するための技術的および運用上のガバナンスを提供します。</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61131" y="1401973"/>
            <a:ext cx="2194560" cy="959237"/>
          </a:xfrm>
          <a:prstGeom prst="rect">
            <a:avLst/>
          </a:prstGeom>
        </p:spPr>
        <p:txBody>
          <a:bodyPr vert="horz" wrap="square" lIns="0" tIns="35560" rIns="0" bIns="0" rtlCol="0">
            <a:spAutoFit/>
          </a:bodyPr>
          <a:lstStyle/>
          <a:p>
            <a:pPr>
              <a:spcBef>
                <a:spcPts val="190"/>
              </a:spcBef>
            </a:pPr>
            <a:r>
              <a:rPr lang="ja-JP" sz="1000">
                <a:solidFill>
                  <a:srgbClr val="4B4B4B"/>
                </a:solidFill>
                <a:latin typeface="Adobe Clean Han Light" panose="020B0300000000000000" pitchFamily="34" charset="-128"/>
                <a:ea typeface="Adobe Clean Han Light" panose="020B0300000000000000" pitchFamily="34" charset="-128"/>
              </a:rPr>
              <a:t>お客様のソリューション環境およびビジネス目標をよく理解している、専任のサポートエンジニアです。豊富な経験を活かして、お客様のエンタープライズサポートエクスペリエンスの調整を支援します。</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908376" cy="184666"/>
          </a:xfrm>
          <a:prstGeom prst="rect">
            <a:avLst/>
          </a:prstGeom>
        </p:spPr>
        <p:txBody>
          <a:bodyPr wrap="square" lIns="0" tIns="0" rIns="0" bIns="0">
            <a:spAutoFit/>
          </a:bodyPr>
          <a:lstStyle/>
          <a:p>
            <a:pPr>
              <a:spcBef>
                <a:spcPts val="600"/>
              </a:spcBef>
              <a:spcAft>
                <a:spcPts val="600"/>
              </a:spcAft>
            </a:pPr>
            <a:r>
              <a:rPr lang="ja-JP" sz="1200" b="1" dirty="0">
                <a:solidFill>
                  <a:srgbClr val="020302"/>
                </a:solidFill>
                <a:latin typeface="Adobe Clean Han Bold" panose="020B0600000000000000" pitchFamily="34" charset="-128"/>
                <a:ea typeface="Adobe Clean Han Bold" panose="020B0600000000000000" pitchFamily="34" charset="-128"/>
              </a:rPr>
              <a:t>専任サポートエンジニア</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881252"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Bold" panose="020B0600000000000000" pitchFamily="34" charset="-128"/>
                <a:ea typeface="Adobe Clean Han Bold" panose="020B0600000000000000" pitchFamily="34" charset="-128"/>
                <a:cs typeface="Adobe Clean"/>
              </a:rPr>
              <a:t>エキスパートセッション</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2520000"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Bold" panose="020B0600000000000000" pitchFamily="34" charset="-128"/>
                <a:ea typeface="Adobe Clean Han Bold" panose="020B0600000000000000" pitchFamily="34" charset="-128"/>
                <a:cs typeface="Adobe Clean"/>
              </a:rPr>
              <a:t>AEM as a Cloud Service のカスタマイズのベストプラクティス</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7" y="4438393"/>
            <a:ext cx="2097517"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Bold" panose="020B0600000000000000" pitchFamily="34" charset="-128"/>
                <a:ea typeface="Adobe Clean Han Bold" panose="020B0600000000000000" pitchFamily="34" charset="-128"/>
                <a:cs typeface="Adobe Clean"/>
              </a:rPr>
              <a:t>AEM as a Cloud Service の付加価値サービス</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ja-JP" sz="1200" b="1">
                <a:solidFill>
                  <a:srgbClr val="020302"/>
                </a:solidFill>
                <a:latin typeface="Adobe Clean Han Bold" panose="020B0600000000000000" pitchFamily="34" charset="-128"/>
                <a:ea typeface="Adobe Clean Han Bold" panose="020B0600000000000000" pitchFamily="34" charset="-128"/>
                <a:cs typeface="Adobe Clean"/>
              </a:rPr>
              <a:t>AEM as a Cloud Service 向けガバナンス</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568246"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Bold" panose="020B0600000000000000" pitchFamily="34" charset="-128"/>
                <a:ea typeface="Adobe Clean Han Bold" panose="020B0600000000000000" pitchFamily="34" charset="-128"/>
                <a:cs typeface="Adobe Clean"/>
              </a:rPr>
              <a:t>ケースレビュー</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81000" y="1426046"/>
            <a:ext cx="2194560" cy="782265"/>
          </a:xfrm>
          <a:prstGeom prst="rect">
            <a:avLst/>
          </a:prstGeom>
        </p:spPr>
        <p:txBody>
          <a:bodyPr vert="horz" wrap="square" lIns="0" tIns="12700" rIns="0" bIns="0" rtlCol="0">
            <a:spAutoFit/>
          </a:bodyPr>
          <a:lstStyle/>
          <a:p>
            <a:pPr marL="12700">
              <a:lnSpc>
                <a:spcPct val="100000"/>
              </a:lnSpc>
              <a:spcBef>
                <a:spcPts val="100"/>
              </a:spcBef>
            </a:pPr>
            <a:r>
              <a:rPr lang="ja-JP" sz="1000" dirty="0">
                <a:solidFill>
                  <a:srgbClr val="4B4B4B"/>
                </a:solidFill>
                <a:latin typeface="Adobe Clean Han Light" panose="020B0300000000000000" pitchFamily="34" charset="-128"/>
                <a:ea typeface="Adobe Clean Han Light" panose="020B0300000000000000" pitchFamily="34" charset="-128"/>
              </a:rPr>
              <a:t>オープン中のサポートリクエストを定期的にレビューし、ケースの説明、ビジネスへの影響、ステータス、優先度、迅速な解決に必要な次のステップへの合意について、お客様と調整します。</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3442609" cy="307777"/>
          </a:xfrm>
          <a:prstGeom prst="rect">
            <a:avLst/>
          </a:prstGeom>
        </p:spPr>
        <p:txBody>
          <a:bodyPr wrap="none" lIns="0">
            <a:spAutoFit/>
          </a:bodyPr>
          <a:lstStyle/>
          <a:p>
            <a:pPr>
              <a:lnSpc>
                <a:spcPct val="100000"/>
              </a:lnSpc>
              <a:spcBef>
                <a:spcPts val="280"/>
              </a:spcBef>
            </a:pPr>
            <a:r>
              <a:rPr lang="ja-JP" sz="1400" b="1">
                <a:solidFill>
                  <a:srgbClr val="020302"/>
                </a:solidFill>
                <a:latin typeface="Adobe Clean Han Bold" panose="020B0600000000000000" pitchFamily="34" charset="-128"/>
                <a:ea typeface="Adobe Clean Han Bold" panose="020B0600000000000000" pitchFamily="34" charset="-128"/>
                <a:cs typeface="Adobe Clean"/>
              </a:rPr>
              <a:t>クラウドサポートアクティビティ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0" y="4310484"/>
            <a:ext cx="3374049" cy="53613"/>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7404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43603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31504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40499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43128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31504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31504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30122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8" name="object 8"/>
          <p:cNvSpPr/>
          <p:nvPr/>
        </p:nvSpPr>
        <p:spPr>
          <a:xfrm>
            <a:off x="4358640" y="914779"/>
            <a:ext cx="2903220" cy="135230"/>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358640" y="589788"/>
            <a:ext cx="3072890" cy="228268"/>
          </a:xfrm>
          <a:prstGeom prst="rect">
            <a:avLst/>
          </a:prstGeom>
        </p:spPr>
        <p:txBody>
          <a:bodyPr vert="horz" wrap="square" lIns="0" tIns="12700" rIns="0" bIns="0" rtlCol="0" anchor="t">
            <a:spAutoFit/>
          </a:bodyPr>
          <a:lstStyle/>
          <a:p>
            <a:pPr marL="12700">
              <a:spcBef>
                <a:spcPts val="100"/>
              </a:spcBef>
            </a:pPr>
            <a:r>
              <a:rPr lang="ja-JP" sz="1400" b="1">
                <a:solidFill>
                  <a:srgbClr val="020302"/>
                </a:solidFill>
                <a:latin typeface="Adobe Clean Han Bold" panose="020B0600000000000000" pitchFamily="34" charset="-128"/>
                <a:ea typeface="Adobe Clean Han Bold" panose="020B0600000000000000" pitchFamily="34" charset="-128"/>
                <a:cs typeface="Adobe Clean"/>
              </a:rPr>
              <a:t>フィールドサービスアクティビティ</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Launch Advisory </a:t>
            </a:r>
          </a:p>
        </p:txBody>
      </p:sp>
      <p:sp>
        <p:nvSpPr>
          <p:cNvPr id="23" name="object 23"/>
          <p:cNvSpPr txBox="1"/>
          <p:nvPr/>
        </p:nvSpPr>
        <p:spPr>
          <a:xfrm>
            <a:off x="242188" y="1225804"/>
            <a:ext cx="3131692" cy="782265"/>
          </a:xfrm>
          <a:prstGeom prst="rect">
            <a:avLst/>
          </a:prstGeom>
        </p:spPr>
        <p:txBody>
          <a:bodyPr vert="horz" wrap="square" lIns="0" tIns="12700" rIns="0" bIns="0" rtlCol="0">
            <a:spAutoFit/>
          </a:bodyPr>
          <a:lstStyle/>
          <a:p>
            <a:pPr marL="12700" marR="5080">
              <a:spcBef>
                <a:spcPts val="100"/>
              </a:spcBef>
            </a:pPr>
            <a:r>
              <a:rPr lang="ja-JP" sz="1000" b="1" dirty="0">
                <a:solidFill>
                  <a:srgbClr val="1F1F1F"/>
                </a:solidFill>
                <a:latin typeface="Adobe Clean Han Bold" panose="020B0600000000000000" pitchFamily="34" charset="-128"/>
                <a:ea typeface="Adobe Clean Han Bold" panose="020B0600000000000000" pitchFamily="34" charset="-128"/>
                <a:cs typeface="Adobe Clean"/>
              </a:rPr>
              <a:t>新しい Adobe Experience Cloud ソリューション</a:t>
            </a:r>
            <a:r>
              <a:rPr lang="ja-JP" sz="1000" dirty="0">
                <a:solidFill>
                  <a:srgbClr val="1F1F1F"/>
                </a:solidFill>
                <a:latin typeface="Adobe Clean Han Light" panose="020B0300000000000000" pitchFamily="34" charset="-128"/>
                <a:ea typeface="Adobe Clean Han Light" panose="020B0300000000000000" pitchFamily="34" charset="-128"/>
                <a:cs typeface="AdobeClean-Light"/>
              </a:rPr>
              <a:t>を実装するお客様のための Launch Advisory は、</a:t>
            </a:r>
            <a:r>
              <a:rPr lang="ja-JP" sz="1000" dirty="0">
                <a:latin typeface="Adobe Clean Han Light" panose="020B0300000000000000" pitchFamily="34" charset="-128"/>
                <a:ea typeface="Adobe Clean Han Light" panose="020B0300000000000000" pitchFamily="34" charset="-128"/>
                <a:cs typeface="Adobe Clean Light" charset="0"/>
              </a:rPr>
              <a:t>デプロイメントの成功をサポート</a:t>
            </a:r>
            <a:r>
              <a:rPr lang="ja-JP" sz="1000" dirty="0">
                <a:solidFill>
                  <a:srgbClr val="000000"/>
                </a:solidFill>
                <a:latin typeface="Adobe Clean Han Light" panose="020B0300000000000000" pitchFamily="34" charset="-128"/>
                <a:ea typeface="Adobe Clean Han Light" panose="020B0300000000000000" pitchFamily="34" charset="-128"/>
              </a:rPr>
              <a:t>し、</a:t>
            </a:r>
            <a:r>
              <a:rPr lang="ja-JP" sz="1000" b="1" dirty="0">
                <a:solidFill>
                  <a:srgbClr val="000000"/>
                </a:solidFill>
                <a:latin typeface="Adobe Clean Han Bold" panose="020B0600000000000000" pitchFamily="34" charset="-128"/>
                <a:ea typeface="Adobe Clean Han Bold" panose="020B0600000000000000" pitchFamily="34" charset="-128"/>
              </a:rPr>
              <a:t>価値実現までの時間を短縮</a:t>
            </a:r>
            <a:r>
              <a:rPr lang="ja-JP" sz="1000" dirty="0">
                <a:latin typeface="Adobe Clean Han Light" panose="020B0300000000000000" pitchFamily="34" charset="-128"/>
                <a:ea typeface="Adobe Clean Han Light" panose="020B0300000000000000" pitchFamily="34" charset="-128"/>
                <a:cs typeface="Adobe Clean Light" charset="0"/>
              </a:rPr>
              <a:t>することが実証されている、</a:t>
            </a:r>
            <a:r>
              <a:rPr lang="ja-JP" sz="1000" b="1" dirty="0">
                <a:latin typeface="Adobe Clean Han Bold" panose="020B0600000000000000" pitchFamily="34" charset="-128"/>
                <a:ea typeface="Adobe Clean Han Bold" panose="020B0600000000000000" pitchFamily="34" charset="-128"/>
                <a:cs typeface="Adobe Clean Light" charset="0"/>
              </a:rPr>
              <a:t>アドバイザリサービスおよび提案の中核</a:t>
            </a:r>
            <a:r>
              <a:rPr lang="ja-JP" sz="1000" dirty="0">
                <a:latin typeface="Adobe Clean Han Light" panose="020B0300000000000000" pitchFamily="34" charset="-128"/>
                <a:ea typeface="Adobe Clean Han Light" panose="020B0300000000000000" pitchFamily="34" charset="-128"/>
                <a:cs typeface="Adobe Clean Light" charset="0"/>
              </a:rPr>
              <a:t>です</a:t>
            </a:r>
            <a:r>
              <a:rPr lang="ja-JP" sz="1000" b="1" dirty="0">
                <a:latin typeface="Adobe Clean Han Light" panose="020B0300000000000000" pitchFamily="34" charset="-128"/>
                <a:ea typeface="Adobe Clean Han Light" panose="020B0300000000000000" pitchFamily="34" charset="-128"/>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564741" cy="1013098"/>
          </a:xfrm>
          <a:prstGeom prst="rect">
            <a:avLst/>
          </a:prstGeom>
        </p:spPr>
        <p:txBody>
          <a:bodyPr vert="horz" wrap="square" lIns="0" tIns="12700" rIns="0" bIns="0" rtlCol="0">
            <a:spAutoFit/>
          </a:bodyPr>
          <a:lstStyle/>
          <a:p>
            <a:pPr marL="24130" marR="5080">
              <a:spcBef>
                <a:spcPts val="600"/>
              </a:spcBef>
            </a:pPr>
            <a:r>
              <a:rPr lang="ja-JP" sz="1000" dirty="0">
                <a:solidFill>
                  <a:srgbClr val="4B4B4B"/>
                </a:solidFill>
                <a:latin typeface="Adobe Clean Han Light" panose="020B0300000000000000" pitchFamily="34" charset="-128"/>
                <a:ea typeface="Adobe Clean Han Light" panose="020B0300000000000000" pitchFamily="34" charset="-128"/>
              </a:rPr>
              <a:t>フィールドサービス</a:t>
            </a:r>
            <a:r>
              <a:rPr lang="ja-JP" sz="1000" b="1" dirty="0">
                <a:solidFill>
                  <a:srgbClr val="4B4B4B"/>
                </a:solidFill>
                <a:latin typeface="Adobe Clean Han Bold" panose="020B0600000000000000" pitchFamily="34" charset="-128"/>
                <a:ea typeface="Adobe Clean Han Bold" panose="020B0600000000000000" pitchFamily="34" charset="-128"/>
              </a:rPr>
              <a:t>は</a:t>
            </a:r>
            <a:r>
              <a:rPr lang="ja-JP" altLang="en-US" sz="1000" dirty="0">
                <a:solidFill>
                  <a:srgbClr val="4B4B4B"/>
                </a:solidFill>
                <a:latin typeface="Adobe Clean Han Light" panose="020B0300000000000000" pitchFamily="34" charset="-128"/>
                <a:ea typeface="Adobe Clean Han Light" panose="020B0300000000000000" pitchFamily="34" charset="-128"/>
              </a:rPr>
              <a:t>、迅速な解決、集中的なカスタマーサクセス、</a:t>
            </a:r>
            <a:r>
              <a:rPr lang="ja-JP" altLang="en-US" sz="1000" b="1" dirty="0">
                <a:solidFill>
                  <a:srgbClr val="4B4B4B"/>
                </a:solidFill>
                <a:latin typeface="Adobe Clean Han Bold" panose="020B0600000000000000" pitchFamily="34" charset="-128"/>
                <a:ea typeface="Adobe Clean Han Bold" panose="020B0600000000000000" pitchFamily="34" charset="-128"/>
              </a:rPr>
              <a:t>価値実現までの時間</a:t>
            </a:r>
            <a:r>
              <a:rPr lang="ja-JP" altLang="en-US" sz="1000" dirty="0">
                <a:solidFill>
                  <a:srgbClr val="4B4B4B"/>
                </a:solidFill>
                <a:latin typeface="Adobe Clean Han Light" panose="020B0300000000000000" pitchFamily="34" charset="-128"/>
                <a:ea typeface="Adobe Clean Han Light" panose="020B0300000000000000" pitchFamily="34" charset="-128"/>
              </a:rPr>
              <a:t>の短縮のために使用されます。アドビサポート契約の対象となるソリューション製品で、</a:t>
            </a:r>
            <a:r>
              <a:rPr lang="en-US" altLang="ja-JP" sz="1000" dirty="0">
                <a:solidFill>
                  <a:srgbClr val="4B4B4B"/>
                </a:solidFill>
                <a:latin typeface="Adobe Clean Han Light" panose="020B0300000000000000" pitchFamily="34" charset="-128"/>
                <a:ea typeface="Adobe Clean Han Light" panose="020B0300000000000000" pitchFamily="34" charset="-128"/>
              </a:rPr>
              <a:t>Launch Advisory </a:t>
            </a:r>
            <a:r>
              <a:rPr lang="ja-JP" altLang="en-US" sz="1000" dirty="0">
                <a:solidFill>
                  <a:srgbClr val="4B4B4B"/>
                </a:solidFill>
                <a:latin typeface="Adobe Clean Han Light" panose="020B0300000000000000" pitchFamily="34" charset="-128"/>
                <a:ea typeface="Adobe Clean Han Light" panose="020B0300000000000000" pitchFamily="34" charset="-128"/>
              </a:rPr>
              <a:t>が適用される場合、</a:t>
            </a:r>
            <a:r>
              <a:rPr lang="en-US" altLang="ja-JP" sz="1000" b="1" dirty="0">
                <a:solidFill>
                  <a:srgbClr val="4B4B4B"/>
                </a:solidFill>
                <a:latin typeface="Adobe Clean Han Bold" panose="020B0600000000000000" pitchFamily="34" charset="-128"/>
                <a:ea typeface="Adobe Clean Han Bold" panose="020B0600000000000000" pitchFamily="34" charset="-128"/>
              </a:rPr>
              <a:t>1 </a:t>
            </a:r>
            <a:r>
              <a:rPr lang="ja-JP" altLang="en-US" sz="1000" b="1" dirty="0">
                <a:solidFill>
                  <a:srgbClr val="4B4B4B"/>
                </a:solidFill>
                <a:latin typeface="Adobe Clean Han Bold" panose="020B0600000000000000" pitchFamily="34" charset="-128"/>
                <a:ea typeface="Adobe Clean Han Bold" panose="020B0600000000000000" pitchFamily="34" charset="-128"/>
              </a:rPr>
              <a:t>年目のフィールドサ</a:t>
            </a:r>
            <a:br>
              <a:rPr lang="cs-CZ" altLang="ja-JP" sz="1000" b="1" dirty="0">
                <a:solidFill>
                  <a:srgbClr val="4B4B4B"/>
                </a:solidFill>
                <a:latin typeface="Adobe Clean Han Bold" panose="020B0600000000000000" pitchFamily="34" charset="-128"/>
                <a:ea typeface="Adobe Clean Han Bold" panose="020B0600000000000000" pitchFamily="34" charset="-128"/>
              </a:rPr>
            </a:br>
            <a:r>
              <a:rPr lang="ja-JP" altLang="en-US" sz="1000" b="1" dirty="0">
                <a:solidFill>
                  <a:srgbClr val="4B4B4B"/>
                </a:solidFill>
                <a:latin typeface="Adobe Clean Han Bold" panose="020B0600000000000000" pitchFamily="34" charset="-128"/>
                <a:ea typeface="Adobe Clean Han Bold" panose="020B0600000000000000" pitchFamily="34" charset="-128"/>
              </a:rPr>
              <a:t>ービス</a:t>
            </a:r>
            <a:r>
              <a:rPr lang="ja-JP" altLang="en-US" sz="1000" dirty="0">
                <a:solidFill>
                  <a:srgbClr val="4B4B4B"/>
                </a:solidFill>
                <a:latin typeface="Adobe Clean Han Light" panose="020B0300000000000000" pitchFamily="34" charset="-128"/>
                <a:ea typeface="Adobe Clean Han Light" panose="020B0300000000000000" pitchFamily="34" charset="-128"/>
              </a:rPr>
              <a:t>はありません。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59"/>
            <a:ext cx="15521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644314"/>
          </a:xfrm>
          <a:prstGeom prst="rect">
            <a:avLst/>
          </a:prstGeom>
        </p:spPr>
        <p:txBody>
          <a:bodyPr wrap="square">
            <a:spAutoFit/>
          </a:bodyPr>
          <a:lstStyle/>
          <a:p>
            <a:pPr marL="12700" marR="5080">
              <a:spcBef>
                <a:spcPts val="100"/>
              </a:spcBef>
            </a:pPr>
            <a:r>
              <a:rPr lang="ja-JP" sz="1000" dirty="0">
                <a:latin typeface="Adobe Clean Han Light" panose="020B0300000000000000" pitchFamily="34" charset="-128"/>
                <a:ea typeface="Adobe Clean Han Light" panose="020B0300000000000000" pitchFamily="34" charset="-128"/>
              </a:rPr>
              <a:t>アドビソリューションエキスパートは、お客様や実装パートナーに対して、</a:t>
            </a:r>
            <a:r>
              <a:rPr lang="ja-JP" sz="1000" b="1" dirty="0">
                <a:solidFill>
                  <a:srgbClr val="000000"/>
                </a:solidFill>
                <a:latin typeface="Adobe Clean Han Bold" panose="020B0600000000000000" pitchFamily="34" charset="-128"/>
                <a:ea typeface="Adobe Clean Han Bold" panose="020B0600000000000000" pitchFamily="34" charset="-128"/>
              </a:rPr>
              <a:t>ベストプラクティスに基づいたガイダンス</a:t>
            </a:r>
            <a:r>
              <a:rPr lang="ja-JP" sz="1000" dirty="0">
                <a:solidFill>
                  <a:srgbClr val="000000"/>
                </a:solidFill>
                <a:latin typeface="Adobe Clean Han Light" panose="020B0300000000000000" pitchFamily="34" charset="-128"/>
                <a:ea typeface="Adobe Clean Han Light" panose="020B0300000000000000" pitchFamily="34" charset="-128"/>
              </a:rPr>
              <a:t>で、要件、アーキテクチャ、開発プロセス、ローンチ準備レビューの検証を支援します。</a:t>
            </a:r>
          </a:p>
          <a:p>
            <a:pPr marL="12700" marR="5080">
              <a:spcBef>
                <a:spcPts val="100"/>
              </a:spcBef>
            </a:pPr>
            <a:endParaRPr lang="en-US" sz="1000" dirty="0">
              <a:solidFill>
                <a:srgbClr val="1F1F1F"/>
              </a:solidFill>
              <a:latin typeface="Adobe Clean Han Light" panose="020B0300000000000000" pitchFamily="34" charset="-128"/>
              <a:ea typeface="Adobe Clean Han Light" panose="020B0300000000000000" pitchFamily="34" charset="-128"/>
              <a:cs typeface="Adobe Clean"/>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Launch Advisory では、お客様のプロジェクトスケジュールの一般的なマイルストーン（</a:t>
            </a:r>
            <a:r>
              <a:rPr lang="ja-JP" sz="1000" b="1" dirty="0">
                <a:latin typeface="Adobe Clean Han Bold" panose="020B0600000000000000" pitchFamily="34" charset="-128"/>
                <a:ea typeface="Adobe Clean Han Bold" panose="020B0600000000000000" pitchFamily="34" charset="-128"/>
              </a:rPr>
              <a:t>キックオフ、定義、デザイン、サービスイン、ポストローンチ</a:t>
            </a:r>
            <a:r>
              <a:rPr lang="ja-JP" sz="1000" dirty="0">
                <a:latin typeface="Adobe Clean Han Light" panose="020B0300000000000000" pitchFamily="34" charset="-128"/>
                <a:ea typeface="Adobe Clean Han Light" panose="020B0300000000000000" pitchFamily="34" charset="-128"/>
              </a:rPr>
              <a:t>）に合わせて、</a:t>
            </a:r>
            <a:br>
              <a:rPr lang="cs-CZ" altLang="ja-JP" sz="1000" dirty="0">
                <a:latin typeface="Adobe Clean Han Light" panose="020B0300000000000000" pitchFamily="34" charset="-128"/>
                <a:ea typeface="Adobe Clean Han Light" panose="020B0300000000000000" pitchFamily="34" charset="-128"/>
              </a:rPr>
            </a:br>
            <a:r>
              <a:rPr lang="ja-JP" sz="1000" dirty="0">
                <a:latin typeface="Adobe Clean Han Light" panose="020B0300000000000000" pitchFamily="34" charset="-128"/>
                <a:ea typeface="Adobe Clean Han Light" panose="020B0300000000000000" pitchFamily="34" charset="-128"/>
              </a:rPr>
              <a:t>ガイド、検証、評価、提案を行います。</a:t>
            </a:r>
          </a:p>
          <a:p>
            <a:pPr marL="12700" marR="5080">
              <a:spcBef>
                <a:spcPts val="100"/>
              </a:spcBef>
            </a:pPr>
            <a:endParaRPr lang="en-US" sz="1000" dirty="0">
              <a:latin typeface="Adobe Clean Han Light" panose="020B0300000000000000" pitchFamily="34" charset="-128"/>
              <a:ea typeface="Adobe Clean Han Light" panose="020B0300000000000000" pitchFamily="34" charset="-128"/>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主な成果物：</a:t>
            </a:r>
          </a:p>
          <a:p>
            <a:pPr marL="184150" marR="5080" indent="-171450">
              <a:spcBef>
                <a:spcPts val="700"/>
              </a:spcBef>
              <a:buFont typeface="Arial" panose="020B0604020202020204" pitchFamily="34" charset="0"/>
              <a:buChar char="•"/>
            </a:pPr>
            <a:r>
              <a:rPr lang="ja-JP" sz="1000" dirty="0">
                <a:latin typeface="Adobe Clean Han Light" panose="020B0300000000000000" pitchFamily="34" charset="-128"/>
                <a:ea typeface="Adobe Clean Han Light" panose="020B0300000000000000" pitchFamily="34" charset="-128"/>
              </a:rPr>
              <a:t>キックオフ（プロジェクトコラボレーション計画を</a:t>
            </a:r>
            <a:br>
              <a:rPr lang="cs-CZ" altLang="ja-JP" sz="1000" dirty="0">
                <a:latin typeface="Adobe Clean Han Light" panose="020B0300000000000000" pitchFamily="34" charset="-128"/>
                <a:ea typeface="Adobe Clean Han Light" panose="020B0300000000000000" pitchFamily="34" charset="-128"/>
              </a:rPr>
            </a:br>
            <a:r>
              <a:rPr lang="ja-JP" sz="1000" dirty="0">
                <a:latin typeface="Adobe Clean Han Light" panose="020B0300000000000000" pitchFamily="34" charset="-128"/>
                <a:ea typeface="Adobe Clean Han Light" panose="020B0300000000000000" pitchFamily="34" charset="-128"/>
              </a:rPr>
              <a:t>含む）資料</a:t>
            </a:r>
          </a:p>
          <a:p>
            <a:pPr marL="184150" marR="5080" indent="-171450">
              <a:spcBef>
                <a:spcPts val="400"/>
              </a:spcBef>
              <a:buFont typeface="Arial" panose="020B0604020202020204" pitchFamily="34" charset="0"/>
              <a:buChar char="•"/>
            </a:pPr>
            <a:r>
              <a:rPr lang="ja-JP" sz="1000" dirty="0">
                <a:latin typeface="Adobe Clean Han Light" panose="020B0300000000000000" pitchFamily="34" charset="-128"/>
                <a:ea typeface="Adobe Clean Han Light" panose="020B0300000000000000" pitchFamily="34" charset="-128"/>
              </a:rPr>
              <a:t>評価および提案ドキュメント</a:t>
            </a:r>
          </a:p>
          <a:p>
            <a:pPr marL="184150" marR="5080" indent="-171450">
              <a:spcBef>
                <a:spcPts val="400"/>
              </a:spcBef>
              <a:buFont typeface="Arial" panose="020B0604020202020204" pitchFamily="34" charset="0"/>
              <a:buChar char="•"/>
            </a:pPr>
            <a:r>
              <a:rPr lang="ja-JP" sz="1000" dirty="0">
                <a:latin typeface="Adobe Clean Han Light" panose="020B0300000000000000" pitchFamily="34" charset="-128"/>
                <a:ea typeface="Adobe Clean Han Light" panose="020B0300000000000000" pitchFamily="34" charset="-128"/>
              </a:rPr>
              <a:t>エンゲージメントサマリー</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実行と運用</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dirty="0">
                <a:latin typeface="Adobe Clean Han Regular" panose="020B0500000000000000" pitchFamily="34" charset="-128"/>
                <a:ea typeface="Adobe Clean Han Regular" panose="020B0500000000000000" pitchFamily="34" charset="-128"/>
              </a:rPr>
              <a:t>実装</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46221"/>
          </a:xfrm>
          <a:prstGeom prst="rect">
            <a:avLst/>
          </a:prstGeom>
          <a:noFill/>
        </p:spPr>
        <p:txBody>
          <a:bodyPr wrap="square" rtlCol="0">
            <a:spAutoFit/>
          </a:bodyPr>
          <a:lstStyle/>
          <a:p>
            <a:pPr algn="ctr"/>
            <a:r>
              <a:rPr lang="ja-JP" sz="1000" spc="-170">
                <a:latin typeface="Adobe Clean Han Regular" panose="020B0500000000000000" pitchFamily="34" charset="-128"/>
                <a:ea typeface="Adobe Clean Han Regular" panose="020B0500000000000000" pitchFamily="34" charset="-128"/>
              </a:rPr>
              <a:t>ポストローンチ</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6465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lIns="91440" tIns="45720" rIns="91440" bIns="45720" anchor="t">
            <a:spAutoFit/>
          </a:bodyPr>
          <a:lstStyle/>
          <a:p>
            <a:pPr marL="12700" marR="5080">
              <a:spcBef>
                <a:spcPts val="100"/>
              </a:spcBef>
            </a:pPr>
            <a:r>
              <a:rPr lang="ja-JP" sz="1000" b="1" dirty="0">
                <a:solidFill>
                  <a:srgbClr val="000000"/>
                </a:solidFill>
                <a:latin typeface="Adobe Clean Han Bold" panose="020B0600000000000000" pitchFamily="34" charset="-128"/>
                <a:ea typeface="Adobe Clean Han Bold" panose="020B0600000000000000" pitchFamily="34" charset="-128"/>
              </a:rPr>
              <a:t>テクニカルトラックアクティビティ</a:t>
            </a:r>
            <a:r>
              <a:rPr lang="ja-JP" sz="1000" dirty="0">
                <a:solidFill>
                  <a:srgbClr val="000000"/>
                </a:solidFill>
                <a:latin typeface="Adobe Clean Han Light" panose="020B0300000000000000" pitchFamily="34" charset="-128"/>
                <a:ea typeface="Adobe Clean Han Light" panose="020B0300000000000000" pitchFamily="34" charset="-128"/>
              </a:rPr>
              <a:t>は、お客様が技術的に安定し、ツールを最大限に活用できるようにします。</a:t>
            </a:r>
            <a:br>
              <a:rPr lang="cs-CZ" altLang="ja-JP" sz="1000" dirty="0">
                <a:solidFill>
                  <a:srgbClr val="000000"/>
                </a:solidFill>
                <a:latin typeface="Adobe Clean Han Light" panose="020B0300000000000000" pitchFamily="34" charset="-128"/>
                <a:ea typeface="Adobe Clean Han Light" panose="020B0300000000000000" pitchFamily="34" charset="-128"/>
              </a:rPr>
            </a:br>
            <a:r>
              <a:rPr lang="ja-JP" sz="1000" dirty="0">
                <a:solidFill>
                  <a:srgbClr val="000000"/>
                </a:solidFill>
                <a:latin typeface="Adobe Clean Han Light" panose="020B0300000000000000" pitchFamily="34" charset="-128"/>
                <a:ea typeface="Adobe Clean Han Light" panose="020B0300000000000000" pitchFamily="34" charset="-128"/>
              </a:rPr>
              <a:t>具体的には、プラットフォームの設定、統合、トラブルシューティングに関するサポートや提案などがあります。</a:t>
            </a:r>
          </a:p>
          <a:p>
            <a:pPr marL="12700" marR="5080">
              <a:spcBef>
                <a:spcPts val="100"/>
              </a:spcBef>
            </a:pPr>
            <a:endParaRPr lang="en-US" sz="1000" dirty="0">
              <a:latin typeface="Adobe Clean Han Light" panose="020B0300000000000000" pitchFamily="34" charset="-128"/>
              <a:ea typeface="Adobe Clean Han Light" panose="020B0300000000000000" pitchFamily="34" charset="-128"/>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利用可能なテクニカルアクティビティのタイプ：</a:t>
            </a:r>
          </a:p>
          <a:p>
            <a:pPr marL="184150" marR="5080" indent="-171450">
              <a:spcBef>
                <a:spcPts val="7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健全性監査</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プラットフォーム監査</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機能セットの有効化</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基本的な統合と設定</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お客様のソリューションのトラブルシューティング</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クラウドサービスのサポート</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lIns="91440" tIns="45720" rIns="91440" bIns="45720" anchor="t">
            <a:spAutoFit/>
          </a:bodyPr>
          <a:lstStyle/>
          <a:p>
            <a:pPr marL="12700" marR="5080">
              <a:spcBef>
                <a:spcPts val="100"/>
              </a:spcBef>
            </a:pPr>
            <a:r>
              <a:rPr lang="ja-JP" sz="1000" b="1" dirty="0">
                <a:solidFill>
                  <a:srgbClr val="000000"/>
                </a:solidFill>
                <a:latin typeface="Adobe Clean Han Bold" panose="020B0600000000000000" pitchFamily="34" charset="-128"/>
                <a:ea typeface="Adobe Clean Han Bold" panose="020B0600000000000000" pitchFamily="34" charset="-128"/>
              </a:rPr>
              <a:t>戦略的トラックアクティビティ</a:t>
            </a:r>
            <a:r>
              <a:rPr lang="ja-JP" sz="1000" dirty="0">
                <a:solidFill>
                  <a:srgbClr val="000000"/>
                </a:solidFill>
                <a:latin typeface="Adobe Clean Han Light" panose="020B0300000000000000" pitchFamily="34" charset="-128"/>
                <a:ea typeface="Adobe Clean Han Light" panose="020B0300000000000000" pitchFamily="34" charset="-128"/>
              </a:rPr>
              <a:t>は、お客様のアドビソリューションから価値が実現されるようにするオポチュニティを提供します。これには、1 つ以上のアドビソリューションで価値実現を促進するための戦略、測定、成熟度に関するサポートの提案が含まれます。</a:t>
            </a:r>
          </a:p>
          <a:p>
            <a:pPr marL="12700" marR="5080">
              <a:spcBef>
                <a:spcPts val="100"/>
              </a:spcBef>
            </a:pPr>
            <a:endParaRPr lang="en-US" sz="1000" dirty="0">
              <a:latin typeface="Adobe Clean Han Light" panose="020B0300000000000000" pitchFamily="34" charset="-128"/>
              <a:ea typeface="Adobe Clean Han Light" panose="020B0300000000000000" pitchFamily="34" charset="-128"/>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利用可能な戦略的アクティビティのタイプ：</a:t>
            </a:r>
          </a:p>
          <a:p>
            <a:pPr marL="241300" marR="5080" indent="-228600">
              <a:spcBef>
                <a:spcPts val="7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成熟度ロードマップ</a:t>
            </a:r>
          </a:p>
          <a:p>
            <a:pPr marL="241300" marR="5080" indent="-22860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ユースケース開発／測定</a:t>
            </a:r>
          </a:p>
          <a:p>
            <a:pPr marL="241300" marR="5080" indent="-22860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レポートおよび分析</a:t>
            </a:r>
          </a:p>
          <a:p>
            <a:pPr marL="241300" marR="5080" indent="-22860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ベストプラクティスの有効化</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584775"/>
          </a:xfrm>
          <a:prstGeom prst="rect">
            <a:avLst/>
          </a:prstGeom>
          <a:noFill/>
        </p:spPr>
        <p:txBody>
          <a:bodyPr wrap="square" rtlCol="0">
            <a:spAutoFit/>
          </a:bodyPr>
          <a:lstStyle/>
          <a:p>
            <a:pPr marL="12700" marR="5080" lvl="0">
              <a:spcBef>
                <a:spcPts val="100"/>
              </a:spcBef>
            </a:pPr>
            <a:r>
              <a:rPr lang="ja-JP" sz="1000" dirty="0">
                <a:solidFill>
                  <a:srgbClr val="1F1F1F"/>
                </a:solidFill>
                <a:latin typeface="Adobe Clean Han Light" panose="020B0300000000000000" pitchFamily="34" charset="-128"/>
                <a:ea typeface="Adobe Clean Han Light" panose="020B0300000000000000" pitchFamily="34" charset="-128"/>
                <a:cs typeface="AdobeClean-Light"/>
              </a:rPr>
              <a:t>エンタープライズのお客様は、</a:t>
            </a:r>
            <a:r>
              <a:rPr lang="ja-JP" sz="1200" b="1" u="sng" dirty="0">
                <a:solidFill>
                  <a:srgbClr val="1F1F1F"/>
                </a:solidFill>
                <a:latin typeface="Adobe Clean Han Bold" panose="020B0600000000000000" pitchFamily="34" charset="-128"/>
                <a:ea typeface="Adobe Clean Han Bold" panose="020B0600000000000000" pitchFamily="34" charset="-128"/>
                <a:cs typeface="AdobeClean-Light"/>
              </a:rPr>
              <a:t>2 </a:t>
            </a:r>
            <a:r>
              <a:rPr lang="ja-JP" sz="1000" b="1" u="sng" dirty="0">
                <a:solidFill>
                  <a:srgbClr val="1F1F1F"/>
                </a:solidFill>
                <a:latin typeface="Adobe Clean Han Bold" panose="020B0600000000000000" pitchFamily="34" charset="-128"/>
                <a:ea typeface="Adobe Clean Han Bold" panose="020B0600000000000000" pitchFamily="34" charset="-128"/>
                <a:cs typeface="AdobeClean-Light"/>
              </a:rPr>
              <a:t>つのトラック</a:t>
            </a:r>
            <a:r>
              <a:rPr lang="ja-JP" sz="1000" b="1" dirty="0">
                <a:solidFill>
                  <a:srgbClr val="1F1F1F"/>
                </a:solidFill>
                <a:latin typeface="Adobe Clean Han Bold" panose="020B0600000000000000" pitchFamily="34" charset="-128"/>
                <a:ea typeface="Adobe Clean Han Bold" panose="020B0600000000000000" pitchFamily="34" charset="-128"/>
                <a:cs typeface="AdobeClean-Light"/>
              </a:rPr>
              <a:t>（テクニカルトラック</a:t>
            </a:r>
            <a:r>
              <a:rPr lang="ja-JP" sz="1000" dirty="0">
                <a:solidFill>
                  <a:srgbClr val="1F1F1F"/>
                </a:solidFill>
                <a:latin typeface="Adobe Clean Han Light" panose="020B0300000000000000" pitchFamily="34" charset="-128"/>
                <a:ea typeface="Adobe Clean Han Light" panose="020B0300000000000000" pitchFamily="34" charset="-128"/>
                <a:cs typeface="AdobeClean-Light"/>
              </a:rPr>
              <a:t>および／または</a:t>
            </a:r>
            <a:r>
              <a:rPr lang="ja-JP" sz="1000" b="1" dirty="0">
                <a:solidFill>
                  <a:srgbClr val="1F1F1F"/>
                </a:solidFill>
                <a:latin typeface="Adobe Clean Han Bold" panose="020B0600000000000000" pitchFamily="34" charset="-128"/>
                <a:ea typeface="Adobe Clean Han Bold" panose="020B0600000000000000" pitchFamily="34" charset="-128"/>
                <a:cs typeface="AdobeClean-Light"/>
              </a:rPr>
              <a:t>戦略的トラック）から、</a:t>
            </a:r>
            <a:br>
              <a:rPr lang="cs-CZ" altLang="ja-JP" sz="1000" b="1" dirty="0">
                <a:solidFill>
                  <a:srgbClr val="1F1F1F"/>
                </a:solidFill>
                <a:latin typeface="Adobe Clean Han Bold" panose="020B0600000000000000" pitchFamily="34" charset="-128"/>
                <a:ea typeface="Adobe Clean Han Bold" panose="020B0600000000000000" pitchFamily="34" charset="-128"/>
                <a:cs typeface="AdobeClean-Light"/>
              </a:rPr>
            </a:br>
            <a:r>
              <a:rPr lang="ja-JP" sz="1000" b="1" dirty="0">
                <a:solidFill>
                  <a:srgbClr val="1F1F1F"/>
                </a:solidFill>
                <a:latin typeface="Adobe Clean Han Bold" panose="020B0600000000000000" pitchFamily="34" charset="-128"/>
                <a:ea typeface="Adobe Clean Han Bold" panose="020B0600000000000000" pitchFamily="34" charset="-128"/>
                <a:cs typeface="AdobeClean-Light"/>
              </a:rPr>
              <a:t>1 年ごとに 2 つのアクティビティを利用できます</a:t>
            </a:r>
            <a:r>
              <a:rPr lang="ja-JP" sz="1000" dirty="0">
                <a:solidFill>
                  <a:srgbClr val="1F1F1F"/>
                </a:solidFill>
                <a:latin typeface="Adobe Clean Han Light" panose="020B0300000000000000" pitchFamily="34" charset="-128"/>
                <a:ea typeface="Adobe Clean Han Light" panose="020B0300000000000000" pitchFamily="34" charset="-128"/>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129029" y="2317134"/>
            <a:ext cx="933111" cy="246221"/>
          </a:xfrm>
          <a:prstGeom prst="rect">
            <a:avLst/>
          </a:prstGeom>
          <a:noFill/>
        </p:spPr>
        <p:txBody>
          <a:bodyPr wrap="square" rtlCol="0">
            <a:spAutoFit/>
          </a:bodyPr>
          <a:lstStyle/>
          <a:p>
            <a:pPr algn="ctr"/>
            <a:r>
              <a:rPr lang="ja-JP" sz="1000" spc="-170" dirty="0">
                <a:latin typeface="Adobe Clean Han Regular" panose="020B0500000000000000" pitchFamily="34" charset="-128"/>
                <a:ea typeface="Adobe Clean Han Regular" panose="020B0500000000000000" pitchFamily="34" charset="-128"/>
              </a:rPr>
              <a:t>サービスイン</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46221"/>
          </a:xfrm>
          <a:prstGeom prst="rect">
            <a:avLst/>
          </a:prstGeom>
          <a:noFill/>
        </p:spPr>
        <p:txBody>
          <a:bodyPr wrap="square" rtlCol="0">
            <a:spAutoFit/>
          </a:bodyPr>
          <a:lstStyle/>
          <a:p>
            <a:pPr algn="ctr"/>
            <a:r>
              <a:rPr lang="ja-JP" sz="1000">
                <a:latin typeface="Adobe Clean Han Regular" panose="020B0500000000000000" pitchFamily="34" charset="-128"/>
                <a:ea typeface="Adobe Clean Han Regular" panose="020B0500000000000000" pitchFamily="34" charset="-128"/>
              </a:rPr>
              <a:t>定義</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46221"/>
          </a:xfrm>
          <a:prstGeom prst="rect">
            <a:avLst/>
          </a:prstGeom>
          <a:noFill/>
        </p:spPr>
        <p:txBody>
          <a:bodyPr wrap="square" rtlCol="0">
            <a:spAutoFit/>
          </a:bodyPr>
          <a:lstStyle/>
          <a:p>
            <a:pPr algn="ctr"/>
            <a:r>
              <a:rPr lang="ja-JP" sz="1000">
                <a:latin typeface="Adobe Clean Han Regular" panose="020B0500000000000000" pitchFamily="34" charset="-128"/>
                <a:ea typeface="Adobe Clean Han Regular" panose="020B0500000000000000" pitchFamily="34" charset="-128"/>
              </a:rPr>
              <a:t>キックオフ</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46221"/>
          </a:xfrm>
          <a:prstGeom prst="rect">
            <a:avLst/>
          </a:prstGeom>
          <a:noFill/>
        </p:spPr>
        <p:txBody>
          <a:bodyPr wrap="square" rtlCol="0">
            <a:spAutoFit/>
          </a:bodyPr>
          <a:lstStyle/>
          <a:p>
            <a:pPr algn="ctr"/>
            <a:r>
              <a:rPr lang="ja-JP" sz="1000" spc="-100">
                <a:latin typeface="Adobe Clean Han Regular" panose="020B0500000000000000" pitchFamily="34" charset="-128"/>
                <a:ea typeface="Adobe Clean Han Regular" panose="020B0500000000000000" pitchFamily="34" charset="-128"/>
              </a:rPr>
              <a:t>デザイン</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dirty="0">
                <a:solidFill>
                  <a:schemeClr val="accent1">
                    <a:lumMod val="50000"/>
                  </a:schemeClr>
                </a:solidFill>
                <a:latin typeface="Adobe Clean Han Regular" panose="020B0500000000000000" pitchFamily="34" charset="-128"/>
                <a:ea typeface="Adobe Clean Han Regular" panose="020B0500000000000000" pitchFamily="34" charset="-128"/>
              </a:rPr>
              <a:t>1 年ごとに 2 つのアクティビティ</a:t>
            </a:r>
          </a:p>
        </p:txBody>
      </p:sp>
      <p:sp>
        <p:nvSpPr>
          <p:cNvPr id="35" name="object 11">
            <a:extLst>
              <a:ext uri="{FF2B5EF4-FFF2-40B4-BE49-F238E27FC236}">
                <a16:creationId xmlns:a16="http://schemas.microsoft.com/office/drawing/2014/main" id="{8EDCA538-35C4-48E4-B4FA-FA2EBFF222CC}"/>
              </a:ext>
            </a:extLst>
          </p:cNvPr>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spc="-10" dirty="0"/>
              <a:t>©202</a:t>
            </a:r>
            <a:r>
              <a:rPr lang="en-US" spc="-10" dirty="0"/>
              <a:t>1</a:t>
            </a:r>
            <a:r>
              <a:rPr spc="-5" dirty="0"/>
              <a:t> Adobe. All</a:t>
            </a:r>
            <a:r>
              <a:rPr spc="-10" dirty="0"/>
              <a:t> Rights</a:t>
            </a:r>
            <a:r>
              <a:rPr spc="-5" dirty="0"/>
              <a:t> </a:t>
            </a:r>
            <a:r>
              <a:rPr spc="-10" dirty="0"/>
              <a:t>Reserved.</a:t>
            </a:r>
            <a:r>
              <a:rPr spc="-5" dirty="0"/>
              <a:t> Adobe</a:t>
            </a:r>
            <a:r>
              <a:rPr spc="60" dirty="0"/>
              <a:t> </a:t>
            </a:r>
            <a:r>
              <a:rPr spc="-10" dirty="0"/>
              <a:t>Confidential.</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リソース</a:t>
            </a:r>
          </a:p>
        </p:txBody>
      </p:sp>
      <p:sp>
        <p:nvSpPr>
          <p:cNvPr id="53" name="object 53"/>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4" cstate="print"/>
            <a:stretch>
              <a:fillRect/>
            </a:stretch>
          </a:blipFill>
        </p:spPr>
        <p:txBody>
          <a:bodyPr wrap="square" lIns="0" tIns="0" rIns="0" bIns="0" rtlCol="0"/>
          <a:lstStyle/>
          <a:p>
            <a:endParaRPr/>
          </a:p>
        </p:txBody>
      </p:sp>
      <p:sp>
        <p:nvSpPr>
          <p:cNvPr id="56" name="object 56"/>
          <p:cNvSpPr txBox="1"/>
          <p:nvPr/>
        </p:nvSpPr>
        <p:spPr>
          <a:xfrm>
            <a:off x="75947" y="9437110"/>
            <a:ext cx="5896662" cy="563616"/>
          </a:xfrm>
          <a:prstGeom prst="rect">
            <a:avLst/>
          </a:prstGeom>
        </p:spPr>
        <p:txBody>
          <a:bodyPr vert="horz" wrap="square" lIns="0" tIns="29845" rIns="0" bIns="0" rtlCol="0" anchor="t">
            <a:spAutoFit/>
          </a:bodyPr>
          <a:lstStyle/>
          <a:p>
            <a:pPr marL="12700" marR="5080" indent="-635">
              <a:lnSpc>
                <a:spcPts val="1200"/>
              </a:lnSpc>
              <a:spcBef>
                <a:spcPts val="235"/>
              </a:spcBef>
            </a:pPr>
            <a:r>
              <a:rPr lang="ja-JP" sz="1100" i="1"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en-US" sz="800" spc="-5" dirty="0">
                <a:solidFill>
                  <a:srgbClr val="6D6D6D"/>
                </a:solidFill>
                <a:latin typeface="Adobe Clean"/>
                <a:cs typeface="Adobe Clean"/>
              </a:rPr>
              <a:t>©2021 Adobe. All Rights Reserved. 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lang="en-US"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アドビサポートの対象地域と現地営業時間は、以下のとおりです。対象地域は、お客様のセールスオーダーやその他のアドビサポートのご契約資料に記載されている請求先の地域に準じます。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677332330"/>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ヨーロッパ、中東、</a:t>
                      </a:r>
                      <a:br>
                        <a:rPr lang="cs-CZ" altLang="ja-JP" sz="1100">
                          <a:solidFill>
                            <a:schemeClr val="tx1"/>
                          </a:solidFill>
                          <a:latin typeface="Adobe Clean Han Bold" panose="020B0600000000000000" pitchFamily="34" charset="-128"/>
                          <a:ea typeface="Adobe Clean Han Bold" panose="020B0600000000000000" pitchFamily="34" charset="-128"/>
                        </a:rPr>
                      </a:br>
                      <a:r>
                        <a:rPr lang="ja-JP" sz="1100">
                          <a:solidFill>
                            <a:schemeClr val="tx1"/>
                          </a:solidFill>
                          <a:latin typeface="Adobe Clean Han Bold" panose="020B0600000000000000" pitchFamily="34" charset="-128"/>
                          <a:ea typeface="Adobe Clean Han Bold" panose="020B0600000000000000" pitchFamily="34" charset="-128"/>
                        </a:rPr>
                        <a:t>ア</a:t>
                      </a:r>
                      <a:r>
                        <a:rPr lang="ja-JP" sz="1100" dirty="0">
                          <a:solidFill>
                            <a:schemeClr val="tx1"/>
                          </a:solidFill>
                          <a:latin typeface="Adobe Clean Han Bold" panose="020B0600000000000000" pitchFamily="34" charset="-128"/>
                          <a:ea typeface="Adobe Clean Han Bold" panose="020B0600000000000000" pitchFamily="34" charset="-128"/>
                        </a:rPr>
                        <a:t>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Bold" panose="020B0600000000000000" pitchFamily="34" charset="-128"/>
                          <a:ea typeface="Adobe Clean Han Bold" panose="020B06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Bold" panose="020B0600000000000000" pitchFamily="34" charset="-128"/>
                          <a:ea typeface="Adobe Clean Han Bold" panose="020B0600000000000000" pitchFamily="34" charset="-128"/>
                        </a:rPr>
                        <a:t>日本 </a:t>
                      </a:r>
                      <a:r>
                        <a:rPr lang="ja-JP" sz="1100" baseline="30000">
                          <a:solidFill>
                            <a:schemeClr val="tx1"/>
                          </a:solidFill>
                          <a:latin typeface="Adobe Clean Han Bold" panose="020B0600000000000000" pitchFamily="34" charset="-128"/>
                          <a:ea typeface="Adobe Clean Han Bold" panose="020B06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Bold" panose="020B0600000000000000" pitchFamily="34" charset="-128"/>
                          <a:ea typeface="Adobe Clean Han Bold" panose="020B06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ja-JP" sz="1100" b="0" i="0" u="none" strike="noStrike" noProof="0" dirty="0">
                          <a:latin typeface="Adobe Clean Han Bold" panose="020B0600000000000000" pitchFamily="34" charset="-128"/>
                          <a:ea typeface="Adobe Clean Han Bold" panose="020B0600000000000000" pitchFamily="34" charset="-128"/>
                        </a:rPr>
                        <a:t>サポートで対応している言語は、英語および日本語のみです。</a:t>
                      </a:r>
                    </a:p>
                    <a:p>
                      <a:pPr lvl="0" algn="l" rtl="0">
                        <a:lnSpc>
                          <a:spcPct val="100000"/>
                        </a:lnSpc>
                        <a:spcBef>
                          <a:spcPts val="0"/>
                        </a:spcBef>
                        <a:spcAft>
                          <a:spcPts val="0"/>
                        </a:spcAft>
                        <a:buNone/>
                      </a:pPr>
                      <a:endParaRPr lang="en-US" sz="1100" b="0" i="0" u="none" strike="noStrike" noProof="0" dirty="0">
                        <a:latin typeface="Adobe Clean Han Bold" panose="020B0600000000000000" pitchFamily="34" charset="-128"/>
                        <a:ea typeface="Adobe Clean Han Bold" panose="020B0600000000000000" pitchFamily="34" charset="-128"/>
                      </a:endParaRPr>
                    </a:p>
                    <a:p>
                      <a:pPr lvl="0" algn="ctr">
                        <a:lnSpc>
                          <a:spcPct val="100000"/>
                        </a:lnSpc>
                        <a:spcBef>
                          <a:spcPts val="0"/>
                        </a:spcBef>
                        <a:spcAft>
                          <a:spcPts val="0"/>
                        </a:spcAft>
                        <a:buNone/>
                      </a:pPr>
                      <a:r>
                        <a:rPr lang="ja-JP" sz="1100" b="0" i="0" u="none" strike="noStrike" noProof="0" dirty="0">
                          <a:latin typeface="Adobe Clean Han Bold" panose="020B0600000000000000" pitchFamily="34" charset="-128"/>
                          <a:ea typeface="Adobe Clean Han Bold" panose="020B0600000000000000" pitchFamily="34" charset="-128"/>
                        </a:rPr>
                        <a:t> </a:t>
                      </a:r>
                      <a:r>
                        <a:rPr lang="ja-JP" sz="1100" b="0" i="0" u="none" strike="noStrike" baseline="30000" noProof="0" dirty="0">
                          <a:latin typeface="Adobe Clean Han Bold" panose="020B0600000000000000" pitchFamily="34" charset="-128"/>
                          <a:ea typeface="Adobe Clean Han Bold" panose="020B0600000000000000" pitchFamily="34" charset="-128"/>
                        </a:rPr>
                        <a:t>1 </a:t>
                      </a:r>
                      <a:r>
                        <a:rPr lang="ja-JP" sz="1100" b="0" i="0" u="none" strike="noStrike" noProof="0" dirty="0">
                          <a:latin typeface="Adobe Clean Han Bold" panose="020B0600000000000000" pitchFamily="34" charset="-128"/>
                          <a:ea typeface="Adobe Clean Han Bold" panose="020B06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5"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408445"/>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卓越した</a:t>
            </a:r>
            <a:endPar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endParaRPr>
          </a:p>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408445"/>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迅速な</a:t>
            </a:r>
            <a:endPar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endParaRPr>
          </a:p>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43344" y="8543943"/>
            <a:ext cx="932816"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戦略的</a:t>
            </a:r>
            <a:br>
              <a:rPr lang="ja-JP" sz="1200" b="1" dirty="0">
                <a:solidFill>
                  <a:srgbClr val="FFFFFF"/>
                </a:solidFill>
                <a:latin typeface="Adobe Clean Han Bold" panose="020B0600000000000000" pitchFamily="34" charset="-128"/>
                <a:ea typeface="Adobe Clean Han Bold" panose="020B0600000000000000" pitchFamily="34" charset="-128"/>
                <a:cs typeface="Adobe Clean"/>
              </a:rPr>
            </a:b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31819887"/>
              </p:ext>
            </p:extLst>
          </p:nvPr>
        </p:nvGraphicFramePr>
        <p:xfrm>
          <a:off x="194237" y="1272353"/>
          <a:ext cx="7368291" cy="3235960"/>
        </p:xfrm>
        <a:graphic>
          <a:graphicData uri="http://schemas.openxmlformats.org/drawingml/2006/table">
            <a:tbl>
              <a:tblPr firstRow="1" bandRow="1">
                <a:tableStyleId>{5C22544A-7EE6-4342-B048-85BDC9FD1C3A}</a:tableStyleId>
              </a:tblPr>
              <a:tblGrid>
                <a:gridCol w="3478603">
                  <a:extLst>
                    <a:ext uri="{9D8B030D-6E8A-4147-A177-3AD203B41FA5}">
                      <a16:colId xmlns:a16="http://schemas.microsoft.com/office/drawing/2014/main" val="2364693614"/>
                    </a:ext>
                  </a:extLst>
                </a:gridCol>
                <a:gridCol w="3889688">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Bold" panose="020B0600000000000000" pitchFamily="34" charset="-128"/>
                          <a:ea typeface="Adobe Clean Han Bold" panose="020B0600000000000000" pitchFamily="34" charset="-128"/>
                          <a:cs typeface="+mn-cs"/>
                          <a:hlinkClick r:id="rId6"/>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Bold" panose="020B0600000000000000" pitchFamily="34" charset="-128"/>
                          <a:ea typeface="Adobe Clean Han Bold" panose="020B0600000000000000" pitchFamily="34" charset="-128"/>
                          <a:cs typeface="+mn-cs"/>
                          <a:hlinkClick r:id="rId7"/>
                        </a:rPr>
                        <a:t>トレーニング</a:t>
                      </a:r>
                      <a:r>
                        <a:rPr lang="ja-JP" sz="1100" dirty="0">
                          <a:solidFill>
                            <a:schemeClr val="dk1"/>
                          </a:solidFill>
                          <a:latin typeface="Adobe Clean Han Bold" panose="020B0600000000000000" pitchFamily="34" charset="-128"/>
                          <a:ea typeface="Adobe Clean Han Bold" panose="020B06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Bold" panose="020B0600000000000000" pitchFamily="34" charset="-128"/>
                          <a:ea typeface="Adobe Clean Han Bold" panose="020B0600000000000000" pitchFamily="34" charset="-128"/>
                          <a:cs typeface="+mn-cs"/>
                          <a:hlinkClick r:id="rId8"/>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Bold" panose="020B0600000000000000" pitchFamily="34" charset="-128"/>
                          <a:ea typeface="Adobe Clean Han Bold" panose="020B0600000000000000" pitchFamily="34" charset="-128"/>
                          <a:cs typeface="+mn-cs"/>
                          <a:hlinkClick r:id="rId9"/>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71998" y="7751776"/>
            <a:ext cx="548640" cy="548640"/>
          </a:xfrm>
          <a:prstGeom prst="rect">
            <a:avLst/>
          </a:prstGeom>
        </p:spPr>
      </p:pic>
      <p:sp>
        <p:nvSpPr>
          <p:cNvPr id="21" name="object 24">
            <a:extLst>
              <a:ext uri="{FF2B5EF4-FFF2-40B4-BE49-F238E27FC236}">
                <a16:creationId xmlns:a16="http://schemas.microsoft.com/office/drawing/2014/main" id="{51AF0E6B-9A0D-4F8C-87A5-0AE2F42CCD53}"/>
              </a:ext>
            </a:extLst>
          </p:cNvPr>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dirty="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dirty="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dirty="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dirty="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16"/>
              </a:rPr>
              <a:t>www.adobe.com</a:t>
            </a:r>
            <a:endParaRPr sz="800" dirty="0">
              <a:latin typeface="Adobe Clean"/>
              <a:cs typeface="Adobe Clean"/>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099BE-EDEC-4FF1-8378-446617236015}">
  <ds:schemaRefs>
    <ds:schemaRef ds:uri="http://schemas.microsoft.com/office/2006/metadata/properties"/>
    <ds:schemaRef ds:uri="http://purl.org/dc/dcmitype/"/>
    <ds:schemaRef ds:uri="http://www.w3.org/XML/1998/namespace"/>
    <ds:schemaRef ds:uri="8a053bff-88be-49e4-9a87-e748e18b8b62"/>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6c8368ec-3776-49b5-a5bb-90648cf9530f"/>
  </ds:schemaRefs>
</ds:datastoreItem>
</file>

<file path=customXml/itemProps2.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TotalTime>
  <Words>4720</Words>
  <Application>Microsoft Office PowerPoint</Application>
  <PresentationFormat>Vlastní</PresentationFormat>
  <Paragraphs>180</Paragraphs>
  <Slides>4</Slides>
  <Notes>4</Notes>
  <HiddenSlides>0</HiddenSlides>
  <MMClips>0</MMClips>
  <ScaleCrop>false</ScaleCrop>
  <HeadingPairs>
    <vt:vector size="6" baseType="variant">
      <vt:variant>
        <vt:lpstr>Použitá písma</vt:lpstr>
      </vt:variant>
      <vt:variant>
        <vt:i4>9</vt:i4>
      </vt:variant>
      <vt:variant>
        <vt:lpstr>Motiv</vt:lpstr>
      </vt:variant>
      <vt:variant>
        <vt:i4>1</vt:i4>
      </vt:variant>
      <vt:variant>
        <vt:lpstr>Nadpisy snímků</vt:lpstr>
      </vt:variant>
      <vt:variant>
        <vt:i4>4</vt:i4>
      </vt:variant>
    </vt:vector>
  </HeadingPairs>
  <TitlesOfParts>
    <vt:vector size="14" baseType="lpstr">
      <vt:lpstr>Adobe Clean Han Bold</vt:lpstr>
      <vt:lpstr>Adobe Clean Han Light</vt:lpstr>
      <vt:lpstr>Adobe Clean Han Regular</vt:lpstr>
      <vt:lpstr>Adobe Clean</vt:lpstr>
      <vt:lpstr>Adobe Clean Light</vt:lpstr>
      <vt:lpstr>Arial</vt:lpstr>
      <vt:lpstr>Calibri</vt:lpstr>
      <vt:lpstr>Times New Roman</vt:lpstr>
      <vt:lpstr>Wingdings</vt:lpstr>
      <vt:lpstr>Office Theme</vt:lpstr>
      <vt:lpstr>アドビサポートのプラン</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dc:creator>Freelancers</dc:creator>
  <cp:lastModifiedBy>Markéta Hořínková</cp:lastModifiedBy>
  <cp:revision>38</cp:revision>
  <dcterms:created xsi:type="dcterms:W3CDTF">2021-05-05T02:01:37Z</dcterms:created>
  <dcterms:modified xsi:type="dcterms:W3CDTF">2022-03-03T14:36:27Z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