
<file path=[Content_Types].xml><?xml version="1.0" encoding="utf-8"?>
<Types xmlns="http://schemas.openxmlformats.org/package/2006/content-types">
  <Default Extension="emf" ContentType="image/x-emf"/>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8"/>
  </p:notesMasterIdLst>
  <p:sldIdLst>
    <p:sldId id="256" r:id="rId5"/>
    <p:sldId id="257" r:id="rId6"/>
    <p:sldId id="261" r:id="rId7"/>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kita Sood" initials="AS" lastIdx="2" clrIdx="0">
    <p:extLst>
      <p:ext uri="{19B8F6BF-5375-455C-9EA6-DF929625EA0E}">
        <p15:presenceInfo xmlns:p15="http://schemas.microsoft.com/office/powerpoint/2012/main" userId="S::asood@adobe.com::c93a62e3-2a47-429d-82c6-c2a8fd110ae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DFDF"/>
    <a:srgbClr val="D9D9D9"/>
    <a:srgbClr val="F2F2F2"/>
    <a:srgbClr val="7D7D7D"/>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630BD6-9AE9-064C-B39F-AFA945B82B3E}" v="202" dt="2021-10-13T19:21:08.267"/>
    <p1510:client id="{AC30C20D-1316-8ECC-DADD-39CCEC6A7FCF}" v="9" dt="2021-10-13T19:03:35.035"/>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2289" y="-1719"/>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ilah Johnson" userId="S::akjohnso@adobe.com::2fa3aa60-0c9c-4d06-bae2-795983241227" providerId="AD" clId="Web-{4D8E0410-E0CE-85E2-0F84-C1BF4F647622}"/>
    <pc:docChg chg="modSld">
      <pc:chgData name="Akilah Johnson" userId="S::akjohnso@adobe.com::2fa3aa60-0c9c-4d06-bae2-795983241227" providerId="AD" clId="Web-{4D8E0410-E0CE-85E2-0F84-C1BF4F647622}" dt="2021-09-22T22:57:04.802" v="5"/>
      <pc:docMkLst>
        <pc:docMk/>
      </pc:docMkLst>
      <pc:sldChg chg="modSp">
        <pc:chgData name="Akilah Johnson" userId="S::akjohnso@adobe.com::2fa3aa60-0c9c-4d06-bae2-795983241227" providerId="AD" clId="Web-{4D8E0410-E0CE-85E2-0F84-C1BF4F647622}" dt="2021-09-22T22:57:04.802" v="5"/>
        <pc:sldMkLst>
          <pc:docMk/>
          <pc:sldMk cId="1050037809" sldId="261"/>
        </pc:sldMkLst>
        <pc:graphicFrameChg chg="mod modGraphic">
          <ac:chgData name="Akilah Johnson" userId="S::akjohnso@adobe.com::2fa3aa60-0c9c-4d06-bae2-795983241227" providerId="AD" clId="Web-{4D8E0410-E0CE-85E2-0F84-C1BF4F647622}" dt="2021-09-22T22:57:04.802" v="5"/>
          <ac:graphicFrameMkLst>
            <pc:docMk/>
            <pc:sldMk cId="1050037809" sldId="261"/>
            <ac:graphicFrameMk id="25" creationId="{3A91F5B0-3974-A14D-A146-FB590F2AAD18}"/>
          </ac:graphicFrameMkLst>
        </pc:graphicFrameChg>
      </pc:sldChg>
    </pc:docChg>
  </pc:docChgLst>
  <pc:docChgLst>
    <pc:chgData name="Akilah Johnson" userId="S::akjohnso@adobe.com::2fa3aa60-0c9c-4d06-bae2-795983241227" providerId="AD" clId="Web-{019F6A09-DCDA-BB53-9E3C-5BA3B13E26BB}"/>
    <pc:docChg chg="modSld">
      <pc:chgData name="Akilah Johnson" userId="S::akjohnso@adobe.com::2fa3aa60-0c9c-4d06-bae2-795983241227" providerId="AD" clId="Web-{019F6A09-DCDA-BB53-9E3C-5BA3B13E26BB}" dt="2021-10-12T17:10:36.752" v="17" actId="20577"/>
      <pc:docMkLst>
        <pc:docMk/>
      </pc:docMkLst>
      <pc:sldChg chg="modSp">
        <pc:chgData name="Akilah Johnson" userId="S::akjohnso@adobe.com::2fa3aa60-0c9c-4d06-bae2-795983241227" providerId="AD" clId="Web-{019F6A09-DCDA-BB53-9E3C-5BA3B13E26BB}" dt="2021-10-12T17:09:32.112" v="2" actId="20577"/>
        <pc:sldMkLst>
          <pc:docMk/>
          <pc:sldMk cId="0" sldId="257"/>
        </pc:sldMkLst>
        <pc:spChg chg="mod">
          <ac:chgData name="Akilah Johnson" userId="S::akjohnso@adobe.com::2fa3aa60-0c9c-4d06-bae2-795983241227" providerId="AD" clId="Web-{019F6A09-DCDA-BB53-9E3C-5BA3B13E26BB}" dt="2021-10-12T17:09:32.112" v="2" actId="20577"/>
          <ac:spMkLst>
            <pc:docMk/>
            <pc:sldMk cId="0" sldId="257"/>
            <ac:spMk id="46" creationId="{00000000-0000-0000-0000-000000000000}"/>
          </ac:spMkLst>
        </pc:spChg>
      </pc:sldChg>
      <pc:sldChg chg="modSp">
        <pc:chgData name="Akilah Johnson" userId="S::akjohnso@adobe.com::2fa3aa60-0c9c-4d06-bae2-795983241227" providerId="AD" clId="Web-{019F6A09-DCDA-BB53-9E3C-5BA3B13E26BB}" dt="2021-10-12T17:10:36.752" v="17" actId="20577"/>
        <pc:sldMkLst>
          <pc:docMk/>
          <pc:sldMk cId="1050037809" sldId="261"/>
        </pc:sldMkLst>
        <pc:spChg chg="mod">
          <ac:chgData name="Akilah Johnson" userId="S::akjohnso@adobe.com::2fa3aa60-0c9c-4d06-bae2-795983241227" providerId="AD" clId="Web-{019F6A09-DCDA-BB53-9E3C-5BA3B13E26BB}" dt="2021-10-12T17:10:36.752" v="17" actId="20577"/>
          <ac:spMkLst>
            <pc:docMk/>
            <pc:sldMk cId="1050037809" sldId="261"/>
            <ac:spMk id="56" creationId="{00000000-0000-0000-0000-000000000000}"/>
          </ac:spMkLst>
        </pc:spChg>
        <pc:graphicFrameChg chg="mod modGraphic">
          <ac:chgData name="Akilah Johnson" userId="S::akjohnso@adobe.com::2fa3aa60-0c9c-4d06-bae2-795983241227" providerId="AD" clId="Web-{019F6A09-DCDA-BB53-9E3C-5BA3B13E26BB}" dt="2021-10-12T17:09:41.471" v="6"/>
          <ac:graphicFrameMkLst>
            <pc:docMk/>
            <pc:sldMk cId="1050037809" sldId="261"/>
            <ac:graphicFrameMk id="111" creationId="{D8653CEC-4213-DE40-9BAF-D1E3318FF89C}"/>
          </ac:graphicFrameMkLst>
        </pc:graphicFrameChg>
      </pc:sldChg>
    </pc:docChg>
  </pc:docChgLst>
  <pc:docChgLst>
    <pc:chgData name="Andy Witt" userId="S::awitt@adobe.com::e9157bdf-53b2-40e4-9459-936793d75696" providerId="AD" clId="Web-{06B13378-B080-7F0F-51A5-F9203CEE57ED}"/>
    <pc:docChg chg="modSld">
      <pc:chgData name="Andy Witt" userId="S::awitt@adobe.com::e9157bdf-53b2-40e4-9459-936793d75696" providerId="AD" clId="Web-{06B13378-B080-7F0F-51A5-F9203CEE57ED}" dt="2021-08-25T22:25:13.647" v="363"/>
      <pc:docMkLst>
        <pc:docMk/>
      </pc:docMkLst>
      <pc:sldChg chg="modSp">
        <pc:chgData name="Andy Witt" userId="S::awitt@adobe.com::e9157bdf-53b2-40e4-9459-936793d75696" providerId="AD" clId="Web-{06B13378-B080-7F0F-51A5-F9203CEE57ED}" dt="2021-08-25T22:25:13.647" v="363"/>
        <pc:sldMkLst>
          <pc:docMk/>
          <pc:sldMk cId="1050037809" sldId="261"/>
        </pc:sldMkLst>
        <pc:graphicFrameChg chg="mod modGraphic">
          <ac:chgData name="Andy Witt" userId="S::awitt@adobe.com::e9157bdf-53b2-40e4-9459-936793d75696" providerId="AD" clId="Web-{06B13378-B080-7F0F-51A5-F9203CEE57ED}" dt="2021-08-25T22:25:13.647" v="363"/>
          <ac:graphicFrameMkLst>
            <pc:docMk/>
            <pc:sldMk cId="1050037809" sldId="261"/>
            <ac:graphicFrameMk id="25" creationId="{3A91F5B0-3974-A14D-A146-FB590F2AAD18}"/>
          </ac:graphicFrameMkLst>
        </pc:graphicFrameChg>
      </pc:sldChg>
    </pc:docChg>
  </pc:docChgLst>
  <pc:docChgLst>
    <pc:chgData name="Akilah Johnson" userId="S::akjohnso@adobe.com::2fa3aa60-0c9c-4d06-bae2-795983241227" providerId="AD" clId="Web-{D428A0AE-54E2-30D2-C574-7A0742876CCF}"/>
    <pc:docChg chg="modSld">
      <pc:chgData name="Akilah Johnson" userId="S::akjohnso@adobe.com::2fa3aa60-0c9c-4d06-bae2-795983241227" providerId="AD" clId="Web-{D428A0AE-54E2-30D2-C574-7A0742876CCF}" dt="2021-10-12T19:11:25.330" v="0" actId="20577"/>
      <pc:docMkLst>
        <pc:docMk/>
      </pc:docMkLst>
      <pc:sldChg chg="modSp">
        <pc:chgData name="Akilah Johnson" userId="S::akjohnso@adobe.com::2fa3aa60-0c9c-4d06-bae2-795983241227" providerId="AD" clId="Web-{D428A0AE-54E2-30D2-C574-7A0742876CCF}" dt="2021-10-12T19:11:25.330" v="0" actId="20577"/>
        <pc:sldMkLst>
          <pc:docMk/>
          <pc:sldMk cId="0" sldId="256"/>
        </pc:sldMkLst>
        <pc:spChg chg="mod">
          <ac:chgData name="Akilah Johnson" userId="S::akjohnso@adobe.com::2fa3aa60-0c9c-4d06-bae2-795983241227" providerId="AD" clId="Web-{D428A0AE-54E2-30D2-C574-7A0742876CCF}" dt="2021-10-12T19:11:25.330" v="0" actId="20577"/>
          <ac:spMkLst>
            <pc:docMk/>
            <pc:sldMk cId="0" sldId="256"/>
            <ac:spMk id="4" creationId="{00000000-0000-0000-0000-000000000000}"/>
          </ac:spMkLst>
        </pc:spChg>
      </pc:sldChg>
    </pc:docChg>
  </pc:docChgLst>
  <pc:docChgLst>
    <pc:chgData name="Akilah Johnson" userId="S::akjohnso@adobe.com::2fa3aa60-0c9c-4d06-bae2-795983241227" providerId="AD" clId="Web-{71D6CFBF-0EA2-99B0-93F4-22F19EF0AE4E}"/>
    <pc:docChg chg="modSld">
      <pc:chgData name="Akilah Johnson" userId="S::akjohnso@adobe.com::2fa3aa60-0c9c-4d06-bae2-795983241227" providerId="AD" clId="Web-{71D6CFBF-0EA2-99B0-93F4-22F19EF0AE4E}" dt="2021-09-22T19:06:58.732" v="1" actId="1076"/>
      <pc:docMkLst>
        <pc:docMk/>
      </pc:docMkLst>
      <pc:sldChg chg="modSp">
        <pc:chgData name="Akilah Johnson" userId="S::akjohnso@adobe.com::2fa3aa60-0c9c-4d06-bae2-795983241227" providerId="AD" clId="Web-{71D6CFBF-0EA2-99B0-93F4-22F19EF0AE4E}" dt="2021-09-22T19:06:58.732" v="1" actId="1076"/>
        <pc:sldMkLst>
          <pc:docMk/>
          <pc:sldMk cId="1050037809" sldId="261"/>
        </pc:sldMkLst>
        <pc:spChg chg="mod">
          <ac:chgData name="Akilah Johnson" userId="S::akjohnso@adobe.com::2fa3aa60-0c9c-4d06-bae2-795983241227" providerId="AD" clId="Web-{71D6CFBF-0EA2-99B0-93F4-22F19EF0AE4E}" dt="2021-09-22T19:06:58.732" v="1" actId="1076"/>
          <ac:spMkLst>
            <pc:docMk/>
            <pc:sldMk cId="1050037809" sldId="261"/>
            <ac:spMk id="64" creationId="{41467BDC-3D83-D844-B922-CD07E94E5AAB}"/>
          </ac:spMkLst>
        </pc:spChg>
      </pc:sldChg>
    </pc:docChg>
  </pc:docChgLst>
  <pc:docChgLst>
    <pc:chgData name="Lauren Schutte" userId="S::schutte@adobe.com::6e08b2d3-447a-4d66-86be-444d50df187f" providerId="AD" clId="Web-{AC30C20D-1316-8ECC-DADD-39CCEC6A7FCF}"/>
    <pc:docChg chg="modSld">
      <pc:chgData name="Lauren Schutte" userId="S::schutte@adobe.com::6e08b2d3-447a-4d66-86be-444d50df187f" providerId="AD" clId="Web-{AC30C20D-1316-8ECC-DADD-39CCEC6A7FCF}" dt="2021-10-13T19:03:35.035" v="8" actId="1076"/>
      <pc:docMkLst>
        <pc:docMk/>
      </pc:docMkLst>
      <pc:sldChg chg="modSp">
        <pc:chgData name="Lauren Schutte" userId="S::schutte@adobe.com::6e08b2d3-447a-4d66-86be-444d50df187f" providerId="AD" clId="Web-{AC30C20D-1316-8ECC-DADD-39CCEC6A7FCF}" dt="2021-10-13T19:03:35.035" v="8" actId="1076"/>
        <pc:sldMkLst>
          <pc:docMk/>
          <pc:sldMk cId="0" sldId="256"/>
        </pc:sldMkLst>
        <pc:spChg chg="mod">
          <ac:chgData name="Lauren Schutte" userId="S::schutte@adobe.com::6e08b2d3-447a-4d66-86be-444d50df187f" providerId="AD" clId="Web-{AC30C20D-1316-8ECC-DADD-39CCEC6A7FCF}" dt="2021-10-13T19:03:27.878" v="7" actId="14100"/>
          <ac:spMkLst>
            <pc:docMk/>
            <pc:sldMk cId="0" sldId="256"/>
            <ac:spMk id="3" creationId="{00000000-0000-0000-0000-000000000000}"/>
          </ac:spMkLst>
        </pc:spChg>
        <pc:spChg chg="mod">
          <ac:chgData name="Lauren Schutte" userId="S::schutte@adobe.com::6e08b2d3-447a-4d66-86be-444d50df187f" providerId="AD" clId="Web-{AC30C20D-1316-8ECC-DADD-39CCEC6A7FCF}" dt="2021-10-13T19:03:35.035" v="8" actId="1076"/>
          <ac:spMkLst>
            <pc:docMk/>
            <pc:sldMk cId="0" sldId="256"/>
            <ac:spMk id="5" creationId="{00000000-0000-0000-0000-000000000000}"/>
          </ac:spMkLst>
        </pc:spChg>
      </pc:sldChg>
    </pc:docChg>
  </pc:docChgLst>
  <pc:docChgLst>
    <pc:chgData name="Akilah Johnson" userId="S::akjohnso@adobe.com::2fa3aa60-0c9c-4d06-bae2-795983241227" providerId="AD" clId="Web-{AFB92C2B-405E-C597-0988-18F97C53104C}"/>
    <pc:docChg chg="modSld">
      <pc:chgData name="Akilah Johnson" userId="S::akjohnso@adobe.com::2fa3aa60-0c9c-4d06-bae2-795983241227" providerId="AD" clId="Web-{AFB92C2B-405E-C597-0988-18F97C53104C}" dt="2021-09-22T18:53:26.184" v="29"/>
      <pc:docMkLst>
        <pc:docMk/>
      </pc:docMkLst>
      <pc:sldChg chg="modSp">
        <pc:chgData name="Akilah Johnson" userId="S::akjohnso@adobe.com::2fa3aa60-0c9c-4d06-bae2-795983241227" providerId="AD" clId="Web-{AFB92C2B-405E-C597-0988-18F97C53104C}" dt="2021-09-22T18:53:26.184" v="29"/>
        <pc:sldMkLst>
          <pc:docMk/>
          <pc:sldMk cId="1050037809" sldId="261"/>
        </pc:sldMkLst>
        <pc:spChg chg="mod">
          <ac:chgData name="Akilah Johnson" userId="S::akjohnso@adobe.com::2fa3aa60-0c9c-4d06-bae2-795983241227" providerId="AD" clId="Web-{AFB92C2B-405E-C597-0988-18F97C53104C}" dt="2021-09-22T18:53:05.841" v="5" actId="20577"/>
          <ac:spMkLst>
            <pc:docMk/>
            <pc:sldMk cId="1050037809" sldId="261"/>
            <ac:spMk id="64" creationId="{41467BDC-3D83-D844-B922-CD07E94E5AAB}"/>
          </ac:spMkLst>
        </pc:spChg>
        <pc:graphicFrameChg chg="mod modGraphic">
          <ac:chgData name="Akilah Johnson" userId="S::akjohnso@adobe.com::2fa3aa60-0c9c-4d06-bae2-795983241227" providerId="AD" clId="Web-{AFB92C2B-405E-C597-0988-18F97C53104C}" dt="2021-09-22T18:53:26.184" v="29"/>
          <ac:graphicFrameMkLst>
            <pc:docMk/>
            <pc:sldMk cId="1050037809" sldId="261"/>
            <ac:graphicFrameMk id="25" creationId="{3A91F5B0-3974-A14D-A146-FB590F2AAD18}"/>
          </ac:graphicFrameMkLst>
        </pc:graphicFrameChg>
      </pc:sldChg>
    </pc:docChg>
  </pc:docChgLst>
  <pc:docChgLst>
    <pc:chgData name="Lauren Schutte" userId="6e08b2d3-447a-4d66-86be-444d50df187f" providerId="ADAL" clId="{61630BD6-9AE9-064C-B39F-AFA945B82B3E}"/>
    <pc:docChg chg="undo custSel modSld">
      <pc:chgData name="Lauren Schutte" userId="6e08b2d3-447a-4d66-86be-444d50df187f" providerId="ADAL" clId="{61630BD6-9AE9-064C-B39F-AFA945B82B3E}" dt="2021-10-13T19:21:08.267" v="201" actId="20577"/>
      <pc:docMkLst>
        <pc:docMk/>
      </pc:docMkLst>
      <pc:sldChg chg="modSp mod">
        <pc:chgData name="Lauren Schutte" userId="6e08b2d3-447a-4d66-86be-444d50df187f" providerId="ADAL" clId="{61630BD6-9AE9-064C-B39F-AFA945B82B3E}" dt="2021-10-13T19:21:08.267" v="201" actId="20577"/>
        <pc:sldMkLst>
          <pc:docMk/>
          <pc:sldMk cId="0" sldId="256"/>
        </pc:sldMkLst>
        <pc:spChg chg="mod">
          <ac:chgData name="Lauren Schutte" userId="6e08b2d3-447a-4d66-86be-444d50df187f" providerId="ADAL" clId="{61630BD6-9AE9-064C-B39F-AFA945B82B3E}" dt="2021-10-13T19:03:44.344" v="3" actId="1076"/>
          <ac:spMkLst>
            <pc:docMk/>
            <pc:sldMk cId="0" sldId="256"/>
            <ac:spMk id="3" creationId="{00000000-0000-0000-0000-000000000000}"/>
          </ac:spMkLst>
        </pc:spChg>
        <pc:graphicFrameChg chg="mod modGraphic">
          <ac:chgData name="Lauren Schutte" userId="6e08b2d3-447a-4d66-86be-444d50df187f" providerId="ADAL" clId="{61630BD6-9AE9-064C-B39F-AFA945B82B3E}" dt="2021-10-13T19:21:08.267" v="201" actId="20577"/>
          <ac:graphicFrameMkLst>
            <pc:docMk/>
            <pc:sldMk cId="0" sldId="256"/>
            <ac:graphicFrameMk id="9" creationId="{00000000-0000-0000-0000-000000000000}"/>
          </ac:graphicFrameMkLst>
        </pc:graphicFrameChg>
      </pc:sldChg>
    </pc:docChg>
  </pc:docChgLst>
  <pc:docChgLst>
    <pc:chgData name="Andy Witt" userId="S::awitt@adobe.com::e9157bdf-53b2-40e4-9459-936793d75696" providerId="AD" clId="Web-{CA5D33DF-AE75-BCA1-B9BC-A7CD44D2F3C7}"/>
    <pc:docChg chg="modSld">
      <pc:chgData name="Andy Witt" userId="S::awitt@adobe.com::e9157bdf-53b2-40e4-9459-936793d75696" providerId="AD" clId="Web-{CA5D33DF-AE75-BCA1-B9BC-A7CD44D2F3C7}" dt="2021-08-25T22:38:18.624" v="1" actId="1076"/>
      <pc:docMkLst>
        <pc:docMk/>
      </pc:docMkLst>
      <pc:sldChg chg="modSp">
        <pc:chgData name="Andy Witt" userId="S::awitt@adobe.com::e9157bdf-53b2-40e4-9459-936793d75696" providerId="AD" clId="Web-{CA5D33DF-AE75-BCA1-B9BC-A7CD44D2F3C7}" dt="2021-08-25T22:38:18.624" v="1" actId="1076"/>
        <pc:sldMkLst>
          <pc:docMk/>
          <pc:sldMk cId="1050037809" sldId="261"/>
        </pc:sldMkLst>
        <pc:spChg chg="mod">
          <ac:chgData name="Andy Witt" userId="S::awitt@adobe.com::e9157bdf-53b2-40e4-9459-936793d75696" providerId="AD" clId="Web-{CA5D33DF-AE75-BCA1-B9BC-A7CD44D2F3C7}" dt="2021-08-25T22:38:18.624" v="1" actId="1076"/>
          <ac:spMkLst>
            <pc:docMk/>
            <pc:sldMk cId="1050037809" sldId="261"/>
            <ac:spMk id="50" creationId="{043050D0-21FC-0C42-8484-7FE7C0DB771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FB81873C-0B24-F04A-98A1-90E0A78F7E8A}" type="datetimeFigureOut">
              <a:rPr lang="en-US" smtClean="0"/>
              <a:t>11/19/2021</a:t>
            </a:fld>
            <a:endParaRPr lang="en-US"/>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9093AE6A-1303-D04D-9DBD-535BC102172B}" type="slidenum">
              <a:rPr lang="en-US" smtClean="0"/>
              <a:t>‹#›</a:t>
            </a:fld>
            <a:endParaRPr lang="en-US"/>
          </a:p>
        </p:txBody>
      </p:sp>
    </p:spTree>
    <p:extLst>
      <p:ext uri="{BB962C8B-B14F-4D97-AF65-F5344CB8AC3E}">
        <p14:creationId xmlns:p14="http://schemas.microsoft.com/office/powerpoint/2010/main" val="4053790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093AE6A-1303-D04D-9DBD-535BC102172B}" type="slidenum">
              <a:rPr lang="en-US" smtClean="0"/>
              <a:t>1</a:t>
            </a:fld>
            <a:endParaRPr lang="en-US"/>
          </a:p>
        </p:txBody>
      </p:sp>
    </p:spTree>
    <p:extLst>
      <p:ext uri="{BB962C8B-B14F-4D97-AF65-F5344CB8AC3E}">
        <p14:creationId xmlns:p14="http://schemas.microsoft.com/office/powerpoint/2010/main" val="100507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093AE6A-1303-D04D-9DBD-535BC102172B}" type="slidenum">
              <a:rPr lang="en-US" smtClean="0"/>
              <a:t>2</a:t>
            </a:fld>
            <a:endParaRPr lang="en-US"/>
          </a:p>
        </p:txBody>
      </p:sp>
    </p:spTree>
    <p:extLst>
      <p:ext uri="{BB962C8B-B14F-4D97-AF65-F5344CB8AC3E}">
        <p14:creationId xmlns:p14="http://schemas.microsoft.com/office/powerpoint/2010/main" val="42943581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3</a:t>
            </a:fld>
            <a:endParaRPr lang="en-US"/>
          </a:p>
        </p:txBody>
      </p:sp>
    </p:spTree>
    <p:extLst>
      <p:ext uri="{BB962C8B-B14F-4D97-AF65-F5344CB8AC3E}">
        <p14:creationId xmlns:p14="http://schemas.microsoft.com/office/powerpoint/2010/main" val="34352903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11/19/2021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11" name="Holder 4">
            <a:extLst>
              <a:ext uri="{FF2B5EF4-FFF2-40B4-BE49-F238E27FC236}">
                <a16:creationId xmlns:a16="http://schemas.microsoft.com/office/drawing/2014/main" id="{F336C0EC-C908-0A4C-AD0F-1418E778FC60}"/>
              </a:ext>
            </a:extLst>
          </p:cNvPr>
          <p:cNvSpPr>
            <a:spLocks noGrp="1"/>
          </p:cNvSpPr>
          <p:nvPr>
            <p:ph type="ftr" sz="quarter" idx="5"/>
          </p:nvPr>
        </p:nvSpPr>
        <p:spPr>
          <a:xfrm>
            <a:off x="5181601" y="9857232"/>
            <a:ext cx="2443416" cy="123111"/>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75"/>
              </a:spcBef>
            </a:pPr>
            <a:r>
              <a:rPr spc="-5"/>
              <a:t>©202</a:t>
            </a:r>
            <a:r>
              <a:rPr lang="en-US" spc="-5"/>
              <a:t>1 </a:t>
            </a:r>
            <a:r>
              <a:rPr spc="-5"/>
              <a:t>Adobe. All Rights Reserved. Adobe</a:t>
            </a:r>
            <a:r>
              <a:rPr spc="60"/>
              <a:t> </a:t>
            </a:r>
            <a:r>
              <a:rPr spc="-5"/>
              <a:t>Confidential.</a:t>
            </a:r>
          </a:p>
        </p:txBody>
      </p:sp>
      <p:pic>
        <p:nvPicPr>
          <p:cNvPr id="12" name="Picture 11">
            <a:extLst>
              <a:ext uri="{FF2B5EF4-FFF2-40B4-BE49-F238E27FC236}">
                <a16:creationId xmlns:a16="http://schemas.microsoft.com/office/drawing/2014/main" id="{4388883E-79D4-2047-8C5E-37999ED2475C}"/>
              </a:ext>
            </a:extLst>
          </p:cNvPr>
          <p:cNvPicPr>
            <a:picLocks noChangeAspect="1"/>
          </p:cNvPicPr>
          <p:nvPr userDrawn="1"/>
        </p:nvPicPr>
        <p:blipFill>
          <a:blip r:embed="rId2"/>
          <a:stretch>
            <a:fillRect/>
          </a:stretch>
        </p:blipFill>
        <p:spPr>
          <a:xfrm>
            <a:off x="378923" y="9865060"/>
            <a:ext cx="566078" cy="147131"/>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11/19/2021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7" name="Holder 4">
            <a:extLst>
              <a:ext uri="{FF2B5EF4-FFF2-40B4-BE49-F238E27FC236}">
                <a16:creationId xmlns:a16="http://schemas.microsoft.com/office/drawing/2014/main" id="{004A8D36-CC65-B341-9E43-4A47F88C0D96}"/>
              </a:ext>
            </a:extLst>
          </p:cNvPr>
          <p:cNvSpPr>
            <a:spLocks noGrp="1"/>
          </p:cNvSpPr>
          <p:nvPr>
            <p:ph type="ftr" sz="quarter" idx="5"/>
          </p:nvPr>
        </p:nvSpPr>
        <p:spPr>
          <a:xfrm>
            <a:off x="5257801" y="9857232"/>
            <a:ext cx="2367216" cy="123111"/>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75"/>
              </a:spcBef>
            </a:pPr>
            <a:r>
              <a:rPr spc="-5"/>
              <a:t>©202</a:t>
            </a:r>
            <a:r>
              <a:rPr lang="en-US" spc="-5"/>
              <a:t>1</a:t>
            </a:r>
            <a:r>
              <a:rPr spc="-5"/>
              <a:t> Adobe. All Rights Reserved. Adobe</a:t>
            </a:r>
            <a:r>
              <a:rPr spc="60"/>
              <a:t> </a:t>
            </a:r>
            <a:r>
              <a:rPr spc="-5"/>
              <a:t>Confidential.</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35750" y="386153"/>
            <a:ext cx="6500898" cy="391159"/>
          </a:xfrm>
          <a:prstGeom prst="rect">
            <a:avLst/>
          </a:prstGeom>
        </p:spPr>
        <p:txBody>
          <a:bodyPr wrap="square" lIns="0" tIns="0" rIns="0" bIns="0">
            <a:spAutoFit/>
          </a:bodyPr>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5257801" y="9865060"/>
            <a:ext cx="2367216" cy="123111"/>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75"/>
              </a:spcBef>
            </a:pPr>
            <a:r>
              <a:rPr spc="-5"/>
              <a:t>©202</a:t>
            </a:r>
            <a:r>
              <a:rPr lang="en-US" spc="-5"/>
              <a:t>1</a:t>
            </a:r>
            <a:r>
              <a:rPr spc="-5"/>
              <a:t> Adobe. All Rights Reserved. Adobe</a:t>
            </a:r>
            <a:r>
              <a:rPr spc="60"/>
              <a:t> </a:t>
            </a:r>
            <a:r>
              <a:rPr spc="-5"/>
              <a:t>Confidential.</a:t>
            </a: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11/19/2021</a:t>
            </a:fld>
            <a:endParaRPr lang="en-US"/>
          </a:p>
        </p:txBody>
      </p:sp>
      <p:sp>
        <p:nvSpPr>
          <p:cNvPr id="6" name="Holder 6"/>
          <p:cNvSpPr>
            <a:spLocks noGrp="1"/>
          </p:cNvSpPr>
          <p:nvPr>
            <p:ph type="sldNum" sz="quarter" idx="7"/>
          </p:nvPr>
        </p:nvSpPr>
        <p:spPr>
          <a:xfrm>
            <a:off x="5596128" y="9354312"/>
            <a:ext cx="1787652" cy="5029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pic>
        <p:nvPicPr>
          <p:cNvPr id="9" name="Picture 8">
            <a:extLst>
              <a:ext uri="{FF2B5EF4-FFF2-40B4-BE49-F238E27FC236}">
                <a16:creationId xmlns:a16="http://schemas.microsoft.com/office/drawing/2014/main" id="{40B595D3-F8FC-DA44-B170-015BD0590CFB}"/>
              </a:ext>
            </a:extLst>
          </p:cNvPr>
          <p:cNvPicPr>
            <a:picLocks noChangeAspect="1"/>
          </p:cNvPicPr>
          <p:nvPr userDrawn="1"/>
        </p:nvPicPr>
        <p:blipFill>
          <a:blip r:embed="rId4"/>
          <a:stretch>
            <a:fillRect/>
          </a:stretch>
        </p:blipFill>
        <p:spPr>
          <a:xfrm>
            <a:off x="378923" y="9865060"/>
            <a:ext cx="566078" cy="147131"/>
          </a:xfrm>
          <a:prstGeom prst="rect">
            <a:avLst/>
          </a:prstGeom>
        </p:spPr>
      </p:pic>
    </p:spTree>
  </p:cSld>
  <p:clrMap bg1="lt1" tx1="dk1" bg2="lt2" tx2="dk2" accent1="accent1" accent2="accent2" accent3="accent3" accent4="accent4" accent5="accent5" accent6="accent6" hlink="hlink" folHlink="folHlink"/>
  <p:sldLayoutIdLst>
    <p:sldLayoutId id="2147483662" r:id="rId1"/>
    <p:sldLayoutId id="2147483665" r:id="rId2"/>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18" Type="http://schemas.openxmlformats.org/officeDocument/2006/relationships/image" Target="../media/image19.svg"/><Relationship Id="rId3" Type="http://schemas.openxmlformats.org/officeDocument/2006/relationships/image" Target="../media/image4.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svg"/><Relationship Id="rId17" Type="http://schemas.openxmlformats.org/officeDocument/2006/relationships/image" Target="../media/image18.png"/><Relationship Id="rId2" Type="http://schemas.openxmlformats.org/officeDocument/2006/relationships/notesSlide" Target="../notesSlides/notesSlide2.xml"/><Relationship Id="rId16" Type="http://schemas.openxmlformats.org/officeDocument/2006/relationships/image" Target="../media/image17.svg"/><Relationship Id="rId20" Type="http://schemas.openxmlformats.org/officeDocument/2006/relationships/image" Target="../media/image21.svg"/><Relationship Id="rId1" Type="http://schemas.openxmlformats.org/officeDocument/2006/relationships/slideLayout" Target="../slideLayouts/slideLayout2.xml"/><Relationship Id="rId6" Type="http://schemas.openxmlformats.org/officeDocument/2006/relationships/image" Target="../media/image7.svg"/><Relationship Id="rId11" Type="http://schemas.openxmlformats.org/officeDocument/2006/relationships/image" Target="../media/image12.png"/><Relationship Id="rId24" Type="http://schemas.openxmlformats.org/officeDocument/2006/relationships/image" Target="../media/image25.svg"/><Relationship Id="rId5" Type="http://schemas.openxmlformats.org/officeDocument/2006/relationships/image" Target="../media/image6.png"/><Relationship Id="rId15" Type="http://schemas.openxmlformats.org/officeDocument/2006/relationships/image" Target="../media/image16.png"/><Relationship Id="rId23" Type="http://schemas.openxmlformats.org/officeDocument/2006/relationships/image" Target="../media/image24.png"/><Relationship Id="rId10" Type="http://schemas.openxmlformats.org/officeDocument/2006/relationships/image" Target="../media/image11.svg"/><Relationship Id="rId19" Type="http://schemas.openxmlformats.org/officeDocument/2006/relationships/image" Target="../media/image20.png"/><Relationship Id="rId4" Type="http://schemas.openxmlformats.org/officeDocument/2006/relationships/image" Target="../media/image5.jpg"/><Relationship Id="rId9" Type="http://schemas.openxmlformats.org/officeDocument/2006/relationships/image" Target="../media/image10.png"/><Relationship Id="rId14" Type="http://schemas.openxmlformats.org/officeDocument/2006/relationships/image" Target="../media/image15.svg"/><Relationship Id="rId22" Type="http://schemas.openxmlformats.org/officeDocument/2006/relationships/image" Target="../media/image23.svg"/></Relationships>
</file>

<file path=ppt/slides/_rels/slide3.xml.rels><?xml version="1.0" encoding="UTF-8" standalone="yes"?>
<Relationships xmlns="http://schemas.openxmlformats.org/package/2006/relationships"><Relationship Id="rId8" Type="http://schemas.openxmlformats.org/officeDocument/2006/relationships/hyperlink" Target="https://training.adobe.com/training/" TargetMode="External"/><Relationship Id="rId13" Type="http://schemas.openxmlformats.org/officeDocument/2006/relationships/image" Target="../media/image29.svg"/><Relationship Id="rId3" Type="http://schemas.openxmlformats.org/officeDocument/2006/relationships/hyperlink" Target="http://www.adobe.com/" TargetMode="External"/><Relationship Id="rId7" Type="http://schemas.openxmlformats.org/officeDocument/2006/relationships/hyperlink" Target="https://experienceleague.adobe.com/?support-solution=General&amp;lang=ja#support" TargetMode="External"/><Relationship Id="rId12" Type="http://schemas.openxmlformats.org/officeDocument/2006/relationships/image" Target="../media/image28.png"/><Relationship Id="rId17" Type="http://schemas.openxmlformats.org/officeDocument/2006/relationships/image" Target="../media/image33.svg"/><Relationship Id="rId2" Type="http://schemas.openxmlformats.org/officeDocument/2006/relationships/notesSlide" Target="../notesSlides/notesSlide3.xml"/><Relationship Id="rId16"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7.jpg"/><Relationship Id="rId11" Type="http://schemas.openxmlformats.org/officeDocument/2006/relationships/hyperlink" Target="https://helpx.adobe.com/jp/support/programs/support-policies-terms-conditions.html" TargetMode="External"/><Relationship Id="rId5" Type="http://schemas.openxmlformats.org/officeDocument/2006/relationships/image" Target="../media/image26.png"/><Relationship Id="rId15" Type="http://schemas.openxmlformats.org/officeDocument/2006/relationships/image" Target="../media/image31.svg"/><Relationship Id="rId10" Type="http://schemas.openxmlformats.org/officeDocument/2006/relationships/hyperlink" Target="https://helpx.adobe.com/jp/support/programs/enterprise-support-programs/premier-support-business.html" TargetMode="External"/><Relationship Id="rId4" Type="http://schemas.openxmlformats.org/officeDocument/2006/relationships/image" Target="../media/image5.jpg"/><Relationship Id="rId9" Type="http://schemas.openxmlformats.org/officeDocument/2006/relationships/hyperlink" Target="https://status.adobe.com/" TargetMode="External"/><Relationship Id="rId1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8564" y="7162363"/>
            <a:ext cx="4498685" cy="227626"/>
          </a:xfrm>
          <a:prstGeom prst="rect">
            <a:avLst/>
          </a:prstGeom>
        </p:spPr>
        <p:txBody>
          <a:bodyPr vert="horz" wrap="square" lIns="0" tIns="12065" rIns="0" bIns="0" rtlCol="0">
            <a:spAutoFit/>
          </a:bodyPr>
          <a:lstStyle/>
          <a:p>
            <a:pPr marL="12700">
              <a:lnSpc>
                <a:spcPct val="100000"/>
              </a:lnSpc>
              <a:spcBef>
                <a:spcPts val="95"/>
              </a:spcBef>
            </a:pPr>
            <a:r>
              <a:rPr lang="ja-JP" sz="1400" b="1" u="heavy" dirty="0">
                <a:solidFill>
                  <a:srgbClr val="020302"/>
                </a:solidFill>
                <a:uFill>
                  <a:solidFill>
                    <a:srgbClr val="020302"/>
                  </a:solidFill>
                </a:uFill>
                <a:latin typeface="Adobe Clean Han Regular" panose="020B0500000000000000" pitchFamily="34" charset="-128"/>
                <a:ea typeface="Adobe Clean Han Regular" panose="020B0500000000000000" pitchFamily="34" charset="-128"/>
                <a:cs typeface="Adobe Clean"/>
              </a:rPr>
              <a:t>サービスレベルターゲット：初期対応</a:t>
            </a:r>
          </a:p>
        </p:txBody>
      </p:sp>
      <p:sp>
        <p:nvSpPr>
          <p:cNvPr id="3" name="object 3"/>
          <p:cNvSpPr/>
          <p:nvPr/>
        </p:nvSpPr>
        <p:spPr>
          <a:xfrm>
            <a:off x="-8467" y="23397"/>
            <a:ext cx="7772399" cy="2006345"/>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439022" y="54646"/>
            <a:ext cx="5229466" cy="366767"/>
          </a:xfrm>
          <a:prstGeom prst="rect">
            <a:avLst/>
          </a:prstGeom>
        </p:spPr>
        <p:txBody>
          <a:bodyPr vert="horz" wrap="square" lIns="0" tIns="12700" rIns="0" bIns="0" rtlCol="0" anchor="t">
            <a:spAutoFit/>
          </a:bodyPr>
          <a:lstStyle/>
          <a:p>
            <a:pPr marL="12700">
              <a:lnSpc>
                <a:spcPct val="100000"/>
              </a:lnSpc>
              <a:spcBef>
                <a:spcPts val="100"/>
              </a:spcBef>
            </a:pPr>
            <a:r>
              <a:rPr lang="ja-JP" sz="2300" dirty="0">
                <a:latin typeface="Adobe Clean Han Bold" panose="020B0600000000000000" pitchFamily="34" charset="-128"/>
                <a:ea typeface="Adobe Clean Han Bold" panose="020B0600000000000000" pitchFamily="34" charset="-128"/>
              </a:rPr>
              <a:t>アドビサポートのプラン</a:t>
            </a:r>
          </a:p>
        </p:txBody>
      </p:sp>
      <p:sp>
        <p:nvSpPr>
          <p:cNvPr id="5" name="object 5"/>
          <p:cNvSpPr txBox="1"/>
          <p:nvPr/>
        </p:nvSpPr>
        <p:spPr>
          <a:xfrm>
            <a:off x="121147" y="531160"/>
            <a:ext cx="5933578" cy="1425647"/>
          </a:xfrm>
          <a:prstGeom prst="rect">
            <a:avLst/>
          </a:prstGeom>
        </p:spPr>
        <p:txBody>
          <a:bodyPr vert="horz" wrap="square" lIns="0" tIns="24130" rIns="0" bIns="0" rtlCol="0">
            <a:spAutoFit/>
          </a:bodyPr>
          <a:lstStyle/>
          <a:p>
            <a:pPr marL="12700" marR="5080">
              <a:lnSpc>
                <a:spcPts val="1200"/>
              </a:lnSpc>
              <a:spcBef>
                <a:spcPts val="240"/>
              </a:spcBef>
            </a:pPr>
            <a:r>
              <a:rPr lang="ja-JP" sz="900" dirty="0">
                <a:solidFill>
                  <a:schemeClr val="bg1"/>
                </a:solidFill>
                <a:latin typeface="Adobe Clean Han Light" panose="020B0300000000000000" pitchFamily="34" charset="-128"/>
                <a:ea typeface="Adobe Clean Han Light" panose="020B0300000000000000" pitchFamily="34" charset="-128"/>
              </a:rPr>
              <a:t>オンライン | </a:t>
            </a:r>
            <a:r>
              <a:rPr lang="ja-JP" sz="900" b="1" dirty="0">
                <a:solidFill>
                  <a:schemeClr val="bg1"/>
                </a:solidFill>
                <a:latin typeface="Adobe Clean Han Regular" panose="020B0500000000000000" pitchFamily="34" charset="-128"/>
                <a:ea typeface="Adobe Clean Han Regular" panose="020B0500000000000000" pitchFamily="34" charset="-128"/>
              </a:rPr>
              <a:t>ビジネス</a:t>
            </a:r>
            <a:r>
              <a:rPr lang="ja-JP" sz="900" dirty="0">
                <a:solidFill>
                  <a:schemeClr val="bg1"/>
                </a:solidFill>
                <a:latin typeface="Adobe Clean Han Light" panose="020B0300000000000000" pitchFamily="34" charset="-128"/>
                <a:ea typeface="Adobe Clean Han Light" panose="020B0300000000000000" pitchFamily="34" charset="-128"/>
              </a:rPr>
              <a:t> | エンタープライズ | エリート</a:t>
            </a:r>
          </a:p>
          <a:p>
            <a:pPr marL="12700" marR="5080">
              <a:lnSpc>
                <a:spcPts val="1200"/>
              </a:lnSpc>
              <a:spcBef>
                <a:spcPts val="240"/>
              </a:spcBef>
            </a:pPr>
            <a:r>
              <a:rPr lang="ja-JP" sz="900" dirty="0">
                <a:solidFill>
                  <a:schemeClr val="bg1"/>
                </a:solidFill>
                <a:latin typeface="Adobe Clean Han Light" panose="020B0300000000000000" pitchFamily="34" charset="-128"/>
                <a:ea typeface="Adobe Clean Han Light" panose="020B0300000000000000" pitchFamily="34" charset="-128"/>
              </a:rPr>
              <a:t>アドビでは、お客様のビジネスをサポートするために、包括的なテクニカルリソースを提供しています。これらのリソースは Experience Cloud のライセンスサブスクリプションに含まれており、ビジネスサポートではさらに充実したリソースを利用可能です。ビジネスサポートでは、Adobe Experience League のパーソナライズされたラーニングパスやモニタリングされているコミュニティフォーラムへのアクセスが提供されます。アドビ製品に関する詳細なテクニカルドキュメントや最新のリリースノートは、いつでも参照可能です。また、ビジネスサポートのお客様は、製品に関するあらゆる質問を、必要なときに電話またはサポート web ポータルを使用して、テクニカルサポートチームに問い合わせることができます。さらに、アカウントサポートリードからの定期的な連絡や更新通知のほか、最も重要なサポートリクエストに対するケースエスカレーション管理のサポートも受けることができます。 </a:t>
            </a:r>
          </a:p>
        </p:txBody>
      </p:sp>
      <p:sp>
        <p:nvSpPr>
          <p:cNvPr id="7" name="object 7"/>
          <p:cNvSpPr/>
          <p:nvPr/>
        </p:nvSpPr>
        <p:spPr>
          <a:xfrm>
            <a:off x="67056" y="108204"/>
            <a:ext cx="289559" cy="395477"/>
          </a:xfrm>
          <a:prstGeom prst="rect">
            <a:avLst/>
          </a:prstGeom>
          <a:blipFill>
            <a:blip r:embed="rId4" cstate="print"/>
            <a:stretch>
              <a:fillRect/>
            </a:stretch>
          </a:blipFill>
        </p:spPr>
        <p:txBody>
          <a:bodyPr wrap="square" lIns="0" tIns="0" rIns="0" bIns="0" rtlCol="0"/>
          <a:lstStyle/>
          <a:p>
            <a:endParaRPr/>
          </a:p>
        </p:txBody>
      </p:sp>
      <p:sp>
        <p:nvSpPr>
          <p:cNvPr id="10" name="object 10"/>
          <p:cNvSpPr txBox="1">
            <a:spLocks noGrp="1"/>
          </p:cNvSpPr>
          <p:nvPr>
            <p:ph type="ftr" sz="quarter" idx="5"/>
          </p:nvPr>
        </p:nvSpPr>
        <p:spPr>
          <a:xfrm>
            <a:off x="5307201" y="9862966"/>
            <a:ext cx="2465198" cy="132729"/>
          </a:xfrm>
          <a:prstGeom prst="rect">
            <a:avLst/>
          </a:prstGeom>
        </p:spPr>
        <p:txBody>
          <a:bodyPr vert="horz" wrap="square" lIns="0" tIns="9525" rIns="0" bIns="0" rtlCol="0">
            <a:spAutoFit/>
          </a:bodyPr>
          <a:lstStyle/>
          <a:p>
            <a:pPr marL="12700">
              <a:lnSpc>
                <a:spcPct val="100000"/>
              </a:lnSpc>
              <a:spcBef>
                <a:spcPts val="75"/>
              </a:spcBef>
            </a:pPr>
            <a:r>
              <a:rPr lang="ja-JP"/>
              <a:t>©2021 Adobe.All Rights Reserved.Adobe Confidential.</a:t>
            </a:r>
          </a:p>
        </p:txBody>
      </p:sp>
      <p:graphicFrame>
        <p:nvGraphicFramePr>
          <p:cNvPr id="9" name="object 9"/>
          <p:cNvGraphicFramePr>
            <a:graphicFrameLocks noGrp="1"/>
          </p:cNvGraphicFramePr>
          <p:nvPr>
            <p:extLst>
              <p:ext uri="{D42A27DB-BD31-4B8C-83A1-F6EECF244321}">
                <p14:modId xmlns:p14="http://schemas.microsoft.com/office/powerpoint/2010/main" val="2664177047"/>
              </p:ext>
            </p:extLst>
          </p:nvPr>
        </p:nvGraphicFramePr>
        <p:xfrm>
          <a:off x="118872" y="7475985"/>
          <a:ext cx="7498851" cy="2223598"/>
        </p:xfrm>
        <a:graphic>
          <a:graphicData uri="http://schemas.openxmlformats.org/drawingml/2006/table">
            <a:tbl>
              <a:tblPr firstRow="1" bandRow="1">
                <a:tableStyleId>{2D5ABB26-0587-4C30-8999-92F81FD0307C}</a:tableStyleId>
              </a:tblPr>
              <a:tblGrid>
                <a:gridCol w="5024628">
                  <a:extLst>
                    <a:ext uri="{9D8B030D-6E8A-4147-A177-3AD203B41FA5}">
                      <a16:colId xmlns:a16="http://schemas.microsoft.com/office/drawing/2014/main" val="20000"/>
                    </a:ext>
                  </a:extLst>
                </a:gridCol>
                <a:gridCol w="1228725">
                  <a:extLst>
                    <a:ext uri="{9D8B030D-6E8A-4147-A177-3AD203B41FA5}">
                      <a16:colId xmlns:a16="http://schemas.microsoft.com/office/drawing/2014/main" val="20001"/>
                    </a:ext>
                  </a:extLst>
                </a:gridCol>
                <a:gridCol w="1245498">
                  <a:extLst>
                    <a:ext uri="{9D8B030D-6E8A-4147-A177-3AD203B41FA5}">
                      <a16:colId xmlns:a16="http://schemas.microsoft.com/office/drawing/2014/main" val="20002"/>
                    </a:ext>
                  </a:extLst>
                </a:gridCol>
              </a:tblGrid>
              <a:tr h="291248">
                <a:tc>
                  <a:txBody>
                    <a:bodyPr/>
                    <a:lstStyle/>
                    <a:p>
                      <a:pPr marL="50800">
                        <a:lnSpc>
                          <a:spcPct val="100000"/>
                        </a:lnSpc>
                        <a:spcBef>
                          <a:spcPts val="60"/>
                        </a:spcBef>
                      </a:pPr>
                      <a:r>
                        <a:rPr lang="ja-JP" sz="900" dirty="0">
                          <a:solidFill>
                            <a:srgbClr val="020302"/>
                          </a:solidFill>
                          <a:latin typeface="Adobe Clean Han Regular" panose="020B0500000000000000" pitchFamily="34" charset="-128"/>
                          <a:ea typeface="Adobe Clean Han Regular" panose="020B0500000000000000" pitchFamily="34" charset="-128"/>
                          <a:cs typeface="Adobe Clean"/>
                        </a:rPr>
                        <a:t>優先度</a:t>
                      </a:r>
                    </a:p>
                  </a:txBody>
                  <a:tcPr marL="0" marR="0" marT="7620" marB="0">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solidFill>
                      <a:srgbClr val="F7F7F7"/>
                    </a:solidFill>
                  </a:tcPr>
                </a:tc>
                <a:tc>
                  <a:txBody>
                    <a:bodyPr/>
                    <a:lstStyle/>
                    <a:p>
                      <a:pPr marL="2540" marR="0" lvl="0" indent="0" algn="ctr" defTabSz="914400" eaLnBrk="1" fontAlgn="auto" latinLnBrk="0" hangingPunct="1">
                        <a:lnSpc>
                          <a:spcPct val="100000"/>
                        </a:lnSpc>
                        <a:spcBef>
                          <a:spcPts val="60"/>
                        </a:spcBef>
                        <a:spcAft>
                          <a:spcPts val="0"/>
                        </a:spcAft>
                        <a:buClrTx/>
                        <a:buSzTx/>
                        <a:buFontTx/>
                        <a:buNone/>
                        <a:tabLst/>
                        <a:defRPr/>
                      </a:pPr>
                      <a:r>
                        <a:rPr lang="ja-JP" altLang="en-US" sz="900" dirty="0">
                          <a:solidFill>
                            <a:srgbClr val="404040"/>
                          </a:solidFill>
                          <a:latin typeface="Adobe Clean Han Regular" panose="020B0500000000000000" pitchFamily="34" charset="-128"/>
                          <a:ea typeface="Adobe Clean Han Regular" panose="020B0500000000000000" pitchFamily="34" charset="-128"/>
                          <a:cs typeface="Adobe Clean"/>
                        </a:rPr>
                        <a:t>オンラインサポート</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a:solidFill>
                        <a:srgbClr val="858585"/>
                      </a:solidFill>
                      <a:prstDash val="solid"/>
                    </a:lnB>
                    <a:solidFill>
                      <a:srgbClr val="D9D9D9"/>
                    </a:solidFill>
                  </a:tcPr>
                </a:tc>
                <a:tc>
                  <a:txBody>
                    <a:bodyPr/>
                    <a:lstStyle/>
                    <a:p>
                      <a:pPr marL="92710" algn="ctr">
                        <a:lnSpc>
                          <a:spcPct val="100000"/>
                        </a:lnSpc>
                        <a:spcBef>
                          <a:spcPts val="60"/>
                        </a:spcBef>
                      </a:pPr>
                      <a:r>
                        <a:rPr lang="ja-JP" sz="900" dirty="0">
                          <a:solidFill>
                            <a:srgbClr val="FFFFFF"/>
                          </a:solidFill>
                          <a:latin typeface="Adobe Clean Han Regular" panose="020B0500000000000000" pitchFamily="34" charset="-128"/>
                          <a:ea typeface="Adobe Clean Han Regular" panose="020B0500000000000000" pitchFamily="34" charset="-128"/>
                          <a:cs typeface="Adobe Clean"/>
                        </a:rPr>
                        <a:t>ビジネスサポート</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a:solidFill>
                        <a:srgbClr val="ACD2FF"/>
                      </a:solidFill>
                      <a:prstDash val="solid"/>
                    </a:lnB>
                    <a:solidFill>
                      <a:srgbClr val="7D7D7D"/>
                    </a:solidFill>
                  </a:tcPr>
                </a:tc>
                <a:extLst>
                  <a:ext uri="{0D108BD9-81ED-4DB2-BD59-A6C34878D82A}">
                    <a16:rowId xmlns:a16="http://schemas.microsoft.com/office/drawing/2014/main" val="10000"/>
                  </a:ext>
                </a:extLst>
              </a:tr>
              <a:tr h="514672">
                <a:tc>
                  <a:txBody>
                    <a:bodyPr/>
                    <a:lstStyle/>
                    <a:p>
                      <a:pPr marL="50800">
                        <a:lnSpc>
                          <a:spcPct val="100000"/>
                        </a:lnSpc>
                        <a:spcBef>
                          <a:spcPts val="30"/>
                        </a:spcBef>
                      </a:pPr>
                      <a:r>
                        <a:rPr lang="ja-JP" sz="900" b="1" dirty="0">
                          <a:solidFill>
                            <a:srgbClr val="020302"/>
                          </a:solidFill>
                          <a:latin typeface="Adobe Clean Han Regular" panose="020B0500000000000000" pitchFamily="34" charset="-128"/>
                          <a:ea typeface="Adobe Clean Han Regular" panose="020B0500000000000000" pitchFamily="34" charset="-128"/>
                          <a:cs typeface="Adobe Clean"/>
                        </a:rPr>
                        <a:t>優先度 1</a:t>
                      </a:r>
                    </a:p>
                    <a:p>
                      <a:pPr marL="50800" marR="387985" lvl="0" indent="0" algn="l" defTabSz="914400" rtl="0" eaLnBrk="1" fontAlgn="auto" latinLnBrk="0" hangingPunct="1">
                        <a:lnSpc>
                          <a:spcPts val="1000"/>
                        </a:lnSpc>
                        <a:spcBef>
                          <a:spcPts val="420"/>
                        </a:spcBef>
                        <a:spcAft>
                          <a:spcPts val="0"/>
                        </a:spcAft>
                        <a:buClrTx/>
                        <a:buSzTx/>
                        <a:buFontTx/>
                        <a:buNone/>
                        <a:tabLst/>
                        <a:defRPr/>
                      </a:pPr>
                      <a:r>
                        <a:rPr lang="ja-JP" sz="900" b="0" i="0" dirty="0">
                          <a:solidFill>
                            <a:srgbClr val="000000"/>
                          </a:solidFill>
                          <a:latin typeface="Adobe Clean Han Light" panose="020B0300000000000000" pitchFamily="34" charset="-128"/>
                          <a:ea typeface="Adobe Clean Han Light" panose="020B0300000000000000" pitchFamily="34" charset="-128"/>
                        </a:rPr>
                        <a:t>お客様の本番業務機能がダウンしている、または著しいデータ損失やサービス低下があり、機能およびユーザビリティを復元するための早急な処置が必要。</a:t>
                      </a:r>
                    </a:p>
                  </a:txBody>
                  <a:tcPr marL="0" marR="0" marT="0" marB="0">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algn="ctr" fontAlgn="t"/>
                      <a:r>
                        <a:rPr lang="en-US" altLang="ja-JP" sz="800" b="0" i="0" u="none" strike="noStrike" dirty="0">
                          <a:solidFill>
                            <a:srgbClr val="020302"/>
                          </a:solidFill>
                          <a:latin typeface="Adobe Clean Han Light" panose="020B0300000000000000" pitchFamily="34" charset="-128"/>
                          <a:ea typeface="Adobe Clean Han Light" panose="020B0300000000000000" pitchFamily="34" charset="-128"/>
                        </a:rPr>
                        <a:t>24 </a:t>
                      </a:r>
                      <a:r>
                        <a:rPr lang="ja-JP" altLang="en-US" sz="800" b="0" i="0" u="none" strike="noStrike" dirty="0">
                          <a:solidFill>
                            <a:srgbClr val="020302"/>
                          </a:solidFill>
                          <a:latin typeface="Adobe Clean Han Light" panose="020B0300000000000000" pitchFamily="34" charset="-128"/>
                          <a:ea typeface="Adobe Clean Han Light" panose="020B0300000000000000" pitchFamily="34" charset="-128"/>
                        </a:rPr>
                        <a:t>時間年中無休／</a:t>
                      </a:r>
                      <a:br>
                        <a:rPr lang="en-US" altLang="ja-JP" sz="800" b="0" i="0" u="none" strike="noStrike" dirty="0">
                          <a:solidFill>
                            <a:srgbClr val="020302"/>
                          </a:solidFill>
                          <a:latin typeface="Adobe Clean Han Light" panose="020B0300000000000000" pitchFamily="34" charset="-128"/>
                          <a:ea typeface="Adobe Clean Han Light" panose="020B0300000000000000" pitchFamily="34" charset="-128"/>
                        </a:rPr>
                      </a:br>
                      <a:r>
                        <a:rPr lang="en-US" altLang="ja-JP" sz="800" b="0" i="0" u="none" strike="noStrike" dirty="0">
                          <a:solidFill>
                            <a:srgbClr val="020302"/>
                          </a:solidFill>
                          <a:latin typeface="Adobe Clean Han Light" panose="020B0300000000000000" pitchFamily="34" charset="-128"/>
                          <a:ea typeface="Adobe Clean Han Light" panose="020B0300000000000000" pitchFamily="34" charset="-128"/>
                        </a:rPr>
                        <a:t>1 </a:t>
                      </a:r>
                      <a:r>
                        <a:rPr lang="ja-JP" altLang="en-US" sz="800" b="0" i="0" u="none" strike="noStrike" dirty="0">
                          <a:solidFill>
                            <a:srgbClr val="020302"/>
                          </a:solidFill>
                          <a:latin typeface="Adobe Clean Han Light" panose="020B0300000000000000" pitchFamily="34" charset="-128"/>
                          <a:ea typeface="Adobe Clean Han Light" panose="020B0300000000000000" pitchFamily="34" charset="-128"/>
                        </a:rPr>
                        <a:t>時間</a:t>
                      </a:r>
                    </a:p>
                  </a:txBody>
                  <a:tcPr marL="0" marR="0" marT="0" marB="0" anchor="ctr" anchorCtr="1">
                    <a:lnL w="3175">
                      <a:solidFill>
                        <a:srgbClr val="B7B8B8"/>
                      </a:solidFill>
                      <a:prstDash val="solid"/>
                    </a:lnL>
                    <a:lnR w="3175">
                      <a:solidFill>
                        <a:srgbClr val="B7B8B8"/>
                      </a:solidFill>
                      <a:prstDash val="solid"/>
                    </a:lnR>
                    <a:lnT w="76200">
                      <a:solidFill>
                        <a:srgbClr val="858585"/>
                      </a:solidFill>
                      <a:prstDash val="solid"/>
                    </a:lnT>
                    <a:lnB w="3175">
                      <a:solidFill>
                        <a:srgbClr val="B7B8B8"/>
                      </a:solidFill>
                      <a:prstDash val="solid"/>
                    </a:lnB>
                  </a:tcPr>
                </a:tc>
                <a:tc>
                  <a:txBody>
                    <a:bodyPr/>
                    <a:lstStyle/>
                    <a:p>
                      <a:pPr algn="ctr" fontAlgn="t"/>
                      <a:r>
                        <a:rPr lang="en-US" altLang="ja-JP" sz="900" b="0" i="0" u="none" strike="noStrike" dirty="0">
                          <a:solidFill>
                            <a:srgbClr val="020302"/>
                          </a:solidFill>
                          <a:latin typeface="Adobe Clean Han Light" panose="020B0300000000000000" pitchFamily="34" charset="-128"/>
                          <a:ea typeface="Adobe Clean Han Light" panose="020B0300000000000000" pitchFamily="34" charset="-128"/>
                        </a:rPr>
                        <a:t>24 </a:t>
                      </a:r>
                      <a:r>
                        <a:rPr lang="ja-JP" altLang="en-US" sz="900" b="0" i="0" u="none" strike="noStrike" dirty="0">
                          <a:solidFill>
                            <a:srgbClr val="020302"/>
                          </a:solidFill>
                          <a:latin typeface="Adobe Clean Han Light" panose="020B0300000000000000" pitchFamily="34" charset="-128"/>
                          <a:ea typeface="Adobe Clean Han Light" panose="020B0300000000000000" pitchFamily="34" charset="-128"/>
                        </a:rPr>
                        <a:t>時間年中無休／</a:t>
                      </a:r>
                      <a:br>
                        <a:rPr lang="en-US" altLang="ja-JP" sz="900" b="0" i="0" u="none" strike="noStrike" dirty="0">
                          <a:solidFill>
                            <a:srgbClr val="020302"/>
                          </a:solidFill>
                          <a:latin typeface="Adobe Clean Han Light" panose="020B0300000000000000" pitchFamily="34" charset="-128"/>
                          <a:ea typeface="Adobe Clean Han Light" panose="020B0300000000000000" pitchFamily="34" charset="-128"/>
                        </a:rPr>
                      </a:br>
                      <a:r>
                        <a:rPr lang="en-US" altLang="ja-JP" sz="900" b="0" i="0" u="none" strike="noStrike" dirty="0">
                          <a:solidFill>
                            <a:srgbClr val="020302"/>
                          </a:solidFill>
                          <a:latin typeface="Adobe Clean Han Light" panose="020B0300000000000000" pitchFamily="34" charset="-128"/>
                          <a:ea typeface="Adobe Clean Han Light" panose="020B0300000000000000" pitchFamily="34" charset="-128"/>
                        </a:rPr>
                        <a:t>1 </a:t>
                      </a:r>
                      <a:r>
                        <a:rPr lang="ja-JP" altLang="en-US" sz="900" b="0" i="0" u="none" strike="noStrike" dirty="0">
                          <a:solidFill>
                            <a:srgbClr val="020302"/>
                          </a:solidFill>
                          <a:latin typeface="Adobe Clean Han Light" panose="020B0300000000000000" pitchFamily="34" charset="-128"/>
                          <a:ea typeface="Adobe Clean Han Light" panose="020B0300000000000000" pitchFamily="34" charset="-128"/>
                        </a:rPr>
                        <a:t>時間</a:t>
                      </a:r>
                    </a:p>
                  </a:txBody>
                  <a:tcPr marL="0" marR="0" marT="91440" marB="91440" anchor="ctr" anchorCtr="1">
                    <a:lnL w="3175">
                      <a:solidFill>
                        <a:srgbClr val="B7B8B8"/>
                      </a:solidFill>
                      <a:prstDash val="solid"/>
                    </a:lnL>
                    <a:lnR w="3175">
                      <a:solidFill>
                        <a:srgbClr val="B7B8B8"/>
                      </a:solidFill>
                      <a:prstDash val="solid"/>
                    </a:lnR>
                    <a:lnT w="76200">
                      <a:solidFill>
                        <a:srgbClr val="ACD2FF"/>
                      </a:solidFill>
                      <a:prstDash val="solid"/>
                    </a:lnT>
                    <a:lnB w="3175">
                      <a:solidFill>
                        <a:srgbClr val="B7B8B8"/>
                      </a:solidFill>
                      <a:prstDash val="solid"/>
                    </a:lnB>
                    <a:solidFill>
                      <a:schemeClr val="bg1">
                        <a:lumMod val="95000"/>
                      </a:schemeClr>
                    </a:solidFill>
                  </a:tcPr>
                </a:tc>
                <a:extLst>
                  <a:ext uri="{0D108BD9-81ED-4DB2-BD59-A6C34878D82A}">
                    <a16:rowId xmlns:a16="http://schemas.microsoft.com/office/drawing/2014/main" val="10001"/>
                  </a:ext>
                </a:extLst>
              </a:tr>
              <a:tr h="514672">
                <a:tc>
                  <a:txBody>
                    <a:bodyPr/>
                    <a:lstStyle/>
                    <a:p>
                      <a:pPr marL="50165">
                        <a:lnSpc>
                          <a:spcPct val="100000"/>
                        </a:lnSpc>
                        <a:spcBef>
                          <a:spcPts val="30"/>
                        </a:spcBef>
                      </a:pPr>
                      <a:r>
                        <a:rPr lang="ja-JP" sz="900" b="1" dirty="0">
                          <a:solidFill>
                            <a:srgbClr val="020302"/>
                          </a:solidFill>
                          <a:latin typeface="Adobe Clean Han Regular" panose="020B0500000000000000" pitchFamily="34" charset="-128"/>
                          <a:ea typeface="Adobe Clean Han Regular" panose="020B0500000000000000" pitchFamily="34" charset="-128"/>
                          <a:cs typeface="Adobe Clean"/>
                        </a:rPr>
                        <a:t>優先度 2</a:t>
                      </a:r>
                    </a:p>
                    <a:p>
                      <a:pPr marL="50165" marR="203200">
                        <a:lnSpc>
                          <a:spcPts val="1000"/>
                        </a:lnSpc>
                        <a:spcBef>
                          <a:spcPts val="415"/>
                        </a:spcBef>
                      </a:pPr>
                      <a:r>
                        <a:rPr lang="ja-JP" sz="900" b="0" i="0" dirty="0">
                          <a:solidFill>
                            <a:srgbClr val="000000"/>
                          </a:solidFill>
                          <a:latin typeface="Adobe Clean Han Light" panose="020B0300000000000000" pitchFamily="34" charset="-128"/>
                          <a:ea typeface="Adobe Clean Han Light" panose="020B0300000000000000" pitchFamily="34" charset="-128"/>
                        </a:rPr>
                        <a:t>お客様の業務機能に重大なサービス低下や潜在的なデータ損失があるか、主な機能が影響を受けている。 </a:t>
                      </a:r>
                    </a:p>
                  </a:txBody>
                  <a:tcPr marL="0" marR="0" marT="3810" marB="0">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122238" marR="184785" indent="0" algn="ctr">
                        <a:lnSpc>
                          <a:spcPct val="100000"/>
                        </a:lnSpc>
                        <a:spcBef>
                          <a:spcPts val="670"/>
                        </a:spcBef>
                      </a:pPr>
                      <a:r>
                        <a:rPr lang="ja-JP" altLang="en-US" sz="900" dirty="0">
                          <a:solidFill>
                            <a:srgbClr val="020302"/>
                          </a:solidFill>
                          <a:latin typeface="Adobe Clean Han Light" panose="020B0300000000000000" pitchFamily="34" charset="-128"/>
                          <a:ea typeface="Adobe Clean Han Light" panose="020B0300000000000000" pitchFamily="34" charset="-128"/>
                          <a:cs typeface="AdobeClean-Light"/>
                        </a:rPr>
                        <a:t>営業時間</a:t>
                      </a: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a:t>
                      </a:r>
                      <a:br>
                        <a:rPr lang="en-US" altLang="ja-JP" sz="900" dirty="0">
                          <a:solidFill>
                            <a:srgbClr val="020302"/>
                          </a:solidFill>
                          <a:latin typeface="Adobe Clean Han Light" panose="020B0300000000000000" pitchFamily="34" charset="-128"/>
                          <a:ea typeface="Adobe Clean Han Light" panose="020B0300000000000000" pitchFamily="34" charset="-128"/>
                          <a:cs typeface="AdobeClean-Light"/>
                        </a:rPr>
                      </a:b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4 時間</a:t>
                      </a:r>
                    </a:p>
                  </a:txBody>
                  <a:tcPr marL="0" marR="0" marT="91440" marB="91440" anchor="ctr" anchorCtr="1">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123825" marR="184785" indent="-123825" algn="ctr">
                        <a:lnSpc>
                          <a:spcPct val="100000"/>
                        </a:lnSpc>
                        <a:spcBef>
                          <a:spcPts val="670"/>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    </a:t>
                      </a:r>
                      <a:r>
                        <a:rPr lang="ja-JP" altLang="en-US" sz="900" dirty="0">
                          <a:solidFill>
                            <a:srgbClr val="020302"/>
                          </a:solidFill>
                          <a:latin typeface="Adobe Clean Han Light" panose="020B0300000000000000" pitchFamily="34" charset="-128"/>
                          <a:ea typeface="Adobe Clean Han Light" panose="020B0300000000000000" pitchFamily="34" charset="-128"/>
                          <a:cs typeface="AdobeClean-Light"/>
                        </a:rPr>
                        <a:t>営業時間</a:t>
                      </a: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a:t>
                      </a:r>
                      <a:br>
                        <a:rPr lang="sk-SK" altLang="ja-JP" sz="900" dirty="0">
                          <a:solidFill>
                            <a:srgbClr val="020302"/>
                          </a:solidFill>
                          <a:latin typeface="Adobe Clean Han Light" panose="020B0300000000000000" pitchFamily="34" charset="-128"/>
                          <a:ea typeface="Adobe Clean Han Light" panose="020B0300000000000000" pitchFamily="34" charset="-128"/>
                          <a:cs typeface="AdobeClean-Light"/>
                        </a:rPr>
                      </a:br>
                      <a:r>
                        <a:rPr lang="en-US" sz="900" dirty="0">
                          <a:solidFill>
                            <a:srgbClr val="020302"/>
                          </a:solidFill>
                          <a:latin typeface="Adobe Clean Han Light" panose="020B0300000000000000" pitchFamily="34" charset="-128"/>
                          <a:ea typeface="Adobe Clean Han Light" panose="020B0300000000000000" pitchFamily="34" charset="-128"/>
                          <a:cs typeface="AdobeClean-Light"/>
                        </a:rPr>
                        <a:t>2 </a:t>
                      </a: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時間</a:t>
                      </a:r>
                    </a:p>
                  </a:txBody>
                  <a:tcPr marL="0" marR="0" marT="91440" marB="91440" anchor="ctr" anchorCtr="1">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solidFill>
                      <a:schemeClr val="bg1">
                        <a:lumMod val="95000"/>
                      </a:schemeClr>
                    </a:solidFill>
                  </a:tcPr>
                </a:tc>
                <a:extLst>
                  <a:ext uri="{0D108BD9-81ED-4DB2-BD59-A6C34878D82A}">
                    <a16:rowId xmlns:a16="http://schemas.microsoft.com/office/drawing/2014/main" val="10002"/>
                  </a:ext>
                </a:extLst>
              </a:tr>
              <a:tr h="514673">
                <a:tc>
                  <a:txBody>
                    <a:bodyPr/>
                    <a:lstStyle/>
                    <a:p>
                      <a:pPr marL="50165">
                        <a:lnSpc>
                          <a:spcPct val="100000"/>
                        </a:lnSpc>
                        <a:spcBef>
                          <a:spcPts val="30"/>
                        </a:spcBef>
                      </a:pPr>
                      <a:r>
                        <a:rPr lang="ja-JP" sz="900" b="1" dirty="0">
                          <a:solidFill>
                            <a:srgbClr val="020302"/>
                          </a:solidFill>
                          <a:latin typeface="Adobe Clean Han Regular" panose="020B0500000000000000" pitchFamily="34" charset="-128"/>
                          <a:ea typeface="Adobe Clean Han Regular" panose="020B0500000000000000" pitchFamily="34" charset="-128"/>
                          <a:cs typeface="Adobe Clean"/>
                        </a:rPr>
                        <a:t>優先度 3</a:t>
                      </a:r>
                    </a:p>
                    <a:p>
                      <a:pPr marL="49530" marR="212090" indent="-2540">
                        <a:lnSpc>
                          <a:spcPts val="1000"/>
                        </a:lnSpc>
                        <a:spcBef>
                          <a:spcPts val="415"/>
                        </a:spcBef>
                      </a:pPr>
                      <a:r>
                        <a:rPr kumimoji="0" lang="ja-JP" sz="900" b="0" i="0" u="none" strike="noStrike" cap="none" normalizeH="0" baseline="0" noProof="0" dirty="0">
                          <a:ln>
                            <a:noFill/>
                          </a:ln>
                          <a:solidFill>
                            <a:srgbClr val="000000"/>
                          </a:solidFill>
                          <a:uLnTx/>
                          <a:uFillTx/>
                          <a:latin typeface="Adobe Clean Han Light" panose="020B0300000000000000" pitchFamily="34" charset="-128"/>
                          <a:ea typeface="Adobe Clean Han Light" panose="020B0300000000000000" pitchFamily="34" charset="-128"/>
                          <a:cs typeface="+mn-cs"/>
                        </a:rPr>
                        <a:t>お客様の業務機能に軽微なサービス低下があるが、業務機能を正常に続行できる解決策／</a:t>
                      </a:r>
                      <a:br>
                        <a:rPr kumimoji="0" lang="sk-SK" altLang="ja-JP" sz="900" b="0" i="0" u="none" strike="noStrike" cap="none" normalizeH="0" baseline="0" noProof="0" dirty="0">
                          <a:ln>
                            <a:noFill/>
                          </a:ln>
                          <a:solidFill>
                            <a:srgbClr val="000000"/>
                          </a:solidFill>
                          <a:uLnTx/>
                          <a:uFillTx/>
                          <a:latin typeface="Adobe Clean Han Light" panose="020B0300000000000000" pitchFamily="34" charset="-128"/>
                          <a:ea typeface="Adobe Clean Han Light" panose="020B0300000000000000" pitchFamily="34" charset="-128"/>
                          <a:cs typeface="+mn-cs"/>
                        </a:rPr>
                      </a:br>
                      <a:r>
                        <a:rPr kumimoji="0" lang="ja-JP" sz="900" b="0" i="0" u="none" strike="noStrike" cap="none" normalizeH="0" baseline="0" noProof="0" dirty="0">
                          <a:ln>
                            <a:noFill/>
                          </a:ln>
                          <a:solidFill>
                            <a:srgbClr val="000000"/>
                          </a:solidFill>
                          <a:uLnTx/>
                          <a:uFillTx/>
                          <a:latin typeface="Adobe Clean Han Light" panose="020B0300000000000000" pitchFamily="34" charset="-128"/>
                          <a:ea typeface="Adobe Clean Han Light" panose="020B0300000000000000" pitchFamily="34" charset="-128"/>
                          <a:cs typeface="+mn-cs"/>
                        </a:rPr>
                        <a:t>回避策が存在する。 </a:t>
                      </a:r>
                    </a:p>
                  </a:txBody>
                  <a:tcPr marL="0" marR="0" marT="3810" marB="0">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123825" marR="184150" indent="0" algn="ctr">
                        <a:lnSpc>
                          <a:spcPct val="100000"/>
                        </a:lnSpc>
                        <a:spcBef>
                          <a:spcPts val="645"/>
                        </a:spcBef>
                      </a:pPr>
                      <a:r>
                        <a:rPr lang="ja-JP" altLang="en-US" sz="900" dirty="0">
                          <a:solidFill>
                            <a:srgbClr val="020302"/>
                          </a:solidFill>
                          <a:latin typeface="Adobe Clean Han Light" panose="020B0300000000000000" pitchFamily="34" charset="-128"/>
                          <a:ea typeface="Adobe Clean Han Light" panose="020B0300000000000000" pitchFamily="34" charset="-128"/>
                          <a:cs typeface="AdobeClean-Light"/>
                        </a:rPr>
                        <a:t>営業時間</a:t>
                      </a: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a:t>
                      </a:r>
                      <a:br>
                        <a:rPr lang="sk-SK" altLang="ja-JP" sz="900" dirty="0">
                          <a:solidFill>
                            <a:srgbClr val="020302"/>
                          </a:solidFill>
                          <a:latin typeface="Adobe Clean Han Light" panose="020B0300000000000000" pitchFamily="34" charset="-128"/>
                          <a:ea typeface="Adobe Clean Han Light" panose="020B0300000000000000" pitchFamily="34" charset="-128"/>
                          <a:cs typeface="AdobeClean-Light"/>
                        </a:rPr>
                      </a:b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6 時間</a:t>
                      </a:r>
                    </a:p>
                  </a:txBody>
                  <a:tcPr marL="0" marR="0" marT="91440" marB="91440" anchor="ctr" anchorCtr="1">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123825" marR="184150" indent="0" algn="ctr">
                        <a:lnSpc>
                          <a:spcPct val="100000"/>
                        </a:lnSpc>
                        <a:spcBef>
                          <a:spcPts val="645"/>
                        </a:spcBef>
                      </a:pPr>
                      <a:r>
                        <a:rPr lang="ja-JP" altLang="en-US" sz="900" dirty="0">
                          <a:solidFill>
                            <a:srgbClr val="020302"/>
                          </a:solidFill>
                          <a:latin typeface="Adobe Clean Han Light" panose="020B0300000000000000" pitchFamily="34" charset="-128"/>
                          <a:ea typeface="Adobe Clean Han Light" panose="020B0300000000000000" pitchFamily="34" charset="-128"/>
                          <a:cs typeface="AdobeClean-Light"/>
                        </a:rPr>
                        <a:t>営業時間／</a:t>
                      </a:r>
                      <a:br>
                        <a:rPr lang="sk-SK" altLang="ja-JP" sz="900" dirty="0">
                          <a:solidFill>
                            <a:srgbClr val="020302"/>
                          </a:solidFill>
                          <a:latin typeface="Adobe Clean Han Light" panose="020B0300000000000000" pitchFamily="34" charset="-128"/>
                          <a:ea typeface="Adobe Clean Han Light" panose="020B0300000000000000" pitchFamily="34" charset="-128"/>
                          <a:cs typeface="AdobeClean-Light"/>
                        </a:rPr>
                      </a:br>
                      <a:r>
                        <a:rPr lang="en-US" altLang="ja-JP" sz="900" dirty="0">
                          <a:solidFill>
                            <a:srgbClr val="020302"/>
                          </a:solidFill>
                          <a:latin typeface="Adobe Clean Han Light" panose="020B0300000000000000" pitchFamily="34" charset="-128"/>
                          <a:ea typeface="Adobe Clean Han Light" panose="020B0300000000000000" pitchFamily="34" charset="-128"/>
                          <a:cs typeface="AdobeClean-Light"/>
                        </a:rPr>
                        <a:t>4 </a:t>
                      </a:r>
                      <a:r>
                        <a:rPr lang="ja-JP" altLang="en-US" sz="900" dirty="0">
                          <a:solidFill>
                            <a:srgbClr val="020302"/>
                          </a:solidFill>
                          <a:latin typeface="Adobe Clean Han Light" panose="020B0300000000000000" pitchFamily="34" charset="-128"/>
                          <a:ea typeface="Adobe Clean Han Light" panose="020B0300000000000000" pitchFamily="34" charset="-128"/>
                          <a:cs typeface="AdobeClean-Light"/>
                        </a:rPr>
                        <a:t>時間</a:t>
                      </a:r>
                    </a:p>
                  </a:txBody>
                  <a:tcPr marL="0" marR="0" marT="91440" marB="91440" anchor="ctr" anchorCtr="1">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solidFill>
                      <a:schemeClr val="bg1">
                        <a:lumMod val="95000"/>
                      </a:schemeClr>
                    </a:solidFill>
                  </a:tcPr>
                </a:tc>
                <a:extLst>
                  <a:ext uri="{0D108BD9-81ED-4DB2-BD59-A6C34878D82A}">
                    <a16:rowId xmlns:a16="http://schemas.microsoft.com/office/drawing/2014/main" val="10003"/>
                  </a:ext>
                </a:extLst>
              </a:tr>
              <a:tr h="388333">
                <a:tc>
                  <a:txBody>
                    <a:bodyPr/>
                    <a:lstStyle/>
                    <a:p>
                      <a:pPr marL="48895">
                        <a:lnSpc>
                          <a:spcPct val="100000"/>
                        </a:lnSpc>
                        <a:spcBef>
                          <a:spcPts val="15"/>
                        </a:spcBef>
                      </a:pPr>
                      <a:r>
                        <a:rPr lang="ja-JP" sz="900" b="1" dirty="0">
                          <a:solidFill>
                            <a:srgbClr val="020302"/>
                          </a:solidFill>
                          <a:latin typeface="Adobe Clean Han Regular" panose="020B0500000000000000" pitchFamily="34" charset="-128"/>
                          <a:ea typeface="Adobe Clean Han Regular" panose="020B0500000000000000" pitchFamily="34" charset="-128"/>
                          <a:cs typeface="Adobe Clean"/>
                        </a:rPr>
                        <a:t>優先度 4</a:t>
                      </a:r>
                    </a:p>
                    <a:p>
                      <a:pPr marL="48895" marR="0" lvl="0" indent="0" defTabSz="914400" eaLnBrk="1" fontAlgn="auto" latinLnBrk="0" hangingPunct="1">
                        <a:lnSpc>
                          <a:spcPct val="100000"/>
                        </a:lnSpc>
                        <a:spcBef>
                          <a:spcPts val="300"/>
                        </a:spcBef>
                        <a:spcAft>
                          <a:spcPts val="0"/>
                        </a:spcAft>
                        <a:buClrTx/>
                        <a:buSzTx/>
                        <a:buFontTx/>
                        <a:buNone/>
                        <a:tabLst/>
                        <a:defRPr/>
                      </a:pPr>
                      <a:r>
                        <a:rPr lang="ja-JP" sz="900" b="0" i="0" dirty="0">
                          <a:solidFill>
                            <a:srgbClr val="000000"/>
                          </a:solidFill>
                          <a:latin typeface="Adobe Clean Han Light" panose="020B0300000000000000" pitchFamily="34" charset="-128"/>
                          <a:ea typeface="Adobe Clean Han Light" panose="020B0300000000000000" pitchFamily="34" charset="-128"/>
                        </a:rPr>
                        <a:t>現在の製品機能に関する一般的な質問または機能拡張のリクエスト。</a:t>
                      </a:r>
                    </a:p>
                  </a:txBody>
                  <a:tcPr marL="0" marR="0" marT="1905" marB="0">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340360" marR="203200" indent="-193040" algn="ctr">
                        <a:lnSpc>
                          <a:spcPct val="100000"/>
                        </a:lnSpc>
                        <a:spcBef>
                          <a:spcPts val="155"/>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  営業日／3 日</a:t>
                      </a:r>
                    </a:p>
                  </a:txBody>
                  <a:tcPr marL="0" marR="0" marT="91440" marB="91440" anchor="ctr" anchorCtr="1">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370840" marR="223520" indent="-202565" algn="ctr">
                        <a:lnSpc>
                          <a:spcPct val="100000"/>
                        </a:lnSpc>
                        <a:spcBef>
                          <a:spcPts val="155"/>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営業日／1 日</a:t>
                      </a:r>
                    </a:p>
                  </a:txBody>
                  <a:tcPr marL="0" marR="0" marT="91440" marB="91440" anchor="ctr" anchorCtr="1">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solidFill>
                      <a:schemeClr val="bg1">
                        <a:lumMod val="95000"/>
                      </a:schemeClr>
                    </a:solidFill>
                  </a:tcPr>
                </a:tc>
                <a:extLst>
                  <a:ext uri="{0D108BD9-81ED-4DB2-BD59-A6C34878D82A}">
                    <a16:rowId xmlns:a16="http://schemas.microsoft.com/office/drawing/2014/main" val="10004"/>
                  </a:ext>
                </a:extLst>
              </a:tr>
            </a:tbl>
          </a:graphicData>
        </a:graphic>
      </p:graphicFrame>
      <p:graphicFrame>
        <p:nvGraphicFramePr>
          <p:cNvPr id="11" name="object 8">
            <a:extLst>
              <a:ext uri="{FF2B5EF4-FFF2-40B4-BE49-F238E27FC236}">
                <a16:creationId xmlns:a16="http://schemas.microsoft.com/office/drawing/2014/main" id="{3AC7AEA2-E7A4-BD48-80EA-856168E207F6}"/>
              </a:ext>
            </a:extLst>
          </p:cNvPr>
          <p:cNvGraphicFramePr>
            <a:graphicFrameLocks noGrp="1"/>
          </p:cNvGraphicFramePr>
          <p:nvPr>
            <p:extLst>
              <p:ext uri="{D42A27DB-BD31-4B8C-83A1-F6EECF244321}">
                <p14:modId xmlns:p14="http://schemas.microsoft.com/office/powerpoint/2010/main" val="3560736942"/>
              </p:ext>
            </p:extLst>
          </p:nvPr>
        </p:nvGraphicFramePr>
        <p:xfrm>
          <a:off x="121147" y="2120949"/>
          <a:ext cx="7498851" cy="4714546"/>
        </p:xfrm>
        <a:graphic>
          <a:graphicData uri="http://schemas.openxmlformats.org/drawingml/2006/table">
            <a:tbl>
              <a:tblPr firstRow="1" bandRow="1">
                <a:tableStyleId>{2D5ABB26-0587-4C30-8999-92F81FD0307C}</a:tableStyleId>
              </a:tblPr>
              <a:tblGrid>
                <a:gridCol w="1513599">
                  <a:extLst>
                    <a:ext uri="{9D8B030D-6E8A-4147-A177-3AD203B41FA5}">
                      <a16:colId xmlns:a16="http://schemas.microsoft.com/office/drawing/2014/main" val="1674920574"/>
                    </a:ext>
                  </a:extLst>
                </a:gridCol>
                <a:gridCol w="3442079">
                  <a:extLst>
                    <a:ext uri="{9D8B030D-6E8A-4147-A177-3AD203B41FA5}">
                      <a16:colId xmlns:a16="http://schemas.microsoft.com/office/drawing/2014/main" val="20001"/>
                    </a:ext>
                  </a:extLst>
                </a:gridCol>
                <a:gridCol w="1290638">
                  <a:extLst>
                    <a:ext uri="{9D8B030D-6E8A-4147-A177-3AD203B41FA5}">
                      <a16:colId xmlns:a16="http://schemas.microsoft.com/office/drawing/2014/main" val="2563521174"/>
                    </a:ext>
                  </a:extLst>
                </a:gridCol>
                <a:gridCol w="1252535">
                  <a:extLst>
                    <a:ext uri="{9D8B030D-6E8A-4147-A177-3AD203B41FA5}">
                      <a16:colId xmlns:a16="http://schemas.microsoft.com/office/drawing/2014/main" val="20003"/>
                    </a:ext>
                  </a:extLst>
                </a:gridCol>
              </a:tblGrid>
              <a:tr h="241251">
                <a:tc gridSpan="2">
                  <a:txBody>
                    <a:bodyPr/>
                    <a:lstStyle/>
                    <a:p>
                      <a:endParaRPr lang="en-US" dirty="0"/>
                    </a:p>
                  </a:txBody>
                  <a:tcPr/>
                </a:tc>
                <a:tc hMerge="1">
                  <a:txBody>
                    <a:bodyPr/>
                    <a:lstStyle/>
                    <a:p>
                      <a:endParaRPr/>
                    </a:p>
                  </a:txBody>
                  <a:tcPr marL="0" marR="0" marT="0" marB="0"/>
                </a:tc>
                <a:tc>
                  <a:txBody>
                    <a:bodyPr/>
                    <a:lstStyle/>
                    <a:p>
                      <a:pPr marL="2540" marR="0" lvl="0" indent="0" algn="ctr" defTabSz="914400" eaLnBrk="1" fontAlgn="auto" latinLnBrk="0" hangingPunct="1">
                        <a:lnSpc>
                          <a:spcPct val="100000"/>
                        </a:lnSpc>
                        <a:spcBef>
                          <a:spcPts val="60"/>
                        </a:spcBef>
                        <a:spcAft>
                          <a:spcPts val="0"/>
                        </a:spcAft>
                        <a:buClrTx/>
                        <a:buSzTx/>
                        <a:buFontTx/>
                        <a:buNone/>
                        <a:tabLst/>
                        <a:defRPr/>
                      </a:pPr>
                      <a:r>
                        <a:rPr lang="ja-JP" sz="900" dirty="0">
                          <a:solidFill>
                            <a:srgbClr val="404040"/>
                          </a:solidFill>
                          <a:latin typeface="Adobe Clean Han Regular" panose="020B0500000000000000" pitchFamily="34" charset="-128"/>
                          <a:ea typeface="Adobe Clean Han Regular" panose="020B0500000000000000" pitchFamily="34" charset="-128"/>
                          <a:cs typeface="Adobe Clean"/>
                        </a:rPr>
                        <a:t>オンラインサポート</a:t>
                      </a:r>
                    </a:p>
                  </a:txBody>
                  <a:tcPr marL="0" marR="0" marT="7620" marB="0" anchor="ctr">
                    <a:lnR w="3175" cap="flat" cmpd="sng" algn="ctr">
                      <a:solidFill>
                        <a:srgbClr val="B7B8B8"/>
                      </a:solidFill>
                      <a:prstDash val="solid"/>
                      <a:round/>
                      <a:headEnd type="none" w="med" len="med"/>
                      <a:tailEnd type="none" w="med" len="med"/>
                    </a:lnR>
                    <a:lnB w="76200" cap="flat" cmpd="sng" algn="ctr">
                      <a:solidFill>
                        <a:srgbClr val="7C7C7C"/>
                      </a:solidFill>
                      <a:prstDash val="solid"/>
                      <a:round/>
                      <a:headEnd type="none" w="med" len="med"/>
                      <a:tailEnd type="none" w="med" len="med"/>
                    </a:lnB>
                    <a:solidFill>
                      <a:srgbClr val="D9D9D9"/>
                    </a:solidFill>
                  </a:tcPr>
                </a:tc>
                <a:tc>
                  <a:txBody>
                    <a:bodyPr/>
                    <a:lstStyle/>
                    <a:p>
                      <a:pPr marL="2540" algn="ctr">
                        <a:lnSpc>
                          <a:spcPct val="100000"/>
                        </a:lnSpc>
                        <a:spcBef>
                          <a:spcPts val="60"/>
                        </a:spcBef>
                      </a:pPr>
                      <a:r>
                        <a:rPr lang="ja-JP" sz="900" dirty="0">
                          <a:solidFill>
                            <a:srgbClr val="FFFFFF"/>
                          </a:solidFill>
                          <a:latin typeface="Adobe Clean Han Regular" panose="020B0500000000000000" pitchFamily="34" charset="-128"/>
                          <a:ea typeface="Adobe Clean Han Regular" panose="020B0500000000000000" pitchFamily="34" charset="-128"/>
                          <a:cs typeface="Adobe Clean"/>
                        </a:rPr>
                        <a:t>ビジネスサポート</a:t>
                      </a:r>
                    </a:p>
                  </a:txBody>
                  <a:tcPr marL="0" marR="0" marT="7620" marB="0" anchor="ctr">
                    <a:lnL w="3175" cap="flat" cmpd="sng" algn="ctr">
                      <a:solidFill>
                        <a:srgbClr val="B7B8B8"/>
                      </a:solidFill>
                      <a:prstDash val="solid"/>
                      <a:round/>
                      <a:headEnd type="none" w="med" len="med"/>
                      <a:tailEnd type="none" w="med" len="med"/>
                    </a:lnL>
                    <a:lnR w="3175">
                      <a:solidFill>
                        <a:srgbClr val="B7B8B8"/>
                      </a:solidFill>
                      <a:prstDash val="solid"/>
                    </a:lnR>
                    <a:lnB w="76200" cap="flat" cmpd="sng" algn="ctr">
                      <a:solidFill>
                        <a:srgbClr val="ACD2FF"/>
                      </a:solidFill>
                      <a:prstDash val="solid"/>
                      <a:round/>
                      <a:headEnd type="none" w="med" len="med"/>
                      <a:tailEnd type="none" w="med" len="med"/>
                    </a:lnB>
                    <a:solidFill>
                      <a:srgbClr val="7D7D7D"/>
                    </a:solidFill>
                  </a:tcPr>
                </a:tc>
                <a:extLst>
                  <a:ext uri="{0D108BD9-81ED-4DB2-BD59-A6C34878D82A}">
                    <a16:rowId xmlns:a16="http://schemas.microsoft.com/office/drawing/2014/main" val="10000"/>
                  </a:ext>
                </a:extLst>
              </a:tr>
              <a:tr h="332691">
                <a:tc gridSpan="2">
                  <a:txBody>
                    <a:bodyPr/>
                    <a:lstStyle/>
                    <a:p>
                      <a:endParaRPr lang="en-US"/>
                    </a:p>
                  </a:txBody>
                  <a:tcPr/>
                </a:tc>
                <a:tc hMerge="1">
                  <a:txBody>
                    <a:bodyPr/>
                    <a:lstStyle/>
                    <a:p>
                      <a:endParaRPr/>
                    </a:p>
                  </a:txBody>
                  <a:tcPr marL="0" marR="0" marT="0" marB="0"/>
                </a:tc>
                <a:tc>
                  <a:txBody>
                    <a:bodyPr/>
                    <a:lstStyle/>
                    <a:p>
                      <a:pPr marL="0" marR="0" lvl="0" indent="0" algn="l" defTabSz="914400" rtl="0" eaLnBrk="1" fontAlgn="auto" latinLnBrk="0" hangingPunct="1">
                        <a:lnSpc>
                          <a:spcPct val="100000"/>
                        </a:lnSpc>
                        <a:spcBef>
                          <a:spcPts val="650"/>
                        </a:spcBef>
                        <a:spcAft>
                          <a:spcPts val="0"/>
                        </a:spcAft>
                        <a:buClrTx/>
                        <a:buSzTx/>
                        <a:buFontTx/>
                        <a:buNone/>
                        <a:tabLst/>
                        <a:defRPr/>
                      </a:pPr>
                      <a:endParaRPr lang="en-US" sz="800" i="1">
                        <a:solidFill>
                          <a:sysClr val="windowText" lastClr="000000"/>
                        </a:solidFill>
                        <a:latin typeface="Adobe Clean Light" panose="020B0303020404020204" pitchFamily="34" charset="0"/>
                      </a:endParaRPr>
                    </a:p>
                  </a:txBody>
                  <a:tcPr anchor="ctr">
                    <a:lnR w="3175" cap="flat" cmpd="sng" algn="ctr">
                      <a:solidFill>
                        <a:srgbClr val="B7B8B8"/>
                      </a:solidFill>
                      <a:prstDash val="solid"/>
                      <a:round/>
                      <a:headEnd type="none" w="med" len="med"/>
                      <a:tailEnd type="none" w="med" len="med"/>
                    </a:lnR>
                    <a:lnT w="76200" cap="flat" cmpd="sng" algn="ctr">
                      <a:solidFill>
                        <a:srgbClr val="7C7C7C"/>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DFDFDF"/>
                    </a:solidFill>
                  </a:tcPr>
                </a:tc>
                <a:tc>
                  <a:txBody>
                    <a:bodyPr/>
                    <a:lstStyle/>
                    <a:p>
                      <a:pPr marL="0" marR="0" lvl="0" indent="0" algn="ctr" defTabSz="914400" eaLnBrk="1" fontAlgn="auto" latinLnBrk="0" hangingPunct="1">
                        <a:lnSpc>
                          <a:spcPct val="100000"/>
                        </a:lnSpc>
                        <a:spcBef>
                          <a:spcPts val="650"/>
                        </a:spcBef>
                        <a:spcAft>
                          <a:spcPts val="0"/>
                        </a:spcAft>
                        <a:buClrTx/>
                        <a:buSzTx/>
                        <a:buFontTx/>
                        <a:buNone/>
                        <a:tabLst/>
                        <a:defRPr/>
                      </a:pPr>
                      <a:r>
                        <a:rPr lang="ja-JP" sz="800" i="1" dirty="0">
                          <a:solidFill>
                            <a:schemeClr val="bg1"/>
                          </a:solidFill>
                          <a:latin typeface="Adobe Clean Han Light" panose="020B0300000000000000" pitchFamily="34" charset="-128"/>
                          <a:ea typeface="Adobe Clean Han Light" panose="020B0300000000000000" pitchFamily="34" charset="-128"/>
                        </a:rPr>
                        <a:t>有償サポート（$）</a:t>
                      </a:r>
                    </a:p>
                  </a:txBody>
                  <a:tcPr anchor="ctr">
                    <a:lnL w="3175" cap="flat" cmpd="sng" algn="ctr">
                      <a:solidFill>
                        <a:srgbClr val="B7B8B8"/>
                      </a:solidFill>
                      <a:prstDash val="solid"/>
                      <a:round/>
                      <a:headEnd type="none" w="med" len="med"/>
                      <a:tailEnd type="none" w="med" len="med"/>
                    </a:lnL>
                    <a:lnR w="3175">
                      <a:solidFill>
                        <a:srgbClr val="B7B8B8"/>
                      </a:solidFill>
                      <a:prstDash val="solid"/>
                    </a:lnR>
                    <a:lnT w="76200" cap="flat" cmpd="sng" algn="ctr">
                      <a:solidFill>
                        <a:srgbClr val="ACD2FF"/>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0000"/>
                    </a:solidFill>
                  </a:tcPr>
                </a:tc>
                <a:extLst>
                  <a:ext uri="{0D108BD9-81ED-4DB2-BD59-A6C34878D82A}">
                    <a16:rowId xmlns:a16="http://schemas.microsoft.com/office/drawing/2014/main" val="10001"/>
                  </a:ext>
                </a:extLst>
              </a:tr>
              <a:tr h="232310">
                <a:tc rowSpan="3">
                  <a:txBody>
                    <a:bodyPr/>
                    <a:lstStyle/>
                    <a:p>
                      <a:pPr marL="50800">
                        <a:lnSpc>
                          <a:spcPct val="100000"/>
                        </a:lnSpc>
                        <a:spcBef>
                          <a:spcPts val="500"/>
                        </a:spcBef>
                      </a:pPr>
                      <a:r>
                        <a:rPr lang="ja-JP" sz="1000" b="1" i="0" dirty="0">
                          <a:solidFill>
                            <a:schemeClr val="bg1"/>
                          </a:solidFill>
                          <a:latin typeface="Adobe Clean Han Regular" panose="020B0500000000000000" pitchFamily="34" charset="-128"/>
                          <a:ea typeface="Adobe Clean Han Regular" panose="020B0500000000000000" pitchFamily="34" charset="-128"/>
                          <a:cs typeface="AdobeClean-Light"/>
                        </a:rPr>
                        <a:t>担当エキスパート</a:t>
                      </a:r>
                    </a:p>
                  </a:txBody>
                  <a:tcPr marL="0" marR="0" marT="58419" marB="0" anchor="ctr">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9"/>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アカウントサポートリード</a:t>
                      </a: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lnT w="12700">
                      <a:solidFill>
                        <a:srgbClr val="F0F0F0"/>
                      </a:solidFill>
                      <a:prstDash val="solid"/>
                    </a:lnT>
                  </a:tcPr>
                </a:tc>
                <a:tc>
                  <a:txBody>
                    <a:bodyPr/>
                    <a:lstStyle/>
                    <a:p>
                      <a:pPr algn="l" rtl="0">
                        <a:lnSpc>
                          <a:spcPct val="100000"/>
                        </a:lnSpc>
                        <a:spcBef>
                          <a:spcPts val="470"/>
                        </a:spcBef>
                      </a:pPr>
                      <a:endParaRPr sz="900">
                        <a:latin typeface="Wingdings"/>
                        <a:cs typeface="Wingdings"/>
                      </a:endParaRPr>
                    </a:p>
                  </a:txBody>
                  <a:tcPr marL="0" marR="0" marT="59690" marB="0" anchor="ctr">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ctr">
                        <a:lnSpc>
                          <a:spcPct val="100000"/>
                        </a:lnSpc>
                        <a:spcBef>
                          <a:spcPts val="470"/>
                        </a:spcBef>
                      </a:pPr>
                      <a:r>
                        <a:rPr lang="ja-JP" sz="900" dirty="0">
                          <a:solidFill>
                            <a:srgbClr val="020302"/>
                          </a:solidFill>
                          <a:latin typeface="Wingdings"/>
                          <a:ea typeface="MS Mincho"/>
                          <a:cs typeface="Wingdings"/>
                        </a:rPr>
                        <a:t></a:t>
                      </a:r>
                    </a:p>
                  </a:txBody>
                  <a:tcPr marL="0" marR="0" marT="59690" marB="0" anchor="ctr">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2"/>
                  </a:ext>
                </a:extLst>
              </a:tr>
              <a:tr h="230812">
                <a:tc vMerge="1">
                  <a:txBody>
                    <a:bodyPr/>
                    <a:lstStyle/>
                    <a:p>
                      <a:pPr marL="50800" algn="l" rtl="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tcPr>
                </a:tc>
                <a:tc>
                  <a:txBody>
                    <a:bodyPr/>
                    <a:lstStyle/>
                    <a:p>
                      <a:pPr marL="50800" hangingPunct="0">
                        <a:lnSpc>
                          <a:spcPct val="100000"/>
                        </a:lnSpc>
                        <a:spcBef>
                          <a:spcPts val="459"/>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専任サポートエンジニア</a:t>
                      </a:r>
                    </a:p>
                  </a:txBody>
                  <a:tcPr marL="0" marR="0" marT="58419" marB="0">
                    <a:lnL w="12700">
                      <a:solidFill>
                        <a:srgbClr val="F0F0F0"/>
                      </a:solidFill>
                      <a:prstDash val="solid"/>
                    </a:lnL>
                    <a:lnR w="12700">
                      <a:solidFill>
                        <a:srgbClr val="F0F0F0"/>
                      </a:solidFill>
                      <a:prstDash val="solid"/>
                    </a:lnR>
                  </a:tcPr>
                </a:tc>
                <a:tc>
                  <a:txBody>
                    <a:bodyPr/>
                    <a:lstStyle/>
                    <a:p>
                      <a:pPr algn="l" rtl="0">
                        <a:lnSpc>
                          <a:spcPct val="100000"/>
                        </a:lnSpc>
                      </a:pPr>
                      <a:endParaRPr sz="900" dirty="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900">
                        <a:latin typeface="Times New Roman"/>
                        <a:cs typeface="Times New Roman"/>
                      </a:endParaRPr>
                    </a:p>
                  </a:txBody>
                  <a:tcPr marL="0" marR="0" marT="0" marB="0" anchor="ctr">
                    <a:solidFill>
                      <a:schemeClr val="bg1">
                        <a:lumMod val="95000"/>
                      </a:schemeClr>
                    </a:solidFill>
                  </a:tcPr>
                </a:tc>
                <a:extLst>
                  <a:ext uri="{0D108BD9-81ED-4DB2-BD59-A6C34878D82A}">
                    <a16:rowId xmlns:a16="http://schemas.microsoft.com/office/drawing/2014/main" val="10003"/>
                  </a:ext>
                </a:extLst>
              </a:tr>
              <a:tr h="236808">
                <a:tc vMerge="1">
                  <a:txBody>
                    <a:bodyPr/>
                    <a:lstStyle/>
                    <a:p>
                      <a:pPr marL="50800" algn="l" rtl="0">
                        <a:lnSpc>
                          <a:spcPct val="100000"/>
                        </a:lnSpc>
                        <a:spcBef>
                          <a:spcPts val="500"/>
                        </a:spcBef>
                      </a:pPr>
                      <a:endParaRPr sz="90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500"/>
                        </a:spcBef>
                      </a:pPr>
                      <a:r>
                        <a:rPr lang="ja-JP" sz="900">
                          <a:solidFill>
                            <a:srgbClr val="020302"/>
                          </a:solidFill>
                          <a:latin typeface="Adobe Clean Han Light" panose="020B0300000000000000" pitchFamily="34" charset="-128"/>
                          <a:ea typeface="Adobe Clean Han Light" panose="020B0300000000000000" pitchFamily="34" charset="-128"/>
                          <a:cs typeface="AdobeClean-Light"/>
                        </a:rPr>
                        <a:t>テクニカルアカウントマネージャー</a:t>
                      </a:r>
                    </a:p>
                  </a:txBody>
                  <a:tcPr marL="0" marR="0" marT="6350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l" rtl="0">
                        <a:lnSpc>
                          <a:spcPct val="100000"/>
                        </a:lnSpc>
                      </a:pPr>
                      <a:endParaRPr sz="90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algn="l" rtl="0">
                        <a:lnSpc>
                          <a:spcPct val="100000"/>
                        </a:lnSpc>
                      </a:pPr>
                      <a:endParaRPr sz="900">
                        <a:latin typeface="Times New Roman"/>
                        <a:cs typeface="Times New Roman"/>
                      </a:endParaRPr>
                    </a:p>
                  </a:txBody>
                  <a:tcPr marL="0" marR="0" marT="0" marB="0" anchor="ctr">
                    <a:lnB w="12700"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229317">
                <a:tc rowSpan="12">
                  <a:txBody>
                    <a:bodyPr/>
                    <a:lstStyle/>
                    <a:p>
                      <a:pPr marL="50800">
                        <a:lnSpc>
                          <a:spcPct val="100000"/>
                        </a:lnSpc>
                        <a:spcBef>
                          <a:spcPts val="459"/>
                        </a:spcBef>
                      </a:pPr>
                      <a:r>
                        <a:rPr lang="ja-JP" sz="1000" b="1" i="0" dirty="0">
                          <a:solidFill>
                            <a:schemeClr val="bg1"/>
                          </a:solidFill>
                          <a:latin typeface="Adobe Clean Han Regular" panose="020B0500000000000000" pitchFamily="34" charset="-128"/>
                          <a:ea typeface="Adobe Clean Han Regular" panose="020B0500000000000000" pitchFamily="34" charset="-128"/>
                          <a:cs typeface="AdobeClean-Light"/>
                        </a:rPr>
                        <a:t>サポートサービス</a:t>
                      </a:r>
                    </a:p>
                  </a:txBody>
                  <a:tcPr marL="0" marR="0" marT="5715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0"/>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オンラインサポート</a:t>
                      </a:r>
                    </a:p>
                  </a:txBody>
                  <a:tcPr marL="0" marR="0" marT="57150" marB="0">
                    <a:lnL w="12700">
                      <a:solidFill>
                        <a:srgbClr val="F0F0F0"/>
                      </a:solidFill>
                      <a:prstDash val="solid"/>
                    </a:lnL>
                    <a:lnR w="12700">
                      <a:solidFill>
                        <a:srgbClr val="F0F0F0"/>
                      </a:solidFill>
                      <a:prstDash val="solid"/>
                    </a:lnR>
                    <a:lnT w="12700">
                      <a:solidFill>
                        <a:srgbClr val="F0F0F0"/>
                      </a:solidFill>
                      <a:prstDash val="solid"/>
                    </a:lnT>
                  </a:tcPr>
                </a:tc>
                <a:tc>
                  <a:txBody>
                    <a:bodyPr/>
                    <a:lstStyle/>
                    <a:p>
                      <a:pPr algn="ctr">
                        <a:lnSpc>
                          <a:spcPct val="100000"/>
                        </a:lnSpc>
                        <a:spcBef>
                          <a:spcPts val="535"/>
                        </a:spcBef>
                      </a:pPr>
                      <a:r>
                        <a:rPr lang="ja-JP" altLang="en-US" sz="900" dirty="0">
                          <a:solidFill>
                            <a:srgbClr val="020302"/>
                          </a:solidFill>
                          <a:latin typeface="Adobe Clean Han Light" panose="020B0300000000000000" pitchFamily="34" charset="-128"/>
                          <a:ea typeface="Adobe Clean Han Light" panose="020B0300000000000000" pitchFamily="34" charset="-128"/>
                          <a:cs typeface="AdobeClean-Light"/>
                        </a:rPr>
                        <a:t>営業時間内</a:t>
                      </a:r>
                      <a:endParaRPr lang="ja-JP" sz="900" dirty="0">
                        <a:solidFill>
                          <a:srgbClr val="020302"/>
                        </a:solidFill>
                        <a:latin typeface="Adobe Clean Han Light" panose="020B0300000000000000" pitchFamily="34" charset="-128"/>
                        <a:ea typeface="Adobe Clean Han Light" panose="020B0300000000000000" pitchFamily="34" charset="-128"/>
                        <a:cs typeface="AdobeClean-Light"/>
                      </a:endParaRPr>
                    </a:p>
                  </a:txBody>
                  <a:tcPr marL="0" marR="0" marT="67945" marB="0">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ctr">
                        <a:lnSpc>
                          <a:spcPct val="100000"/>
                        </a:lnSpc>
                        <a:spcBef>
                          <a:spcPts val="535"/>
                        </a:spcBef>
                      </a:pPr>
                      <a:r>
                        <a:rPr lang="ja-JP" altLang="en-US" sz="900" dirty="0">
                          <a:solidFill>
                            <a:srgbClr val="020302"/>
                          </a:solidFill>
                          <a:latin typeface="Adobe Clean Han Light" panose="020B0300000000000000" pitchFamily="34" charset="-128"/>
                          <a:ea typeface="Adobe Clean Han Light" panose="020B0300000000000000" pitchFamily="34" charset="-128"/>
                          <a:cs typeface="AdobeClean-Light"/>
                        </a:rPr>
                        <a:t>営業時間内</a:t>
                      </a:r>
                      <a:endParaRPr lang="ja-JP" sz="900" dirty="0">
                        <a:solidFill>
                          <a:srgbClr val="020302"/>
                        </a:solidFill>
                        <a:latin typeface="Adobe Clean Han Light" panose="020B0300000000000000" pitchFamily="34" charset="-128"/>
                        <a:ea typeface="Adobe Clean Han Light" panose="020B0300000000000000" pitchFamily="34" charset="-128"/>
                        <a:cs typeface="AdobeClean-Light"/>
                      </a:endParaRPr>
                    </a:p>
                  </a:txBody>
                  <a:tcPr marL="0" marR="0" marT="67945" marB="0">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5"/>
                  </a:ext>
                </a:extLst>
              </a:tr>
              <a:tr h="230812">
                <a:tc vMerge="1">
                  <a:txBody>
                    <a:bodyPr/>
                    <a:lstStyle/>
                    <a:p>
                      <a:pPr marL="50800" algn="l" rtl="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24 時間年中無休の P1 の問題のサポート</a:t>
                      </a: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59"/>
                        </a:spcBef>
                      </a:pPr>
                      <a:r>
                        <a:rPr lang="ja-JP" sz="900">
                          <a:solidFill>
                            <a:srgbClr val="020302"/>
                          </a:solidFill>
                          <a:latin typeface="Wingdings"/>
                          <a:ea typeface="MS Mincho"/>
                          <a:cs typeface="Wingdings"/>
                        </a:rPr>
                        <a:t></a:t>
                      </a:r>
                    </a:p>
                  </a:txBody>
                  <a:tcPr marL="0" marR="0" marT="58419"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9"/>
                        </a:spcBef>
                      </a:pPr>
                      <a:r>
                        <a:rPr lang="ja-JP" sz="900">
                          <a:solidFill>
                            <a:srgbClr val="020302"/>
                          </a:solidFill>
                          <a:latin typeface="Wingdings"/>
                          <a:ea typeface="MS Mincho"/>
                          <a:cs typeface="Wingdings"/>
                        </a:rPr>
                        <a:t></a:t>
                      </a:r>
                    </a:p>
                  </a:txBody>
                  <a:tcPr marL="0" marR="0" marT="58419" marB="0">
                    <a:solidFill>
                      <a:schemeClr val="bg1">
                        <a:lumMod val="95000"/>
                      </a:schemeClr>
                    </a:solidFill>
                  </a:tcPr>
                </a:tc>
                <a:extLst>
                  <a:ext uri="{0D108BD9-81ED-4DB2-BD59-A6C34878D82A}">
                    <a16:rowId xmlns:a16="http://schemas.microsoft.com/office/drawing/2014/main" val="10006"/>
                  </a:ext>
                </a:extLst>
              </a:tr>
              <a:tr h="230065">
                <a:tc vMerge="1">
                  <a:txBody>
                    <a:bodyPr/>
                    <a:lstStyle/>
                    <a:p>
                      <a:pPr marL="50800" algn="l" rtl="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50800" hangingPunct="0">
                        <a:lnSpc>
                          <a:spcPct val="100000"/>
                        </a:lnSpc>
                        <a:spcBef>
                          <a:spcPts val="455"/>
                        </a:spcBef>
                      </a:pPr>
                      <a:r>
                        <a:rPr lang="ja-JP" sz="900">
                          <a:solidFill>
                            <a:srgbClr val="020302"/>
                          </a:solidFill>
                          <a:latin typeface="Adobe Clean Han Light" panose="020B0300000000000000" pitchFamily="34" charset="-128"/>
                          <a:ea typeface="Adobe Clean Han Light" panose="020B0300000000000000" pitchFamily="34" charset="-128"/>
                          <a:cs typeface="AdobeClean-Light"/>
                        </a:rPr>
                        <a:t>サポート対象ユーザー（製品単位）</a:t>
                      </a:r>
                    </a:p>
                  </a:txBody>
                  <a:tcPr marL="0" marR="0" marT="57785"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ctr">
                        <a:lnSpc>
                          <a:spcPct val="100000"/>
                        </a:lnSpc>
                        <a:spcBef>
                          <a:spcPts val="455"/>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4</a:t>
                      </a:r>
                    </a:p>
                  </a:txBody>
                  <a:tcPr marL="0" marR="0" marT="57785"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5"/>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6</a:t>
                      </a:r>
                    </a:p>
                  </a:txBody>
                  <a:tcPr marL="0" marR="0" marT="57785" marB="0">
                    <a:solidFill>
                      <a:schemeClr val="bg1">
                        <a:lumMod val="95000"/>
                      </a:schemeClr>
                    </a:solidFill>
                  </a:tcPr>
                </a:tc>
                <a:extLst>
                  <a:ext uri="{0D108BD9-81ED-4DB2-BD59-A6C34878D82A}">
                    <a16:rowId xmlns:a16="http://schemas.microsoft.com/office/drawing/2014/main" val="10007"/>
                  </a:ext>
                </a:extLst>
              </a:tr>
              <a:tr h="231561">
                <a:tc vMerge="1">
                  <a:txBody>
                    <a:bodyPr/>
                    <a:lstStyle/>
                    <a:p>
                      <a:pPr marL="50800" algn="l" rtl="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電話サポート（ライブ）</a:t>
                      </a:r>
                    </a:p>
                  </a:txBody>
                  <a:tcPr marL="0" marR="0" marT="57785" marB="0">
                    <a:lnL w="12700">
                      <a:solidFill>
                        <a:srgbClr val="F0F0F0"/>
                      </a:solidFill>
                      <a:prstDash val="solid"/>
                    </a:lnL>
                    <a:lnR w="12700">
                      <a:solidFill>
                        <a:srgbClr val="F0F0F0"/>
                      </a:solidFill>
                      <a:prstDash val="solid"/>
                    </a:lnR>
                  </a:tcPr>
                </a:tc>
                <a:tc>
                  <a:txBody>
                    <a:bodyPr/>
                    <a:lstStyle/>
                    <a:p>
                      <a:pPr algn="l" rtl="0">
                        <a:lnSpc>
                          <a:spcPct val="100000"/>
                        </a:lnSpc>
                        <a:spcBef>
                          <a:spcPts val="464"/>
                        </a:spcBef>
                      </a:pPr>
                      <a:endParaRPr sz="900">
                        <a:latin typeface="Wingdings"/>
                        <a:cs typeface="Wingdings"/>
                      </a:endParaRPr>
                    </a:p>
                  </a:txBody>
                  <a:tcPr marL="0" marR="0" marT="59054"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64"/>
                        </a:spcBef>
                      </a:pPr>
                      <a:r>
                        <a:rPr lang="ja-JP" sz="900">
                          <a:solidFill>
                            <a:srgbClr val="020302"/>
                          </a:solidFill>
                          <a:latin typeface="Wingdings"/>
                          <a:ea typeface="MS Mincho"/>
                          <a:cs typeface="Wingdings"/>
                        </a:rPr>
                        <a:t></a:t>
                      </a:r>
                    </a:p>
                  </a:txBody>
                  <a:tcPr marL="0" marR="0" marT="59054" marB="0">
                    <a:solidFill>
                      <a:schemeClr val="bg1">
                        <a:lumMod val="95000"/>
                      </a:schemeClr>
                    </a:solidFill>
                  </a:tcPr>
                </a:tc>
                <a:extLst>
                  <a:ext uri="{0D108BD9-81ED-4DB2-BD59-A6C34878D82A}">
                    <a16:rowId xmlns:a16="http://schemas.microsoft.com/office/drawing/2014/main" val="10008"/>
                  </a:ext>
                </a:extLst>
              </a:tr>
              <a:tr h="232310">
                <a:tc vMerge="1">
                  <a:txBody>
                    <a:bodyPr/>
                    <a:lstStyle/>
                    <a:p>
                      <a:pPr marL="50800" algn="l" rtl="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9"/>
                        </a:spcBef>
                      </a:pPr>
                      <a:r>
                        <a:rPr lang="ja-JP" sz="900">
                          <a:solidFill>
                            <a:srgbClr val="020302"/>
                          </a:solidFill>
                          <a:latin typeface="Adobe Clean Han Light" panose="020B0300000000000000" pitchFamily="34" charset="-128"/>
                          <a:ea typeface="Adobe Clean Han Light" panose="020B0300000000000000" pitchFamily="34" charset="-128"/>
                          <a:cs typeface="AdobeClean-Light"/>
                        </a:rPr>
                        <a:t>エスカレーション管理</a:t>
                      </a:r>
                    </a:p>
                  </a:txBody>
                  <a:tcPr marL="0" marR="0" marT="58419" marB="0">
                    <a:lnL w="12700">
                      <a:solidFill>
                        <a:srgbClr val="F0F0F0"/>
                      </a:solidFill>
                      <a:prstDash val="solid"/>
                    </a:lnL>
                    <a:lnR w="12700">
                      <a:solidFill>
                        <a:srgbClr val="F0F0F0"/>
                      </a:solidFill>
                      <a:prstDash val="solid"/>
                    </a:lnR>
                  </a:tcPr>
                </a:tc>
                <a:tc>
                  <a:txBody>
                    <a:bodyPr/>
                    <a:lstStyle/>
                    <a:p>
                      <a:pPr algn="l" rtl="0">
                        <a:lnSpc>
                          <a:spcPct val="100000"/>
                        </a:lnSpc>
                        <a:spcBef>
                          <a:spcPts val="470"/>
                        </a:spcBef>
                      </a:pPr>
                      <a:endParaRPr sz="900">
                        <a:latin typeface="Wingdings"/>
                        <a:cs typeface="Wingdings"/>
                      </a:endParaRPr>
                    </a:p>
                  </a:txBody>
                  <a:tcPr marL="0" marR="0" marT="5969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70"/>
                        </a:spcBef>
                      </a:pPr>
                      <a:r>
                        <a:rPr lang="ja-JP" sz="900">
                          <a:solidFill>
                            <a:srgbClr val="020302"/>
                          </a:solidFill>
                          <a:latin typeface="Wingdings"/>
                          <a:ea typeface="MS Mincho"/>
                          <a:cs typeface="Wingdings"/>
                        </a:rPr>
                        <a:t></a:t>
                      </a:r>
                    </a:p>
                  </a:txBody>
                  <a:tcPr marL="0" marR="0" marT="59690" marB="0">
                    <a:solidFill>
                      <a:schemeClr val="bg1">
                        <a:lumMod val="95000"/>
                      </a:schemeClr>
                    </a:solidFill>
                  </a:tcPr>
                </a:tc>
                <a:extLst>
                  <a:ext uri="{0D108BD9-81ED-4DB2-BD59-A6C34878D82A}">
                    <a16:rowId xmlns:a16="http://schemas.microsoft.com/office/drawing/2014/main" val="10009"/>
                  </a:ext>
                </a:extLst>
              </a:tr>
              <a:tr h="229317">
                <a:tc vMerge="1">
                  <a:txBody>
                    <a:bodyPr/>
                    <a:lstStyle/>
                    <a:p>
                      <a:pPr marL="50800" algn="l" rtl="0">
                        <a:lnSpc>
                          <a:spcPct val="100000"/>
                        </a:lnSpc>
                        <a:spcBef>
                          <a:spcPts val="450"/>
                        </a:spcBef>
                      </a:pPr>
                      <a:endParaRPr sz="900">
                        <a:latin typeface="AdobeClean-Light"/>
                        <a:cs typeface="AdobeClean-Light"/>
                      </a:endParaRPr>
                    </a:p>
                  </a:txBody>
                  <a:tcPr marL="0" marR="0" marT="5715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0"/>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年間のサービスレビュー</a:t>
                      </a:r>
                    </a:p>
                  </a:txBody>
                  <a:tcPr marL="0" marR="0" marT="57150" marB="0">
                    <a:lnL w="12700">
                      <a:solidFill>
                        <a:srgbClr val="F0F0F0"/>
                      </a:solidFill>
                      <a:prstDash val="solid"/>
                    </a:lnL>
                    <a:lnR w="12700">
                      <a:solidFill>
                        <a:srgbClr val="F0F0F0"/>
                      </a:solidFill>
                      <a:prstDash val="solid"/>
                    </a:lnR>
                  </a:tcPr>
                </a:tc>
                <a:tc>
                  <a:txBody>
                    <a:bodyPr/>
                    <a:lstStyle/>
                    <a:p>
                      <a:pPr algn="l" rtl="0">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0"/>
                  </a:ext>
                </a:extLst>
              </a:tr>
              <a:tr h="229317">
                <a:tc vMerge="1">
                  <a:txBody>
                    <a:bodyPr/>
                    <a:lstStyle/>
                    <a:p>
                      <a:endParaRPr lang="en-US"/>
                    </a:p>
                  </a:txBody>
                  <a:tcPr/>
                </a:tc>
                <a:tc>
                  <a:txBody>
                    <a:bodyPr/>
                    <a:lstStyle/>
                    <a:p>
                      <a:pPr marL="50800" hangingPunct="0">
                        <a:lnSpc>
                          <a:spcPct val="100000"/>
                        </a:lnSpc>
                        <a:spcBef>
                          <a:spcPts val="450"/>
                        </a:spcBef>
                      </a:pPr>
                      <a:r>
                        <a:rPr lang="ja-JP" sz="900" dirty="0">
                          <a:latin typeface="Adobe Clean Han Light" panose="020B0300000000000000" pitchFamily="34" charset="-128"/>
                          <a:ea typeface="Adobe Clean Han Light" panose="020B0300000000000000" pitchFamily="34" charset="-128"/>
                          <a:cs typeface="AdobeClean-Light"/>
                        </a:rPr>
                        <a:t>年間のエキスパートセッション</a:t>
                      </a: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225399098"/>
                  </a:ext>
                </a:extLst>
              </a:tr>
              <a:tr h="229317">
                <a:tc vMerge="1">
                  <a:txBody>
                    <a:bodyPr/>
                    <a:lstStyle/>
                    <a:p>
                      <a:endParaRPr lang="en-US"/>
                    </a:p>
                  </a:txBody>
                  <a:tcPr/>
                </a:tc>
                <a:tc>
                  <a:txBody>
                    <a:bodyPr/>
                    <a:lstStyle/>
                    <a:p>
                      <a:pPr marL="50800" hangingPunct="0">
                        <a:lnSpc>
                          <a:spcPct val="100000"/>
                        </a:lnSpc>
                        <a:spcBef>
                          <a:spcPts val="450"/>
                        </a:spcBef>
                      </a:pPr>
                      <a:r>
                        <a:rPr lang="ja-JP" sz="900" dirty="0">
                          <a:latin typeface="Adobe Clean Han Light" panose="020B0300000000000000" pitchFamily="34" charset="-128"/>
                          <a:ea typeface="Adobe Clean Han Light" panose="020B0300000000000000" pitchFamily="34" charset="-128"/>
                          <a:cs typeface="AdobeClean-Light"/>
                        </a:rPr>
                        <a:t>ケースレビュー</a:t>
                      </a: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164642039"/>
                  </a:ext>
                </a:extLst>
              </a:tr>
              <a:tr h="230812">
                <a:tc vMerge="1">
                  <a:txBody>
                    <a:bodyPr/>
                    <a:lstStyle/>
                    <a:p>
                      <a:pPr marL="48895" algn="l" rtl="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48895" hangingPunct="0">
                        <a:lnSpc>
                          <a:spcPct val="100000"/>
                        </a:lnSpc>
                        <a:spcBef>
                          <a:spcPts val="459"/>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イベント管理</a:t>
                      </a: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1"/>
                  </a:ext>
                </a:extLst>
              </a:tr>
              <a:tr h="231562">
                <a:tc vMerge="1">
                  <a:txBody>
                    <a:bodyPr/>
                    <a:lstStyle/>
                    <a:p>
                      <a:pPr marL="48895" algn="l" rtl="0">
                        <a:lnSpc>
                          <a:spcPct val="100000"/>
                        </a:lnSpc>
                        <a:spcBef>
                          <a:spcPts val="465"/>
                        </a:spcBef>
                      </a:pPr>
                      <a:endParaRPr sz="900">
                        <a:latin typeface="AdobeClean-Light"/>
                        <a:cs typeface="AdobeClean-Light"/>
                      </a:endParaRPr>
                    </a:p>
                  </a:txBody>
                  <a:tcPr marL="0" marR="0" marT="5905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8895" hangingPunct="0">
                        <a:lnSpc>
                          <a:spcPct val="100000"/>
                        </a:lnSpc>
                        <a:spcBef>
                          <a:spcPts val="465"/>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環境レビュー、メンテナンスと監視</a:t>
                      </a:r>
                    </a:p>
                  </a:txBody>
                  <a:tcPr marL="0" marR="0" marT="59055" marB="0">
                    <a:lnL w="12700">
                      <a:solidFill>
                        <a:srgbClr val="F0F0F0"/>
                      </a:solidFill>
                      <a:prstDash val="solid"/>
                    </a:lnL>
                    <a:lnR w="12700">
                      <a:solidFill>
                        <a:srgbClr val="F0F0F0"/>
                      </a:solidFill>
                      <a:prstDash val="soli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2"/>
                  </a:ext>
                </a:extLst>
              </a:tr>
              <a:tr h="236808">
                <a:tc vMerge="1">
                  <a:txBody>
                    <a:bodyPr/>
                    <a:lstStyle/>
                    <a:p>
                      <a:pPr marL="49530" algn="l" rtl="0">
                        <a:lnSpc>
                          <a:spcPct val="100000"/>
                        </a:lnSpc>
                        <a:spcBef>
                          <a:spcPts val="500"/>
                        </a:spcBef>
                      </a:pPr>
                      <a:endParaRPr sz="90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9530" hangingPunct="0">
                        <a:lnSpc>
                          <a:spcPct val="100000"/>
                        </a:lnSpc>
                        <a:spcBef>
                          <a:spcPts val="500"/>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リリース、移行、アップグレード、製品ロードマップのレビュー</a:t>
                      </a:r>
                    </a:p>
                  </a:txBody>
                  <a:tcPr marL="0" marR="0" marT="63500" marB="0">
                    <a:lnL w="12700">
                      <a:solidFill>
                        <a:srgbClr val="F0F0F0"/>
                      </a:solidFill>
                      <a:prstDash val="solid"/>
                    </a:lnL>
                    <a:lnR w="12700">
                      <a:solidFill>
                        <a:srgbClr val="F0F0F0"/>
                      </a:solidFill>
                      <a:prstDash val="soli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3"/>
                  </a:ext>
                </a:extLst>
              </a:tr>
              <a:tr h="241305">
                <a:tc vMerge="1">
                  <a:txBody>
                    <a:bodyPr/>
                    <a:lstStyle/>
                    <a:p>
                      <a:pPr marL="49530" algn="l" rtl="0">
                        <a:lnSpc>
                          <a:spcPct val="100000"/>
                        </a:lnSpc>
                        <a:spcBef>
                          <a:spcPts val="530"/>
                        </a:spcBef>
                      </a:pPr>
                      <a:endParaRPr sz="900">
                        <a:latin typeface="AdobeClean-Light"/>
                        <a:cs typeface="AdobeClean-Light"/>
                      </a:endParaRPr>
                    </a:p>
                  </a:txBody>
                  <a:tcPr marL="0" marR="0" marT="6731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49530" hangingPunct="0">
                        <a:lnSpc>
                          <a:spcPct val="100000"/>
                        </a:lnSpc>
                        <a:spcBef>
                          <a:spcPts val="530"/>
                        </a:spcBef>
                      </a:pPr>
                      <a:r>
                        <a:rPr lang="ja-JP" sz="900" dirty="0">
                          <a:latin typeface="Adobe Clean Han Light" panose="020B0300000000000000" pitchFamily="34" charset="-128"/>
                          <a:ea typeface="Adobe Clean Han Light" panose="020B0300000000000000" pitchFamily="34" charset="-128"/>
                          <a:cs typeface="AdobeClean-Light"/>
                        </a:rPr>
                        <a:t>クラウドサポートアクティビティ – Experience Manager as Cloud</a:t>
                      </a:r>
                    </a:p>
                  </a:txBody>
                  <a:tcPr marL="0" marR="0" marT="6731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algn="l" rtl="0">
                        <a:lnSpc>
                          <a:spcPct val="100000"/>
                        </a:lnSpc>
                      </a:pPr>
                      <a:endParaRPr sz="900">
                        <a:latin typeface="Times New Roman"/>
                        <a:cs typeface="Times New Roman"/>
                      </a:endParaRPr>
                    </a:p>
                  </a:txBody>
                  <a:tcPr marL="0" marR="0" marT="0" marB="0">
                    <a:lnB w="12700"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4"/>
                  </a:ext>
                </a:extLst>
              </a:tr>
              <a:tr h="161868">
                <a:tc rowSpan="2">
                  <a:txBody>
                    <a:bodyPr/>
                    <a:lstStyle/>
                    <a:p>
                      <a:pPr marL="48260">
                        <a:lnSpc>
                          <a:spcPct val="100000"/>
                        </a:lnSpc>
                        <a:spcBef>
                          <a:spcPts val="830"/>
                        </a:spcBef>
                      </a:pPr>
                      <a:r>
                        <a:rPr lang="ja-JP" sz="1000" b="1" i="0" dirty="0">
                          <a:solidFill>
                            <a:schemeClr val="bg1"/>
                          </a:solidFill>
                          <a:latin typeface="Adobe Clean Han Regular" panose="020B0500000000000000" pitchFamily="34" charset="-128"/>
                          <a:ea typeface="Adobe Clean Han Regular" panose="020B0500000000000000" pitchFamily="34" charset="-128"/>
                          <a:cs typeface="AdobeClean-Light"/>
                        </a:rPr>
                        <a:t>フィールドサービス</a:t>
                      </a:r>
                    </a:p>
                  </a:txBody>
                  <a:tcPr marL="0" marR="0" marT="4826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a:solidFill>
                        <a:srgbClr val="F1F1F1"/>
                      </a:solidFill>
                      <a:prstDash val="solid"/>
                    </a:lnB>
                    <a:solidFill>
                      <a:srgbClr val="7D7D7D"/>
                    </a:solidFill>
                  </a:tcPr>
                </a:tc>
                <a:tc rowSpan="2">
                  <a:txBody>
                    <a:bodyPr/>
                    <a:lstStyle/>
                    <a:p>
                      <a:pPr marL="48260" hangingPunct="0">
                        <a:lnSpc>
                          <a:spcPct val="100000"/>
                        </a:lnSpc>
                        <a:spcBef>
                          <a:spcPts val="380"/>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Launch Advisory サービス – 製品導入の初年度</a:t>
                      </a:r>
                    </a:p>
                    <a:p>
                      <a:pPr marL="48260" hangingPunct="0">
                        <a:lnSpc>
                          <a:spcPct val="100000"/>
                        </a:lnSpc>
                        <a:spcBef>
                          <a:spcPts val="830"/>
                        </a:spcBef>
                      </a:pPr>
                      <a:r>
                        <a:rPr lang="ja-JP" sz="900" dirty="0">
                          <a:latin typeface="Adobe Clean Han Light" panose="020B0300000000000000" pitchFamily="34" charset="-128"/>
                          <a:ea typeface="Adobe Clean Han Light" panose="020B0300000000000000" pitchFamily="34" charset="-128"/>
                          <a:cs typeface="AdobeClean-Light"/>
                        </a:rPr>
                        <a:t>フィールドサービスアクティビティ </a:t>
                      </a:r>
                    </a:p>
                  </a:txBody>
                  <a:tcPr marL="0" marR="0" marT="48260" marB="0">
                    <a:lnL w="12700">
                      <a:solidFill>
                        <a:srgbClr val="F0F0F0"/>
                      </a:solidFill>
                      <a:prstDash val="solid"/>
                    </a:lnL>
                    <a:lnR w="12700">
                      <a:solidFill>
                        <a:srgbClr val="F0F0F0"/>
                      </a:solidFill>
                      <a:prstDash val="solid"/>
                    </a:lnR>
                    <a:lnT w="12700">
                      <a:solidFill>
                        <a:srgbClr val="F0F0F0"/>
                      </a:solidFill>
                      <a:prstDash val="solid"/>
                    </a:lnT>
                    <a:lnB w="12700">
                      <a:solidFill>
                        <a:srgbClr val="F1F1F1"/>
                      </a:solidFill>
                      <a:prstDash val="solid"/>
                    </a:lnB>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l" rtl="0">
                        <a:lnSpc>
                          <a:spcPct val="100000"/>
                        </a:lnSpc>
                      </a:pPr>
                      <a:endParaRPr sz="900">
                        <a:latin typeface="Times New Roman"/>
                        <a:cs typeface="Times New Roman"/>
                      </a:endParaRPr>
                    </a:p>
                  </a:txBody>
                  <a:tcPr marL="0" marR="0" marT="0" marB="0">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15"/>
                  </a:ext>
                </a:extLst>
              </a:tr>
              <a:tr h="338725">
                <a:tc vMerge="1">
                  <a:txBody>
                    <a:bodyPr/>
                    <a:lstStyle/>
                    <a:p>
                      <a:endParaRPr lang="en-US"/>
                    </a:p>
                  </a:txBody>
                  <a:tcPr/>
                </a:tc>
                <a:tc vMerge="1">
                  <a:txBody>
                    <a:bodyPr/>
                    <a:lstStyle/>
                    <a:p>
                      <a:endParaRPr/>
                    </a:p>
                  </a:txBody>
                  <a:tcPr marL="0" marR="0" marT="48260" marB="0">
                    <a:lnL w="12700">
                      <a:solidFill>
                        <a:srgbClr val="F0F0F0"/>
                      </a:solidFill>
                      <a:prstDash val="solid"/>
                    </a:lnL>
                    <a:lnR w="12700">
                      <a:solidFill>
                        <a:srgbClr val="F0F0F0"/>
                      </a:solidFill>
                      <a:prstDash val="solid"/>
                    </a:lnR>
                    <a:lnT w="12700">
                      <a:solidFill>
                        <a:srgbClr val="F0F0F0"/>
                      </a:solidFill>
                      <a:prstDash val="solid"/>
                    </a:lnT>
                    <a:lnB w="12700">
                      <a:solidFill>
                        <a:srgbClr val="F1F1F1"/>
                      </a:solidFill>
                      <a:prstDash val="solid"/>
                    </a:lnB>
                  </a:tcPr>
                </a:tc>
                <a:tc>
                  <a:txBody>
                    <a:bodyPr/>
                    <a:lstStyle/>
                    <a:p>
                      <a:pPr algn="l" rtl="0">
                        <a:lnSpc>
                          <a:spcPct val="100000"/>
                        </a:lnSpc>
                      </a:pPr>
                      <a:endParaRPr sz="900">
                        <a:latin typeface="Times New Roman"/>
                        <a:cs typeface="Times New Roman"/>
                      </a:endParaRPr>
                    </a:p>
                  </a:txBody>
                  <a:tcPr marL="0" marR="0" marT="0" marB="0">
                    <a:lnB w="12700">
                      <a:solidFill>
                        <a:srgbClr val="F1F1F1"/>
                      </a:solidFill>
                      <a:prstDash val="solid"/>
                    </a:lnB>
                    <a:noFill/>
                  </a:tcPr>
                </a:tc>
                <a:tc>
                  <a:txBody>
                    <a:bodyPr/>
                    <a:lstStyle/>
                    <a:p>
                      <a:pPr algn="l" rtl="0">
                        <a:lnSpc>
                          <a:spcPct val="100000"/>
                        </a:lnSpc>
                      </a:pPr>
                      <a:endParaRPr sz="900" dirty="0">
                        <a:latin typeface="Times New Roman"/>
                        <a:cs typeface="Times New Roman"/>
                      </a:endParaRPr>
                    </a:p>
                  </a:txBody>
                  <a:tcPr marL="0" marR="0" marT="0" marB="0">
                    <a:lnB w="12700">
                      <a:solidFill>
                        <a:srgbClr val="F1F1F1"/>
                      </a:solidFill>
                      <a:prstDash val="solid"/>
                    </a:lnB>
                    <a:solidFill>
                      <a:schemeClr val="bg1">
                        <a:lumMod val="95000"/>
                      </a:schemeClr>
                    </a:solidFill>
                  </a:tcPr>
                </a:tc>
                <a:extLst>
                  <a:ext uri="{0D108BD9-81ED-4DB2-BD59-A6C34878D82A}">
                    <a16:rowId xmlns:a16="http://schemas.microsoft.com/office/drawing/2014/main" val="10016"/>
                  </a:ext>
                </a:extLst>
              </a:tr>
            </a:tbl>
          </a:graphicData>
        </a:graphic>
      </p:graphicFrame>
      <p:sp>
        <p:nvSpPr>
          <p:cNvPr id="6" name="TextBox 5">
            <a:extLst>
              <a:ext uri="{FF2B5EF4-FFF2-40B4-BE49-F238E27FC236}">
                <a16:creationId xmlns:a16="http://schemas.microsoft.com/office/drawing/2014/main" id="{669E35DE-6A5F-5549-904F-459C7D857BB2}"/>
              </a:ext>
            </a:extLst>
          </p:cNvPr>
          <p:cNvSpPr txBox="1"/>
          <p:nvPr/>
        </p:nvSpPr>
        <p:spPr>
          <a:xfrm>
            <a:off x="356615" y="358817"/>
            <a:ext cx="2717050" cy="200055"/>
          </a:xfrm>
          <a:prstGeom prst="rect">
            <a:avLst/>
          </a:prstGeom>
          <a:noFill/>
        </p:spPr>
        <p:txBody>
          <a:bodyPr wrap="square" rtlCol="0">
            <a:spAutoFit/>
          </a:bodyPr>
          <a:lstStyle/>
          <a:p>
            <a:r>
              <a:rPr lang="ja-JP" sz="700" i="1">
                <a:solidFill>
                  <a:schemeClr val="bg1"/>
                </a:solidFill>
              </a:rPr>
              <a:t>Adobe Experience Cloud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rot="5400000">
            <a:off x="1380879" y="-1392301"/>
            <a:ext cx="5142152" cy="7931849"/>
            <a:chOff x="187070" y="421767"/>
            <a:chExt cx="3441191" cy="7641336"/>
          </a:xfrm>
        </p:grpSpPr>
        <p:sp>
          <p:nvSpPr>
            <p:cNvPr id="4" name="object 4"/>
            <p:cNvSpPr/>
            <p:nvPr/>
          </p:nvSpPr>
          <p:spPr>
            <a:xfrm>
              <a:off x="3628261" y="576453"/>
              <a:ext cx="0" cy="7486650"/>
            </a:xfrm>
            <a:custGeom>
              <a:avLst/>
              <a:gdLst/>
              <a:ahLst/>
              <a:cxnLst/>
              <a:rect l="l" t="t" r="r" b="b"/>
              <a:pathLst>
                <a:path h="7486650">
                  <a:moveTo>
                    <a:pt x="0" y="0"/>
                  </a:moveTo>
                  <a:lnTo>
                    <a:pt x="0" y="7486408"/>
                  </a:lnTo>
                </a:path>
              </a:pathLst>
            </a:custGeom>
            <a:ln w="61722">
              <a:solidFill>
                <a:srgbClr val="EAEAEB"/>
              </a:solidFill>
            </a:ln>
          </p:spPr>
          <p:txBody>
            <a:bodyPr wrap="square" lIns="0" tIns="0" rIns="0" bIns="0" rtlCol="0"/>
            <a:lstStyle/>
            <a:p>
              <a:endParaRPr/>
            </a:p>
          </p:txBody>
        </p:sp>
        <p:sp>
          <p:nvSpPr>
            <p:cNvPr id="5" name="object 5"/>
            <p:cNvSpPr/>
            <p:nvPr/>
          </p:nvSpPr>
          <p:spPr>
            <a:xfrm>
              <a:off x="187070" y="421767"/>
              <a:ext cx="3409950" cy="7600950"/>
            </a:xfrm>
            <a:custGeom>
              <a:avLst/>
              <a:gdLst/>
              <a:ahLst/>
              <a:cxnLst/>
              <a:rect l="l" t="t" r="r" b="b"/>
              <a:pathLst>
                <a:path w="3409950" h="7600950">
                  <a:moveTo>
                    <a:pt x="0" y="7600569"/>
                  </a:moveTo>
                  <a:lnTo>
                    <a:pt x="3409492" y="7600569"/>
                  </a:lnTo>
                  <a:lnTo>
                    <a:pt x="3409492" y="0"/>
                  </a:lnTo>
                  <a:lnTo>
                    <a:pt x="0" y="0"/>
                  </a:lnTo>
                  <a:lnTo>
                    <a:pt x="0" y="7600569"/>
                  </a:lnTo>
                  <a:close/>
                </a:path>
              </a:pathLst>
            </a:custGeom>
            <a:ln w="12954">
              <a:solidFill>
                <a:srgbClr val="EBEBEB"/>
              </a:solidFill>
            </a:ln>
          </p:spPr>
          <p:txBody>
            <a:bodyPr wrap="square" lIns="0" tIns="0" rIns="0" bIns="0" rtlCol="0"/>
            <a:lstStyle/>
            <a:p>
              <a:endParaRPr/>
            </a:p>
          </p:txBody>
        </p:sp>
      </p:grpSp>
      <p:sp>
        <p:nvSpPr>
          <p:cNvPr id="36" name="object 36"/>
          <p:cNvSpPr/>
          <p:nvPr/>
        </p:nvSpPr>
        <p:spPr>
          <a:xfrm>
            <a:off x="2215194" y="596295"/>
            <a:ext cx="355091" cy="355091"/>
          </a:xfrm>
          <a:prstGeom prst="rect">
            <a:avLst/>
          </a:prstGeom>
          <a:blipFill>
            <a:blip r:embed="rId3" cstate="print"/>
            <a:stretch>
              <a:fillRect/>
            </a:stretch>
          </a:blipFill>
        </p:spPr>
        <p:txBody>
          <a:bodyPr wrap="square" lIns="0" tIns="0" rIns="0" bIns="0" rtlCol="0"/>
          <a:lstStyle/>
          <a:p>
            <a:endParaRPr/>
          </a:p>
        </p:txBody>
      </p:sp>
      <p:sp>
        <p:nvSpPr>
          <p:cNvPr id="39" name="object 39"/>
          <p:cNvSpPr txBox="1"/>
          <p:nvPr/>
        </p:nvSpPr>
        <p:spPr>
          <a:xfrm>
            <a:off x="370040" y="1409311"/>
            <a:ext cx="2286000" cy="1639167"/>
          </a:xfrm>
          <a:prstGeom prst="rect">
            <a:avLst/>
          </a:prstGeom>
        </p:spPr>
        <p:txBody>
          <a:bodyPr vert="horz" wrap="square" lIns="0" tIns="35560" rIns="0" bIns="0" rtlCol="0">
            <a:spAutoFit/>
          </a:bodyPr>
          <a:lstStyle/>
          <a:p>
            <a:pPr marL="12700" marR="5080">
              <a:lnSpc>
                <a:spcPts val="1400"/>
              </a:lnSpc>
              <a:spcBef>
                <a:spcPts val="60"/>
              </a:spcBef>
            </a:pPr>
            <a:r>
              <a:rPr lang="ja-JP" sz="1000" dirty="0">
                <a:solidFill>
                  <a:srgbClr val="000000"/>
                </a:solidFill>
                <a:latin typeface="Adobe Clean Han Light" panose="020B0300000000000000" pitchFamily="34" charset="-128"/>
                <a:ea typeface="Adobe Clean Han Light" panose="020B0300000000000000" pitchFamily="34" charset="-128"/>
              </a:rPr>
              <a:t>専任アカウントサポートリードは、プロアクティブにケースを監視し、チーム間のコラボレーションを促進します。また、オンボーディングウェビナーの提供や、サービスレポートの実行、技術面以外でのサポートを行います。お客様のエスカレーションポイントおよびアドビサポートの社内担当としての役割を果たします。</a:t>
            </a:r>
          </a:p>
        </p:txBody>
      </p:sp>
      <p:sp>
        <p:nvSpPr>
          <p:cNvPr id="46" name="object 46"/>
          <p:cNvSpPr txBox="1"/>
          <p:nvPr/>
        </p:nvSpPr>
        <p:spPr>
          <a:xfrm>
            <a:off x="2836966" y="8504316"/>
            <a:ext cx="2314153" cy="1084912"/>
          </a:xfrm>
          <a:prstGeom prst="rect">
            <a:avLst/>
          </a:prstGeom>
        </p:spPr>
        <p:txBody>
          <a:bodyPr vert="horz" wrap="square" lIns="0" tIns="12700" rIns="0" bIns="0" rtlCol="0" anchor="t">
            <a:spAutoFit/>
          </a:bodyPr>
          <a:lstStyle/>
          <a:p>
            <a:pPr marL="33020" marR="159385">
              <a:lnSpc>
                <a:spcPct val="100000"/>
              </a:lnSpc>
              <a:spcBef>
                <a:spcPts val="100"/>
              </a:spcBef>
              <a:tabLst>
                <a:tab pos="1786889" algn="l"/>
              </a:tabLst>
            </a:pPr>
            <a:r>
              <a:rPr lang="ja-JP" sz="1000" dirty="0">
                <a:solidFill>
                  <a:srgbClr val="020302"/>
                </a:solidFill>
                <a:latin typeface="Adobe Clean Han Light" panose="020B0300000000000000" pitchFamily="34" charset="-128"/>
                <a:ea typeface="Adobe Clean Han Light" panose="020B0300000000000000" pitchFamily="34" charset="-128"/>
                <a:cs typeface="AdobeClean-Light"/>
              </a:rPr>
              <a:t>チャットセッションを開始すると、回答やケース申請による支援を受けることができます。</a:t>
            </a:r>
          </a:p>
          <a:p>
            <a:pPr marL="33020" marR="159385">
              <a:spcBef>
                <a:spcPts val="100"/>
              </a:spcBef>
              <a:tabLst>
                <a:tab pos="1786889" algn="l"/>
              </a:tabLst>
            </a:pPr>
            <a:r>
              <a:rPr lang="ja-JP" sz="1000" i="1" dirty="0">
                <a:solidFill>
                  <a:srgbClr val="7A7A7A"/>
                </a:solidFill>
                <a:latin typeface="Adobe Clean Han Light" panose="020B0300000000000000" pitchFamily="34" charset="-128"/>
                <a:ea typeface="Adobe Clean Han Light" panose="020B0300000000000000" pitchFamily="34" charset="-128"/>
                <a:cs typeface="AdobeClean-LightIt"/>
              </a:rPr>
              <a:t>* すべての製品にライブチャットサポートがあるわけではありません</a:t>
            </a:r>
            <a:r>
              <a:rPr lang="ja-JP" sz="900" i="1" dirty="0">
                <a:solidFill>
                  <a:srgbClr val="7A7A7A"/>
                </a:solidFill>
                <a:latin typeface="Adobe Clean Han Light" panose="020B0300000000000000" pitchFamily="34" charset="-128"/>
                <a:ea typeface="Adobe Clean Han Light" panose="020B0300000000000000" pitchFamily="34" charset="-128"/>
                <a:cs typeface="AdobeClean-LightIt"/>
              </a:rPr>
              <a:t>。</a:t>
            </a:r>
            <a:endParaRPr lang="en-US" altLang="ja-JP" sz="900" i="1" dirty="0">
              <a:solidFill>
                <a:srgbClr val="7A7A7A"/>
              </a:solidFill>
              <a:latin typeface="Adobe Clean Han Light" panose="020B0300000000000000" pitchFamily="34" charset="-128"/>
              <a:ea typeface="Adobe Clean Han Light" panose="020B0300000000000000" pitchFamily="34" charset="-128"/>
              <a:cs typeface="AdobeClean-LightIt"/>
            </a:endParaRPr>
          </a:p>
          <a:p>
            <a:pPr marL="33020" marR="159385">
              <a:spcBef>
                <a:spcPts val="100"/>
              </a:spcBef>
              <a:tabLst>
                <a:tab pos="1786889" algn="l"/>
              </a:tabLst>
            </a:pPr>
            <a:r>
              <a:rPr lang="ja-JP" altLang="en-US" sz="900" i="1" dirty="0">
                <a:solidFill>
                  <a:srgbClr val="7A7A7A"/>
                </a:solidFill>
                <a:latin typeface="Adobe Clean Han Light" panose="020B0300000000000000" pitchFamily="34" charset="-128"/>
                <a:ea typeface="Adobe Clean Han Light" panose="020B0300000000000000" pitchFamily="34" charset="-128"/>
                <a:cs typeface="AdobeClean-LightIt"/>
              </a:rPr>
              <a:t>* チャットサポートは日本語に対応していません。</a:t>
            </a:r>
            <a:r>
              <a:rPr lang="ja-JP" sz="900" i="1" dirty="0">
                <a:solidFill>
                  <a:srgbClr val="7A7A7A"/>
                </a:solidFill>
                <a:latin typeface="Adobe Clean Han Light" panose="020B0300000000000000" pitchFamily="34" charset="-128"/>
                <a:ea typeface="Adobe Clean Han Light" panose="020B0300000000000000" pitchFamily="34" charset="-128"/>
                <a:cs typeface="AdobeClean-LightIt"/>
              </a:rPr>
              <a:t>  </a:t>
            </a:r>
          </a:p>
        </p:txBody>
      </p:sp>
      <p:sp>
        <p:nvSpPr>
          <p:cNvPr id="52" name="object 52"/>
          <p:cNvSpPr/>
          <p:nvPr/>
        </p:nvSpPr>
        <p:spPr>
          <a:xfrm>
            <a:off x="0" y="0"/>
            <a:ext cx="7772400" cy="294131"/>
          </a:xfrm>
          <a:prstGeom prst="rect">
            <a:avLst/>
          </a:prstGeom>
          <a:blipFill>
            <a:blip r:embed="rId4" cstate="print"/>
            <a:stretch>
              <a:fillRect/>
            </a:stretch>
          </a:blipFill>
        </p:spPr>
        <p:txBody>
          <a:bodyPr wrap="square" lIns="0" tIns="0" rIns="0" bIns="0" rtlCol="0"/>
          <a:lstStyle/>
          <a:p>
            <a:endParaRPr/>
          </a:p>
        </p:txBody>
      </p:sp>
      <p:sp>
        <p:nvSpPr>
          <p:cNvPr id="60" name="TextBox 59">
            <a:extLst>
              <a:ext uri="{FF2B5EF4-FFF2-40B4-BE49-F238E27FC236}">
                <a16:creationId xmlns:a16="http://schemas.microsoft.com/office/drawing/2014/main" id="{294BFC9C-CB48-FE4C-887D-D38E0BAE6627}"/>
              </a:ext>
            </a:extLst>
          </p:cNvPr>
          <p:cNvSpPr txBox="1">
            <a:spLocks/>
          </p:cNvSpPr>
          <p:nvPr/>
        </p:nvSpPr>
        <p:spPr>
          <a:xfrm>
            <a:off x="838200" y="5813028"/>
            <a:ext cx="1842852"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ja-JP" sz="1200" dirty="0">
                <a:solidFill>
                  <a:srgbClr val="000000"/>
                </a:solidFill>
                <a:latin typeface="Adobe Clean Han Light" panose="020B0300000000000000" pitchFamily="34" charset="-128"/>
                <a:ea typeface="Adobe Clean Han Light" panose="020B0300000000000000" pitchFamily="34" charset="-128"/>
              </a:rPr>
              <a:t>コミュニティフォーラム</a:t>
            </a:r>
          </a:p>
        </p:txBody>
      </p:sp>
      <p:sp>
        <p:nvSpPr>
          <p:cNvPr id="61" name="Rectangle 60">
            <a:extLst>
              <a:ext uri="{FF2B5EF4-FFF2-40B4-BE49-F238E27FC236}">
                <a16:creationId xmlns:a16="http://schemas.microsoft.com/office/drawing/2014/main" id="{8F4C73CC-314D-8744-A9C8-6CE3C69810AD}"/>
              </a:ext>
            </a:extLst>
          </p:cNvPr>
          <p:cNvSpPr>
            <a:spLocks/>
          </p:cNvSpPr>
          <p:nvPr/>
        </p:nvSpPr>
        <p:spPr>
          <a:xfrm>
            <a:off x="838199" y="6043935"/>
            <a:ext cx="1732085" cy="184666"/>
          </a:xfrm>
          <a:prstGeom prst="rect">
            <a:avLst/>
          </a:prstGeom>
        </p:spPr>
        <p:txBody>
          <a:bodyPr wrap="square" lIns="0" tIns="0" rIns="0" bIns="0">
            <a:spAutoFit/>
          </a:bodyPr>
          <a:lstStyle/>
          <a:p>
            <a:pPr>
              <a:spcBef>
                <a:spcPts val="600"/>
              </a:spcBef>
              <a:spcAft>
                <a:spcPts val="600"/>
              </a:spcAft>
            </a:pPr>
            <a:r>
              <a:rPr lang="ja-JP" sz="1200" b="1" dirty="0">
                <a:latin typeface="Adobe Clean Han Regular" panose="020B0500000000000000" pitchFamily="34" charset="-128"/>
                <a:ea typeface="Adobe Clean Han Regular" panose="020B0500000000000000" pitchFamily="34" charset="-128"/>
                <a:cs typeface="Open Sans" pitchFamily="34" charset="0"/>
              </a:rPr>
              <a:t>オンラインフォーラム</a:t>
            </a:r>
          </a:p>
        </p:txBody>
      </p:sp>
      <p:sp>
        <p:nvSpPr>
          <p:cNvPr id="63" name="object 39">
            <a:extLst>
              <a:ext uri="{FF2B5EF4-FFF2-40B4-BE49-F238E27FC236}">
                <a16:creationId xmlns:a16="http://schemas.microsoft.com/office/drawing/2014/main" id="{5FDB276C-3505-C748-B612-64E8B08A71CB}"/>
              </a:ext>
            </a:extLst>
          </p:cNvPr>
          <p:cNvSpPr txBox="1"/>
          <p:nvPr/>
        </p:nvSpPr>
        <p:spPr>
          <a:xfrm>
            <a:off x="370040" y="6295879"/>
            <a:ext cx="2286000" cy="959237"/>
          </a:xfrm>
          <a:prstGeom prst="rect">
            <a:avLst/>
          </a:prstGeom>
        </p:spPr>
        <p:txBody>
          <a:bodyPr vert="horz" wrap="square" lIns="0" tIns="35560" rIns="0" bIns="0" rtlCol="0">
            <a:spAutoFit/>
          </a:bodyPr>
          <a:lstStyle/>
          <a:p>
            <a:r>
              <a:rPr lang="ja-JP" sz="1000" dirty="0">
                <a:solidFill>
                  <a:srgbClr val="000000"/>
                </a:solidFill>
                <a:latin typeface="Adobe Clean Han Light" panose="020B0300000000000000" pitchFamily="34" charset="-128"/>
                <a:ea typeface="Adobe Clean Han Light" panose="020B0300000000000000" pitchFamily="34" charset="-128"/>
              </a:rPr>
              <a:t>テクニカルソリューション、製品ドキュメント、FAQ などの増大するデータベースにオンラインで継続的にアクセスできます。何千人ものお客様同士が繋がり、ベストプラクティスや学習した内容を共有できます。</a:t>
            </a:r>
          </a:p>
        </p:txBody>
      </p:sp>
      <p:sp>
        <p:nvSpPr>
          <p:cNvPr id="65" name="Rectangle 64">
            <a:extLst>
              <a:ext uri="{FF2B5EF4-FFF2-40B4-BE49-F238E27FC236}">
                <a16:creationId xmlns:a16="http://schemas.microsoft.com/office/drawing/2014/main" id="{6E1B1B00-5842-3A4E-A250-97EC5CF16C89}"/>
              </a:ext>
            </a:extLst>
          </p:cNvPr>
          <p:cNvSpPr>
            <a:spLocks/>
          </p:cNvSpPr>
          <p:nvPr/>
        </p:nvSpPr>
        <p:spPr>
          <a:xfrm>
            <a:off x="5851290" y="6043935"/>
            <a:ext cx="1745671" cy="184666"/>
          </a:xfrm>
          <a:prstGeom prst="rect">
            <a:avLst/>
          </a:prstGeom>
        </p:spPr>
        <p:txBody>
          <a:bodyPr wrap="none" lIns="0" tIns="0" rIns="0" bIns="0">
            <a:spAutoFit/>
          </a:bodyPr>
          <a:lstStyle/>
          <a:p>
            <a:pPr>
              <a:spcBef>
                <a:spcPts val="600"/>
              </a:spcBef>
              <a:spcAft>
                <a:spcPts val="600"/>
              </a:spcAft>
            </a:pPr>
            <a:r>
              <a:rPr lang="ja-JP" sz="1200" b="1" spc="-20" dirty="0">
                <a:latin typeface="Adobe Clean Han Regular" panose="020B0500000000000000" pitchFamily="34" charset="-128"/>
                <a:ea typeface="Adobe Clean Han Regular" panose="020B0500000000000000" pitchFamily="34" charset="-128"/>
                <a:cs typeface="Open Sans" pitchFamily="34" charset="0"/>
              </a:rPr>
              <a:t>セルフガイドジャーニー</a:t>
            </a:r>
          </a:p>
        </p:txBody>
      </p:sp>
      <p:sp>
        <p:nvSpPr>
          <p:cNvPr id="67" name="object 39">
            <a:extLst>
              <a:ext uri="{FF2B5EF4-FFF2-40B4-BE49-F238E27FC236}">
                <a16:creationId xmlns:a16="http://schemas.microsoft.com/office/drawing/2014/main" id="{22816550-445E-B945-8FBC-36EF6779CB5A}"/>
              </a:ext>
            </a:extLst>
          </p:cNvPr>
          <p:cNvSpPr txBox="1"/>
          <p:nvPr/>
        </p:nvSpPr>
        <p:spPr>
          <a:xfrm>
            <a:off x="5376301" y="6295879"/>
            <a:ext cx="2247509" cy="1267014"/>
          </a:xfrm>
          <a:prstGeom prst="rect">
            <a:avLst/>
          </a:prstGeom>
        </p:spPr>
        <p:txBody>
          <a:bodyPr vert="horz" wrap="square" lIns="0" tIns="35560" rIns="0" bIns="0" rtlCol="0">
            <a:spAutoFit/>
          </a:bodyPr>
          <a:lstStyle/>
          <a:p>
            <a:r>
              <a:rPr lang="ja-JP" sz="1000" spc="-20" dirty="0">
                <a:solidFill>
                  <a:srgbClr val="000000"/>
                </a:solidFill>
                <a:latin typeface="Adobe Clean Han Light" panose="020B0300000000000000" pitchFamily="34" charset="-128"/>
                <a:ea typeface="Adobe Clean Han Light" panose="020B0300000000000000" pitchFamily="34" charset="-128"/>
              </a:rPr>
              <a:t>エクスペリエンスメーカーは、Experience League から誕生します。Experience League に参加すると、パーソナライズされた学習で、顧客体験管理能力を強化することができます。スキルの向上や、グローバルコミュニティでの仲間との交流のほか、キャリアアップに役立つ評価の獲得も可能です。</a:t>
            </a:r>
          </a:p>
        </p:txBody>
      </p:sp>
      <p:sp>
        <p:nvSpPr>
          <p:cNvPr id="77" name="TextBox 76">
            <a:extLst>
              <a:ext uri="{FF2B5EF4-FFF2-40B4-BE49-F238E27FC236}">
                <a16:creationId xmlns:a16="http://schemas.microsoft.com/office/drawing/2014/main" id="{3C8012AA-ACFC-F14A-9871-8C8BC94B3109}"/>
              </a:ext>
            </a:extLst>
          </p:cNvPr>
          <p:cNvSpPr txBox="1">
            <a:spLocks/>
          </p:cNvSpPr>
          <p:nvPr/>
        </p:nvSpPr>
        <p:spPr>
          <a:xfrm>
            <a:off x="3215895" y="8035841"/>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ja-JP" sz="1200" dirty="0">
                <a:solidFill>
                  <a:srgbClr val="000000"/>
                </a:solidFill>
                <a:latin typeface="Adobe Clean Han Light" panose="020B0300000000000000" pitchFamily="34" charset="-128"/>
                <a:ea typeface="Adobe Clean Han Light" panose="020B0300000000000000" pitchFamily="34" charset="-128"/>
              </a:rPr>
              <a:t>ライブチャットサポート*</a:t>
            </a:r>
          </a:p>
        </p:txBody>
      </p:sp>
      <p:sp>
        <p:nvSpPr>
          <p:cNvPr id="78" name="Rectangle 77">
            <a:extLst>
              <a:ext uri="{FF2B5EF4-FFF2-40B4-BE49-F238E27FC236}">
                <a16:creationId xmlns:a16="http://schemas.microsoft.com/office/drawing/2014/main" id="{3FD5E5E8-A228-E646-A72D-9542B6773A8E}"/>
              </a:ext>
            </a:extLst>
          </p:cNvPr>
          <p:cNvSpPr>
            <a:spLocks/>
          </p:cNvSpPr>
          <p:nvPr/>
        </p:nvSpPr>
        <p:spPr>
          <a:xfrm>
            <a:off x="3198434" y="8259243"/>
            <a:ext cx="1269578" cy="184666"/>
          </a:xfrm>
          <a:prstGeom prst="rect">
            <a:avLst/>
          </a:prstGeom>
        </p:spPr>
        <p:txBody>
          <a:bodyPr wrap="none" lIns="0" tIns="0" rIns="0" bIns="0">
            <a:spAutoFit/>
          </a:bodyPr>
          <a:lstStyle/>
          <a:p>
            <a:pPr>
              <a:spcBef>
                <a:spcPts val="600"/>
              </a:spcBef>
              <a:spcAft>
                <a:spcPts val="600"/>
              </a:spcAft>
            </a:pPr>
            <a:r>
              <a:rPr lang="ja-JP" sz="1200" b="1">
                <a:latin typeface="Adobe Clean Han Regular" panose="020B0500000000000000" pitchFamily="34" charset="-128"/>
                <a:ea typeface="Adobe Clean Han Regular" panose="020B0500000000000000" pitchFamily="34" charset="-128"/>
                <a:cs typeface="Open Sans" pitchFamily="34" charset="0"/>
              </a:rPr>
              <a:t>チャットサポート</a:t>
            </a:r>
          </a:p>
        </p:txBody>
      </p:sp>
      <p:sp>
        <p:nvSpPr>
          <p:cNvPr id="80" name="TextBox 79">
            <a:extLst>
              <a:ext uri="{FF2B5EF4-FFF2-40B4-BE49-F238E27FC236}">
                <a16:creationId xmlns:a16="http://schemas.microsoft.com/office/drawing/2014/main" id="{DAF3EBEF-0B3F-B542-A30E-3B7228432027}"/>
              </a:ext>
            </a:extLst>
          </p:cNvPr>
          <p:cNvSpPr txBox="1">
            <a:spLocks/>
          </p:cNvSpPr>
          <p:nvPr/>
        </p:nvSpPr>
        <p:spPr>
          <a:xfrm>
            <a:off x="3290772" y="5813028"/>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ja-JP" sz="1200" dirty="0">
                <a:solidFill>
                  <a:srgbClr val="000000"/>
                </a:solidFill>
                <a:latin typeface="Adobe Clean Han Light" panose="020B0300000000000000" pitchFamily="34" charset="-128"/>
                <a:ea typeface="Adobe Clean Han Light" panose="020B0300000000000000" pitchFamily="34" charset="-128"/>
              </a:rPr>
              <a:t>24 時間年中無休 P1 </a:t>
            </a:r>
          </a:p>
        </p:txBody>
      </p:sp>
      <p:sp>
        <p:nvSpPr>
          <p:cNvPr id="81" name="Rectangle 80">
            <a:extLst>
              <a:ext uri="{FF2B5EF4-FFF2-40B4-BE49-F238E27FC236}">
                <a16:creationId xmlns:a16="http://schemas.microsoft.com/office/drawing/2014/main" id="{075E4356-C31F-674D-B927-91CC2C099FA3}"/>
              </a:ext>
            </a:extLst>
          </p:cNvPr>
          <p:cNvSpPr>
            <a:spLocks/>
          </p:cNvSpPr>
          <p:nvPr/>
        </p:nvSpPr>
        <p:spPr>
          <a:xfrm>
            <a:off x="3276600" y="6043935"/>
            <a:ext cx="952184" cy="184666"/>
          </a:xfrm>
          <a:prstGeom prst="rect">
            <a:avLst/>
          </a:prstGeom>
        </p:spPr>
        <p:txBody>
          <a:bodyPr wrap="none" lIns="0" tIns="0" rIns="0" bIns="0">
            <a:spAutoFit/>
          </a:bodyPr>
          <a:lstStyle/>
          <a:p>
            <a:pPr>
              <a:spcBef>
                <a:spcPts val="600"/>
              </a:spcBef>
              <a:spcAft>
                <a:spcPts val="600"/>
              </a:spcAft>
            </a:pPr>
            <a:r>
              <a:rPr lang="ja-JP" sz="1200" b="1" dirty="0">
                <a:latin typeface="Adobe Clean Han Regular" panose="020B0500000000000000" pitchFamily="34" charset="-128"/>
                <a:ea typeface="Adobe Clean Han Regular" panose="020B0500000000000000" pitchFamily="34" charset="-128"/>
                <a:cs typeface="Open Sans" pitchFamily="34" charset="0"/>
              </a:rPr>
              <a:t>電話サポート</a:t>
            </a:r>
          </a:p>
        </p:txBody>
      </p:sp>
      <p:sp>
        <p:nvSpPr>
          <p:cNvPr id="82" name="object 39">
            <a:extLst>
              <a:ext uri="{FF2B5EF4-FFF2-40B4-BE49-F238E27FC236}">
                <a16:creationId xmlns:a16="http://schemas.microsoft.com/office/drawing/2014/main" id="{95A83EB9-E8E1-7547-BBE3-E1F42C56BF6A}"/>
              </a:ext>
            </a:extLst>
          </p:cNvPr>
          <p:cNvSpPr txBox="1"/>
          <p:nvPr/>
        </p:nvSpPr>
        <p:spPr>
          <a:xfrm>
            <a:off x="2836967" y="6295879"/>
            <a:ext cx="2286000" cy="959237"/>
          </a:xfrm>
          <a:prstGeom prst="rect">
            <a:avLst/>
          </a:prstGeom>
        </p:spPr>
        <p:txBody>
          <a:bodyPr vert="horz" wrap="square" lIns="0" tIns="35560" rIns="0" bIns="0" rtlCol="0">
            <a:spAutoFit/>
          </a:bodyPr>
          <a:lstStyle/>
          <a:p>
            <a:r>
              <a:rPr lang="ja-JP" sz="1000" dirty="0">
                <a:solidFill>
                  <a:srgbClr val="020302"/>
                </a:solidFill>
                <a:latin typeface="Adobe Clean Han Light" panose="020B0300000000000000" pitchFamily="34" charset="-128"/>
                <a:ea typeface="Adobe Clean Han Light" panose="020B0300000000000000" pitchFamily="34" charset="-128"/>
              </a:rPr>
              <a:t>承認済みユーザーまたはサポート対象ユーザーは、</a:t>
            </a:r>
            <a:r>
              <a:rPr lang="ja-JP" sz="1000" dirty="0">
                <a:latin typeface="Adobe Clean Han Light" panose="020B0300000000000000" pitchFamily="34" charset="-128"/>
                <a:ea typeface="Adobe Clean Han Light" panose="020B0300000000000000" pitchFamily="34" charset="-128"/>
              </a:rPr>
              <a:t>使用可能なすべてのチャネル（P1 の場合は電話を含む）を通じて問題を申請でき、お客様の会社を代表してアドビのテクニカルサポートチームとやり取りできます。 </a:t>
            </a:r>
          </a:p>
        </p:txBody>
      </p:sp>
      <p:sp>
        <p:nvSpPr>
          <p:cNvPr id="84" name="object 10">
            <a:extLst>
              <a:ext uri="{FF2B5EF4-FFF2-40B4-BE49-F238E27FC236}">
                <a16:creationId xmlns:a16="http://schemas.microsoft.com/office/drawing/2014/main" id="{CBCF4964-CAC8-F146-B2E2-51ED8B3DC99A}"/>
              </a:ext>
            </a:extLst>
          </p:cNvPr>
          <p:cNvSpPr txBox="1">
            <a:spLocks noGrp="1"/>
          </p:cNvSpPr>
          <p:nvPr>
            <p:ph type="ftr" sz="quarter" idx="5"/>
          </p:nvPr>
        </p:nvSpPr>
        <p:spPr>
          <a:xfrm>
            <a:off x="5253416" y="9862966"/>
            <a:ext cx="2270125" cy="132729"/>
          </a:xfrm>
          <a:prstGeom prst="rect">
            <a:avLst/>
          </a:prstGeom>
        </p:spPr>
        <p:txBody>
          <a:bodyPr vert="horz" wrap="square" lIns="0" tIns="9525" rIns="0" bIns="0" rtlCol="0">
            <a:spAutoFit/>
          </a:bodyPr>
          <a:lstStyle/>
          <a:p>
            <a:pPr marL="12700">
              <a:lnSpc>
                <a:spcPct val="100000"/>
              </a:lnSpc>
              <a:spcBef>
                <a:spcPts val="75"/>
              </a:spcBef>
            </a:pPr>
            <a:r>
              <a:rPr lang="ja-JP"/>
              <a:t>©2021 Adobe.All Rights Reserved.Adobe Confidential.</a:t>
            </a:r>
          </a:p>
        </p:txBody>
      </p:sp>
      <p:sp>
        <p:nvSpPr>
          <p:cNvPr id="41" name="Rectangle 40">
            <a:extLst>
              <a:ext uri="{FF2B5EF4-FFF2-40B4-BE49-F238E27FC236}">
                <a16:creationId xmlns:a16="http://schemas.microsoft.com/office/drawing/2014/main" id="{6BF87FDD-9EA3-6946-897D-7CB38BCFBCA5}"/>
              </a:ext>
            </a:extLst>
          </p:cNvPr>
          <p:cNvSpPr>
            <a:spLocks/>
          </p:cNvSpPr>
          <p:nvPr/>
        </p:nvSpPr>
        <p:spPr>
          <a:xfrm>
            <a:off x="821898" y="1099315"/>
            <a:ext cx="1902252" cy="184666"/>
          </a:xfrm>
          <a:prstGeom prst="rect">
            <a:avLst/>
          </a:prstGeom>
        </p:spPr>
        <p:txBody>
          <a:bodyPr wrap="square" lIns="0" tIns="0" rIns="0" bIns="0">
            <a:spAutoFit/>
          </a:bodyPr>
          <a:lstStyle/>
          <a:p>
            <a:pPr>
              <a:spcBef>
                <a:spcPts val="600"/>
              </a:spcBef>
              <a:spcAft>
                <a:spcPts val="600"/>
              </a:spcAft>
            </a:pPr>
            <a:r>
              <a:rPr lang="ja-JP" sz="1200" b="1" spc="-60" dirty="0">
                <a:solidFill>
                  <a:srgbClr val="020302"/>
                </a:solidFill>
                <a:latin typeface="Adobe Clean Han Regular" panose="020B0500000000000000" pitchFamily="34" charset="-128"/>
                <a:ea typeface="Adobe Clean Han Regular" panose="020B0500000000000000" pitchFamily="34" charset="-128"/>
              </a:rPr>
              <a:t>アカウントサポートリード</a:t>
            </a:r>
          </a:p>
        </p:txBody>
      </p:sp>
      <p:sp>
        <p:nvSpPr>
          <p:cNvPr id="42" name="object 26">
            <a:extLst>
              <a:ext uri="{FF2B5EF4-FFF2-40B4-BE49-F238E27FC236}">
                <a16:creationId xmlns:a16="http://schemas.microsoft.com/office/drawing/2014/main" id="{44EDA522-BD84-1947-A820-5069D704753E}"/>
              </a:ext>
            </a:extLst>
          </p:cNvPr>
          <p:cNvSpPr/>
          <p:nvPr/>
        </p:nvSpPr>
        <p:spPr>
          <a:xfrm>
            <a:off x="401995" y="5670709"/>
            <a:ext cx="2206664" cy="46672"/>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44" name="Rectangle 43">
            <a:extLst>
              <a:ext uri="{FF2B5EF4-FFF2-40B4-BE49-F238E27FC236}">
                <a16:creationId xmlns:a16="http://schemas.microsoft.com/office/drawing/2014/main" id="{147009FB-1B8D-6D4F-87DF-41B5DE49EFE5}"/>
              </a:ext>
            </a:extLst>
          </p:cNvPr>
          <p:cNvSpPr/>
          <p:nvPr/>
        </p:nvSpPr>
        <p:spPr>
          <a:xfrm>
            <a:off x="318713" y="5318241"/>
            <a:ext cx="2409634" cy="307777"/>
          </a:xfrm>
          <a:prstGeom prst="rect">
            <a:avLst/>
          </a:prstGeom>
        </p:spPr>
        <p:txBody>
          <a:bodyPr wrap="none">
            <a:spAutoFit/>
          </a:bodyPr>
          <a:lstStyle/>
          <a:p>
            <a:pPr marL="12700">
              <a:lnSpc>
                <a:spcPct val="100000"/>
              </a:lnSpc>
              <a:spcBef>
                <a:spcPts val="280"/>
              </a:spcBef>
            </a:pPr>
            <a:r>
              <a:rPr lang="ja-JP" sz="1400" b="1" dirty="0">
                <a:solidFill>
                  <a:srgbClr val="020302"/>
                </a:solidFill>
                <a:latin typeface="Adobe Clean Han Regular" panose="020B0500000000000000" pitchFamily="34" charset="-128"/>
                <a:ea typeface="Adobe Clean Han Regular" panose="020B0500000000000000" pitchFamily="34" charset="-128"/>
                <a:cs typeface="Adobe Clean"/>
              </a:rPr>
              <a:t>オンラインサポートの特長</a:t>
            </a:r>
          </a:p>
        </p:txBody>
      </p:sp>
      <p:sp>
        <p:nvSpPr>
          <p:cNvPr id="87" name="object 26">
            <a:extLst>
              <a:ext uri="{FF2B5EF4-FFF2-40B4-BE49-F238E27FC236}">
                <a16:creationId xmlns:a16="http://schemas.microsoft.com/office/drawing/2014/main" id="{ED3EAB14-8A43-9244-93BB-BE321FE4250C}"/>
              </a:ext>
            </a:extLst>
          </p:cNvPr>
          <p:cNvSpPr/>
          <p:nvPr/>
        </p:nvSpPr>
        <p:spPr>
          <a:xfrm>
            <a:off x="384421" y="774495"/>
            <a:ext cx="2011680" cy="0"/>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88" name="Rectangle 87">
            <a:extLst>
              <a:ext uri="{FF2B5EF4-FFF2-40B4-BE49-F238E27FC236}">
                <a16:creationId xmlns:a16="http://schemas.microsoft.com/office/drawing/2014/main" id="{BDC8935C-27E9-A94B-ABF1-EFA84FB3D2BE}"/>
              </a:ext>
            </a:extLst>
          </p:cNvPr>
          <p:cNvSpPr/>
          <p:nvPr/>
        </p:nvSpPr>
        <p:spPr>
          <a:xfrm>
            <a:off x="273765" y="429188"/>
            <a:ext cx="2225289" cy="307777"/>
          </a:xfrm>
          <a:prstGeom prst="rect">
            <a:avLst/>
          </a:prstGeom>
        </p:spPr>
        <p:txBody>
          <a:bodyPr wrap="none">
            <a:spAutoFit/>
          </a:bodyPr>
          <a:lstStyle/>
          <a:p>
            <a:pPr marL="12700">
              <a:lnSpc>
                <a:spcPct val="100000"/>
              </a:lnSpc>
              <a:spcBef>
                <a:spcPts val="280"/>
              </a:spcBef>
            </a:pPr>
            <a:r>
              <a:rPr lang="ja-JP" sz="1400" b="1" dirty="0">
                <a:solidFill>
                  <a:srgbClr val="020302"/>
                </a:solidFill>
                <a:latin typeface="Adobe Clean Han Regular" panose="020B0500000000000000" pitchFamily="34" charset="-128"/>
                <a:ea typeface="Adobe Clean Han Regular" panose="020B0500000000000000" pitchFamily="34" charset="-128"/>
                <a:cs typeface="Adobe Clean"/>
              </a:rPr>
              <a:t>ビジネスサポートの特長</a:t>
            </a:r>
          </a:p>
        </p:txBody>
      </p:sp>
      <p:sp>
        <p:nvSpPr>
          <p:cNvPr id="94" name="object 39">
            <a:extLst>
              <a:ext uri="{FF2B5EF4-FFF2-40B4-BE49-F238E27FC236}">
                <a16:creationId xmlns:a16="http://schemas.microsoft.com/office/drawing/2014/main" id="{56FA5DB6-2107-7245-9FC4-96BFB9E344C1}"/>
              </a:ext>
            </a:extLst>
          </p:cNvPr>
          <p:cNvSpPr txBox="1"/>
          <p:nvPr/>
        </p:nvSpPr>
        <p:spPr>
          <a:xfrm>
            <a:off x="2836966" y="1370913"/>
            <a:ext cx="2454171" cy="1639167"/>
          </a:xfrm>
          <a:prstGeom prst="rect">
            <a:avLst/>
          </a:prstGeom>
        </p:spPr>
        <p:txBody>
          <a:bodyPr vert="horz" wrap="square" lIns="0" tIns="35560" rIns="0" bIns="0" rtlCol="0">
            <a:spAutoFit/>
          </a:bodyPr>
          <a:lstStyle/>
          <a:p>
            <a:pPr marL="12700" marR="5080">
              <a:lnSpc>
                <a:spcPts val="1400"/>
              </a:lnSpc>
              <a:spcBef>
                <a:spcPts val="60"/>
              </a:spcBef>
            </a:pPr>
            <a:r>
              <a:rPr lang="ja-JP" sz="1000" dirty="0">
                <a:latin typeface="Adobe Clean Han Light" panose="020B0300000000000000" pitchFamily="34" charset="-128"/>
                <a:ea typeface="Adobe Clean Han Light" panose="020B0300000000000000" pitchFamily="34" charset="-128"/>
              </a:rPr>
              <a:t>お客様は、P2、P3、P4 のすべての問題について、地域のサポート時間内に電話でサポートケースを申請できます。サポートへの電話の回数に上限はありません。また、サポートからの折り返し連絡やミーティングをリクエストすることもできます。ミーティングでは、共有リモートデスクトップセッションを使用して、問題の説明や対処を受けることができます。</a:t>
            </a:r>
          </a:p>
        </p:txBody>
      </p:sp>
      <p:sp>
        <p:nvSpPr>
          <p:cNvPr id="95" name="Rectangle 94">
            <a:extLst>
              <a:ext uri="{FF2B5EF4-FFF2-40B4-BE49-F238E27FC236}">
                <a16:creationId xmlns:a16="http://schemas.microsoft.com/office/drawing/2014/main" id="{06E9F521-1218-D44D-8A7A-CA9808D1171B}"/>
              </a:ext>
            </a:extLst>
          </p:cNvPr>
          <p:cNvSpPr>
            <a:spLocks/>
          </p:cNvSpPr>
          <p:nvPr/>
        </p:nvSpPr>
        <p:spPr>
          <a:xfrm>
            <a:off x="3257682" y="1083434"/>
            <a:ext cx="1865286" cy="184666"/>
          </a:xfrm>
          <a:prstGeom prst="rect">
            <a:avLst/>
          </a:prstGeom>
        </p:spPr>
        <p:txBody>
          <a:bodyPr wrap="square" lIns="0" tIns="0" rIns="0" bIns="0">
            <a:spAutoFit/>
          </a:bodyPr>
          <a:lstStyle/>
          <a:p>
            <a:pPr>
              <a:spcBef>
                <a:spcPts val="600"/>
              </a:spcBef>
              <a:spcAft>
                <a:spcPts val="600"/>
              </a:spcAft>
            </a:pPr>
            <a:r>
              <a:rPr lang="ja-JP" sz="1200" b="1" dirty="0">
                <a:solidFill>
                  <a:srgbClr val="020302"/>
                </a:solidFill>
                <a:latin typeface="Adobe Clean Han Regular" panose="020B0500000000000000" pitchFamily="34" charset="-128"/>
                <a:ea typeface="Adobe Clean Han Regular" panose="020B0500000000000000" pitchFamily="34" charset="-128"/>
              </a:rPr>
              <a:t>電話サポート（ライブ）</a:t>
            </a:r>
          </a:p>
        </p:txBody>
      </p:sp>
      <p:sp>
        <p:nvSpPr>
          <p:cNvPr id="96" name="object 39">
            <a:extLst>
              <a:ext uri="{FF2B5EF4-FFF2-40B4-BE49-F238E27FC236}">
                <a16:creationId xmlns:a16="http://schemas.microsoft.com/office/drawing/2014/main" id="{61C3FC5E-C90C-3046-9504-57A1CE7913F9}"/>
              </a:ext>
            </a:extLst>
          </p:cNvPr>
          <p:cNvSpPr txBox="1"/>
          <p:nvPr/>
        </p:nvSpPr>
        <p:spPr>
          <a:xfrm>
            <a:off x="5376301" y="1398482"/>
            <a:ext cx="2286000" cy="805349"/>
          </a:xfrm>
          <a:prstGeom prst="rect">
            <a:avLst/>
          </a:prstGeom>
        </p:spPr>
        <p:txBody>
          <a:bodyPr vert="horz" wrap="square" lIns="0" tIns="35560" rIns="0" bIns="0" rtlCol="0">
            <a:spAutoFit/>
          </a:bodyPr>
          <a:lstStyle/>
          <a:p>
            <a:pPr marL="12700">
              <a:lnSpc>
                <a:spcPct val="100000"/>
              </a:lnSpc>
              <a:spcBef>
                <a:spcPts val="100"/>
              </a:spcBef>
            </a:pPr>
            <a:r>
              <a:rPr lang="ja-JP" sz="1000" dirty="0">
                <a:solidFill>
                  <a:srgbClr val="4B4B4B"/>
                </a:solidFill>
                <a:latin typeface="Adobe Clean Han Light" panose="020B0300000000000000" pitchFamily="34" charset="-128"/>
                <a:ea typeface="Adobe Clean Han Light" panose="020B0300000000000000" pitchFamily="34" charset="-128"/>
              </a:rPr>
              <a:t>アドビ内の専任連絡窓口が、エスカレーション支援や定期的なアップデートを提供し、お客様の最も重要なオープン中のサポートリクエストに優先的に対応します。</a:t>
            </a:r>
          </a:p>
        </p:txBody>
      </p:sp>
      <p:sp>
        <p:nvSpPr>
          <p:cNvPr id="97" name="Rectangle 96">
            <a:extLst>
              <a:ext uri="{FF2B5EF4-FFF2-40B4-BE49-F238E27FC236}">
                <a16:creationId xmlns:a16="http://schemas.microsoft.com/office/drawing/2014/main" id="{1F390430-3ED2-1F47-8897-19279095D4E1}"/>
              </a:ext>
            </a:extLst>
          </p:cNvPr>
          <p:cNvSpPr>
            <a:spLocks/>
          </p:cNvSpPr>
          <p:nvPr/>
        </p:nvSpPr>
        <p:spPr>
          <a:xfrm>
            <a:off x="5885313" y="1085652"/>
            <a:ext cx="1772554" cy="184666"/>
          </a:xfrm>
          <a:prstGeom prst="rect">
            <a:avLst/>
          </a:prstGeom>
        </p:spPr>
        <p:txBody>
          <a:bodyPr wrap="square" lIns="0" tIns="0" rIns="0" bIns="0">
            <a:spAutoFit/>
          </a:bodyPr>
          <a:lstStyle/>
          <a:p>
            <a:pPr>
              <a:spcBef>
                <a:spcPts val="600"/>
              </a:spcBef>
              <a:spcAft>
                <a:spcPts val="600"/>
              </a:spcAft>
            </a:pPr>
            <a:r>
              <a:rPr lang="ja-JP" sz="1200" b="1" dirty="0">
                <a:solidFill>
                  <a:srgbClr val="020302"/>
                </a:solidFill>
                <a:latin typeface="Adobe Clean Han Regular" panose="020B0500000000000000" pitchFamily="34" charset="-128"/>
                <a:ea typeface="Adobe Clean Han Regular" panose="020B0500000000000000" pitchFamily="34" charset="-128"/>
              </a:rPr>
              <a:t>エスカレーション管理</a:t>
            </a:r>
          </a:p>
        </p:txBody>
      </p:sp>
      <p:sp>
        <p:nvSpPr>
          <p:cNvPr id="57" name="TextBox 56">
            <a:extLst>
              <a:ext uri="{FF2B5EF4-FFF2-40B4-BE49-F238E27FC236}">
                <a16:creationId xmlns:a16="http://schemas.microsoft.com/office/drawing/2014/main" id="{D014F946-0545-5C4A-A033-E0A3D7D3B994}"/>
              </a:ext>
            </a:extLst>
          </p:cNvPr>
          <p:cNvSpPr txBox="1">
            <a:spLocks/>
          </p:cNvSpPr>
          <p:nvPr/>
        </p:nvSpPr>
        <p:spPr>
          <a:xfrm>
            <a:off x="838200" y="8033821"/>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ja-JP" sz="1200">
                <a:solidFill>
                  <a:srgbClr val="000000"/>
                </a:solidFill>
                <a:latin typeface="Adobe Clean Han Light" panose="020B0300000000000000" pitchFamily="34" charset="-128"/>
                <a:ea typeface="Adobe Clean Han Light" panose="020B0300000000000000" pitchFamily="34" charset="-128"/>
              </a:rPr>
              <a:t>Office Hours</a:t>
            </a:r>
          </a:p>
        </p:txBody>
      </p:sp>
      <p:sp>
        <p:nvSpPr>
          <p:cNvPr id="68" name="Rectangle 67">
            <a:extLst>
              <a:ext uri="{FF2B5EF4-FFF2-40B4-BE49-F238E27FC236}">
                <a16:creationId xmlns:a16="http://schemas.microsoft.com/office/drawing/2014/main" id="{E00D47C7-6887-144B-AC6C-98B0C06A66C3}"/>
              </a:ext>
            </a:extLst>
          </p:cNvPr>
          <p:cNvSpPr>
            <a:spLocks/>
          </p:cNvSpPr>
          <p:nvPr/>
        </p:nvSpPr>
        <p:spPr>
          <a:xfrm>
            <a:off x="838200" y="8259243"/>
            <a:ext cx="793487" cy="184666"/>
          </a:xfrm>
          <a:prstGeom prst="rect">
            <a:avLst/>
          </a:prstGeom>
        </p:spPr>
        <p:txBody>
          <a:bodyPr wrap="none" lIns="0" tIns="0" rIns="0" bIns="0">
            <a:spAutoFit/>
          </a:bodyPr>
          <a:lstStyle/>
          <a:p>
            <a:pPr>
              <a:spcBef>
                <a:spcPts val="600"/>
              </a:spcBef>
              <a:spcAft>
                <a:spcPts val="600"/>
              </a:spcAft>
            </a:pPr>
            <a:r>
              <a:rPr lang="ja-JP" sz="1200" b="1">
                <a:latin typeface="Adobe Clean Han Regular" panose="020B0500000000000000" pitchFamily="34" charset="-128"/>
                <a:ea typeface="Adobe Clean Han Regular" panose="020B0500000000000000" pitchFamily="34" charset="-128"/>
                <a:cs typeface="Open Sans" pitchFamily="34" charset="0"/>
              </a:rPr>
              <a:t>ウェビナー</a:t>
            </a:r>
          </a:p>
        </p:txBody>
      </p:sp>
      <p:sp>
        <p:nvSpPr>
          <p:cNvPr id="70" name="object 39">
            <a:extLst>
              <a:ext uri="{FF2B5EF4-FFF2-40B4-BE49-F238E27FC236}">
                <a16:creationId xmlns:a16="http://schemas.microsoft.com/office/drawing/2014/main" id="{A3968CBF-60CB-D743-9C93-31831CF4AC99}"/>
              </a:ext>
            </a:extLst>
          </p:cNvPr>
          <p:cNvSpPr txBox="1"/>
          <p:nvPr/>
        </p:nvSpPr>
        <p:spPr>
          <a:xfrm>
            <a:off x="370040" y="8504316"/>
            <a:ext cx="2354110" cy="1113125"/>
          </a:xfrm>
          <a:prstGeom prst="rect">
            <a:avLst/>
          </a:prstGeom>
        </p:spPr>
        <p:txBody>
          <a:bodyPr vert="horz" wrap="square" lIns="0" tIns="35560" rIns="0" bIns="0" rtlCol="0">
            <a:spAutoFit/>
          </a:bodyPr>
          <a:lstStyle/>
          <a:p>
            <a:r>
              <a:rPr lang="ja-JP" sz="1000" spc="-20" dirty="0">
                <a:solidFill>
                  <a:srgbClr val="000000"/>
                </a:solidFill>
                <a:latin typeface="Adobe Clean Han Light" panose="020B0300000000000000" pitchFamily="34" charset="-128"/>
                <a:ea typeface="Adobe Clean Han Light" panose="020B0300000000000000" pitchFamily="34" charset="-128"/>
              </a:rPr>
              <a:t>Office Hours は、アドビカスタマーサポートチーム主導による取り組みの 1 つです。これらのセッションは、参加者に情報を提供するだけでなく、問題のトラブルシューティングや Adobe Experience Cloud で成功するためのヒントやテクニックを紹介することを目的としています。</a:t>
            </a:r>
          </a:p>
        </p:txBody>
      </p:sp>
      <p:sp>
        <p:nvSpPr>
          <p:cNvPr id="73" name="Rectangle 72">
            <a:extLst>
              <a:ext uri="{FF2B5EF4-FFF2-40B4-BE49-F238E27FC236}">
                <a16:creationId xmlns:a16="http://schemas.microsoft.com/office/drawing/2014/main" id="{07CC29C8-EC02-804B-805C-15E7100BFE98}"/>
              </a:ext>
            </a:extLst>
          </p:cNvPr>
          <p:cNvSpPr>
            <a:spLocks/>
          </p:cNvSpPr>
          <p:nvPr/>
        </p:nvSpPr>
        <p:spPr>
          <a:xfrm>
            <a:off x="5851289" y="8118273"/>
            <a:ext cx="1511535" cy="369332"/>
          </a:xfrm>
          <a:prstGeom prst="rect">
            <a:avLst/>
          </a:prstGeom>
        </p:spPr>
        <p:txBody>
          <a:bodyPr wrap="square" lIns="0" tIns="0" rIns="0" bIns="0">
            <a:spAutoFit/>
          </a:bodyPr>
          <a:lstStyle/>
          <a:p>
            <a:r>
              <a:rPr lang="ja-JP" sz="1200" b="1" dirty="0">
                <a:latin typeface="Adobe Clean Han Regular" panose="020B0500000000000000" pitchFamily="34" charset="-128"/>
                <a:ea typeface="Adobe Clean Han Regular" panose="020B0500000000000000" pitchFamily="34" charset="-128"/>
                <a:cs typeface="Open Sans" pitchFamily="34" charset="0"/>
              </a:rPr>
              <a:t>24 時間年中無休の</a:t>
            </a:r>
            <a:endParaRPr lang="sk-SK" altLang="ja-JP" sz="1200" b="1" dirty="0">
              <a:latin typeface="Adobe Clean Han Regular" panose="020B0500000000000000" pitchFamily="34" charset="-128"/>
              <a:ea typeface="Adobe Clean Han Regular" panose="020B0500000000000000" pitchFamily="34" charset="-128"/>
              <a:cs typeface="Open Sans" pitchFamily="34" charset="0"/>
            </a:endParaRPr>
          </a:p>
          <a:p>
            <a:r>
              <a:rPr lang="ja-JP" sz="1200" b="1" dirty="0">
                <a:latin typeface="Adobe Clean Han Regular" panose="020B0500000000000000" pitchFamily="34" charset="-128"/>
                <a:ea typeface="Adobe Clean Han Regular" panose="020B0500000000000000" pitchFamily="34" charset="-128"/>
                <a:cs typeface="Open Sans" pitchFamily="34" charset="0"/>
              </a:rPr>
              <a:t>サポートポータル</a:t>
            </a:r>
          </a:p>
        </p:txBody>
      </p:sp>
      <p:sp>
        <p:nvSpPr>
          <p:cNvPr id="74" name="object 39">
            <a:extLst>
              <a:ext uri="{FF2B5EF4-FFF2-40B4-BE49-F238E27FC236}">
                <a16:creationId xmlns:a16="http://schemas.microsoft.com/office/drawing/2014/main" id="{02FB7DE8-001A-7E4A-8191-AA46458FFED8}"/>
              </a:ext>
            </a:extLst>
          </p:cNvPr>
          <p:cNvSpPr txBox="1"/>
          <p:nvPr/>
        </p:nvSpPr>
        <p:spPr>
          <a:xfrm>
            <a:off x="5376301" y="8504316"/>
            <a:ext cx="2286000" cy="1113125"/>
          </a:xfrm>
          <a:prstGeom prst="rect">
            <a:avLst/>
          </a:prstGeom>
        </p:spPr>
        <p:txBody>
          <a:bodyPr vert="horz" wrap="square" lIns="0" tIns="35560" rIns="0" bIns="0" rtlCol="0">
            <a:spAutoFit/>
          </a:bodyPr>
          <a:lstStyle/>
          <a:p>
            <a:r>
              <a:rPr lang="ja-JP" sz="1000" spc="-10" dirty="0">
                <a:solidFill>
                  <a:srgbClr val="000000"/>
                </a:solidFill>
                <a:latin typeface="Adobe Clean Han Light" panose="020B0300000000000000" pitchFamily="34" charset="-128"/>
                <a:ea typeface="Adobe Clean Han Light" panose="020B0300000000000000" pitchFamily="34" charset="-128"/>
              </a:rPr>
              <a:t>オンラインのセルフサービスサポートポータルにオンデマンドでアクセスして、サポートリクエストを申請したり、ケースのステータスを確認したり、その他のリソース（ナレッジベース、ニュースとアラート、注目すべきヒントなど）を参照したりできます。</a:t>
            </a:r>
          </a:p>
        </p:txBody>
      </p:sp>
      <p:pic>
        <p:nvPicPr>
          <p:cNvPr id="13" name="Graphic 12" descr="Playbook outline">
            <a:extLst>
              <a:ext uri="{FF2B5EF4-FFF2-40B4-BE49-F238E27FC236}">
                <a16:creationId xmlns:a16="http://schemas.microsoft.com/office/drawing/2014/main" id="{EA91EF06-4BFE-9B42-9A4B-1146BB3FDFD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329042" y="933834"/>
            <a:ext cx="469271" cy="415313"/>
          </a:xfrm>
          <a:prstGeom prst="rect">
            <a:avLst/>
          </a:prstGeom>
        </p:spPr>
      </p:pic>
      <p:pic>
        <p:nvPicPr>
          <p:cNvPr id="15" name="Graphic 14" descr="User outline">
            <a:extLst>
              <a:ext uri="{FF2B5EF4-FFF2-40B4-BE49-F238E27FC236}">
                <a16:creationId xmlns:a16="http://schemas.microsoft.com/office/drawing/2014/main" id="{432C176A-FCAC-A645-A2E4-E6AD4A60286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47398" y="930280"/>
            <a:ext cx="411480" cy="384997"/>
          </a:xfrm>
          <a:prstGeom prst="rect">
            <a:avLst/>
          </a:prstGeom>
        </p:spPr>
      </p:pic>
      <p:sp>
        <p:nvSpPr>
          <p:cNvPr id="6" name="TextBox 5">
            <a:extLst>
              <a:ext uri="{FF2B5EF4-FFF2-40B4-BE49-F238E27FC236}">
                <a16:creationId xmlns:a16="http://schemas.microsoft.com/office/drawing/2014/main" id="{3A360C4F-3C10-B641-8B6D-C8AF4943F81E}"/>
              </a:ext>
            </a:extLst>
          </p:cNvPr>
          <p:cNvSpPr txBox="1"/>
          <p:nvPr/>
        </p:nvSpPr>
        <p:spPr>
          <a:xfrm>
            <a:off x="789024" y="3499700"/>
            <a:ext cx="1472443" cy="276999"/>
          </a:xfrm>
          <a:prstGeom prst="rect">
            <a:avLst/>
          </a:prstGeom>
          <a:noFill/>
        </p:spPr>
        <p:txBody>
          <a:bodyPr wrap="square" rtlCol="0">
            <a:spAutoFit/>
          </a:bodyPr>
          <a:lstStyle/>
          <a:p>
            <a:r>
              <a:rPr lang="ja-JP" sz="1200" b="1">
                <a:latin typeface="Adobe Clean Han Regular" panose="020B0500000000000000" pitchFamily="34" charset="-128"/>
                <a:ea typeface="Adobe Clean Han Regular" panose="020B0500000000000000" pitchFamily="34" charset="-128"/>
              </a:rPr>
              <a:t>ビジネスサービス</a:t>
            </a:r>
          </a:p>
        </p:txBody>
      </p:sp>
      <p:sp>
        <p:nvSpPr>
          <p:cNvPr id="86" name="object 39">
            <a:extLst>
              <a:ext uri="{FF2B5EF4-FFF2-40B4-BE49-F238E27FC236}">
                <a16:creationId xmlns:a16="http://schemas.microsoft.com/office/drawing/2014/main" id="{3003AB67-9A7C-614D-8006-83CEA36B6A65}"/>
              </a:ext>
            </a:extLst>
          </p:cNvPr>
          <p:cNvSpPr txBox="1"/>
          <p:nvPr/>
        </p:nvSpPr>
        <p:spPr>
          <a:xfrm>
            <a:off x="370041" y="3875832"/>
            <a:ext cx="2286000" cy="558999"/>
          </a:xfrm>
          <a:prstGeom prst="rect">
            <a:avLst/>
          </a:prstGeom>
        </p:spPr>
        <p:txBody>
          <a:bodyPr vert="horz" wrap="square" lIns="0" tIns="35560" rIns="0" bIns="0" rtlCol="0">
            <a:spAutoFit/>
          </a:bodyPr>
          <a:lstStyle/>
          <a:p>
            <a:pPr marL="12700" marR="5080">
              <a:lnSpc>
                <a:spcPts val="1400"/>
              </a:lnSpc>
              <a:spcBef>
                <a:spcPts val="60"/>
              </a:spcBef>
            </a:pPr>
            <a:r>
              <a:rPr lang="ja-JP" sz="1000" dirty="0">
                <a:latin typeface="Adobe Clean Han Light" panose="020B0300000000000000" pitchFamily="34" charset="-128"/>
                <a:ea typeface="Adobe Clean Han Light" panose="020B0300000000000000" pitchFamily="34" charset="-128"/>
              </a:rPr>
              <a:t>アカウントサポートリード主催のウェビナーで、ビジネスサポートサービスの概要を学習できます。  </a:t>
            </a:r>
          </a:p>
        </p:txBody>
      </p:sp>
      <p:sp>
        <p:nvSpPr>
          <p:cNvPr id="90" name="object 38">
            <a:extLst>
              <a:ext uri="{FF2B5EF4-FFF2-40B4-BE49-F238E27FC236}">
                <a16:creationId xmlns:a16="http://schemas.microsoft.com/office/drawing/2014/main" id="{365702EE-FA18-9544-B462-9958849596A3}"/>
              </a:ext>
            </a:extLst>
          </p:cNvPr>
          <p:cNvSpPr/>
          <p:nvPr/>
        </p:nvSpPr>
        <p:spPr>
          <a:xfrm rot="5400000" flipH="1">
            <a:off x="3863341" y="302967"/>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pic>
        <p:nvPicPr>
          <p:cNvPr id="8" name="Graphic 7" descr="Call center outline">
            <a:extLst>
              <a:ext uri="{FF2B5EF4-FFF2-40B4-BE49-F238E27FC236}">
                <a16:creationId xmlns:a16="http://schemas.microsoft.com/office/drawing/2014/main" id="{76C5F4CC-9EB1-9A40-B7CD-9238D7CBD21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833608" y="914400"/>
            <a:ext cx="411480" cy="411480"/>
          </a:xfrm>
          <a:prstGeom prst="rect">
            <a:avLst/>
          </a:prstGeom>
        </p:spPr>
      </p:pic>
      <p:pic>
        <p:nvPicPr>
          <p:cNvPr id="12" name="Graphic 11" descr="Chat bubble outline">
            <a:extLst>
              <a:ext uri="{FF2B5EF4-FFF2-40B4-BE49-F238E27FC236}">
                <a16:creationId xmlns:a16="http://schemas.microsoft.com/office/drawing/2014/main" id="{622BBF30-302E-BB48-9742-E046EB16E21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794208" y="8031918"/>
            <a:ext cx="411480" cy="411480"/>
          </a:xfrm>
          <a:prstGeom prst="rect">
            <a:avLst/>
          </a:prstGeom>
        </p:spPr>
      </p:pic>
      <p:pic>
        <p:nvPicPr>
          <p:cNvPr id="16" name="Graphic 15" descr="Compass outline">
            <a:extLst>
              <a:ext uri="{FF2B5EF4-FFF2-40B4-BE49-F238E27FC236}">
                <a16:creationId xmlns:a16="http://schemas.microsoft.com/office/drawing/2014/main" id="{8D3635BD-68A2-174E-92F8-1EE608E3F40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88426" y="3436583"/>
            <a:ext cx="411480" cy="411480"/>
          </a:xfrm>
          <a:prstGeom prst="rect">
            <a:avLst/>
          </a:prstGeom>
        </p:spPr>
      </p:pic>
      <p:pic>
        <p:nvPicPr>
          <p:cNvPr id="18" name="Graphic 17" descr="Speaker phone outline">
            <a:extLst>
              <a:ext uri="{FF2B5EF4-FFF2-40B4-BE49-F238E27FC236}">
                <a16:creationId xmlns:a16="http://schemas.microsoft.com/office/drawing/2014/main" id="{CD7C3546-DF6C-1748-9DE2-3DE0B393FD70}"/>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836967" y="5829426"/>
            <a:ext cx="411480" cy="411480"/>
          </a:xfrm>
          <a:prstGeom prst="rect">
            <a:avLst/>
          </a:prstGeom>
        </p:spPr>
      </p:pic>
      <p:pic>
        <p:nvPicPr>
          <p:cNvPr id="20" name="Graphic 19" descr="Customer review outline">
            <a:extLst>
              <a:ext uri="{FF2B5EF4-FFF2-40B4-BE49-F238E27FC236}">
                <a16:creationId xmlns:a16="http://schemas.microsoft.com/office/drawing/2014/main" id="{88BA5AB9-C7BF-714C-B301-F3911BFCE82B}"/>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59731" y="5829426"/>
            <a:ext cx="411480" cy="411480"/>
          </a:xfrm>
          <a:prstGeom prst="rect">
            <a:avLst/>
          </a:prstGeom>
        </p:spPr>
      </p:pic>
      <p:pic>
        <p:nvPicPr>
          <p:cNvPr id="24" name="Graphic 23" descr="Signpost outline">
            <a:extLst>
              <a:ext uri="{FF2B5EF4-FFF2-40B4-BE49-F238E27FC236}">
                <a16:creationId xmlns:a16="http://schemas.microsoft.com/office/drawing/2014/main" id="{98A2CDD0-0973-5C41-9864-EAF96E20A224}"/>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5329042" y="5829426"/>
            <a:ext cx="411480" cy="411480"/>
          </a:xfrm>
          <a:prstGeom prst="rect">
            <a:avLst/>
          </a:prstGeom>
        </p:spPr>
      </p:pic>
      <p:pic>
        <p:nvPicPr>
          <p:cNvPr id="26" name="Graphic 25" descr="Internet outline">
            <a:extLst>
              <a:ext uri="{FF2B5EF4-FFF2-40B4-BE49-F238E27FC236}">
                <a16:creationId xmlns:a16="http://schemas.microsoft.com/office/drawing/2014/main" id="{D97D0963-4E70-534E-A452-83995F1FACDE}"/>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5372908" y="8031918"/>
            <a:ext cx="411480" cy="411480"/>
          </a:xfrm>
          <a:prstGeom prst="rect">
            <a:avLst/>
          </a:prstGeom>
        </p:spPr>
      </p:pic>
      <p:pic>
        <p:nvPicPr>
          <p:cNvPr id="28" name="Graphic 27" descr="Remote learning language outline">
            <a:extLst>
              <a:ext uri="{FF2B5EF4-FFF2-40B4-BE49-F238E27FC236}">
                <a16:creationId xmlns:a16="http://schemas.microsoft.com/office/drawing/2014/main" id="{5F425BA3-573C-1A4A-9418-FC3AB02B28C2}"/>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384421" y="8031918"/>
            <a:ext cx="411480" cy="411480"/>
          </a:xfrm>
          <a:prstGeom prst="rect">
            <a:avLst/>
          </a:prstGeom>
        </p:spPr>
      </p:pic>
      <p:sp>
        <p:nvSpPr>
          <p:cNvPr id="75" name="object 38">
            <a:extLst>
              <a:ext uri="{FF2B5EF4-FFF2-40B4-BE49-F238E27FC236}">
                <a16:creationId xmlns:a16="http://schemas.microsoft.com/office/drawing/2014/main" id="{7721F89F-362E-2149-8232-23A77C21A87D}"/>
              </a:ext>
            </a:extLst>
          </p:cNvPr>
          <p:cNvSpPr/>
          <p:nvPr/>
        </p:nvSpPr>
        <p:spPr>
          <a:xfrm rot="5400000" flipH="1">
            <a:off x="3863341" y="4871870"/>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sp>
        <p:nvSpPr>
          <p:cNvPr id="79" name="TextBox 78">
            <a:extLst>
              <a:ext uri="{FF2B5EF4-FFF2-40B4-BE49-F238E27FC236}">
                <a16:creationId xmlns:a16="http://schemas.microsoft.com/office/drawing/2014/main" id="{BD8D3B50-8896-BD46-87FD-5A7F5FB02DD5}"/>
              </a:ext>
            </a:extLst>
          </p:cNvPr>
          <p:cNvSpPr txBox="1">
            <a:spLocks/>
          </p:cNvSpPr>
          <p:nvPr/>
        </p:nvSpPr>
        <p:spPr>
          <a:xfrm>
            <a:off x="5851290" y="7917731"/>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ja-JP" sz="1200" dirty="0">
                <a:solidFill>
                  <a:srgbClr val="000000"/>
                </a:solidFill>
                <a:latin typeface="Adobe Clean Han Light" panose="020B0300000000000000" pitchFamily="34" charset="-128"/>
                <a:ea typeface="Adobe Clean Han Light" panose="020B0300000000000000" pitchFamily="34" charset="-128"/>
              </a:rPr>
              <a:t>セルフサービスポータル</a:t>
            </a:r>
          </a:p>
        </p:txBody>
      </p:sp>
      <p:sp>
        <p:nvSpPr>
          <p:cNvPr id="83" name="TextBox 82">
            <a:extLst>
              <a:ext uri="{FF2B5EF4-FFF2-40B4-BE49-F238E27FC236}">
                <a16:creationId xmlns:a16="http://schemas.microsoft.com/office/drawing/2014/main" id="{AF154937-CC7F-194F-914A-583BEF4B46DE}"/>
              </a:ext>
            </a:extLst>
          </p:cNvPr>
          <p:cNvSpPr txBox="1">
            <a:spLocks/>
          </p:cNvSpPr>
          <p:nvPr/>
        </p:nvSpPr>
        <p:spPr>
          <a:xfrm>
            <a:off x="5851290" y="5813028"/>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ja-JP" sz="1200" dirty="0">
                <a:solidFill>
                  <a:srgbClr val="000000"/>
                </a:solidFill>
                <a:latin typeface="Adobe Clean Han Light" panose="020B0300000000000000" pitchFamily="34" charset="-128"/>
                <a:ea typeface="Adobe Clean Han Light" panose="020B0300000000000000" pitchFamily="34" charset="-128"/>
              </a:rPr>
              <a:t>Experience League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489" y="9667609"/>
            <a:ext cx="7355205" cy="332105"/>
          </a:xfrm>
          <a:prstGeom prst="rect">
            <a:avLst/>
          </a:prstGeom>
        </p:spPr>
        <p:txBody>
          <a:bodyPr vert="horz" wrap="square" lIns="0" tIns="0" rIns="0" bIns="0" rtlCol="0">
            <a:spAutoFit/>
          </a:bodyPr>
          <a:lstStyle/>
          <a:p>
            <a:pPr algn="r">
              <a:lnSpc>
                <a:spcPts val="585"/>
              </a:lnSpc>
            </a:pPr>
            <a:r>
              <a:rPr lang="ja-JP" sz="500">
                <a:solidFill>
                  <a:srgbClr val="6C6C6C"/>
                </a:solidFill>
                <a:latin typeface="Adobe Clean"/>
                <a:ea typeface="MS Mincho"/>
                <a:cs typeface="Adobe Clean"/>
              </a:rPr>
              <a:t>©2020 Adobe.All Rights Reserved.Adobe Confidential.</a:t>
            </a:r>
          </a:p>
          <a:p>
            <a:pPr>
              <a:lnSpc>
                <a:spcPct val="100000"/>
              </a:lnSpc>
              <a:spcBef>
                <a:spcPts val="25"/>
              </a:spcBef>
            </a:pPr>
            <a:endParaRPr sz="800">
              <a:latin typeface="Adobe Clean"/>
              <a:cs typeface="Adobe Clean"/>
            </a:endParaRPr>
          </a:p>
          <a:p>
            <a:pPr>
              <a:lnSpc>
                <a:spcPct val="100000"/>
              </a:lnSpc>
              <a:spcBef>
                <a:spcPts val="5"/>
              </a:spcBef>
            </a:pPr>
            <a:r>
              <a:rPr lang="ja-JP" sz="800">
                <a:solidFill>
                  <a:srgbClr val="6D6D6D"/>
                </a:solidFill>
                <a:latin typeface="Adobe Clean"/>
                <a:ea typeface="MS Mincho"/>
                <a:cs typeface="Adobe Clean"/>
              </a:rPr>
              <a:t>©2020 Adobe.All Rights Reserved.Adobe Confidential.</a:t>
            </a:r>
          </a:p>
        </p:txBody>
      </p:sp>
      <p:sp>
        <p:nvSpPr>
          <p:cNvPr id="3" name="object 3"/>
          <p:cNvSpPr/>
          <p:nvPr/>
        </p:nvSpPr>
        <p:spPr>
          <a:xfrm>
            <a:off x="0" y="9214091"/>
            <a:ext cx="7772400" cy="843915"/>
          </a:xfrm>
          <a:custGeom>
            <a:avLst/>
            <a:gdLst/>
            <a:ahLst/>
            <a:cxnLst/>
            <a:rect l="l" t="t" r="r" b="b"/>
            <a:pathLst>
              <a:path w="7772400" h="843915">
                <a:moveTo>
                  <a:pt x="7772260" y="0"/>
                </a:moveTo>
                <a:lnTo>
                  <a:pt x="0" y="0"/>
                </a:lnTo>
                <a:lnTo>
                  <a:pt x="0" y="843826"/>
                </a:lnTo>
                <a:lnTo>
                  <a:pt x="7772260" y="843826"/>
                </a:lnTo>
                <a:lnTo>
                  <a:pt x="7772260" y="0"/>
                </a:lnTo>
                <a:close/>
              </a:path>
            </a:pathLst>
          </a:custGeom>
          <a:solidFill>
            <a:srgbClr val="EAEAEB"/>
          </a:solidFill>
        </p:spPr>
        <p:txBody>
          <a:bodyPr wrap="square" lIns="0" tIns="0" rIns="0" bIns="0" rtlCol="0"/>
          <a:lstStyle/>
          <a:p>
            <a:endParaRPr/>
          </a:p>
        </p:txBody>
      </p:sp>
      <p:sp>
        <p:nvSpPr>
          <p:cNvPr id="23" name="object 23"/>
          <p:cNvSpPr txBox="1"/>
          <p:nvPr/>
        </p:nvSpPr>
        <p:spPr>
          <a:xfrm>
            <a:off x="194237" y="545148"/>
            <a:ext cx="3476626" cy="332783"/>
          </a:xfrm>
          <a:prstGeom prst="rect">
            <a:avLst/>
          </a:prstGeom>
        </p:spPr>
        <p:txBody>
          <a:bodyPr vert="horz" wrap="square" lIns="0" tIns="116205" rIns="0" bIns="0" rtlCol="0">
            <a:spAutoFit/>
          </a:bodyPr>
          <a:lstStyle/>
          <a:p>
            <a:pPr>
              <a:lnSpc>
                <a:spcPct val="100000"/>
              </a:lnSpc>
              <a:spcBef>
                <a:spcPts val="915"/>
              </a:spcBef>
            </a:pPr>
            <a:r>
              <a:rPr lang="ja-JP" sz="1400" b="1" dirty="0">
                <a:solidFill>
                  <a:srgbClr val="020302"/>
                </a:solidFill>
                <a:latin typeface="Adobe Clean Han Regular" panose="020B0500000000000000" pitchFamily="34" charset="-128"/>
                <a:ea typeface="Adobe Clean Han Regular" panose="020B0500000000000000" pitchFamily="34" charset="-128"/>
                <a:cs typeface="Adobe Clean"/>
              </a:rPr>
              <a:t>リソース</a:t>
            </a:r>
          </a:p>
        </p:txBody>
      </p:sp>
      <p:sp>
        <p:nvSpPr>
          <p:cNvPr id="24" name="object 24"/>
          <p:cNvSpPr txBox="1"/>
          <p:nvPr/>
        </p:nvSpPr>
        <p:spPr>
          <a:xfrm>
            <a:off x="6754821" y="9283729"/>
            <a:ext cx="979479" cy="662305"/>
          </a:xfrm>
          <a:prstGeom prst="rect">
            <a:avLst/>
          </a:prstGeom>
        </p:spPr>
        <p:txBody>
          <a:bodyPr vert="horz" wrap="square" lIns="0" tIns="12065" rIns="0" bIns="0" rtlCol="0">
            <a:spAutoFit/>
          </a:bodyPr>
          <a:lstStyle/>
          <a:p>
            <a:pPr marL="12700">
              <a:lnSpc>
                <a:spcPts val="930"/>
              </a:lnSpc>
              <a:spcBef>
                <a:spcPts val="95"/>
              </a:spcBef>
            </a:pPr>
            <a:r>
              <a:rPr lang="ja-JP" sz="800" dirty="0">
                <a:solidFill>
                  <a:srgbClr val="777879"/>
                </a:solidFill>
                <a:latin typeface="Adobe Clean"/>
                <a:ea typeface="MS Mincho"/>
                <a:cs typeface="Adobe Clean"/>
              </a:rPr>
              <a:t>Adobe</a:t>
            </a:r>
          </a:p>
          <a:p>
            <a:pPr marL="12700">
              <a:lnSpc>
                <a:spcPts val="915"/>
              </a:lnSpc>
            </a:pPr>
            <a:r>
              <a:rPr lang="ja-JP" sz="800" dirty="0">
                <a:solidFill>
                  <a:srgbClr val="777879"/>
                </a:solidFill>
                <a:latin typeface="Adobe Clean"/>
                <a:ea typeface="MS Mincho"/>
                <a:cs typeface="Adobe Clean"/>
              </a:rPr>
              <a:t>345 Park Avenue</a:t>
            </a:r>
          </a:p>
          <a:p>
            <a:pPr marL="12700">
              <a:lnSpc>
                <a:spcPts val="944"/>
              </a:lnSpc>
            </a:pPr>
            <a:r>
              <a:rPr lang="ja-JP" sz="800" spc="-10" dirty="0">
                <a:solidFill>
                  <a:srgbClr val="777879"/>
                </a:solidFill>
                <a:latin typeface="Adobe Clean"/>
                <a:ea typeface="MS Mincho"/>
                <a:cs typeface="Adobe Clean"/>
              </a:rPr>
              <a:t>San Jose, CA95110-2704</a:t>
            </a:r>
          </a:p>
          <a:p>
            <a:pPr marL="12700">
              <a:lnSpc>
                <a:spcPct val="100000"/>
              </a:lnSpc>
              <a:spcBef>
                <a:spcPts val="45"/>
              </a:spcBef>
            </a:pPr>
            <a:r>
              <a:rPr lang="ja-JP" sz="800" dirty="0">
                <a:solidFill>
                  <a:srgbClr val="777879"/>
                </a:solidFill>
                <a:latin typeface="Adobe Clean"/>
                <a:ea typeface="MS Mincho"/>
                <a:cs typeface="Adobe Clean"/>
              </a:rPr>
              <a:t>USA</a:t>
            </a:r>
          </a:p>
          <a:p>
            <a:pPr marL="12700">
              <a:lnSpc>
                <a:spcPct val="100000"/>
              </a:lnSpc>
              <a:spcBef>
                <a:spcPts val="265"/>
              </a:spcBef>
            </a:pPr>
            <a:r>
              <a:rPr lang="ja-JP" sz="800" u="sng" dirty="0">
                <a:solidFill>
                  <a:srgbClr val="5F5F5F"/>
                </a:solidFill>
                <a:uFill>
                  <a:solidFill>
                    <a:srgbClr val="0000FF"/>
                  </a:solidFill>
                </a:uFill>
                <a:latin typeface="Adobe Clean"/>
                <a:ea typeface="MS Mincho"/>
                <a:cs typeface="Adobe Clean"/>
                <a:hlinkClick r:id="rId3"/>
              </a:rPr>
              <a:t>www.adobe.com</a:t>
            </a:r>
          </a:p>
        </p:txBody>
      </p:sp>
      <p:sp>
        <p:nvSpPr>
          <p:cNvPr id="53" name="object 53"/>
          <p:cNvSpPr/>
          <p:nvPr/>
        </p:nvSpPr>
        <p:spPr>
          <a:xfrm>
            <a:off x="0" y="0"/>
            <a:ext cx="7772400" cy="294131"/>
          </a:xfrm>
          <a:prstGeom prst="rect">
            <a:avLst/>
          </a:prstGeom>
          <a:blipFill>
            <a:blip r:embed="rId4" cstate="print"/>
            <a:stretch>
              <a:fillRect/>
            </a:stretch>
          </a:blipFill>
        </p:spPr>
        <p:txBody>
          <a:bodyPr wrap="square" lIns="0" tIns="0" rIns="0" bIns="0" rtlCol="0"/>
          <a:lstStyle/>
          <a:p>
            <a:endParaRPr/>
          </a:p>
        </p:txBody>
      </p:sp>
      <p:sp>
        <p:nvSpPr>
          <p:cNvPr id="54" name="object 54"/>
          <p:cNvSpPr/>
          <p:nvPr/>
        </p:nvSpPr>
        <p:spPr>
          <a:xfrm>
            <a:off x="6192012" y="9304781"/>
            <a:ext cx="475615" cy="419734"/>
          </a:xfrm>
          <a:custGeom>
            <a:avLst/>
            <a:gdLst/>
            <a:ahLst/>
            <a:cxnLst/>
            <a:rect l="l" t="t" r="r" b="b"/>
            <a:pathLst>
              <a:path w="475615" h="419734">
                <a:moveTo>
                  <a:pt x="176491" y="0"/>
                </a:moveTo>
                <a:lnTo>
                  <a:pt x="0" y="0"/>
                </a:lnTo>
                <a:lnTo>
                  <a:pt x="0" y="419011"/>
                </a:lnTo>
                <a:lnTo>
                  <a:pt x="176491" y="0"/>
                </a:lnTo>
                <a:close/>
              </a:path>
              <a:path w="475615" h="419734">
                <a:moveTo>
                  <a:pt x="351586" y="419341"/>
                </a:moveTo>
                <a:lnTo>
                  <a:pt x="238963" y="153162"/>
                </a:lnTo>
                <a:lnTo>
                  <a:pt x="161544" y="334543"/>
                </a:lnTo>
                <a:lnTo>
                  <a:pt x="244068" y="334543"/>
                </a:lnTo>
                <a:lnTo>
                  <a:pt x="277660" y="419341"/>
                </a:lnTo>
                <a:lnTo>
                  <a:pt x="351586" y="419341"/>
                </a:lnTo>
                <a:close/>
              </a:path>
              <a:path w="475615" h="419734">
                <a:moveTo>
                  <a:pt x="475043" y="0"/>
                </a:moveTo>
                <a:lnTo>
                  <a:pt x="301752" y="0"/>
                </a:lnTo>
                <a:lnTo>
                  <a:pt x="475043" y="414185"/>
                </a:lnTo>
                <a:lnTo>
                  <a:pt x="475043" y="0"/>
                </a:lnTo>
                <a:close/>
              </a:path>
            </a:pathLst>
          </a:custGeom>
          <a:solidFill>
            <a:srgbClr val="F80F00"/>
          </a:solidFill>
        </p:spPr>
        <p:txBody>
          <a:bodyPr wrap="square" lIns="0" tIns="0" rIns="0" bIns="0" rtlCol="0"/>
          <a:lstStyle/>
          <a:p>
            <a:endParaRPr/>
          </a:p>
        </p:txBody>
      </p:sp>
      <p:sp>
        <p:nvSpPr>
          <p:cNvPr id="55" name="object 55"/>
          <p:cNvSpPr/>
          <p:nvPr/>
        </p:nvSpPr>
        <p:spPr>
          <a:xfrm>
            <a:off x="6192011" y="9797795"/>
            <a:ext cx="477011" cy="160019"/>
          </a:xfrm>
          <a:prstGeom prst="rect">
            <a:avLst/>
          </a:prstGeom>
          <a:blipFill>
            <a:blip r:embed="rId5" cstate="print"/>
            <a:stretch>
              <a:fillRect/>
            </a:stretch>
          </a:blipFill>
        </p:spPr>
        <p:txBody>
          <a:bodyPr wrap="square" lIns="0" tIns="0" rIns="0" bIns="0" rtlCol="0"/>
          <a:lstStyle/>
          <a:p>
            <a:endParaRPr/>
          </a:p>
        </p:txBody>
      </p:sp>
      <p:sp>
        <p:nvSpPr>
          <p:cNvPr id="56" name="object 56"/>
          <p:cNvSpPr txBox="1"/>
          <p:nvPr/>
        </p:nvSpPr>
        <p:spPr>
          <a:xfrm>
            <a:off x="75947" y="9437110"/>
            <a:ext cx="5896662" cy="570865"/>
          </a:xfrm>
          <a:prstGeom prst="rect">
            <a:avLst/>
          </a:prstGeom>
        </p:spPr>
        <p:txBody>
          <a:bodyPr vert="horz" wrap="square" lIns="0" tIns="29845" rIns="0" bIns="0" rtlCol="0" anchor="t">
            <a:spAutoFit/>
          </a:bodyPr>
          <a:lstStyle/>
          <a:p>
            <a:pPr marL="12700" marR="5080" indent="-635">
              <a:lnSpc>
                <a:spcPts val="1200"/>
              </a:lnSpc>
              <a:spcBef>
                <a:spcPts val="235"/>
              </a:spcBef>
            </a:pPr>
            <a:r>
              <a:rPr lang="ja-JP" sz="1100" i="1" spc="-20" dirty="0">
                <a:solidFill>
                  <a:srgbClr val="777879"/>
                </a:solidFill>
                <a:latin typeface="Adobe Clean Han Light" panose="020B0300000000000000" pitchFamily="34" charset="-128"/>
                <a:ea typeface="Adobe Clean Han Light" panose="020B0300000000000000" pitchFamily="34" charset="-128"/>
                <a:cs typeface="AdobeClean-LightIt"/>
              </a:rPr>
              <a:t>アドビサポートのサービスやお客様に最適なレベルについて詳しくは、専任アカウントマネージャー（NAM）またはカスタマーサクセスマネージャー（CSM）にお問い合わせください。</a:t>
            </a:r>
          </a:p>
          <a:p>
            <a:pPr marL="34290">
              <a:lnSpc>
                <a:spcPct val="100000"/>
              </a:lnSpc>
              <a:spcBef>
                <a:spcPts val="795"/>
              </a:spcBef>
            </a:pPr>
            <a:r>
              <a:rPr lang="ja-JP" sz="800" dirty="0">
                <a:solidFill>
                  <a:srgbClr val="6D6D6D"/>
                </a:solidFill>
                <a:latin typeface="Adobe Clean"/>
                <a:ea typeface="MS Mincho"/>
                <a:cs typeface="Adobe Clean"/>
              </a:rPr>
              <a:t>©2021 Adobe.All Rights Reserved.Adobe Confidential.</a:t>
            </a:r>
          </a:p>
        </p:txBody>
      </p:sp>
      <p:sp>
        <p:nvSpPr>
          <p:cNvPr id="64" name="object 23">
            <a:extLst>
              <a:ext uri="{FF2B5EF4-FFF2-40B4-BE49-F238E27FC236}">
                <a16:creationId xmlns:a16="http://schemas.microsoft.com/office/drawing/2014/main" id="{41467BDC-3D83-D844-B922-CD07E94E5AAB}"/>
              </a:ext>
            </a:extLst>
          </p:cNvPr>
          <p:cNvSpPr txBox="1"/>
          <p:nvPr/>
        </p:nvSpPr>
        <p:spPr>
          <a:xfrm>
            <a:off x="197233" y="5031270"/>
            <a:ext cx="6476646" cy="755976"/>
          </a:xfrm>
          <a:prstGeom prst="rect">
            <a:avLst/>
          </a:prstGeom>
        </p:spPr>
        <p:txBody>
          <a:bodyPr vert="horz" wrap="square" lIns="0" tIns="116205" rIns="0" bIns="0" rtlCol="0" anchor="t">
            <a:spAutoFit/>
          </a:bodyPr>
          <a:lstStyle/>
          <a:p>
            <a:pPr>
              <a:spcBef>
                <a:spcPts val="915"/>
              </a:spcBef>
            </a:pPr>
            <a:r>
              <a:rPr lang="ja-JP" sz="1400" b="1" dirty="0">
                <a:solidFill>
                  <a:srgbClr val="020302"/>
                </a:solidFill>
                <a:latin typeface="Adobe Clean Han Regular" panose="020B0500000000000000" pitchFamily="34" charset="-128"/>
                <a:ea typeface="Adobe Clean Han Regular" panose="020B0500000000000000" pitchFamily="34" charset="-128"/>
                <a:cs typeface="Adobe Clean"/>
              </a:rPr>
              <a:t>アドビサポートの対象地域、現地の営業時間、言語サポート</a:t>
            </a:r>
          </a:p>
          <a:p>
            <a:pPr>
              <a:spcBef>
                <a:spcPts val="915"/>
              </a:spcBef>
            </a:pPr>
            <a:r>
              <a:rPr lang="ja-JP" sz="1000" dirty="0">
                <a:solidFill>
                  <a:srgbClr val="1F1F1F"/>
                </a:solidFill>
                <a:latin typeface="Adobe Clean Han Light" panose="020B0300000000000000" pitchFamily="34" charset="-128"/>
                <a:ea typeface="Adobe Clean Han Light" panose="020B0300000000000000" pitchFamily="34" charset="-128"/>
              </a:rPr>
              <a:t>アドビサポートの対象地域と現地営業時間は、以下のとおりです。対象地域は、お客様のセールスオーダーやその他のアドビサポートのご契約資料に記載されている請求先の地域に準じます。</a:t>
            </a:r>
          </a:p>
        </p:txBody>
      </p:sp>
      <p:graphicFrame>
        <p:nvGraphicFramePr>
          <p:cNvPr id="25" name="Table 6">
            <a:extLst>
              <a:ext uri="{FF2B5EF4-FFF2-40B4-BE49-F238E27FC236}">
                <a16:creationId xmlns:a16="http://schemas.microsoft.com/office/drawing/2014/main" id="{3A91F5B0-3974-A14D-A146-FB590F2AAD18}"/>
              </a:ext>
            </a:extLst>
          </p:cNvPr>
          <p:cNvGraphicFramePr>
            <a:graphicFrameLocks noGrp="1"/>
          </p:cNvGraphicFramePr>
          <p:nvPr>
            <p:extLst>
              <p:ext uri="{D42A27DB-BD31-4B8C-83A1-F6EECF244321}">
                <p14:modId xmlns:p14="http://schemas.microsoft.com/office/powerpoint/2010/main" val="4242219289"/>
              </p:ext>
            </p:extLst>
          </p:nvPr>
        </p:nvGraphicFramePr>
        <p:xfrm>
          <a:off x="171128" y="5907213"/>
          <a:ext cx="7391400" cy="1503680"/>
        </p:xfrm>
        <a:graphic>
          <a:graphicData uri="http://schemas.openxmlformats.org/drawingml/2006/table">
            <a:tbl>
              <a:tblPr firstRow="1" bandRow="1">
                <a:tableStyleId>{5C22544A-7EE6-4342-B048-85BDC9FD1C3A}</a:tableStyleId>
              </a:tblPr>
              <a:tblGrid>
                <a:gridCol w="1847850">
                  <a:extLst>
                    <a:ext uri="{9D8B030D-6E8A-4147-A177-3AD203B41FA5}">
                      <a16:colId xmlns:a16="http://schemas.microsoft.com/office/drawing/2014/main" val="2364693614"/>
                    </a:ext>
                  </a:extLst>
                </a:gridCol>
                <a:gridCol w="1847850">
                  <a:extLst>
                    <a:ext uri="{9D8B030D-6E8A-4147-A177-3AD203B41FA5}">
                      <a16:colId xmlns:a16="http://schemas.microsoft.com/office/drawing/2014/main" val="1545335406"/>
                    </a:ext>
                  </a:extLst>
                </a:gridCol>
                <a:gridCol w="1847850">
                  <a:extLst>
                    <a:ext uri="{9D8B030D-6E8A-4147-A177-3AD203B41FA5}">
                      <a16:colId xmlns:a16="http://schemas.microsoft.com/office/drawing/2014/main" val="4165218250"/>
                    </a:ext>
                  </a:extLst>
                </a:gridCol>
                <a:gridCol w="1847850">
                  <a:extLst>
                    <a:ext uri="{9D8B030D-6E8A-4147-A177-3AD203B41FA5}">
                      <a16:colId xmlns:a16="http://schemas.microsoft.com/office/drawing/2014/main" val="215044337"/>
                    </a:ext>
                  </a:extLst>
                </a:gridCol>
              </a:tblGrid>
              <a:tr h="370840">
                <a:tc>
                  <a:txBody>
                    <a:bodyPr/>
                    <a:lstStyle/>
                    <a:p>
                      <a:pPr algn="ctr"/>
                      <a:r>
                        <a:rPr lang="ja-JP" sz="1100" dirty="0">
                          <a:solidFill>
                            <a:schemeClr val="tx1"/>
                          </a:solidFill>
                          <a:latin typeface="Adobe Clean Han Regular" panose="020B0500000000000000" pitchFamily="34" charset="-128"/>
                          <a:ea typeface="Adobe Clean Han Regular" panose="020B0500000000000000" pitchFamily="34" charset="-128"/>
                        </a:rPr>
                        <a:t>南北アメリカ</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dirty="0">
                          <a:solidFill>
                            <a:schemeClr val="tx1"/>
                          </a:solidFill>
                          <a:latin typeface="Adobe Clean Han Regular" panose="020B0500000000000000" pitchFamily="34" charset="-128"/>
                          <a:ea typeface="Adobe Clean Han Regular" panose="020B0500000000000000" pitchFamily="34" charset="-128"/>
                        </a:rPr>
                        <a:t>ヨーロッパ、中東、</a:t>
                      </a:r>
                      <a:br>
                        <a:rPr lang="sk-SK" altLang="ja-JP" sz="1100" dirty="0">
                          <a:solidFill>
                            <a:schemeClr val="tx1"/>
                          </a:solidFill>
                          <a:latin typeface="Adobe Clean Han Regular" panose="020B0500000000000000" pitchFamily="34" charset="-128"/>
                          <a:ea typeface="Adobe Clean Han Regular" panose="020B0500000000000000" pitchFamily="34" charset="-128"/>
                        </a:rPr>
                      </a:br>
                      <a:r>
                        <a:rPr lang="ja-JP" sz="1100" dirty="0">
                          <a:solidFill>
                            <a:schemeClr val="tx1"/>
                          </a:solidFill>
                          <a:latin typeface="Adobe Clean Han Regular" panose="020B0500000000000000" pitchFamily="34" charset="-128"/>
                          <a:ea typeface="Adobe Clean Han Regular" panose="020B0500000000000000" pitchFamily="34" charset="-128"/>
                        </a:rPr>
                        <a:t>アフリカ</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a:solidFill>
                            <a:schemeClr val="tx1"/>
                          </a:solidFill>
                          <a:latin typeface="Adobe Clean Han Regular" panose="020B0500000000000000" pitchFamily="34" charset="-128"/>
                          <a:ea typeface="Adobe Clean Han Regular" panose="020B0500000000000000" pitchFamily="34" charset="-128"/>
                        </a:rPr>
                        <a:t>アジア太平洋</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a:solidFill>
                            <a:schemeClr val="tx1"/>
                          </a:solidFill>
                          <a:latin typeface="Adobe Clean Han Regular" panose="020B0500000000000000" pitchFamily="34" charset="-128"/>
                          <a:ea typeface="Adobe Clean Han Regular" panose="020B0500000000000000" pitchFamily="34" charset="-128"/>
                        </a:rPr>
                        <a:t>日本 </a:t>
                      </a:r>
                      <a:r>
                        <a:rPr lang="ja-JP" sz="1100" baseline="30000">
                          <a:solidFill>
                            <a:schemeClr val="tx1"/>
                          </a:solidFill>
                          <a:latin typeface="Adobe Clean Han Regular" panose="020B0500000000000000" pitchFamily="34" charset="-128"/>
                          <a:ea typeface="Adobe Clean Han Regular" panose="020B0500000000000000" pitchFamily="34" charset="-128"/>
                        </a:rPr>
                        <a:t>1 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algn="ctr"/>
                      <a:r>
                        <a:rPr lang="ja-JP" sz="1100">
                          <a:solidFill>
                            <a:schemeClr val="tx1"/>
                          </a:solidFill>
                          <a:latin typeface="Adobe Clean Han Regular" panose="020B0500000000000000" pitchFamily="34" charset="-128"/>
                          <a:ea typeface="Adobe Clean Han Regular" panose="020B0500000000000000" pitchFamily="34" charset="-128"/>
                        </a:rPr>
                        <a:t>午前 6:00 ～午後 5:30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a:solidFill>
                            <a:schemeClr val="tx1"/>
                          </a:solidFill>
                          <a:latin typeface="Adobe Clean Han Regular" panose="020B0500000000000000" pitchFamily="34" charset="-128"/>
                          <a:ea typeface="Adobe Clean Han Regular" panose="020B0500000000000000" pitchFamily="34" charset="-128"/>
                        </a:rPr>
                        <a:t>午前 9:00 ～午後 5:00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dirty="0">
                          <a:solidFill>
                            <a:schemeClr val="tx1"/>
                          </a:solidFill>
                          <a:latin typeface="Adobe Clean Han Regular" panose="020B0500000000000000" pitchFamily="34" charset="-128"/>
                          <a:ea typeface="Adobe Clean Han Regular" panose="020B0500000000000000" pitchFamily="34" charset="-128"/>
                        </a:rPr>
                        <a:t>午前 9:00 ～午後 5:00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dirty="0">
                          <a:solidFill>
                            <a:schemeClr val="tx1"/>
                          </a:solidFill>
                          <a:latin typeface="Adobe Clean Han Regular" panose="020B0500000000000000" pitchFamily="34" charset="-128"/>
                          <a:ea typeface="Adobe Clean Han Regular" panose="020B0500000000000000" pitchFamily="34" charset="-128"/>
                        </a:rPr>
                        <a:t>午前 9:00 ～午後 5:30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574796478"/>
                  </a:ext>
                </a:extLst>
              </a:tr>
              <a:tr h="0">
                <a:tc gridSpan="4">
                  <a:txBody>
                    <a:bodyPr/>
                    <a:lstStyle/>
                    <a:p>
                      <a:pPr marL="0" marR="0" lvl="0" indent="0" algn="ctr" eaLnBrk="1" fontAlgn="auto" latinLnBrk="0" hangingPunct="1">
                        <a:lnSpc>
                          <a:spcPct val="100000"/>
                        </a:lnSpc>
                        <a:spcBef>
                          <a:spcPts val="0"/>
                        </a:spcBef>
                        <a:spcAft>
                          <a:spcPts val="0"/>
                        </a:spcAft>
                        <a:buClrTx/>
                        <a:buSzTx/>
                        <a:buFontTx/>
                        <a:buNone/>
                      </a:pPr>
                      <a:r>
                        <a:rPr lang="ja-JP" sz="1100" b="1" i="0" u="none" strike="noStrike" cap="none" normalizeH="0" baseline="30000" noProof="0" dirty="0">
                          <a:ln>
                            <a:noFill/>
                          </a:ln>
                          <a:uLnTx/>
                          <a:uFillTx/>
                          <a:latin typeface="Adobe Clean Han Regular" panose="020B0500000000000000" pitchFamily="34" charset="-128"/>
                          <a:ea typeface="Adobe Clean Han Regular" panose="020B0500000000000000" pitchFamily="34" charset="-128"/>
                          <a:cs typeface="+mn-cs"/>
                        </a:rPr>
                        <a:t> </a:t>
                      </a:r>
                      <a:r>
                        <a:rPr lang="ja-JP" sz="1100" dirty="0">
                          <a:solidFill>
                            <a:schemeClr val="tx1"/>
                          </a:solidFill>
                          <a:latin typeface="Adobe Clean Han Regular" panose="020B0500000000000000" pitchFamily="34" charset="-128"/>
                          <a:ea typeface="Adobe Clean Han Regular" panose="020B0500000000000000" pitchFamily="34" charset="-128"/>
                          <a:cs typeface="+mn-cs"/>
                        </a:rPr>
                        <a:t>サポートで対応している言語は、英語および日本語のみです。</a:t>
                      </a:r>
                    </a:p>
                    <a:p>
                      <a:pPr marL="0" marR="0" lvl="0" indent="0" algn="ctr">
                        <a:lnSpc>
                          <a:spcPct val="100000"/>
                        </a:lnSpc>
                        <a:spcBef>
                          <a:spcPts val="0"/>
                        </a:spcBef>
                        <a:spcAft>
                          <a:spcPts val="0"/>
                        </a:spcAft>
                        <a:buClrTx/>
                        <a:buSzTx/>
                        <a:buFontTx/>
                        <a:buNone/>
                      </a:pPr>
                      <a:r>
                        <a:rPr lang="ja-JP" sz="1100" i="1" dirty="0">
                          <a:solidFill>
                            <a:schemeClr val="tx1"/>
                          </a:solidFill>
                          <a:latin typeface="Adobe Clean Han Regular" panose="020B0500000000000000" pitchFamily="34" charset="-128"/>
                          <a:ea typeface="Adobe Clean Han Regular" panose="020B0500000000000000" pitchFamily="34" charset="-128"/>
                        </a:rPr>
                        <a:t>*Adobe Commerce のサポートは、日本語に対応していません。</a:t>
                      </a:r>
                    </a:p>
                    <a:p>
                      <a:pPr algn="l" rtl="0"/>
                      <a:endParaRPr kumimoji="0" lang="en-US" sz="1100" b="1" i="0" u="none" strike="noStrike" kern="0" cap="none" spc="0" normalizeH="0" baseline="30000" noProof="0" dirty="0">
                        <a:ln>
                          <a:noFill/>
                        </a:ln>
                        <a:solidFill>
                          <a:prstClr val="black"/>
                        </a:solidFill>
                        <a:effectLst/>
                        <a:uLnTx/>
                        <a:uFillTx/>
                        <a:latin typeface="Adobe Clean Han Regular" panose="020B0500000000000000" pitchFamily="34" charset="-128"/>
                        <a:ea typeface="Adobe Clean Han Regular" panose="020B0500000000000000" pitchFamily="34" charset="-128"/>
                        <a:cs typeface="+mn-cs"/>
                      </a:endParaRPr>
                    </a:p>
                    <a:p>
                      <a:pPr algn="ctr"/>
                      <a:r>
                        <a:rPr lang="ja-JP" sz="1100" i="0" dirty="0">
                          <a:solidFill>
                            <a:schemeClr val="tx1"/>
                          </a:solidFill>
                          <a:latin typeface="Adobe Clean Han Regular" panose="020B0500000000000000" pitchFamily="34" charset="-128"/>
                          <a:ea typeface="Adobe Clean Han Regular" panose="020B0500000000000000" pitchFamily="34" charset="-128"/>
                        </a:rPr>
                        <a:t> </a:t>
                      </a:r>
                      <a:r>
                        <a:rPr lang="ja-JP" sz="1100" i="0" baseline="30000" dirty="0">
                          <a:solidFill>
                            <a:schemeClr val="tx1"/>
                          </a:solidFill>
                          <a:latin typeface="Adobe Clean Han Regular" panose="020B0500000000000000" pitchFamily="34" charset="-128"/>
                          <a:ea typeface="Adobe Clean Han Regular" panose="020B0500000000000000" pitchFamily="34" charset="-128"/>
                        </a:rPr>
                        <a:t>1 </a:t>
                      </a:r>
                      <a:r>
                        <a:rPr lang="ja-JP" sz="1100" i="0" dirty="0">
                          <a:solidFill>
                            <a:schemeClr val="tx1"/>
                          </a:solidFill>
                          <a:latin typeface="Adobe Clean Han Regular" panose="020B0500000000000000" pitchFamily="34" charset="-128"/>
                          <a:ea typeface="Adobe Clean Han Regular" panose="020B0500000000000000" pitchFamily="34" charset="-128"/>
                        </a:rPr>
                        <a:t>P2、P3、P4 の場合は、営業時間内のみの対応です。</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6762220"/>
                  </a:ext>
                </a:extLst>
              </a:tr>
            </a:tbl>
          </a:graphicData>
        </a:graphic>
      </p:graphicFrame>
      <p:sp>
        <p:nvSpPr>
          <p:cNvPr id="50" name="object 30">
            <a:extLst>
              <a:ext uri="{FF2B5EF4-FFF2-40B4-BE49-F238E27FC236}">
                <a16:creationId xmlns:a16="http://schemas.microsoft.com/office/drawing/2014/main" id="{043050D0-21FC-0C42-8484-7FE7C0DB771F}"/>
              </a:ext>
            </a:extLst>
          </p:cNvPr>
          <p:cNvSpPr/>
          <p:nvPr/>
        </p:nvSpPr>
        <p:spPr>
          <a:xfrm>
            <a:off x="171128" y="7483367"/>
            <a:ext cx="7391400" cy="1610360"/>
          </a:xfrm>
          <a:custGeom>
            <a:avLst/>
            <a:gdLst/>
            <a:ahLst/>
            <a:cxnLst/>
            <a:rect l="l" t="t" r="r" b="b"/>
            <a:pathLst>
              <a:path w="7391400" h="1610359">
                <a:moveTo>
                  <a:pt x="7391400" y="0"/>
                </a:moveTo>
                <a:lnTo>
                  <a:pt x="0" y="0"/>
                </a:lnTo>
                <a:lnTo>
                  <a:pt x="0" y="1610361"/>
                </a:lnTo>
                <a:lnTo>
                  <a:pt x="7391400" y="1610361"/>
                </a:lnTo>
                <a:lnTo>
                  <a:pt x="7391400" y="0"/>
                </a:lnTo>
                <a:close/>
              </a:path>
            </a:pathLst>
          </a:custGeom>
          <a:solidFill>
            <a:srgbClr val="575757"/>
          </a:solidFill>
        </p:spPr>
        <p:txBody>
          <a:bodyPr wrap="square" lIns="0" tIns="0" rIns="0" bIns="0" rtlCol="0"/>
          <a:lstStyle/>
          <a:p>
            <a:endParaRPr/>
          </a:p>
        </p:txBody>
      </p:sp>
      <p:pic>
        <p:nvPicPr>
          <p:cNvPr id="83" name="object 56">
            <a:extLst>
              <a:ext uri="{FF2B5EF4-FFF2-40B4-BE49-F238E27FC236}">
                <a16:creationId xmlns:a16="http://schemas.microsoft.com/office/drawing/2014/main" id="{488FF0A5-3931-B14A-A256-9BD5C4AB39DA}"/>
              </a:ext>
            </a:extLst>
          </p:cNvPr>
          <p:cNvPicPr/>
          <p:nvPr/>
        </p:nvPicPr>
        <p:blipFill>
          <a:blip r:embed="rId6" cstate="print"/>
          <a:stretch>
            <a:fillRect/>
          </a:stretch>
        </p:blipFill>
        <p:spPr>
          <a:xfrm>
            <a:off x="177091" y="7483366"/>
            <a:ext cx="2212084" cy="1595099"/>
          </a:xfrm>
          <a:prstGeom prst="rect">
            <a:avLst/>
          </a:prstGeom>
        </p:spPr>
      </p:pic>
      <p:sp>
        <p:nvSpPr>
          <p:cNvPr id="84" name="object 64">
            <a:extLst>
              <a:ext uri="{FF2B5EF4-FFF2-40B4-BE49-F238E27FC236}">
                <a16:creationId xmlns:a16="http://schemas.microsoft.com/office/drawing/2014/main" id="{21E0A3A6-11B9-E44E-A4F0-18AED6E614AE}"/>
              </a:ext>
            </a:extLst>
          </p:cNvPr>
          <p:cNvSpPr txBox="1"/>
          <p:nvPr/>
        </p:nvSpPr>
        <p:spPr>
          <a:xfrm>
            <a:off x="2840871" y="8528519"/>
            <a:ext cx="810895" cy="385445"/>
          </a:xfrm>
          <a:prstGeom prst="rect">
            <a:avLst/>
          </a:prstGeom>
        </p:spPr>
        <p:txBody>
          <a:bodyPr vert="horz" wrap="square" lIns="0" tIns="23495" rIns="0" bIns="0" rtlCol="0">
            <a:spAutoFit/>
          </a:bodyPr>
          <a:lstStyle/>
          <a:p>
            <a:pPr marR="5080" algn="ctr">
              <a:lnSpc>
                <a:spcPts val="1390"/>
              </a:lnSpc>
              <a:spcBef>
                <a:spcPts val="185"/>
              </a:spcBef>
            </a:pPr>
            <a:r>
              <a:rPr lang="ja-JP" sz="1200" b="1" dirty="0">
                <a:solidFill>
                  <a:srgbClr val="FFFFFF"/>
                </a:solidFill>
                <a:latin typeface="Adobe Clean Han Regular" panose="020B0500000000000000" pitchFamily="34" charset="-128"/>
                <a:ea typeface="Adobe Clean Han Regular" panose="020B0500000000000000" pitchFamily="34" charset="-128"/>
                <a:cs typeface="Adobe Clean"/>
              </a:rPr>
              <a:t>卓越した</a:t>
            </a:r>
            <a:br>
              <a:rPr lang="ja-JP" sz="1200" b="1" dirty="0">
                <a:solidFill>
                  <a:srgbClr val="FFFFFF"/>
                </a:solidFill>
                <a:latin typeface="Adobe Clean Han Regular" panose="020B0500000000000000" pitchFamily="34" charset="-128"/>
                <a:ea typeface="Adobe Clean Han Regular" panose="020B0500000000000000" pitchFamily="34" charset="-128"/>
                <a:cs typeface="Adobe Clean"/>
              </a:rPr>
            </a:br>
            <a:r>
              <a:rPr lang="ja-JP" sz="1200" b="1" dirty="0">
                <a:solidFill>
                  <a:srgbClr val="FFFFFF"/>
                </a:solidFill>
                <a:latin typeface="Adobe Clean Han Regular" panose="020B0500000000000000" pitchFamily="34" charset="-128"/>
                <a:ea typeface="Adobe Clean Han Regular" panose="020B0500000000000000" pitchFamily="34" charset="-128"/>
                <a:cs typeface="Adobe Clean"/>
              </a:rPr>
              <a:t>専門知識</a:t>
            </a:r>
          </a:p>
        </p:txBody>
      </p:sp>
      <p:sp>
        <p:nvSpPr>
          <p:cNvPr id="85" name="object 64">
            <a:extLst>
              <a:ext uri="{FF2B5EF4-FFF2-40B4-BE49-F238E27FC236}">
                <a16:creationId xmlns:a16="http://schemas.microsoft.com/office/drawing/2014/main" id="{3921F04C-B61B-A948-947F-C33BBFF39A32}"/>
              </a:ext>
            </a:extLst>
          </p:cNvPr>
          <p:cNvSpPr txBox="1"/>
          <p:nvPr/>
        </p:nvSpPr>
        <p:spPr>
          <a:xfrm>
            <a:off x="4705825" y="8541244"/>
            <a:ext cx="810895" cy="382797"/>
          </a:xfrm>
          <a:prstGeom prst="rect">
            <a:avLst/>
          </a:prstGeom>
        </p:spPr>
        <p:txBody>
          <a:bodyPr vert="horz" wrap="square" lIns="0" tIns="23495" rIns="0" bIns="0" rtlCol="0">
            <a:spAutoFit/>
          </a:bodyPr>
          <a:lstStyle/>
          <a:p>
            <a:pPr marR="5080" algn="ctr">
              <a:lnSpc>
                <a:spcPts val="1390"/>
              </a:lnSpc>
              <a:spcBef>
                <a:spcPts val="185"/>
              </a:spcBef>
            </a:pPr>
            <a:r>
              <a:rPr lang="ja-JP" sz="1200" b="1" dirty="0">
                <a:solidFill>
                  <a:srgbClr val="FFFFFF"/>
                </a:solidFill>
                <a:latin typeface="Adobe Clean Han Regular" panose="020B0500000000000000" pitchFamily="34" charset="-128"/>
                <a:ea typeface="Adobe Clean Han Regular" panose="020B0500000000000000" pitchFamily="34" charset="-128"/>
                <a:cs typeface="Adobe Clean"/>
              </a:rPr>
              <a:t>迅速な</a:t>
            </a:r>
            <a:br>
              <a:rPr lang="ja-JP" sz="1200" b="1" dirty="0">
                <a:solidFill>
                  <a:srgbClr val="FFFFFF"/>
                </a:solidFill>
                <a:latin typeface="Adobe Clean Han Regular" panose="020B0500000000000000" pitchFamily="34" charset="-128"/>
                <a:ea typeface="Adobe Clean Han Regular" panose="020B0500000000000000" pitchFamily="34" charset="-128"/>
                <a:cs typeface="Adobe Clean"/>
              </a:rPr>
            </a:br>
            <a:r>
              <a:rPr lang="ja-JP" sz="1200" b="1" dirty="0">
                <a:solidFill>
                  <a:srgbClr val="FFFFFF"/>
                </a:solidFill>
                <a:latin typeface="Adobe Clean Han Regular" panose="020B0500000000000000" pitchFamily="34" charset="-128"/>
                <a:ea typeface="Adobe Clean Han Regular" panose="020B0500000000000000" pitchFamily="34" charset="-128"/>
                <a:cs typeface="Adobe Clean"/>
              </a:rPr>
              <a:t>サポート</a:t>
            </a:r>
          </a:p>
        </p:txBody>
      </p:sp>
      <p:sp>
        <p:nvSpPr>
          <p:cNvPr id="86" name="object 32">
            <a:extLst>
              <a:ext uri="{FF2B5EF4-FFF2-40B4-BE49-F238E27FC236}">
                <a16:creationId xmlns:a16="http://schemas.microsoft.com/office/drawing/2014/main" id="{73055FA1-8180-F44A-A86E-2B1D4C7C6B5E}"/>
              </a:ext>
            </a:extLst>
          </p:cNvPr>
          <p:cNvSpPr txBox="1"/>
          <p:nvPr/>
        </p:nvSpPr>
        <p:spPr>
          <a:xfrm>
            <a:off x="6316980" y="8543943"/>
            <a:ext cx="1124818" cy="382797"/>
          </a:xfrm>
          <a:prstGeom prst="rect">
            <a:avLst/>
          </a:prstGeom>
        </p:spPr>
        <p:txBody>
          <a:bodyPr vert="horz" wrap="square" lIns="0" tIns="23495" rIns="0" bIns="0" rtlCol="0">
            <a:spAutoFit/>
          </a:bodyPr>
          <a:lstStyle/>
          <a:p>
            <a:pPr marR="5080" algn="ctr">
              <a:lnSpc>
                <a:spcPts val="1390"/>
              </a:lnSpc>
              <a:spcBef>
                <a:spcPts val="185"/>
              </a:spcBef>
            </a:pPr>
            <a:r>
              <a:rPr lang="ja-JP" sz="1200" b="1" dirty="0">
                <a:solidFill>
                  <a:srgbClr val="FFFFFF"/>
                </a:solidFill>
                <a:latin typeface="Adobe Clean Han Regular" panose="020B0500000000000000" pitchFamily="34" charset="-128"/>
                <a:ea typeface="Adobe Clean Han Regular" panose="020B0500000000000000" pitchFamily="34" charset="-128"/>
                <a:cs typeface="Adobe Clean"/>
              </a:rPr>
              <a:t>戦略的</a:t>
            </a:r>
            <a:br>
              <a:rPr lang="ja-JP" sz="1200" b="1" dirty="0">
                <a:solidFill>
                  <a:srgbClr val="FFFFFF"/>
                </a:solidFill>
                <a:latin typeface="Adobe Clean Han Regular" panose="020B0500000000000000" pitchFamily="34" charset="-128"/>
                <a:ea typeface="Adobe Clean Han Regular" panose="020B0500000000000000" pitchFamily="34" charset="-128"/>
                <a:cs typeface="Adobe Clean"/>
              </a:rPr>
            </a:br>
            <a:r>
              <a:rPr lang="ja-JP" sz="1200" b="1" dirty="0">
                <a:solidFill>
                  <a:srgbClr val="FFFFFF"/>
                </a:solidFill>
                <a:latin typeface="Adobe Clean Han Regular" panose="020B0500000000000000" pitchFamily="34" charset="-128"/>
                <a:ea typeface="Adobe Clean Han Regular" panose="020B0500000000000000" pitchFamily="34" charset="-128"/>
                <a:cs typeface="Adobe Clean"/>
              </a:rPr>
              <a:t>アドバイス</a:t>
            </a:r>
          </a:p>
        </p:txBody>
      </p:sp>
      <p:graphicFrame>
        <p:nvGraphicFramePr>
          <p:cNvPr id="111" name="Table 6">
            <a:extLst>
              <a:ext uri="{FF2B5EF4-FFF2-40B4-BE49-F238E27FC236}">
                <a16:creationId xmlns:a16="http://schemas.microsoft.com/office/drawing/2014/main" id="{D8653CEC-4213-DE40-9BAF-D1E3318FF89C}"/>
              </a:ext>
            </a:extLst>
          </p:cNvPr>
          <p:cNvGraphicFramePr>
            <a:graphicFrameLocks noGrp="1"/>
          </p:cNvGraphicFramePr>
          <p:nvPr>
            <p:extLst>
              <p:ext uri="{D42A27DB-BD31-4B8C-83A1-F6EECF244321}">
                <p14:modId xmlns:p14="http://schemas.microsoft.com/office/powerpoint/2010/main" val="1701350056"/>
              </p:ext>
            </p:extLst>
          </p:nvPr>
        </p:nvGraphicFramePr>
        <p:xfrm>
          <a:off x="194236" y="1059345"/>
          <a:ext cx="7368291" cy="3606800"/>
        </p:xfrm>
        <a:graphic>
          <a:graphicData uri="http://schemas.openxmlformats.org/drawingml/2006/table">
            <a:tbl>
              <a:tblPr firstRow="1" bandRow="1">
                <a:tableStyleId>{5C22544A-7EE6-4342-B048-85BDC9FD1C3A}</a:tableStyleId>
              </a:tblPr>
              <a:tblGrid>
                <a:gridCol w="3619574">
                  <a:extLst>
                    <a:ext uri="{9D8B030D-6E8A-4147-A177-3AD203B41FA5}">
                      <a16:colId xmlns:a16="http://schemas.microsoft.com/office/drawing/2014/main" val="2364693614"/>
                    </a:ext>
                  </a:extLst>
                </a:gridCol>
                <a:gridCol w="3748717">
                  <a:extLst>
                    <a:ext uri="{9D8B030D-6E8A-4147-A177-3AD203B41FA5}">
                      <a16:colId xmlns:a16="http://schemas.microsoft.com/office/drawing/2014/main" val="1545335406"/>
                    </a:ext>
                  </a:extLst>
                </a:gridCol>
              </a:tblGrid>
              <a:tr h="370840">
                <a:tc>
                  <a:txBody>
                    <a:bodyPr/>
                    <a:lstStyle/>
                    <a:p>
                      <a:r>
                        <a:rPr lang="ja-JP" sz="1100" b="0" dirty="0">
                          <a:solidFill>
                            <a:schemeClr val="tx1"/>
                          </a:solidFill>
                          <a:latin typeface="Adobe Clean Han Regular" panose="020B0500000000000000" pitchFamily="34" charset="-128"/>
                          <a:ea typeface="Adobe Clean Han Regular" panose="020B0500000000000000" pitchFamily="34" charset="-128"/>
                          <a:cs typeface="+mn-cs"/>
                          <a:hlinkClick r:id="rId7"/>
                        </a:rPr>
                        <a:t>Experience League</a:t>
                      </a:r>
                    </a:p>
                  </a:txBody>
                  <a:tcPr marL="47625" marR="47625"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eaLnBrk="1" fontAlgn="auto" latinLnBrk="0" hangingPunct="1">
                        <a:lnSpc>
                          <a:spcPct val="100000"/>
                        </a:lnSpc>
                        <a:spcBef>
                          <a:spcPts val="0"/>
                        </a:spcBef>
                        <a:spcAft>
                          <a:spcPts val="0"/>
                        </a:spcAft>
                        <a:buClrTx/>
                        <a:buSzTx/>
                        <a:buFontTx/>
                        <a:buNone/>
                      </a:pPr>
                      <a:r>
                        <a:rPr lang="ja-JP" sz="1000" b="0" dirty="0">
                          <a:solidFill>
                            <a:srgbClr val="000000"/>
                          </a:solidFill>
                          <a:latin typeface="Adobe Clean Han Light" panose="020B0300000000000000" pitchFamily="34" charset="-128"/>
                          <a:ea typeface="Adobe Clean Han Light" panose="020B0300000000000000" pitchFamily="34" charset="-128"/>
                          <a:cs typeface="+mn-cs"/>
                        </a:rPr>
                        <a:t>Experience League では、アドビへの投資に対して企業が期待している価値を実現するための支援を行います。セルフサービスのチュートリアル、製品ドキュメント、講師によるトレーニング、コミュニティ、テクニカルサポートなど、パーソナライズされた成功への道筋に沿って、お客様が学習し、繋がり、</a:t>
                      </a:r>
                      <a:br>
                        <a:rPr lang="sk-SK" altLang="ja-JP" sz="1000" b="0" dirty="0">
                          <a:solidFill>
                            <a:srgbClr val="000000"/>
                          </a:solidFill>
                          <a:latin typeface="Adobe Clean Han Light" panose="020B0300000000000000" pitchFamily="34" charset="-128"/>
                          <a:ea typeface="Adobe Clean Han Light" panose="020B0300000000000000" pitchFamily="34" charset="-128"/>
                          <a:cs typeface="+mn-cs"/>
                        </a:rPr>
                      </a:br>
                      <a:r>
                        <a:rPr lang="ja-JP" sz="1000" b="0" dirty="0">
                          <a:solidFill>
                            <a:srgbClr val="000000"/>
                          </a:solidFill>
                          <a:latin typeface="Adobe Clean Han Light" panose="020B0300000000000000" pitchFamily="34" charset="-128"/>
                          <a:ea typeface="Adobe Clean Han Light" panose="020B0300000000000000" pitchFamily="34" charset="-128"/>
                          <a:cs typeface="+mn-cs"/>
                        </a:rPr>
                        <a:t>成長できる、統合された場所です。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sz="1100" dirty="0">
                          <a:solidFill>
                            <a:schemeClr val="dk1"/>
                          </a:solidFill>
                          <a:latin typeface="Adobe Clean Han Regular" panose="020B0500000000000000" pitchFamily="34" charset="-128"/>
                          <a:ea typeface="Adobe Clean Han Regular" panose="020B0500000000000000" pitchFamily="34" charset="-128"/>
                          <a:cs typeface="+mn-cs"/>
                          <a:hlinkClick r:id="rId8"/>
                        </a:rPr>
                        <a:t>トレーニング</a:t>
                      </a:r>
                      <a:r>
                        <a:rPr lang="ja-JP" sz="1100" dirty="0">
                          <a:solidFill>
                            <a:schemeClr val="dk1"/>
                          </a:solidFill>
                          <a:latin typeface="Adobe Clean Han Regular" panose="020B0500000000000000" pitchFamily="34" charset="-128"/>
                          <a:ea typeface="Adobe Clean Han Regular" panose="020B0500000000000000" pitchFamily="34" charset="-128"/>
                          <a:cs typeface="+mn-cs"/>
                        </a:rPr>
                        <a:t>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sz="1000" dirty="0">
                          <a:solidFill>
                            <a:srgbClr val="000000"/>
                          </a:solidFill>
                          <a:latin typeface="Adobe Clean Han Light" panose="020B0300000000000000" pitchFamily="34" charset="-128"/>
                          <a:ea typeface="Adobe Clean Han Light" panose="020B0300000000000000" pitchFamily="34" charset="-128"/>
                          <a:cs typeface="+mn-cs"/>
                        </a:rPr>
                        <a:t>Adobe Digital Learning Services のコースには、Experience League からアクセスできます。ラーニングコースは、オンデ</a:t>
                      </a:r>
                      <a:r>
                        <a:rPr lang="ja-JP" sz="1000" spc="-20" baseline="0" dirty="0">
                          <a:solidFill>
                            <a:srgbClr val="000000"/>
                          </a:solidFill>
                          <a:latin typeface="Adobe Clean Han Light" panose="020B0300000000000000" pitchFamily="34" charset="-128"/>
                          <a:ea typeface="Adobe Clean Han Light" panose="020B0300000000000000" pitchFamily="34" charset="-128"/>
                          <a:cs typeface="+mn-cs"/>
                        </a:rPr>
                        <a:t>マンドレッスンと講師によるレッスンが統合されています。  </a:t>
                      </a:r>
                      <a:br>
                        <a:rPr lang="sk-SK" altLang="ja-JP" sz="1000" spc="-20" baseline="0" dirty="0">
                          <a:solidFill>
                            <a:srgbClr val="000000"/>
                          </a:solidFill>
                          <a:latin typeface="Adobe Clean Han Light" panose="020B0300000000000000" pitchFamily="34" charset="-128"/>
                          <a:ea typeface="Adobe Clean Han Light" panose="020B0300000000000000" pitchFamily="34" charset="-128"/>
                          <a:cs typeface="+mn-cs"/>
                        </a:rPr>
                      </a:br>
                      <a:r>
                        <a:rPr lang="ja-JP" sz="1000" dirty="0">
                          <a:solidFill>
                            <a:srgbClr val="000000"/>
                          </a:solidFill>
                          <a:latin typeface="Adobe Clean Han Light" panose="020B0300000000000000" pitchFamily="34" charset="-128"/>
                          <a:ea typeface="Adobe Clean Han Light" panose="020B0300000000000000" pitchFamily="34" charset="-128"/>
                          <a:cs typeface="+mn-cs"/>
                        </a:rPr>
                        <a:t>市場価値が認められたスキルを習得し、組織での成功を促進するために活用できます。</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12752217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sz="1100" dirty="0">
                          <a:solidFill>
                            <a:schemeClr val="tx1"/>
                          </a:solidFill>
                          <a:latin typeface="Adobe Clean Han Regular" panose="020B0500000000000000" pitchFamily="34" charset="-128"/>
                          <a:ea typeface="Adobe Clean Han Regular" panose="020B0500000000000000" pitchFamily="34" charset="-128"/>
                          <a:cs typeface="+mn-cs"/>
                          <a:hlinkClick r:id="rId9"/>
                        </a:rPr>
                        <a:t>本番環境の問題とシステム障害</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eaLnBrk="1" fontAlgn="auto" latinLnBrk="0" hangingPunct="1">
                        <a:lnSpc>
                          <a:spcPct val="100000"/>
                        </a:lnSpc>
                        <a:spcBef>
                          <a:spcPts val="0"/>
                        </a:spcBef>
                        <a:spcAft>
                          <a:spcPts val="0"/>
                        </a:spcAft>
                        <a:buClrTx/>
                        <a:buSzTx/>
                        <a:buFontTx/>
                        <a:buNone/>
                      </a:pPr>
                      <a:r>
                        <a:rPr lang="ja-JP" sz="1000" dirty="0">
                          <a:solidFill>
                            <a:srgbClr val="000000"/>
                          </a:solidFill>
                          <a:latin typeface="Adobe Clean Han Light" panose="020B0300000000000000" pitchFamily="34" charset="-128"/>
                          <a:ea typeface="Adobe Clean Han Light" panose="020B0300000000000000" pitchFamily="34" charset="-128"/>
                          <a:cs typeface="+mn-cs"/>
                        </a:rPr>
                        <a:t>status.adobe.com では、マルチテナント環境にデプロイされたすべてのアドビ製品およびサービスのシステムステータス情報が表示されます。お客様は、アドビが製品イベントを作成、更新、解決した際に電子メール通知を受け取るようサブスクリプション設定を選択できます。イベントには、定期的なメンテナンスや、様々な重大度レベルの問題が含まれています。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69623348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sz="1100" b="0" i="0" dirty="0">
                          <a:solidFill>
                            <a:schemeClr val="dk1"/>
                          </a:solidFill>
                          <a:latin typeface="Adobe Clean Han Regular" panose="020B0500000000000000" pitchFamily="34" charset="-128"/>
                          <a:ea typeface="Adobe Clean Han Regular" panose="020B0500000000000000" pitchFamily="34" charset="-128"/>
                          <a:cs typeface="+mn-cs"/>
                          <a:hlinkClick r:id="rId10" tooltip="https://helpx.adobe.com/jp/support/programs/enterprise-support-programs/premier-support-business.html"/>
                        </a:rPr>
                        <a:t>ビジネスサポート web サイト</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ja-JP" sz="1000">
                          <a:solidFill>
                            <a:srgbClr val="000000"/>
                          </a:solidFill>
                          <a:latin typeface="Adobe Clean Han Light" panose="020B0300000000000000" pitchFamily="34" charset="-128"/>
                          <a:ea typeface="Adobe Clean Han Light" panose="020B0300000000000000" pitchFamily="34" charset="-128"/>
                          <a:cs typeface="+mn-cs"/>
                        </a:rPr>
                        <a:t>アドビビジネスサポート web サイト。</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77213556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sz="1100" dirty="0">
                          <a:solidFill>
                            <a:schemeClr val="tx1"/>
                          </a:solidFill>
                          <a:latin typeface="Adobe Clean Han Regular" panose="020B0500000000000000" pitchFamily="34" charset="-128"/>
                          <a:ea typeface="Adobe Clean Han Regular" panose="020B0500000000000000" pitchFamily="34" charset="-128"/>
                          <a:cs typeface="+mn-cs"/>
                          <a:hlinkClick r:id="rId11"/>
                        </a:rPr>
                        <a:t>利用条件</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ja-JP" sz="1000" dirty="0">
                          <a:solidFill>
                            <a:srgbClr val="000000"/>
                          </a:solidFill>
                          <a:latin typeface="Adobe Clean Han Light" panose="020B0300000000000000" pitchFamily="34" charset="-128"/>
                          <a:ea typeface="Adobe Clean Han Light" panose="020B0300000000000000" pitchFamily="34" charset="-128"/>
                          <a:cs typeface="+mn-cs"/>
                        </a:rPr>
                        <a:t>提供するサポートサービスについて詳しく説明されています。</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3862379"/>
                  </a:ext>
                </a:extLst>
              </a:tr>
            </a:tbl>
          </a:graphicData>
        </a:graphic>
      </p:graphicFrame>
      <p:pic>
        <p:nvPicPr>
          <p:cNvPr id="8" name="Graphic 7" descr="Target outline">
            <a:extLst>
              <a:ext uri="{FF2B5EF4-FFF2-40B4-BE49-F238E27FC236}">
                <a16:creationId xmlns:a16="http://schemas.microsoft.com/office/drawing/2014/main" id="{1EAA263E-04A7-0D46-952E-EA3033B45116}"/>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605069" y="7754465"/>
            <a:ext cx="548640" cy="548640"/>
          </a:xfrm>
          <a:prstGeom prst="rect">
            <a:avLst/>
          </a:prstGeom>
        </p:spPr>
      </p:pic>
      <p:pic>
        <p:nvPicPr>
          <p:cNvPr id="10" name="Graphic 9" descr="Rocket outline">
            <a:extLst>
              <a:ext uri="{FF2B5EF4-FFF2-40B4-BE49-F238E27FC236}">
                <a16:creationId xmlns:a16="http://schemas.microsoft.com/office/drawing/2014/main" id="{A068EBC3-B418-4E4A-A520-101CA4B39F23}"/>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812464" y="7751776"/>
            <a:ext cx="548640" cy="548640"/>
          </a:xfrm>
          <a:prstGeom prst="rect">
            <a:avLst/>
          </a:prstGeom>
        </p:spPr>
      </p:pic>
      <p:pic>
        <p:nvPicPr>
          <p:cNvPr id="12" name="Graphic 11" descr="Medal outline">
            <a:extLst>
              <a:ext uri="{FF2B5EF4-FFF2-40B4-BE49-F238E27FC236}">
                <a16:creationId xmlns:a16="http://schemas.microsoft.com/office/drawing/2014/main" id="{C7BEFC2D-0CA6-0448-B9FA-6E1581CA6D3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971998" y="7751776"/>
            <a:ext cx="548640" cy="548640"/>
          </a:xfrm>
          <a:prstGeom prst="rect">
            <a:avLst/>
          </a:prstGeom>
        </p:spPr>
      </p:pic>
    </p:spTree>
    <p:extLst>
      <p:ext uri="{BB962C8B-B14F-4D97-AF65-F5344CB8AC3E}">
        <p14:creationId xmlns:p14="http://schemas.microsoft.com/office/powerpoint/2010/main" val="1050037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F5F5F"/>
      </a:hlink>
      <a:folHlink>
        <a:srgbClr val="800080"/>
      </a:folHlink>
    </a:clrScheme>
    <a:fontScheme name="Office">
      <a:majorFont>
        <a:latin typeface="Calibri"/>
        <a:ea typeface="MS Mincho"/>
        <a:cs typeface=""/>
      </a:majorFont>
      <a:minorFont>
        <a:latin typeface="Calibri"/>
        <a:ea typeface="MS Mincho"/>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MS Mincho"/>
        <a:cs typeface=""/>
      </a:majorFont>
      <a:minorFont>
        <a:latin typeface="Calibri" panose="020F0502020204030204"/>
        <a:ea typeface="MS Mincho"/>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783BF6876BCC646A459363AF21A7736" ma:contentTypeVersion="10" ma:contentTypeDescription="Create a new document." ma:contentTypeScope="" ma:versionID="c4ffda7f4f415767600769e454c2ea87">
  <xsd:schema xmlns:xsd="http://www.w3.org/2001/XMLSchema" xmlns:xs="http://www.w3.org/2001/XMLSchema" xmlns:p="http://schemas.microsoft.com/office/2006/metadata/properties" xmlns:ns2="8a053bff-88be-49e4-9a87-e748e18b8b62" xmlns:ns3="6c8368ec-3776-49b5-a5bb-90648cf9530f" targetNamespace="http://schemas.microsoft.com/office/2006/metadata/properties" ma:root="true" ma:fieldsID="df3ec33bccc23e23bce7bc897fad43d1" ns2:_="" ns3:_="">
    <xsd:import namespace="8a053bff-88be-49e4-9a87-e748e18b8b62"/>
    <xsd:import namespace="6c8368ec-3776-49b5-a5bb-90648cf9530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053bff-88be-49e4-9a87-e748e18b8b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c8368ec-3776-49b5-a5bb-90648cf9530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0FC3CAF-E6F1-40E3-87D4-6B781C97D6B4}">
  <ds:schemaRefs>
    <ds:schemaRef ds:uri="6c8368ec-3776-49b5-a5bb-90648cf9530f"/>
    <ds:schemaRef ds:uri="8a053bff-88be-49e4-9a87-e748e18b8b6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5AE3B0B-E909-400C-B0B3-909FB50E07DE}">
  <ds:schemaRefs>
    <ds:schemaRef ds:uri="http://schemas.microsoft.com/sharepoint/v3/contenttype/forms"/>
  </ds:schemaRefs>
</ds:datastoreItem>
</file>

<file path=customXml/itemProps3.xml><?xml version="1.0" encoding="utf-8"?>
<ds:datastoreItem xmlns:ds="http://schemas.openxmlformats.org/officeDocument/2006/customXml" ds:itemID="{E0DB8BDF-6DA8-4ABC-A3CA-043AFD674CFC}">
  <ds:schemaRefs>
    <ds:schemaRef ds:uri="6c8368ec-3776-49b5-a5bb-90648cf9530f"/>
    <ds:schemaRef ds:uri="8a053bff-88be-49e4-9a87-e748e18b8b6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213</TotalTime>
  <Words>3733</Words>
  <Application>Microsoft Office PowerPoint</Application>
  <PresentationFormat>Custom</PresentationFormat>
  <Paragraphs>130</Paragraphs>
  <Slides>3</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vt:i4>
      </vt:variant>
    </vt:vector>
  </HeadingPairs>
  <TitlesOfParts>
    <vt:vector size="13" baseType="lpstr">
      <vt:lpstr>Adobe Clean Han Bold</vt:lpstr>
      <vt:lpstr>Adobe Clean Han Light</vt:lpstr>
      <vt:lpstr>Adobe Clean Han Regular</vt:lpstr>
      <vt:lpstr>Adobe Clean</vt:lpstr>
      <vt:lpstr>Adobe Clean Light</vt:lpstr>
      <vt:lpstr>Arial</vt:lpstr>
      <vt:lpstr>Calibri</vt:lpstr>
      <vt:lpstr>Times New Roman</vt:lpstr>
      <vt:lpstr>Wingdings</vt:lpstr>
      <vt:lpstr>Office Theme</vt:lpstr>
      <vt:lpstr>アドビサポートのプラン</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Lubomir Michniak</cp:lastModifiedBy>
  <cp:revision>10</cp:revision>
  <dcterms:created xsi:type="dcterms:W3CDTF">2020-11-03T06:32:09Z</dcterms:created>
  <dcterms:modified xsi:type="dcterms:W3CDTF">2021-11-19T15:03:19Z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2020-07-21T00:00:00Z</vt:filetime>
  </property>
  <property fmtid="{D5CDD505-2E9C-101B-9397-08002B2CF9AE}" pid="3" name="Creator">
    <vt:lpwstr>Adobe InDesign 15.0 (Windows)</vt:lpwstr>
  </property>
  <property fmtid="{D5CDD505-2E9C-101B-9397-08002B2CF9AE}" pid="4" name="LastSaved">
    <vt:filetime>2020-11-03T00:00:00Z</vt:filetime>
  </property>
  <property fmtid="{D5CDD505-2E9C-101B-9397-08002B2CF9AE}" pid="5" name="ContentTypeId">
    <vt:lpwstr>0x010100E783BF6876BCC646A459363AF21A7736</vt:lpwstr>
  </property>
</Properties>
</file>