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Sood" initials="AS" lastIdx="2" clrIdx="0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D9D9D9"/>
    <a:srgbClr val="F2F2F2"/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13378-B080-7F0F-51A5-F9203CEE57ED}" v="370" dt="2021-08-25T22:26:24.850"/>
    <p1510:client id="{9E385600-BF81-FC49-9ED0-E33BC37F7908}" v="55" dt="2021-08-04T08:16:13.478"/>
    <p1510:client id="{CA5D33DF-AE75-BCA1-B9BC-A7CD44D2F3C7}" v="2" dt="2021-08-25T22:38:18.6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03"/>
    <p:restoredTop sz="95918"/>
  </p:normalViewPr>
  <p:slideViewPr>
    <p:cSldViewPr>
      <p:cViewPr varScale="1">
        <p:scale>
          <a:sx n="83" d="100"/>
          <a:sy n="83" d="100"/>
        </p:scale>
        <p:origin x="2528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Witt" userId="S::awitt@adobe.com::e9157bdf-53b2-40e4-9459-936793d75696" providerId="AD" clId="Web-{06B13378-B080-7F0F-51A5-F9203CEE57ED}"/>
    <pc:docChg chg="modSld">
      <pc:chgData name="Andy Witt" userId="S::awitt@adobe.com::e9157bdf-53b2-40e4-9459-936793d75696" providerId="AD" clId="Web-{06B13378-B080-7F0F-51A5-F9203CEE57ED}" dt="2021-08-25T22:25:13.647" v="363"/>
      <pc:docMkLst>
        <pc:docMk/>
      </pc:docMkLst>
      <pc:sldChg chg="modSp">
        <pc:chgData name="Andy Witt" userId="S::awitt@adobe.com::e9157bdf-53b2-40e4-9459-936793d75696" providerId="AD" clId="Web-{06B13378-B080-7F0F-51A5-F9203CEE57ED}" dt="2021-08-25T22:25:13.647" v="363"/>
        <pc:sldMkLst>
          <pc:docMk/>
          <pc:sldMk cId="1050037809" sldId="261"/>
        </pc:sldMkLst>
        <pc:graphicFrameChg chg="mod modGraphic">
          <ac:chgData name="Andy Witt" userId="S::awitt@adobe.com::e9157bdf-53b2-40e4-9459-936793d75696" providerId="AD" clId="Web-{06B13378-B080-7F0F-51A5-F9203CEE57ED}" dt="2021-08-25T22:25:13.647" v="36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ndy Witt" userId="S::awitt@adobe.com::e9157bdf-53b2-40e4-9459-936793d75696" providerId="AD" clId="Web-{CA5D33DF-AE75-BCA1-B9BC-A7CD44D2F3C7}"/>
    <pc:docChg chg="modSld">
      <pc:chgData name="Andy Witt" userId="S::awitt@adobe.com::e9157bdf-53b2-40e4-9459-936793d75696" providerId="AD" clId="Web-{CA5D33DF-AE75-BCA1-B9BC-A7CD44D2F3C7}" dt="2021-08-25T22:38:18.624" v="1" actId="1076"/>
      <pc:docMkLst>
        <pc:docMk/>
      </pc:docMkLst>
      <pc:sldChg chg="modSp">
        <pc:chgData name="Andy Witt" userId="S::awitt@adobe.com::e9157bdf-53b2-40e4-9459-936793d75696" providerId="AD" clId="Web-{CA5D33DF-AE75-BCA1-B9BC-A7CD44D2F3C7}" dt="2021-08-25T22:38:18.624" v="1" actId="1076"/>
        <pc:sldMkLst>
          <pc:docMk/>
          <pc:sldMk cId="1050037809" sldId="261"/>
        </pc:sldMkLst>
        <pc:spChg chg="mod">
          <ac:chgData name="Andy Witt" userId="S::awitt@adobe.com::e9157bdf-53b2-40e4-9459-936793d75696" providerId="AD" clId="Web-{CA5D33DF-AE75-BCA1-B9BC-A7CD44D2F3C7}" dt="2021-08-25T22:38:18.624" v="1" actId="1076"/>
          <ac:spMkLst>
            <pc:docMk/>
            <pc:sldMk cId="1050037809" sldId="261"/>
            <ac:spMk id="50" creationId="{043050D0-21FC-0C42-8484-7FE7C0DB77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873C-0B24-F04A-98A1-90E0A78F7E8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3AE6A-1303-D04D-9DBD-535BC102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181601" y="9857232"/>
            <a:ext cx="24434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 </a:t>
            </a:r>
            <a:r>
              <a:rPr spc="-5" dirty="0"/>
              <a:t>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257801" y="9857232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</a:t>
            </a:r>
            <a:r>
              <a:rPr spc="-5" dirty="0"/>
              <a:t>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7801" y="9865060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</a:t>
            </a:r>
            <a:r>
              <a:rPr spc="-5" dirty="0"/>
              <a:t>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9.svg"/><Relationship Id="rId3" Type="http://schemas.openxmlformats.org/officeDocument/2006/relationships/hyperlink" Target="http://www.adobe.com/kr/" TargetMode="External"/><Relationship Id="rId7" Type="http://schemas.openxmlformats.org/officeDocument/2006/relationships/hyperlink" Target="https://experienceleague.adobe.com/?support-solution=General#support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hyperlink" Target="https://helpx.adobe.com/kr/support/programs/support-policies-terms-conditions.html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svg"/><Relationship Id="rId10" Type="http://schemas.openxmlformats.org/officeDocument/2006/relationships/hyperlink" Target="https://helpx.adobe.com/kr/support/programs/enterprise-support-programs/premier-support-business.html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64" y="7162363"/>
            <a:ext cx="3870035" cy="229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서비스 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수준 </a:t>
            </a:r>
            <a:r>
              <a:rPr lang="de-de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목표: 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초기</a:t>
            </a:r>
            <a:r>
              <a:rPr lang="de-de" sz="1400" b="1" u="heavy" spc="-14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 </a:t>
            </a:r>
            <a:r>
              <a:rPr lang="de-de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대응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8467" y="23397"/>
            <a:ext cx="7772399" cy="200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2300" dirty="0">
                <a:latin typeface="Adobe Clean" panose="020B0503020404020204" pitchFamily="34" charset="0"/>
              </a:rPr>
              <a:t>Adobe 지원 서비스 제공 사항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47" y="635935"/>
            <a:ext cx="5865216" cy="12690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온라인 | </a:t>
            </a:r>
            <a:r>
              <a:rPr lang="de-de" sz="900" b="1" dirty="0">
                <a:solidFill>
                  <a:schemeClr val="bg1"/>
                </a:solidFill>
                <a:latin typeface="Adobe Clean" panose="020B0503020404020204" pitchFamily="34" charset="0"/>
              </a:rPr>
              <a:t>비즈니스</a:t>
            </a:r>
            <a:r>
              <a:rPr lang="de-de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 | 엔터프라이즈 | 엘리트</a:t>
            </a: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Adobe는 비즈니스를 지원하는 데 도움이 되는 포괄적인 기술 리소스를 제공합니다. Experience Cloud 라이선스 구독의 일부로 포함되며 비즈니스 지원 패키지에서 더욱 향상되었습니다. 비즈니스 지원에는 Adobe Experience League를 통한 개인 맞춤형 학습 경로 및 모니터링되는 커뮤니티 포럼 액세스가 포함됩니다. 또한 상세한 심층적 기술 제품 설명서 및 최신 릴리스 정보를 활용할 수도 있습니다. 비즈니스 고객은 또한 전화나 지원 웹 포털을 통해 제품 쿼리에 대한 기술 지원 팀의 서비스를 이용하여 가장 중요한 시기에 비즈니스를 보호할 수 있습니다. BUSINESS 고객은 가장 중요한 지원 요청에 대한 지원 사례 에스컬레이션 관리 외에도 계정 지원 리드로부터 정기적인 커뮤니케이션 및 업데이트를 받게 됩니다. </a:t>
            </a:r>
            <a:endParaRPr lang="en-US" sz="900" dirty="0">
              <a:solidFill>
                <a:schemeClr val="bg1"/>
              </a:solidFill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465198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Adobe. All Rights Reserved. Adobe</a:t>
            </a:r>
            <a:r>
              <a:rPr lang="de-de" spc="60" dirty="0"/>
              <a:t> </a:t>
            </a:r>
            <a:r>
              <a:rPr lang="de-de" spc="-5" dirty="0"/>
              <a:t>기밀.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79510"/>
              </p:ext>
            </p:extLst>
          </p:nvPr>
        </p:nvGraphicFramePr>
        <p:xfrm>
          <a:off x="121146" y="7475985"/>
          <a:ext cx="7498852" cy="2119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온라인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생산 비즈니스 기능이 다운되었거나 심각한 데이터 손실 또는 서비스 저하가 발생했으며 기능 및 사용성을 복원하기 위해 즉각적인 주의가 필요합니다.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 marR="32512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1시간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 marR="325755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1시간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비즈니스 기능에 심각한 서비스 저하 또는 잠재적인 데이터 손실이 있거나 주요 기능이 영향을 받습니다. 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865" marR="184785" indent="-1936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   4시간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    2시간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3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고객의 비즈니스 기능에 약간의 서비스 저하가 있지만 비즈니스 기능을 계속할 수 있게 하는 솔루션/해결 방법이 있습니다. 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 marR="184150" indent="-1898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   6시간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   4시간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4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889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현재 제품 기능에 관한 일반적인 질문 또는 개선 요청입니다.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1905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 marR="203200" indent="-193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업무일 /      3일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업무일 / </a:t>
                      </a:r>
                      <a:endParaRPr lang="en-US" sz="900" spc="0" dirty="0">
                        <a:solidFill>
                          <a:srgbClr val="020302"/>
                        </a:solidFill>
                        <a:latin typeface="AdobeClean-Light"/>
                        <a:cs typeface="AdobeClean-Light"/>
                      </a:endParaRPr>
                    </a:p>
                    <a:p>
                      <a:pPr marL="37084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1일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3AC7AEA2-E7A4-BD48-80EA-856168E2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1390"/>
              </p:ext>
            </p:extLst>
          </p:nvPr>
        </p:nvGraphicFramePr>
        <p:xfrm>
          <a:off x="121147" y="2120949"/>
          <a:ext cx="7498851" cy="4714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13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51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spc="-2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온라인 </a:t>
                      </a:r>
                      <a:r>
                        <a:rPr lang="de-de" sz="900" spc="-135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 </a:t>
                      </a:r>
                      <a:r>
                        <a:rPr lang="de-de" sz="900" spc="-2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지원</a:t>
                      </a:r>
                      <a:endParaRPr lang="en-US" sz="9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-2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9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1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 dirty="0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i="1" dirty="0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유료 지원($)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할당된 전문가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계정 지원 리드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지정 지원 엔지니어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기술 계정 관리자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지원 서비스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온라인 지원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900" spc="-25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</a:t>
                      </a:r>
                      <a:r>
                        <a:rPr lang="de-de" sz="900" spc="-15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-3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시간</a:t>
                      </a: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900" spc="-25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</a:t>
                      </a:r>
                      <a:r>
                        <a:rPr lang="de-de" sz="900" spc="-15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-3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시간</a:t>
                      </a: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24x7x365 P1 문제 지원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지정된 지원 담당자(제품당)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실시간 전화 지원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에스컬레이션 관리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연간 서비스 리뷰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연간 전문가 세션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사례 검토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2039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이벤트 관리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환경 검토, 유지 관리 및 모니터링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릴리스, 마이그레이션, 업그레이드 및 제품 로드맵 검토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클라우드 지원 활동 –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868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현장 서비스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출시 자문 서비스 – 새로운 솔루션의 첫 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현장 서비스 활동 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9E35DE-6A5F-5549-904F-459C7D857BB2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rot="5400000">
            <a:off x="1339850" y="-1393467"/>
            <a:ext cx="5198897" cy="7971002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2215194" y="596295"/>
            <a:ext cx="355091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0040" y="1409311"/>
            <a:ext cx="2286000" cy="12899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사례를 사전에 모니터링하고, 팀 간의 공동 작업을 주도하고, 온보딩 웨비나를 제공하고, 서비스 보고를 실행하고, 비기술적 지원을 제공하고, Adobe 지원 내에서 에스컬레이션 지점 및 내부 지지 역할을 하는 지정된 계정 지원 리드입니다.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36967" y="8618616"/>
            <a:ext cx="2286000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  <a:t>답변을 얻고 사례 제출 관련 도움을 받을 수 있는</a:t>
            </a:r>
            <a:endParaRPr lang="en-US" sz="1000" dirty="0">
              <a:solidFill>
                <a:srgbClr val="020302"/>
              </a:solidFill>
              <a:latin typeface="AdobeClean-Light"/>
              <a:cs typeface="AdobeClean-Light"/>
            </a:endParaRP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  <a:t> 채팅 세션을 시작합니다.</a:t>
            </a:r>
            <a:r>
              <a:rPr lang="de-de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*모든 제품에 라이브 채팅이 지원되는 것은 아닙니다</a:t>
            </a:r>
            <a:r>
              <a:rPr lang="de-de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.  </a:t>
            </a:r>
            <a:endParaRPr sz="900" dirty="0">
              <a:latin typeface="AdobeClean-Light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838200" y="6046398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커뮤니티 포럼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838200" y="6277305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온라인 포럼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370040" y="6529249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기술 솔루션, 제품 문서, FAQ 등 증가하는 데이터베이스에 대한 지속적인 온라인 액세스. 수천 명의 고객이 소통하여 모범 사례와 진행 중 얻은 개선 사항을 공유할 수 있습니다.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5851290" y="6277305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셀프 가이드 여정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5376301" y="6529249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Experience 업체는 Experience League로 만들어집니다. 고객은 개인 맞춤형 학습을 통해 고객 경험 관리 능력에 시동을 걸어 기술을 개발하고 글로벌 동료 커뮤니티와 교류하며 경력 발전에 도움이 되는 인정을 얻을 수 있습니다.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3215895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라이브 채팅 지원*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3198434" y="8373543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채팅 지원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290772" y="604639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24X7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276600" y="6277305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전화 지원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2836967" y="6529249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20302"/>
                </a:solidFill>
                <a:latin typeface="AdobeClean-Light"/>
              </a:rPr>
              <a:t>승인된 사용자 또는 지정 지원 담당자</a:t>
            </a:r>
            <a:r>
              <a:rPr lang="de-de" sz="1000" dirty="0">
                <a:latin typeface="Adobe Clean Light" panose="020B0303020404020204" pitchFamily="34" charset="0"/>
              </a:rPr>
              <a:t>는 사용 가능한 모든 채널(P1용 전화 포함)을 통해 문제를 제출하고 귀사를 대신하여 기술 지원 팀과 상호 작용할 수 있습니다. </a:t>
            </a:r>
            <a:endParaRPr lang="en-US" sz="1000" dirty="0">
              <a:solidFill>
                <a:srgbClr val="000000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518984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Adobe. All Rights Reserved. Adobe</a:t>
            </a:r>
            <a:r>
              <a:rPr lang="de-de" spc="60" dirty="0"/>
              <a:t> </a:t>
            </a:r>
            <a:r>
              <a:rPr lang="de-de" spc="-5" dirty="0"/>
              <a:t>기밀.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F87FDD-9EA3-6946-897D-7CB38BCFBCA5}"/>
              </a:ext>
            </a:extLst>
          </p:cNvPr>
          <p:cNvSpPr>
            <a:spLocks/>
          </p:cNvSpPr>
          <p:nvPr/>
        </p:nvSpPr>
        <p:spPr>
          <a:xfrm>
            <a:off x="821898" y="1099315"/>
            <a:ext cx="172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spc="-10" dirty="0">
                <a:solidFill>
                  <a:srgbClr val="020302"/>
                </a:solidFill>
                <a:latin typeface="+mj-lt"/>
              </a:rPr>
              <a:t>계정 지원 리드</a:t>
            </a:r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44EDA522-BD84-1947-A820-5069D704753E}"/>
              </a:ext>
            </a:extLst>
          </p:cNvPr>
          <p:cNvSpPr/>
          <p:nvPr/>
        </p:nvSpPr>
        <p:spPr>
          <a:xfrm>
            <a:off x="401995" y="5785009"/>
            <a:ext cx="1848207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7009FB-1B8D-6D4F-87DF-41B5DE49EFE5}"/>
              </a:ext>
            </a:extLst>
          </p:cNvPr>
          <p:cNvSpPr/>
          <p:nvPr/>
        </p:nvSpPr>
        <p:spPr>
          <a:xfrm>
            <a:off x="318713" y="5432541"/>
            <a:ext cx="2006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de-de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온라인 지원 기능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87" name="object 26">
            <a:extLst>
              <a:ext uri="{FF2B5EF4-FFF2-40B4-BE49-F238E27FC236}">
                <a16:creationId xmlns:a16="http://schemas.microsoft.com/office/drawing/2014/main" id="{ED3EAB14-8A43-9244-93BB-BE321FE4250C}"/>
              </a:ext>
            </a:extLst>
          </p:cNvPr>
          <p:cNvSpPr/>
          <p:nvPr/>
        </p:nvSpPr>
        <p:spPr>
          <a:xfrm>
            <a:off x="384421" y="774495"/>
            <a:ext cx="201168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C8935C-27E9-A94B-ABF1-EFA84FB3D2BE}"/>
              </a:ext>
            </a:extLst>
          </p:cNvPr>
          <p:cNvSpPr/>
          <p:nvPr/>
        </p:nvSpPr>
        <p:spPr>
          <a:xfrm>
            <a:off x="240424" y="429188"/>
            <a:ext cx="2163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de-de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비즈니스 지원 기능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94" name="object 39">
            <a:extLst>
              <a:ext uri="{FF2B5EF4-FFF2-40B4-BE49-F238E27FC236}">
                <a16:creationId xmlns:a16="http://schemas.microsoft.com/office/drawing/2014/main" id="{56FA5DB6-2107-7245-9FC4-96BFB9E344C1}"/>
              </a:ext>
            </a:extLst>
          </p:cNvPr>
          <p:cNvSpPr txBox="1"/>
          <p:nvPr/>
        </p:nvSpPr>
        <p:spPr>
          <a:xfrm>
            <a:off x="2836967" y="1370913"/>
            <a:ext cx="2286000" cy="1456681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dirty="0">
                <a:latin typeface="Adobe Clean Light" panose="020B0303020404020204" pitchFamily="34" charset="0"/>
              </a:rPr>
              <a:t>고객은 지역별 지원 시간 동안 모든 P2, P3, P4 문제에 대해 전화를 통해 지원 사례를 제출할 수 있습니다. 지원을 요청할 수 있는 횟수에는 상한선이 없습니다. 고객은 또한 지원 팀에 콜백을 요청하거나 공유 원격 데스크탑 세션을 사용하여 문제를 시연하거나 해결하기 위한 회의를 요청할 수 있습니다.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E9F521-1218-D44D-8A7A-CA9808D1171B}"/>
              </a:ext>
            </a:extLst>
          </p:cNvPr>
          <p:cNvSpPr>
            <a:spLocks/>
          </p:cNvSpPr>
          <p:nvPr/>
        </p:nvSpPr>
        <p:spPr>
          <a:xfrm>
            <a:off x="3257682" y="1083435"/>
            <a:ext cx="19762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spc="-10" dirty="0">
                <a:solidFill>
                  <a:srgbClr val="020302"/>
                </a:solidFill>
                <a:latin typeface="+mj-lt"/>
              </a:rPr>
              <a:t>실시간 전화 지원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61C3FC5E-C90C-3046-9504-57A1CE7913F9}"/>
              </a:ext>
            </a:extLst>
          </p:cNvPr>
          <p:cNvSpPr txBox="1"/>
          <p:nvPr/>
        </p:nvSpPr>
        <p:spPr>
          <a:xfrm>
            <a:off x="5376301" y="1398482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에스컬레이션 지원 및 정기 업데이트를 제공하고 진행 중인 지원 요청에서 가장 중요한 것에 우선 순위를 부여할 수 있는 Adobe 내의 지정된 담당자입니다.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390430-3ED2-1F47-8897-19279095D4E1}"/>
              </a:ext>
            </a:extLst>
          </p:cNvPr>
          <p:cNvSpPr>
            <a:spLocks/>
          </p:cNvSpPr>
          <p:nvPr/>
        </p:nvSpPr>
        <p:spPr>
          <a:xfrm>
            <a:off x="5885313" y="1085652"/>
            <a:ext cx="16084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spc="-10" dirty="0">
                <a:solidFill>
                  <a:srgbClr val="020302"/>
                </a:solidFill>
                <a:latin typeface="+mj-lt"/>
              </a:rPr>
              <a:t>에스컬레이션 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14F946-0545-5C4A-A033-E0A3D7D3B994}"/>
              </a:ext>
            </a:extLst>
          </p:cNvPr>
          <p:cNvSpPr txBox="1">
            <a:spLocks/>
          </p:cNvSpPr>
          <p:nvPr/>
        </p:nvSpPr>
        <p:spPr>
          <a:xfrm>
            <a:off x="838200" y="814812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오피스 아워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0D47C7-6887-144B-AC6C-98B0C06A66C3}"/>
              </a:ext>
            </a:extLst>
          </p:cNvPr>
          <p:cNvSpPr>
            <a:spLocks/>
          </p:cNvSpPr>
          <p:nvPr/>
        </p:nvSpPr>
        <p:spPr>
          <a:xfrm>
            <a:off x="838200" y="8373543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웨비나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A3968CBF-60CB-D743-9C93-31831CF4AC99}"/>
              </a:ext>
            </a:extLst>
          </p:cNvPr>
          <p:cNvSpPr txBox="1"/>
          <p:nvPr/>
        </p:nvSpPr>
        <p:spPr>
          <a:xfrm>
            <a:off x="370040" y="8618616"/>
            <a:ext cx="2286000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오피스 아워(Office Hours)는 Adobe 고객 지원 팀에서 진행하는 이니셔티브입니다. 이러한 세션은 참가자가 문제를 해결하도록 관련 정보를 제공하여 도움을 주고 Adobe Experience Cloud를 성공적으로 사용할 수 있는 팁과 요령을 제공하기 위해 설계되었습니다.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CC29C8-EC02-804B-805C-15E7100BFE98}"/>
              </a:ext>
            </a:extLst>
          </p:cNvPr>
          <p:cNvSpPr>
            <a:spLocks/>
          </p:cNvSpPr>
          <p:nvPr/>
        </p:nvSpPr>
        <p:spPr>
          <a:xfrm>
            <a:off x="5851290" y="8373543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24/7 지원 포털</a:t>
            </a:r>
          </a:p>
        </p:txBody>
      </p:sp>
      <p:sp>
        <p:nvSpPr>
          <p:cNvPr id="74" name="object 39">
            <a:extLst>
              <a:ext uri="{FF2B5EF4-FFF2-40B4-BE49-F238E27FC236}">
                <a16:creationId xmlns:a16="http://schemas.microsoft.com/office/drawing/2014/main" id="{02FB7DE8-001A-7E4A-8191-AA46458FFED8}"/>
              </a:ext>
            </a:extLst>
          </p:cNvPr>
          <p:cNvSpPr txBox="1"/>
          <p:nvPr/>
        </p:nvSpPr>
        <p:spPr>
          <a:xfrm>
            <a:off x="5376301" y="8618616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지원 요청을 제출하고 사례 상태를 검토하고 기술 자료, 뉴스 및 알림, 추천 팁 등과 같은 기타 리소스를 검색할 수 있는 온라인 </a:t>
            </a:r>
            <a:br/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자가 진단 지원 포털에 대한 온디맨드 액세스입니다.</a:t>
            </a:r>
          </a:p>
        </p:txBody>
      </p:sp>
      <p:pic>
        <p:nvPicPr>
          <p:cNvPr id="13" name="Graphic 12" descr="플레이북 개요">
            <a:extLst>
              <a:ext uri="{FF2B5EF4-FFF2-40B4-BE49-F238E27FC236}">
                <a16:creationId xmlns:a16="http://schemas.microsoft.com/office/drawing/2014/main" id="{EA91EF06-4BFE-9B42-9A4B-1146BB3FD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9042" y="933834"/>
            <a:ext cx="469271" cy="415313"/>
          </a:xfrm>
          <a:prstGeom prst="rect">
            <a:avLst/>
          </a:prstGeom>
        </p:spPr>
      </p:pic>
      <p:pic>
        <p:nvPicPr>
          <p:cNvPr id="15" name="Graphic 14" descr="사용자 개요">
            <a:extLst>
              <a:ext uri="{FF2B5EF4-FFF2-40B4-BE49-F238E27FC236}">
                <a16:creationId xmlns:a16="http://schemas.microsoft.com/office/drawing/2014/main" id="{432C176A-FCAC-A645-A2E4-E6AD4A602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398" y="930280"/>
            <a:ext cx="411480" cy="384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60C4F-3C10-B641-8B6D-C8AF4943F81E}"/>
              </a:ext>
            </a:extLst>
          </p:cNvPr>
          <p:cNvSpPr txBox="1"/>
          <p:nvPr/>
        </p:nvSpPr>
        <p:spPr>
          <a:xfrm>
            <a:off x="789025" y="3499700"/>
            <a:ext cx="1336142" cy="28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+mj-lt"/>
              </a:rPr>
              <a:t>비즈니스 서비스</a:t>
            </a:r>
          </a:p>
        </p:txBody>
      </p:sp>
      <p:sp>
        <p:nvSpPr>
          <p:cNvPr id="86" name="object 39">
            <a:extLst>
              <a:ext uri="{FF2B5EF4-FFF2-40B4-BE49-F238E27FC236}">
                <a16:creationId xmlns:a16="http://schemas.microsoft.com/office/drawing/2014/main" id="{3003AB67-9A7C-614D-8006-83CEA36B6A65}"/>
              </a:ext>
            </a:extLst>
          </p:cNvPr>
          <p:cNvSpPr txBox="1"/>
          <p:nvPr/>
        </p:nvSpPr>
        <p:spPr>
          <a:xfrm>
            <a:off x="370041" y="3875832"/>
            <a:ext cx="2286000" cy="55899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dirty="0">
                <a:latin typeface="Adobe Clean Light" panose="020B0303020404020204" pitchFamily="34" charset="0"/>
              </a:rPr>
              <a:t>계정 지원 리드가 비즈니스 지원 서비스의 개요를 다루는 웨비나를 진행합니다.  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90" name="object 38">
            <a:extLst>
              <a:ext uri="{FF2B5EF4-FFF2-40B4-BE49-F238E27FC236}">
                <a16:creationId xmlns:a16="http://schemas.microsoft.com/office/drawing/2014/main" id="{365702EE-FA18-9544-B462-9958849596A3}"/>
              </a:ext>
            </a:extLst>
          </p:cNvPr>
          <p:cNvSpPr/>
          <p:nvPr/>
        </p:nvSpPr>
        <p:spPr>
          <a:xfrm rot="5400000" flipH="1">
            <a:off x="3863341" y="30296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 descr="콜 센터 개요">
            <a:extLst>
              <a:ext uri="{FF2B5EF4-FFF2-40B4-BE49-F238E27FC236}">
                <a16:creationId xmlns:a16="http://schemas.microsoft.com/office/drawing/2014/main" id="{76C5F4CC-9EB1-9A40-B7CD-9238D7CBD2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3608" y="914400"/>
            <a:ext cx="411480" cy="411480"/>
          </a:xfrm>
          <a:prstGeom prst="rect">
            <a:avLst/>
          </a:prstGeom>
        </p:spPr>
      </p:pic>
      <p:pic>
        <p:nvPicPr>
          <p:cNvPr id="12" name="Graphic 11" descr="말풍선 개요">
            <a:extLst>
              <a:ext uri="{FF2B5EF4-FFF2-40B4-BE49-F238E27FC236}">
                <a16:creationId xmlns:a16="http://schemas.microsoft.com/office/drawing/2014/main" id="{622BBF30-302E-BB48-9742-E046EB16E2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94208" y="8146218"/>
            <a:ext cx="411480" cy="411480"/>
          </a:xfrm>
          <a:prstGeom prst="rect">
            <a:avLst/>
          </a:prstGeom>
        </p:spPr>
      </p:pic>
      <p:pic>
        <p:nvPicPr>
          <p:cNvPr id="16" name="Graphic 15" descr="나침반 개요">
            <a:extLst>
              <a:ext uri="{FF2B5EF4-FFF2-40B4-BE49-F238E27FC236}">
                <a16:creationId xmlns:a16="http://schemas.microsoft.com/office/drawing/2014/main" id="{8D3635BD-68A2-174E-92F8-1EE608E3F4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8426" y="3436583"/>
            <a:ext cx="411480" cy="411480"/>
          </a:xfrm>
          <a:prstGeom prst="rect">
            <a:avLst/>
          </a:prstGeom>
        </p:spPr>
      </p:pic>
      <p:pic>
        <p:nvPicPr>
          <p:cNvPr id="18" name="Graphic 17" descr="스피커폰 개요">
            <a:extLst>
              <a:ext uri="{FF2B5EF4-FFF2-40B4-BE49-F238E27FC236}">
                <a16:creationId xmlns:a16="http://schemas.microsoft.com/office/drawing/2014/main" id="{CD7C3546-DF6C-1748-9DE2-3DE0B393FD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6967" y="6062796"/>
            <a:ext cx="411480" cy="411480"/>
          </a:xfrm>
          <a:prstGeom prst="rect">
            <a:avLst/>
          </a:prstGeom>
        </p:spPr>
      </p:pic>
      <p:pic>
        <p:nvPicPr>
          <p:cNvPr id="20" name="Graphic 19" descr="고객 리뷰 개요">
            <a:extLst>
              <a:ext uri="{FF2B5EF4-FFF2-40B4-BE49-F238E27FC236}">
                <a16:creationId xmlns:a16="http://schemas.microsoft.com/office/drawing/2014/main" id="{88BA5AB9-C7BF-714C-B301-F3911BFCE8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731" y="6062796"/>
            <a:ext cx="411480" cy="411480"/>
          </a:xfrm>
          <a:prstGeom prst="rect">
            <a:avLst/>
          </a:prstGeom>
        </p:spPr>
      </p:pic>
      <p:pic>
        <p:nvPicPr>
          <p:cNvPr id="24" name="Graphic 23" descr="길잡이 개요">
            <a:extLst>
              <a:ext uri="{FF2B5EF4-FFF2-40B4-BE49-F238E27FC236}">
                <a16:creationId xmlns:a16="http://schemas.microsoft.com/office/drawing/2014/main" id="{98A2CDD0-0973-5C41-9864-EAF96E20A2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29042" y="6062796"/>
            <a:ext cx="411480" cy="411480"/>
          </a:xfrm>
          <a:prstGeom prst="rect">
            <a:avLst/>
          </a:prstGeom>
        </p:spPr>
      </p:pic>
      <p:pic>
        <p:nvPicPr>
          <p:cNvPr id="26" name="Graphic 25" descr="인터넷 개요">
            <a:extLst>
              <a:ext uri="{FF2B5EF4-FFF2-40B4-BE49-F238E27FC236}">
                <a16:creationId xmlns:a16="http://schemas.microsoft.com/office/drawing/2014/main" id="{D97D0963-4E70-534E-A452-83995F1FAC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72908" y="8146218"/>
            <a:ext cx="411480" cy="411480"/>
          </a:xfrm>
          <a:prstGeom prst="rect">
            <a:avLst/>
          </a:prstGeom>
        </p:spPr>
      </p:pic>
      <p:pic>
        <p:nvPicPr>
          <p:cNvPr id="28" name="Graphic 27" descr="원격 학습 언어 개요">
            <a:extLst>
              <a:ext uri="{FF2B5EF4-FFF2-40B4-BE49-F238E27FC236}">
                <a16:creationId xmlns:a16="http://schemas.microsoft.com/office/drawing/2014/main" id="{5F425BA3-573C-1A4A-9418-FC3AB02B28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4421" y="8146218"/>
            <a:ext cx="411480" cy="411480"/>
          </a:xfrm>
          <a:prstGeom prst="rect">
            <a:avLst/>
          </a:prstGeom>
        </p:spPr>
      </p:pic>
      <p:sp>
        <p:nvSpPr>
          <p:cNvPr id="75" name="object 38">
            <a:extLst>
              <a:ext uri="{FF2B5EF4-FFF2-40B4-BE49-F238E27FC236}">
                <a16:creationId xmlns:a16="http://schemas.microsoft.com/office/drawing/2014/main" id="{7721F89F-362E-2149-8232-23A77C21A87D}"/>
              </a:ext>
            </a:extLst>
          </p:cNvPr>
          <p:cNvSpPr/>
          <p:nvPr/>
        </p:nvSpPr>
        <p:spPr>
          <a:xfrm rot="5400000" flipH="1">
            <a:off x="3863341" y="496711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8D3B50-8896-BD46-87FD-5A7F5FB02DD5}"/>
              </a:ext>
            </a:extLst>
          </p:cNvPr>
          <p:cNvSpPr txBox="1">
            <a:spLocks/>
          </p:cNvSpPr>
          <p:nvPr/>
        </p:nvSpPr>
        <p:spPr>
          <a:xfrm>
            <a:off x="5851290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자가 진단 포털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154937-CC7F-194F-914A-583BEF4B46DE}"/>
              </a:ext>
            </a:extLst>
          </p:cNvPr>
          <p:cNvSpPr txBox="1">
            <a:spLocks/>
          </p:cNvSpPr>
          <p:nvPr/>
        </p:nvSpPr>
        <p:spPr>
          <a:xfrm>
            <a:off x="5851290" y="604639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Experience League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 All Rights Reserved. </a:t>
            </a:r>
            <a:r>
              <a:rPr lang="de-de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de-de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기밀.</a:t>
            </a: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 All Rights Reserved. 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de-de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리소스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de-de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44"/>
              </a:lnSpc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Jose,</a:t>
            </a:r>
            <a:r>
              <a:rPr lang="de-de" sz="800" spc="-14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de-de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www.adobe.com/kr/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de-de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de-de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de-de" sz="1100" i="1" spc="-4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서비스</a:t>
            </a:r>
            <a:r>
              <a:rPr lang="de-de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제공</a:t>
            </a:r>
            <a:r>
              <a:rPr lang="de-de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사항</a:t>
            </a:r>
            <a:r>
              <a:rPr lang="de-de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및 </a:t>
            </a:r>
            <a:r>
              <a:rPr lang="de-de" sz="1100" i="1" spc="-75" dirty="0">
                <a:solidFill>
                  <a:srgbClr val="777879"/>
                </a:solidFill>
                <a:latin typeface="AdobeClean-LightIt"/>
                <a:cs typeface="AdobeClean-LightIt"/>
              </a:rPr>
              <a:t>적합한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수준에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95" dirty="0">
                <a:solidFill>
                  <a:srgbClr val="777879"/>
                </a:solidFill>
                <a:latin typeface="AdobeClean-LightIt"/>
                <a:cs typeface="AdobeClean-LightIt"/>
              </a:rPr>
              <a:t>대해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자세히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알아보려면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65" dirty="0">
                <a:solidFill>
                  <a:srgbClr val="777879"/>
                </a:solidFill>
                <a:latin typeface="AdobeClean-LightIt"/>
                <a:cs typeface="AdobeClean-LightIt"/>
              </a:rPr>
              <a:t>지정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계정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70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관리자(NAM)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또는</a:t>
            </a:r>
            <a:r>
              <a:rPr lang="de-de" sz="1100" i="1" spc="-2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20" dirty="0">
                <a:solidFill>
                  <a:srgbClr val="777879"/>
                </a:solidFill>
                <a:latin typeface="AdobeClean-LightIt"/>
                <a:cs typeface="AdobeClean-LightIt"/>
              </a:rPr>
              <a:t>고객</a:t>
            </a:r>
            <a:r>
              <a:rPr lang="de-de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성공</a:t>
            </a:r>
            <a:r>
              <a:rPr lang="de-de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관리자(CSM)에게</a:t>
            </a:r>
            <a:r>
              <a:rPr lang="de-de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80" dirty="0">
                <a:solidFill>
                  <a:srgbClr val="777879"/>
                </a:solidFill>
                <a:latin typeface="AdobeClean-LightIt"/>
                <a:cs typeface="AdobeClean-LightIt"/>
              </a:rPr>
              <a:t>문의하십시오.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en-US" altLang="ko-KR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Adobe </a:t>
            </a:r>
            <a:r>
              <a:rPr lang="ko-KR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지원의 지역적 범위</a:t>
            </a:r>
            <a:r>
              <a:rPr lang="en-US" altLang="ko-KR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, </a:t>
            </a:r>
            <a:r>
              <a:rPr lang="ko-KR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로컬 운영 시간 및 언어 지원</a:t>
            </a:r>
            <a:endParaRPr lang="pl-PL" altLang="ko-KR" sz="1400" b="1" spc="-15" dirty="0">
              <a:solidFill>
                <a:srgbClr val="020302"/>
              </a:solidFill>
              <a:latin typeface="Adobe Clean"/>
              <a:cs typeface="Adobe Clean"/>
            </a:endParaRPr>
          </a:p>
          <a:p>
            <a:pPr lvl="0">
              <a:spcBef>
                <a:spcPts val="915"/>
              </a:spcBef>
            </a:pP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지원의 지역적 범위는 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(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판매 주문서 또는 기타 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지원 구매 문서를 통해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) 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고객의 청구 주소를 다음 지역 중 하나에 맞춤으로써 설정됩니다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.</a:t>
            </a:r>
            <a:endParaRPr lang="de-de" sz="1000" spc="-15" dirty="0">
              <a:solidFill>
                <a:srgbClr val="1F1F1F"/>
              </a:solidFill>
              <a:latin typeface="AdobeClean-Light"/>
            </a:endParaRP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12647"/>
              </p:ext>
            </p:extLst>
          </p:nvPr>
        </p:nvGraphicFramePr>
        <p:xfrm>
          <a:off x="171128" y="5907213"/>
          <a:ext cx="73914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미주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유럽, 중동 및 아프리카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아시아 태평양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일본 </a:t>
                      </a:r>
                      <a:r>
                        <a:rPr lang="de-de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6시~오후 5시 30분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 30분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100" b="1" i="0" u="none" strike="noStrike" kern="0" cap="none" spc="0" normalizeH="0" baseline="300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/>
                        </a:rPr>
                        <a:t>언어 지원은 영어와 일본어로만 제공됩니다.</a:t>
                      </a:r>
                      <a:endParaRPr lang="en-US" dirty="0">
                        <a:latin typeface="Adobe Cle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*Adobe Commerce에서는 일본어 지원이 제외됩니다.</a:t>
                      </a:r>
                    </a:p>
                    <a:p>
                      <a:pPr algn="ctr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 </a:t>
                      </a:r>
                      <a:r>
                        <a:rPr lang="de-de" sz="1100" i="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r>
                        <a:rPr lang="ko-KR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일본에서 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P2, P3, P4 </a:t>
                      </a:r>
                      <a:r>
                        <a:rPr lang="ko-KR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사례는 업무 시간으로만 제한됩니다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.</a:t>
                      </a:r>
                      <a:endParaRPr lang="de-de" sz="1100" b="1" i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r>
                        <a:rPr lang="de-de" sz="1100" b="1" i="0" u="none" strike="noStrike" kern="0" cap="none" spc="0" normalizeH="0" baseline="300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dobe Clean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743200" y="8528519"/>
            <a:ext cx="1045329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4288" marR="5080" indent="-14288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탁월한</a:t>
            </a: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de-de" sz="1200" b="1" spc="-25" dirty="0">
                <a:solidFill>
                  <a:srgbClr val="FFFFFF"/>
                </a:solidFill>
                <a:latin typeface="Adobe Clean"/>
                <a:cs typeface="Adobe Clean"/>
              </a:rPr>
              <a:t>전문성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4288" marR="5080" indent="-14288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신속한 지원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517939" y="8543943"/>
            <a:ext cx="721061" cy="384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4288" marR="5080" indent="-14288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전략적</a:t>
            </a: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de-de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조언</a:t>
            </a:r>
            <a:endParaRPr sz="1200" dirty="0">
              <a:latin typeface="Adobe Clean"/>
              <a:cs typeface="Adobe Clean"/>
            </a:endParaRP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/>
        </p:nvGraphicFramePr>
        <p:xfrm>
          <a:off x="194236" y="1059345"/>
          <a:ext cx="7368291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b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League를 통해 Adobe는 기업이 Adobe 투자에서 기대하는 가치를 달성하도록 지원합니다. 고객이 자기 주도 튜토리얼, 제품 설명서, 강의식 교육, 커뮤니티 및 기술 지원을 포함하는 개인 맞춤형 성공 경로를 따라가며 배우고, 교류하고, 성장할 수 있는 통합된 공간입니다.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교육</a:t>
                      </a:r>
                      <a:r>
                        <a:rPr lang="de-de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디지털 학습 서비스 과정은 Experience League에서 액세스할 수 있습니다. 학습 과정은 주문형 수업과 강의식 수업을 모두 통합합니다. 여기에서 시장 가치를 인정받은 기술을 습득하고 조직에 포지셔닝하여 성공으로 이끌 수 있습니다.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생산 문제 및 시스템 중단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Status.adobe.com은 다중 테넌트 환경에 배포된 모든 Adobe 제품 및 서비스의 상태 정보를 전달합니다. 고객은 구독 기본 설정을 선택하여 Adobe가 제품 이벤트를 생성 업데이트 또는 해결할 때마다 이메일 알림을 받을 수 있습니다. 여기에는 예정된 유지 관리 또는 다양한 심각도 수준의 서비스 문제가 포함될 수 있습니다.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0" tooltip="https://helpx.adobe.com/kr/support/programs/enterprise-support-programs/premier-support-business.html"/>
                        </a:rPr>
                        <a:t>비즈니스 지원 웹 사이트</a:t>
                      </a:r>
                      <a:endParaRPr lang="en-US" sz="1100" b="0" i="0" dirty="0">
                        <a:solidFill>
                          <a:schemeClr val="dk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비즈니스 지원 웹 사이트입니다.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3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1"/>
                        </a:rPr>
                        <a:t>약관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지원 서비스 제공 사항을 자세히 설명하는 약관입니다.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타겟 개요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로켓 개요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메달 개요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FC3CAF-E6F1-40E3-87D4-6B781C97D6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AE3B0B-E909-400C-B0B3-909FB50E07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DB8BDF-6DA8-4ABC-A3CA-043AFD674C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21411</TotalTime>
  <Words>1064</Words>
  <Application>Microsoft Macintosh PowerPoint</Application>
  <PresentationFormat>Custom</PresentationFormat>
  <Paragraphs>130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지원 서비스 제공 사항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Zabielski, Dawid (Contractor)</cp:lastModifiedBy>
  <cp:revision>140</cp:revision>
  <dcterms:created xsi:type="dcterms:W3CDTF">2020-11-03T06:32:09Z</dcterms:created>
  <dcterms:modified xsi:type="dcterms:W3CDTF">2021-10-11T13:15:31Z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