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20" d="100"/>
          <a:sy n="120" d="100"/>
        </p:scale>
        <p:origin x="2464" y="-21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spc="-229">
                <a:latin typeface="Adobe Clean" panose="020B0503020404020204" pitchFamily="34" charset="0"/>
              </a:rPr>
              <a:t>Adobe   지원 서비스 제공 사항</a:t>
            </a:r>
            <a:endParaRPr sz="2300" spc="-229">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서비스</a:t>
            </a:r>
            <a:r>
              <a:rPr lang="de-de" sz="1400" b="1" u="sng" spc="20"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수준 </a:t>
            </a:r>
            <a:r>
              <a:rPr lang="de-de" sz="1400" b="1" u="sng" spc="-55" dirty="0">
                <a:solidFill>
                  <a:srgbClr val="020302"/>
                </a:solidFill>
                <a:uFill>
                  <a:solidFill>
                    <a:srgbClr val="020302"/>
                  </a:solidFill>
                </a:uFill>
                <a:latin typeface="Adobe Clean"/>
                <a:cs typeface="Adobe Clean"/>
              </a:rPr>
              <a:t>목표</a:t>
            </a:r>
            <a:r>
              <a:rPr lang="de-de" sz="1400" b="1" u="sng" dirty="0">
                <a:solidFill>
                  <a:srgbClr val="020302"/>
                </a:solidFill>
                <a:uFill>
                  <a:solidFill>
                    <a:srgbClr val="020302"/>
                  </a:solidFill>
                </a:uFill>
                <a:latin typeface="Adobe Clean"/>
                <a:cs typeface="Adobe Clean"/>
              </a:rPr>
              <a:t>:</a:t>
            </a:r>
            <a:r>
              <a:rPr lang="de-de" sz="1400" b="1" u="sng" spc="-8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초기</a:t>
            </a:r>
            <a:r>
              <a:rPr lang="de-de" sz="1400" b="1" u="sng" spc="-14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대응</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1281418265"/>
              </p:ext>
            </p:extLst>
          </p:nvPr>
        </p:nvGraphicFramePr>
        <p:xfrm>
          <a:off x="146919" y="7473158"/>
          <a:ext cx="7477080" cy="2308011"/>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a:solidFill>
                            <a:srgbClr val="020302"/>
                          </a:solidFill>
                          <a:latin typeface="Adobe Clean"/>
                          <a:cs typeface="Adobe Clean"/>
                        </a:rPr>
                        <a:t>우선 순위</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de-de" sz="900" spc="0">
                          <a:solidFill>
                            <a:srgbClr val="020302"/>
                          </a:solidFill>
                          <a:latin typeface="Adobe Clean"/>
                          <a:cs typeface="Adobe Clean"/>
                        </a:rPr>
                        <a:t>온라인 지원</a:t>
                      </a:r>
                      <a:endParaRPr sz="900" spc="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lang="de-de" sz="900" spc="0">
                          <a:solidFill>
                            <a:srgbClr val="FFFFFF"/>
                          </a:solidFill>
                          <a:latin typeface="Adobe Clean"/>
                          <a:cs typeface="Adobe Clean"/>
                        </a:rPr>
                        <a:t>엔터프라이즈 지원</a:t>
                      </a:r>
                      <a:endParaRPr sz="900" spc="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de-de" sz="900" b="0" i="0" spc="-130">
                          <a:solidFill>
                            <a:srgbClr val="020302"/>
                          </a:solidFill>
                          <a:latin typeface="Adobe Clean Light" panose="020B0303020404020204" pitchFamily="34" charset="0"/>
                          <a:cs typeface="Adobe Clean"/>
                        </a:rPr>
                        <a:t> </a:t>
                      </a:r>
                      <a:r>
                        <a:rPr lang="de-de" sz="900" b="0" i="0" u="none" strike="noStrike">
                          <a:solidFill>
                            <a:schemeClr val="tx1"/>
                          </a:solidFill>
                          <a:effectLst/>
                          <a:latin typeface="Adobe Clean Light" panose="020B0303020404020204" pitchFamily="34" charset="0"/>
                          <a:ea typeface="+mn-ea"/>
                          <a:cs typeface="+mn-cs"/>
                        </a:rPr>
                        <a:t>고객의 생산 비즈니스 기능이 다운되었거나 심각한 데이터 손실 또는 서비스 저하가 발생했으며 기능 및 사용성을 복원하기 위해 즉각적인 주의가 필요합니다.</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cs typeface="AdobeClean-Light"/>
                        </a:rPr>
                        <a:t>24x7 /          </a:t>
                      </a:r>
                      <a:r>
                        <a:rPr lang="de-de" sz="900" spc="-2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de-de" sz="900" spc="-25">
                          <a:solidFill>
                            <a:srgbClr val="020302"/>
                          </a:solidFill>
                          <a:latin typeface="AdobeClean-Light"/>
                          <a:cs typeface="AdobeClean-Light"/>
                        </a:rPr>
                        <a:t>24</a:t>
                      </a:r>
                      <a:r>
                        <a:rPr lang="de-de" sz="900" spc="-20">
                          <a:solidFill>
                            <a:srgbClr val="020302"/>
                          </a:solidFill>
                          <a:latin typeface="AdobeClean-Light"/>
                          <a:cs typeface="AdobeClean-Light"/>
                        </a:rPr>
                        <a:t>x</a:t>
                      </a:r>
                      <a:r>
                        <a:rPr lang="de-de" sz="900">
                          <a:solidFill>
                            <a:srgbClr val="020302"/>
                          </a:solidFill>
                          <a:latin typeface="AdobeClean-Light"/>
                          <a:cs typeface="AdobeClean-Light"/>
                        </a:rPr>
                        <a:t>7</a:t>
                      </a:r>
                      <a:r>
                        <a:rPr lang="de-de" sz="900" spc="-35">
                          <a:solidFill>
                            <a:srgbClr val="020302"/>
                          </a:solidFill>
                          <a:latin typeface="AdobeClean-Light"/>
                          <a:cs typeface="AdobeClean-Light"/>
                        </a:rPr>
                        <a:t> </a:t>
                      </a:r>
                      <a:r>
                        <a:rPr lang="de-de" sz="900">
                          <a:solidFill>
                            <a:srgbClr val="020302"/>
                          </a:solidFill>
                          <a:latin typeface="AdobeClean-Light"/>
                          <a:cs typeface="AdobeClean-Light"/>
                        </a:rPr>
                        <a:t>/  </a:t>
                      </a:r>
                      <a:r>
                        <a:rPr lang="de-de" sz="900" spc="-20">
                          <a:solidFill>
                            <a:srgbClr val="020302"/>
                          </a:solidFill>
                          <a:latin typeface="AdobeClean-Light"/>
                          <a:cs typeface="AdobeClean-Light"/>
                        </a:rPr>
                        <a:t>3</a:t>
                      </a:r>
                      <a:r>
                        <a:rPr lang="de-de" sz="900" spc="50">
                          <a:solidFill>
                            <a:srgbClr val="020302"/>
                          </a:solidFill>
                          <a:latin typeface="AdobeClean-Light"/>
                          <a:cs typeface="AdobeClean-Light"/>
                        </a:rPr>
                        <a:t>0</a:t>
                      </a:r>
                      <a:r>
                        <a:rPr lang="de-de" sz="900" spc="-20">
                          <a:solidFill>
                            <a:srgbClr val="020302"/>
                          </a:solidFill>
                          <a:latin typeface="AdobeClean-Light"/>
                          <a:cs typeface="AdobeClean-Light"/>
                        </a:rPr>
                        <a:t>분</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고객의 비즈니스 기능에 심각한 서비스 저하가 있거나 데이터 손실 가능성이 있거나 서비스를 사용할 수 없거나 주요 기능이 영향을 받습니다.</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a:solidFill>
                            <a:srgbClr val="020302"/>
                          </a:solidFill>
                          <a:latin typeface="AdobeClean-Light"/>
                          <a:cs typeface="AdobeClean-Light"/>
                        </a:rPr>
                        <a:t>업무 시간 </a:t>
                      </a:r>
                      <a:r>
                        <a:rPr lang="de-de" sz="900">
                          <a:solidFill>
                            <a:srgbClr val="020302"/>
                          </a:solidFill>
                          <a:latin typeface="AdobeClean-Light"/>
                          <a:cs typeface="AdobeClean-Light"/>
                        </a:rPr>
                        <a:t>/       4</a:t>
                      </a:r>
                      <a:r>
                        <a:rPr lang="de-de" sz="900" spc="-15">
                          <a:solidFill>
                            <a:srgbClr val="020302"/>
                          </a:solidFill>
                          <a:latin typeface="AdobeClean-Light"/>
                          <a:cs typeface="AdobeClean-Light"/>
                        </a:rPr>
                        <a:t>시간</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ea typeface="+mn-ea"/>
                          <a:cs typeface="AdobeClean-Light"/>
                        </a:rPr>
                        <a:t>24x5 /           1시간</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고객의 비즈니스 기능에 서비스 저하가 경미하거나 전혀 없고 비즈니스 기능을 계속할 수 있게 하는 솔루션/해결 방법이 있습니다.  </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a:solidFill>
                            <a:srgbClr val="020302"/>
                          </a:solidFill>
                          <a:latin typeface="AdobeClean-Light"/>
                          <a:cs typeface="AdobeClean-Light"/>
                        </a:rPr>
                        <a:t>업무 시간 </a:t>
                      </a:r>
                      <a:r>
                        <a:rPr lang="de-de" sz="900">
                          <a:solidFill>
                            <a:srgbClr val="020302"/>
                          </a:solidFill>
                          <a:latin typeface="AdobeClean-Light"/>
                          <a:cs typeface="AdobeClean-Light"/>
                        </a:rPr>
                        <a:t>/       6</a:t>
                      </a:r>
                      <a:r>
                        <a:rPr lang="de-de" sz="900" spc="-15">
                          <a:solidFill>
                            <a:srgbClr val="020302"/>
                          </a:solidFill>
                          <a:latin typeface="AdobeClean-Light"/>
                          <a:cs typeface="AdobeClean-Light"/>
                        </a:rPr>
                        <a:t>시간</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gn="ctr">
                        <a:lnSpc>
                          <a:spcPct val="102200"/>
                        </a:lnSpc>
                        <a:spcBef>
                          <a:spcPts val="675"/>
                        </a:spcBef>
                      </a:pPr>
                      <a:r>
                        <a:rPr lang="de-de" sz="900" spc="-30">
                          <a:solidFill>
                            <a:srgbClr val="020302"/>
                          </a:solidFill>
                          <a:latin typeface="AdobeClean-Light"/>
                          <a:cs typeface="AdobeClean-Light"/>
                        </a:rPr>
                        <a:t>업무</a:t>
                      </a:r>
                      <a:r>
                        <a:rPr lang="de-de" sz="900" spc="-120">
                          <a:solidFill>
                            <a:srgbClr val="020302"/>
                          </a:solidFill>
                          <a:latin typeface="AdobeClean-Light"/>
                          <a:cs typeface="AdobeClean-Light"/>
                        </a:rPr>
                        <a:t> </a:t>
                      </a:r>
                      <a:r>
                        <a:rPr lang="de-de" sz="900">
                          <a:solidFill>
                            <a:srgbClr val="020302"/>
                          </a:solidFill>
                          <a:latin typeface="AdobeClean-Light"/>
                          <a:cs typeface="AdobeClean-Light"/>
                        </a:rPr>
                        <a:t>시간</a:t>
                      </a:r>
                      <a:r>
                        <a:rPr lang="de-de" sz="900" spc="-5">
                          <a:solidFill>
                            <a:srgbClr val="020302"/>
                          </a:solidFill>
                          <a:latin typeface="AdobeClean-Light"/>
                          <a:cs typeface="AdobeClean-Light"/>
                        </a:rPr>
                        <a:t> </a:t>
                      </a:r>
                      <a:r>
                        <a:rPr lang="de-de" sz="900">
                          <a:solidFill>
                            <a:srgbClr val="020302"/>
                          </a:solidFill>
                          <a:latin typeface="AdobeClean-Light"/>
                          <a:cs typeface="AdobeClean-Light"/>
                        </a:rPr>
                        <a:t>/  2</a:t>
                      </a:r>
                      <a:r>
                        <a:rPr lang="de-de" sz="900" spc="-15">
                          <a:solidFill>
                            <a:srgbClr val="020302"/>
                          </a:solidFill>
                          <a:latin typeface="AdobeClean-Light"/>
                          <a:cs typeface="AdobeClean-Light"/>
                        </a:rPr>
                        <a:t>시간</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de-de" sz="900" b="1" spc="-90">
                          <a:solidFill>
                            <a:srgbClr val="020302"/>
                          </a:solidFill>
                          <a:latin typeface="Adobe Clean"/>
                          <a:cs typeface="Adobe Clean"/>
                        </a:rPr>
                        <a:t> </a:t>
                      </a:r>
                      <a:r>
                        <a:rPr lang="de-de" sz="900" b="0" i="0" u="none" strike="noStrike">
                          <a:solidFill>
                            <a:schemeClr val="tx1"/>
                          </a:solidFill>
                          <a:effectLst/>
                          <a:latin typeface="Adobe Clean Light" panose="020B0303020404020204" pitchFamily="34" charset="0"/>
                          <a:ea typeface="+mn-ea"/>
                          <a:cs typeface="+mn-cs"/>
                        </a:rPr>
                        <a:t>현재 제품 기능에 관한 일반적인 질문 또는 개선 요청입니다.</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a:solidFill>
                            <a:srgbClr val="020302"/>
                          </a:solidFill>
                          <a:latin typeface="AdobeClean-Light"/>
                          <a:cs typeface="AdobeClean-Light"/>
                        </a:rPr>
                        <a:t>업무일 </a:t>
                      </a:r>
                      <a:r>
                        <a:rPr lang="de-de" sz="900">
                          <a:solidFill>
                            <a:srgbClr val="020302"/>
                          </a:solidFill>
                          <a:latin typeface="AdobeClean-Light"/>
                          <a:cs typeface="AdobeClean-Light"/>
                        </a:rPr>
                        <a:t>/        3</a:t>
                      </a:r>
                      <a:r>
                        <a:rPr lang="de-de" sz="900" spc="-15">
                          <a:solidFill>
                            <a:srgbClr val="020302"/>
                          </a:solidFill>
                          <a:latin typeface="AdobeClean-Light"/>
                          <a:cs typeface="AdobeClean-Light"/>
                        </a:rPr>
                        <a:t>일</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       1</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 All</a:t>
            </a:r>
            <a:r>
              <a:rPr lang="de-de" spc="-10" dirty="0"/>
              <a:t> Rights</a:t>
            </a:r>
            <a:r>
              <a:rPr lang="de-de" spc="-5" dirty="0"/>
              <a:t> </a:t>
            </a:r>
            <a:r>
              <a:rPr lang="de-de" spc="-10" dirty="0"/>
              <a:t>Reserved.</a:t>
            </a:r>
            <a:r>
              <a:rPr lang="de-de" spc="-5" dirty="0"/>
              <a:t> Adobe</a:t>
            </a:r>
            <a:r>
              <a:rPr lang="de-de" spc="60" dirty="0"/>
              <a:t> </a:t>
            </a:r>
            <a:r>
              <a:rPr lang="de-de" spc="-10" dirty="0"/>
              <a:t>기밀.</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a:solidFill>
                  <a:schemeClr val="bg1"/>
                </a:solidFill>
                <a:latin typeface="Adobe Clean Light" panose="020B0303020404020204" pitchFamily="34" charset="0"/>
              </a:rPr>
              <a:t>온라인 | 비즈니스 |</a:t>
            </a:r>
            <a:r>
              <a:rPr lang="de-de" sz="1200" b="1">
                <a:solidFill>
                  <a:schemeClr val="bg1"/>
                </a:solidFill>
                <a:latin typeface="Adobe Clean Light" panose="020B0303020404020204" pitchFamily="34" charset="0"/>
              </a:rPr>
              <a:t> </a:t>
            </a:r>
            <a:r>
              <a:rPr lang="de-de" sz="1200" b="1">
                <a:solidFill>
                  <a:schemeClr val="bg1"/>
                </a:solidFill>
              </a:rPr>
              <a:t>엔터프라이즈</a:t>
            </a:r>
            <a:r>
              <a:rPr lang="de-de" sz="1200" b="1">
                <a:solidFill>
                  <a:schemeClr val="bg1"/>
                </a:solidFill>
                <a:latin typeface="Adobe Clean Light" panose="020B0303020404020204" pitchFamily="34" charset="0"/>
              </a:rPr>
              <a:t> </a:t>
            </a:r>
            <a:r>
              <a:rPr lang="de-de" sz="1200">
                <a:solidFill>
                  <a:schemeClr val="bg1"/>
                </a:solidFill>
                <a:latin typeface="Adobe Clean Light" panose="020B0303020404020204" pitchFamily="34" charset="0"/>
              </a:rPr>
              <a:t>| 엘리트</a:t>
            </a:r>
            <a:br/>
            <a:r>
              <a:rPr lang="de-de" sz="900">
                <a:solidFill>
                  <a:schemeClr val="bg1"/>
                </a:solidFill>
                <a:latin typeface="Adobe Clean SemiLight" panose="020B0403020404020204" pitchFamily="34" charset="0"/>
              </a:rPr>
              <a:t>엔터프라이즈 지원에는 Adobe Experience League를 통한 개인 맞춤형 학습 경로 및 모니터링되는 커뮤니티 포럼 액세스가 포함됩니다. 또한 상세한 심층적 기술 제품 설명서 및 최신 릴리스 정보를 활용할 수도 있습니다. 엔터프라이즈 고객에게는 Adobe 지원 팀에서 지정 기술 담당자 역할을 하는 지정 지원 엔지니어도 제공됩니다. 지정된 Experience Cloud 솔루션에 대한 풍부한 경험을 바탕으로, 지원 팀은 모든 지원 요청을 적시에 해결할 수 있도록 귀사 및 기술팀과 협력할 것입니다. 또한 지원 팀은 추가 엔터프라이즈 혜택 제공을 조정하고 준비하여 가장 중요한 시기에 비즈니스 중단을 최소화하는 데 도움을 줄 수 있습니다. </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0">
                          <a:solidFill>
                            <a:srgbClr val="404040"/>
                          </a:solidFill>
                          <a:latin typeface="Adobe Clean"/>
                          <a:cs typeface="Adobe Clean"/>
                        </a:rPr>
                        <a:t>온라인 지원</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엔터프라이즈 지원</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할당된 전문가</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계정 지원 리드</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지정 지원 엔지니어</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기술 계정 관리자</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온라인 지원</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업무</a:t>
                      </a:r>
                      <a:r>
                        <a:rPr lang="de-de" sz="900" spc="-15">
                          <a:solidFill>
                            <a:srgbClr val="020302"/>
                          </a:solidFill>
                          <a:latin typeface="AdobeClean-Light"/>
                          <a:cs typeface="AdobeClean-Light"/>
                        </a:rPr>
                        <a:t> </a:t>
                      </a:r>
                      <a:r>
                        <a:rPr lang="de-de" sz="900" spc="-30">
                          <a:solidFill>
                            <a:srgbClr val="020302"/>
                          </a:solidFill>
                          <a:latin typeface="AdobeClean-Light"/>
                          <a:cs typeface="AdobeClean-Light"/>
                        </a:rPr>
                        <a:t>시간</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24x7x365 P1 문제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지정된 지원 담당자(제품당)</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실시간 전화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에스컬레이션 관리</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연간 서비스 리뷰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이벤트 관리</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환경 검토, 유지 관리 및 모니터링</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릴리스, 마이그레이션, 업그레이드 및 제품 로드맵 검토</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8959049"/>
            <a:ext cx="2324937"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err="1">
                <a:solidFill>
                  <a:srgbClr val="020302"/>
                </a:solidFill>
                <a:latin typeface="AdobeClean-Light"/>
                <a:cs typeface="AdobeClean-Light"/>
              </a:rPr>
              <a:t>답변을</a:t>
            </a:r>
            <a:r>
              <a:rPr lang="de-de" sz="1000" spc="-20" dirty="0">
                <a:solidFill>
                  <a:srgbClr val="020302"/>
                </a:solidFill>
                <a:latin typeface="AdobeClean-Light"/>
                <a:cs typeface="AdobeClean-Light"/>
              </a:rPr>
              <a:t> </a:t>
            </a:r>
            <a:r>
              <a:rPr lang="de-de" sz="1000" dirty="0" err="1">
                <a:solidFill>
                  <a:srgbClr val="020302"/>
                </a:solidFill>
                <a:latin typeface="AdobeClean-Light"/>
                <a:cs typeface="AdobeClean-Light"/>
              </a:rPr>
              <a:t>얻고</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사례</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제출</a:t>
            </a:r>
            <a:r>
              <a:rPr lang="de-de" sz="1000" spc="-10" dirty="0">
                <a:solidFill>
                  <a:srgbClr val="020302"/>
                </a:solidFill>
                <a:latin typeface="AdobeClean-Light"/>
                <a:cs typeface="AdobeClean-Light"/>
              </a:rPr>
              <a:t> </a:t>
            </a:r>
            <a:r>
              <a:rPr lang="de-de" sz="1000" spc="-5" dirty="0" err="1">
                <a:solidFill>
                  <a:srgbClr val="020302"/>
                </a:solidFill>
                <a:latin typeface="AdobeClean-Light"/>
                <a:cs typeface="AdobeClean-Light"/>
              </a:rPr>
              <a:t>관련</a:t>
            </a:r>
            <a:r>
              <a:rPr lang="de-de" sz="1000" spc="-5" dirty="0">
                <a:solidFill>
                  <a:srgbClr val="020302"/>
                </a:solidFill>
                <a:latin typeface="AdobeClean-Light"/>
                <a:cs typeface="AdobeClean-Light"/>
              </a:rPr>
              <a:t> </a:t>
            </a:r>
            <a:r>
              <a:rPr lang="de-de" sz="1000" spc="-10" dirty="0" err="1">
                <a:solidFill>
                  <a:srgbClr val="020302"/>
                </a:solidFill>
                <a:latin typeface="AdobeClean-Light"/>
                <a:cs typeface="AdobeClean-Light"/>
              </a:rPr>
              <a:t>도움을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err="1">
                <a:solidFill>
                  <a:srgbClr val="020302"/>
                </a:solidFill>
                <a:latin typeface="AdobeClean-Light"/>
                <a:cs typeface="AdobeClean-Light"/>
              </a:rPr>
              <a:t>수</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있는</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err="1">
                <a:solidFill>
                  <a:srgbClr val="020302"/>
                </a:solidFill>
                <a:latin typeface="AdobeClean-Light"/>
                <a:cs typeface="AdobeClean-Light"/>
              </a:rPr>
              <a:t>세션을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a:t>
            </a:r>
            <a:r>
              <a:rPr lang="de-de" sz="1000" i="1" spc="-10" dirty="0" err="1">
                <a:solidFill>
                  <a:srgbClr val="7A7A7A"/>
                </a:solidFill>
                <a:latin typeface="AdobeClean-LightIt"/>
                <a:cs typeface="AdobeClean-LightIt"/>
              </a:rPr>
              <a:t>모든</a:t>
            </a:r>
            <a:r>
              <a:rPr lang="de-de" sz="1000" i="1" spc="-1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제품에</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라이브</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채팅이</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지원되는</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것은</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커뮤니티 포럼</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온라인 포럼</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셀프 가이드 여정</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58792"/>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라이브 채팅 지원*</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640011"/>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채팅 지원</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전화 지원</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승인된 사용자 또는 </a:t>
            </a:r>
            <a:r>
              <a:rPr lang="de-de" sz="1000" b="1">
                <a:solidFill>
                  <a:srgbClr val="020302"/>
                </a:solidFill>
                <a:latin typeface="AdobeClean-Light"/>
              </a:rPr>
              <a:t>지정 지원 담당자</a:t>
            </a:r>
            <a:r>
              <a:rPr lang="de-de" sz="100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온라인 지원 기능</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458792"/>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err="1">
                <a:solidFill>
                  <a:srgbClr val="000000"/>
                </a:solidFill>
              </a:rPr>
              <a:t>오피스</a:t>
            </a:r>
            <a:r>
              <a:rPr lang="de-de" sz="1200" dirty="0">
                <a:solidFill>
                  <a:srgbClr val="000000"/>
                </a:solidFill>
              </a:rPr>
              <a:t> </a:t>
            </a:r>
            <a:r>
              <a:rPr lang="de-de" sz="1200" dirty="0" err="1">
                <a:solidFill>
                  <a:srgbClr val="000000"/>
                </a:solidFill>
              </a:rPr>
              <a:t>아워</a:t>
            </a:r>
            <a:endParaRPr lang="de-de" sz="1200" dirty="0">
              <a:solidFill>
                <a:srgbClr val="000000"/>
              </a:solidFill>
            </a:endParaRP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640011"/>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웨비나</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24621"/>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458792"/>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자가 진단 포털</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64001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지원 포털</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8564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
              <a:rPr lang="de-de" sz="1000">
                <a:solidFill>
                  <a:srgbClr val="4B4B4B"/>
                </a:solidFill>
                <a:latin typeface="Adobe Clean Light" panose="020B0303020404020204" pitchFamily="34" charset="0"/>
              </a:rPr>
              <a:t>자가 진단 지원 포털에 대한 온디맨드 액세스입니다.</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 All</a:t>
            </a:r>
            <a:r>
              <a:rPr lang="de-de" spc="-10"/>
              <a:t> Rights</a:t>
            </a:r>
            <a:r>
              <a:rPr lang="de-de" spc="-5"/>
              <a:t> </a:t>
            </a:r>
            <a:r>
              <a:rPr lang="de-de" spc="-10"/>
              <a:t>Reserved.</a:t>
            </a:r>
            <a:r>
              <a:rPr lang="de-de" spc="-5"/>
              <a:t> Adobe</a:t>
            </a:r>
            <a:r>
              <a:rPr lang="de-de" spc="60"/>
              <a:t> </a:t>
            </a:r>
            <a:r>
              <a:rPr lang="de-de" spc="-10"/>
              <a:t>기밀.</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엔터프라이즈 지원 기능</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에스컬레이션</a:t>
            </a:r>
            <a:r>
              <a:rPr lang="de-de" sz="1200" b="1" spc="-55">
                <a:solidFill>
                  <a:srgbClr val="020302"/>
                </a:solidFill>
                <a:latin typeface="Adobe Clean"/>
                <a:cs typeface="Adobe Clean"/>
              </a:rPr>
              <a:t> </a:t>
            </a:r>
            <a:r>
              <a:rPr lang="de-de" sz="1200" b="1" spc="-35">
                <a:solidFill>
                  <a:srgbClr val="020302"/>
                </a:solidFill>
                <a:latin typeface="Adobe Clean"/>
                <a:cs typeface="Adobe Clean"/>
              </a:rPr>
              <a:t>관리</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에스컬레이션 지원 및 정기 업데이트를 제공하고 진행 중인 지원 요청에서 가장 중요한 것에 우선 순위를 부여할 수 있는 Adobe 내의 지정된 담당자입니다.</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서비스</a:t>
            </a:r>
            <a:r>
              <a:rPr lang="de-de" sz="1200" b="1" spc="-80">
                <a:solidFill>
                  <a:srgbClr val="020302"/>
                </a:solidFill>
                <a:latin typeface="Adobe Clean"/>
                <a:cs typeface="Adobe Clean"/>
              </a:rPr>
              <a:t> </a:t>
            </a:r>
            <a:r>
              <a:rPr lang="de-de" sz="1200" b="1" spc="-20">
                <a:solidFill>
                  <a:srgbClr val="020302"/>
                </a:solidFill>
                <a:latin typeface="Adobe Clean"/>
                <a:cs typeface="Adobe Clean"/>
              </a:rPr>
              <a:t>리뷰</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엔터프라이즈 프로그램 서비스, 혜택 및 지원 지표에 대한 연간 2회의 종합적인 리뷰입니다.</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특정 제품 기능과 일반적인 비즈니스 문제를 해결하는 데 사용할 수 있는 방법에 중점을 둔 60분 세션입니다.</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AEM as a Cloud Service의 사용자 지정 모범 사례 및 핵심 구성 요소의 채택을 촉진합니다.</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최적화할 수 있는 기회가 있는 맞춤형 솔루션 채택 영역을 식별하고 검토하고 권장합니다.</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고객의 솔루션 환경과 비즈니스 목표에 정통하게 될 지정 지원 엔지니어입니다. 엔터프라이즈 지원 경험을 조정할 수 있게 숙련된 지원 엔지니어입니다.</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지정 지원 엔지니어</a:t>
            </a:r>
          </a:p>
        </p:txBody>
      </p:sp>
      <p:pic>
        <p:nvPicPr>
          <p:cNvPr id="142" name="Graphic 141" descr="사용자 개요">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전문가 세션</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de-de" sz="1200" b="1" spc="-15">
                <a:solidFill>
                  <a:srgbClr val="020302"/>
                </a:solidFill>
                <a:latin typeface="Adobe Clean"/>
                <a:cs typeface="Adobe Clean"/>
              </a:rPr>
              <a:t>AEM</a:t>
            </a:r>
            <a:r>
              <a:rPr lang="de-de" sz="1200" b="1" spc="-50">
                <a:solidFill>
                  <a:srgbClr val="020302"/>
                </a:solidFill>
                <a:latin typeface="Adobe Clean"/>
                <a:cs typeface="Adobe Clean"/>
              </a:rPr>
              <a:t> </a:t>
            </a:r>
            <a:r>
              <a:rPr lang="de-de" sz="1200" b="1" spc="-20">
                <a:solidFill>
                  <a:srgbClr val="020302"/>
                </a:solidFill>
                <a:latin typeface="Adobe Clean"/>
                <a:cs typeface="Adobe Clean"/>
              </a:rPr>
              <a:t>as a Cloud Service를 위한</a:t>
            </a:r>
            <a:r>
              <a:rPr lang="de-de" sz="1200" b="1" spc="-50">
                <a:solidFill>
                  <a:srgbClr val="020302"/>
                </a:solidFill>
                <a:latin typeface="Adobe Clean"/>
                <a:cs typeface="Adobe Clean"/>
              </a:rPr>
              <a:t> </a:t>
            </a:r>
            <a:r>
              <a:rPr lang="de-de" sz="1200" b="1" spc="-45">
                <a:solidFill>
                  <a:srgbClr val="020302"/>
                </a:solidFill>
                <a:latin typeface="Adobe Clean"/>
                <a:cs typeface="Adobe Clean"/>
              </a:rPr>
              <a:t> </a:t>
            </a:r>
            <a:r>
              <a:rPr lang="de-de" sz="1200" b="1" spc="-25">
                <a:solidFill>
                  <a:srgbClr val="020302"/>
                </a:solidFill>
                <a:latin typeface="Adobe Clean"/>
                <a:cs typeface="Adobe Clean"/>
              </a:rPr>
              <a:t>사용자 지정</a:t>
            </a:r>
            <a:r>
              <a:rPr lang="de-de" sz="1200" b="1" spc="-45">
                <a:solidFill>
                  <a:srgbClr val="020302"/>
                </a:solidFill>
                <a:latin typeface="Adobe Clean"/>
                <a:cs typeface="Adobe Clean"/>
              </a:rPr>
              <a:t> </a:t>
            </a:r>
            <a:r>
              <a:rPr lang="de-de" sz="1200" b="1" spc="-55">
                <a:solidFill>
                  <a:srgbClr val="020302"/>
                </a:solidFill>
                <a:latin typeface="Adobe Clean"/>
                <a:cs typeface="Adobe Clean"/>
              </a:rPr>
              <a:t> </a:t>
            </a:r>
            <a:r>
              <a:rPr lang="de-de" sz="1200" b="1" spc="-20">
                <a:solidFill>
                  <a:srgbClr val="020302"/>
                </a:solidFill>
                <a:latin typeface="Adobe Clean"/>
                <a:cs typeface="Adobe Clean"/>
              </a:rPr>
              <a:t>모범 사례</a:t>
            </a:r>
            <a:r>
              <a:rPr lang="de-de" sz="1200" b="1" spc="-45">
                <a:solidFill>
                  <a:srgbClr val="020302"/>
                </a:solidFill>
                <a:latin typeface="Adobe Clean"/>
                <a:cs typeface="Adobe Clean"/>
              </a:rPr>
              <a:t>  </a:t>
            </a:r>
            <a:r>
              <a:rPr lang="de-de" sz="1200" b="1" spc="-50">
                <a:solidFill>
                  <a:srgbClr val="020302"/>
                </a:solidFill>
                <a:latin typeface="Adobe Clean"/>
                <a:cs typeface="Adobe Clean"/>
              </a:rPr>
              <a:t> </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de-de" sz="1200" b="1" spc="-25">
                <a:solidFill>
                  <a:srgbClr val="020302"/>
                </a:solidFill>
                <a:latin typeface="Adobe Clean"/>
                <a:cs typeface="Adobe Clean"/>
              </a:rPr>
              <a:t>AEM as a Cloud Service를 위한 부가 가치 서비스</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de-de" sz="1200" b="1" spc="-20">
                <a:solidFill>
                  <a:srgbClr val="020302"/>
                </a:solidFill>
                <a:latin typeface="Adobe Clean"/>
                <a:cs typeface="Adobe Clean"/>
              </a:rPr>
              <a:t>AEM</a:t>
            </a:r>
            <a:r>
              <a:rPr lang="de-de" sz="1200" b="1" spc="-50">
                <a:solidFill>
                  <a:srgbClr val="020302"/>
                </a:solidFill>
                <a:latin typeface="Adobe Clean"/>
                <a:cs typeface="Adobe Clean"/>
              </a:rPr>
              <a:t>  </a:t>
            </a:r>
            <a:r>
              <a:rPr lang="de-de" sz="1200" b="1" spc="-20">
                <a:solidFill>
                  <a:srgbClr val="020302"/>
                </a:solidFill>
                <a:latin typeface="Adobe Clean"/>
                <a:cs typeface="Adobe Clean"/>
              </a:rPr>
              <a:t>as a Cloud Service를 위한</a:t>
            </a:r>
            <a:r>
              <a:rPr lang="de-de" sz="1200" b="1" spc="-45">
                <a:solidFill>
                  <a:srgbClr val="020302"/>
                </a:solidFill>
                <a:latin typeface="Adobe Clean"/>
                <a:cs typeface="Adobe Clean"/>
              </a:rPr>
              <a:t> </a:t>
            </a:r>
            <a:r>
              <a:rPr lang="de-de" sz="1200" b="1" spc="-15">
                <a:solidFill>
                  <a:srgbClr val="020302"/>
                </a:solidFill>
                <a:latin typeface="Adobe Clean"/>
                <a:cs typeface="Adobe Clean"/>
              </a:rPr>
              <a:t>거버넌스</a:t>
            </a:r>
            <a:r>
              <a:rPr lang="de-de" sz="1200" b="1" spc="-50">
                <a:solidFill>
                  <a:srgbClr val="020302"/>
                </a:solidFill>
                <a:latin typeface="Adobe Clean"/>
                <a:cs typeface="Adobe Clean"/>
              </a:rPr>
              <a:t> </a:t>
            </a:r>
            <a:endParaRPr lang="en-US" sz="1200">
              <a:latin typeface="Adobe Clean"/>
              <a:cs typeface="Adobe Clean"/>
            </a:endParaRPr>
          </a:p>
        </p:txBody>
      </p:sp>
      <p:pic>
        <p:nvPicPr>
          <p:cNvPr id="151" name="Graphic 150" descr="감독 의자 개요">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꽉 채워진 별점 3점">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사례</a:t>
            </a:r>
            <a:r>
              <a:rPr lang="de-de" sz="1200" b="1" spc="-80">
                <a:solidFill>
                  <a:srgbClr val="020302"/>
                </a:solidFill>
                <a:latin typeface="Adobe Clean"/>
                <a:cs typeface="Adobe Clean"/>
              </a:rPr>
              <a:t> </a:t>
            </a:r>
            <a:r>
              <a:rPr lang="de-de" sz="1200" b="1" spc="-20">
                <a:solidFill>
                  <a:srgbClr val="020302"/>
                </a:solidFill>
                <a:latin typeface="Adobe Clean"/>
                <a:cs typeface="Adobe Clean"/>
              </a:rPr>
              <a:t>검토</a:t>
            </a:r>
            <a:endParaRPr sz="1200">
              <a:latin typeface="Adobe Clean"/>
              <a:cs typeface="Adobe Clean"/>
            </a:endParaRPr>
          </a:p>
        </p:txBody>
      </p:sp>
      <p:pic>
        <p:nvPicPr>
          <p:cNvPr id="5" name="Graphic 4" descr="고객 리뷰 개요">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진행 중인 지원 요청을 정기적으로 검토하여 사례 설명, 비즈니스 영향, 상태, 우선 순위, 필요한 다음 단계에 대한 고객의 동의에 맞춰 조정함으로써 신속한 해결을 보장합니다.</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클라우드 지원 활동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클라우드 동기화">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스피커폰 개요">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원격 학습 언어 개요">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458792"/>
            <a:ext cx="411480" cy="411480"/>
          </a:xfrm>
          <a:prstGeom prst="rect">
            <a:avLst/>
          </a:prstGeom>
        </p:spPr>
      </p:pic>
      <p:pic>
        <p:nvPicPr>
          <p:cNvPr id="72" name="Graphic 71" descr="고객 리뷰 개요">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길잡이 개요">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인터넷 개요">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458792"/>
            <a:ext cx="411480" cy="411480"/>
          </a:xfrm>
          <a:prstGeom prst="rect">
            <a:avLst/>
          </a:prstGeom>
        </p:spPr>
      </p:pic>
      <p:pic>
        <p:nvPicPr>
          <p:cNvPr id="77" name="Graphic 76" descr="말풍선 개요">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458792"/>
            <a:ext cx="411480" cy="411480"/>
          </a:xfrm>
          <a:prstGeom prst="rect">
            <a:avLst/>
          </a:prstGeom>
        </p:spPr>
      </p:pic>
      <p:pic>
        <p:nvPicPr>
          <p:cNvPr id="78" name="Graphic 77" descr="플레이북 개요">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48359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 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 Adobe</a:t>
            </a:r>
            <a:r>
              <a:rPr lang="de-de" sz="800" spc="75">
                <a:solidFill>
                  <a:srgbClr val="6D6D6D"/>
                </a:solidFill>
                <a:latin typeface="Adobe Clean"/>
                <a:cs typeface="Adobe Clean"/>
              </a:rPr>
              <a:t> </a:t>
            </a:r>
            <a:r>
              <a:rPr lang="de-de" sz="800" spc="-10">
                <a:solidFill>
                  <a:srgbClr val="6D6D6D"/>
                </a:solidFill>
                <a:latin typeface="Adobe Clean"/>
                <a:cs typeface="Adobe Clean"/>
              </a:rPr>
              <a:t>기밀.</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1821001" cy="231622"/>
          </a:xfrm>
          <a:prstGeom prst="rect">
            <a:avLst/>
          </a:prstGeom>
        </p:spPr>
        <p:txBody>
          <a:bodyPr vert="horz" wrap="square" lIns="0" tIns="12700" rIns="0" bIns="0" rtlCol="0">
            <a:spAutoFit/>
          </a:bodyPr>
          <a:lstStyle/>
          <a:p>
            <a:pPr marL="12700" algn="ctr">
              <a:lnSpc>
                <a:spcPct val="100000"/>
              </a:lnSpc>
              <a:spcBef>
                <a:spcPts val="100"/>
              </a:spcBef>
            </a:pPr>
            <a:r>
              <a:rPr lang="de-de" sz="1400" b="1" spc="-25">
                <a:solidFill>
                  <a:srgbClr val="020302"/>
                </a:solidFill>
                <a:latin typeface="Adobe Clean"/>
                <a:cs typeface="Adobe Clean"/>
              </a:rPr>
              <a:t>현장</a:t>
            </a:r>
            <a:r>
              <a:rPr lang="de-de" sz="1400" b="1" spc="-45">
                <a:solidFill>
                  <a:srgbClr val="020302"/>
                </a:solidFill>
                <a:latin typeface="Adobe Clean"/>
                <a:cs typeface="Adobe Clean"/>
              </a:rPr>
              <a:t> </a:t>
            </a:r>
            <a:r>
              <a:rPr lang="de-de" sz="1400" b="1" spc="20">
                <a:solidFill>
                  <a:srgbClr val="020302"/>
                </a:solidFill>
                <a:latin typeface="Adobe Clean"/>
                <a:cs typeface="Adobe Clean"/>
              </a:rPr>
              <a:t>서비스</a:t>
            </a:r>
            <a:r>
              <a:rPr lang="de-de" sz="1400" b="1" spc="-190">
                <a:solidFill>
                  <a:srgbClr val="020302"/>
                </a:solidFill>
                <a:latin typeface="Adobe Clean"/>
                <a:cs typeface="Adobe Clean"/>
              </a:rPr>
              <a:t> </a:t>
            </a:r>
            <a:r>
              <a:rPr lang="de-de" sz="1400" b="1" spc="5">
                <a:solidFill>
                  <a:srgbClr val="020302"/>
                </a:solidFill>
                <a:latin typeface="Adobe Clean"/>
                <a:cs typeface="Adobe Clean"/>
              </a:rPr>
              <a:t>활동</a:t>
            </a:r>
            <a:endParaRPr sz="1400">
              <a:latin typeface="Adobe Clean"/>
              <a:cs typeface="Adobe Clean"/>
            </a:endParaRPr>
          </a:p>
        </p:txBody>
      </p:sp>
      <p:sp>
        <p:nvSpPr>
          <p:cNvPr id="22" name="object 22"/>
          <p:cNvSpPr txBox="1"/>
          <p:nvPr/>
        </p:nvSpPr>
        <p:spPr>
          <a:xfrm>
            <a:off x="595422"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출시</a:t>
            </a:r>
            <a:r>
              <a:rPr lang="de-de" sz="1400" b="1" spc="-10" dirty="0">
                <a:solidFill>
                  <a:srgbClr val="020302"/>
                </a:solidFill>
                <a:latin typeface="Adobe Clean"/>
                <a:cs typeface="Adobe Clean"/>
              </a:rPr>
              <a:t> </a:t>
            </a:r>
            <a:r>
              <a:rPr lang="de-de" sz="1400" b="1" dirty="0" err="1">
                <a:solidFill>
                  <a:srgbClr val="020302"/>
                </a:solidFill>
                <a:latin typeface="Adobe Clean"/>
                <a:cs typeface="Adobe Clean"/>
              </a:rPr>
              <a:t>자문</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b="1">
                <a:solidFill>
                  <a:srgbClr val="1F1F1F"/>
                </a:solidFill>
                <a:latin typeface="Adobe Clean"/>
                <a:cs typeface="Adobe Clean"/>
              </a:rPr>
              <a:t>새로운 Adobe Experience Cloud 솔루션을 구현하는 고객을 위한 </a:t>
            </a:r>
            <a:r>
              <a:rPr lang="de-de" sz="1000">
                <a:solidFill>
                  <a:srgbClr val="000000"/>
                </a:solidFill>
                <a:latin typeface="Adobe Clean SemiLight" panose="020B0403020404020204" pitchFamily="34" charset="0"/>
              </a:rPr>
              <a:t>is a </a:t>
            </a:r>
            <a:r>
              <a:rPr lang="de-de" sz="1000" b="1">
                <a:solidFill>
                  <a:srgbClr val="000000"/>
                </a:solidFill>
                <a:latin typeface="Adobe Clean SemiLight" panose="020B0403020404020204" pitchFamily="34" charset="0"/>
              </a:rPr>
              <a:t>핵심 자문 서비스이자 </a:t>
            </a:r>
            <a:r>
              <a:rPr lang="de-de" sz="1000">
                <a:latin typeface="Adobe Clean Light" charset="0"/>
                <a:ea typeface="Adobe Clean Light" charset="0"/>
                <a:cs typeface="Adobe Clean Light" charset="0"/>
              </a:rPr>
              <a:t>권장 사항인 출시 자문은 </a:t>
            </a:r>
            <a:r>
              <a:rPr lang="de-de" sz="1000" b="1">
                <a:latin typeface="Adobe Clean Light" charset="0"/>
              </a:rPr>
              <a:t>공적인 배포를 지원하고 가치 실현 시간을 단축하는 것으로</a:t>
            </a:r>
            <a:r>
              <a:rPr lang="de-de" sz="1000">
                <a:latin typeface="Adobe Clean Light" charset="0"/>
              </a:rPr>
              <a:t> 입증되었습니다.</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현장 서비스는 </a:t>
            </a:r>
            <a:r>
              <a:rPr lang="de-de" sz="1000" b="1">
                <a:solidFill>
                  <a:srgbClr val="4B4B4B"/>
                </a:solidFill>
                <a:latin typeface="Adobe Clean" panose="020B0503020404020204" pitchFamily="34" charset="0"/>
              </a:rPr>
              <a:t>신속한 해결</a:t>
            </a:r>
            <a:r>
              <a:rPr lang="de-de" sz="1000">
                <a:solidFill>
                  <a:srgbClr val="4B4B4B"/>
                </a:solidFill>
                <a:latin typeface="Adobe Clean Light" panose="020B0303020404020204" pitchFamily="34" charset="0"/>
              </a:rPr>
              <a:t>, 집중적인 고객 성공, </a:t>
            </a:r>
            <a:r>
              <a:rPr lang="de-de" sz="1000" b="1">
                <a:solidFill>
                  <a:srgbClr val="4B4B4B"/>
                </a:solidFill>
                <a:latin typeface="Adobe Clean" panose="020B0503020404020204" pitchFamily="34" charset="0"/>
              </a:rPr>
              <a:t>가치 실현 시간</a:t>
            </a:r>
            <a:r>
              <a:rPr lang="de-de" sz="1000">
                <a:solidFill>
                  <a:srgbClr val="4B4B4B"/>
                </a:solidFill>
                <a:latin typeface="Adobe Clean Light" panose="020B0303020404020204" pitchFamily="34" charset="0"/>
              </a:rPr>
              <a:t> 단축을 위해 사용됩니다. 출시 자문이 활성화된 경우 Adobe 지원 계약이 적용되는 솔루션 제품에 대해 </a:t>
            </a:r>
            <a:r>
              <a:rPr lang="de-de" sz="1000" b="1">
                <a:solidFill>
                  <a:srgbClr val="4B4B4B"/>
                </a:solidFill>
                <a:latin typeface="Adobe Clean" panose="020B0503020404020204" pitchFamily="34" charset="0"/>
              </a:rPr>
              <a:t>1년차에는 현장 서비스가 제공되지 않습니다</a:t>
            </a:r>
            <a:r>
              <a:rPr lang="de-de" sz="1000">
                <a:solidFill>
                  <a:srgbClr val="4B4B4B"/>
                </a:solidFill>
                <a:latin typeface="Adobe Clean Light" panose="020B0303020404020204" pitchFamily="34" charset="0"/>
              </a:rPr>
              <a: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a:latin typeface="Adobe Clean Light" charset="0"/>
              </a:rPr>
              <a:t>Adobe 솔루션 전문가는 고객과 구현 파트너에 대한 </a:t>
            </a:r>
            <a:r>
              <a:rPr lang="de-de" sz="1000" b="1">
                <a:solidFill>
                  <a:srgbClr val="000000"/>
                </a:solidFill>
                <a:latin typeface="Adobe Clean SemiLight" panose="020B0403020404020204" pitchFamily="34" charset="0"/>
              </a:rPr>
              <a:t>모범 사례 기반 지침을 통해 </a:t>
            </a:r>
            <a:r>
              <a:rPr lang="de-de" sz="1000">
                <a:solidFill>
                  <a:srgbClr val="000000"/>
                </a:solidFill>
                <a:latin typeface="Adobe Clean SemiLight" panose="020B0403020404020204" pitchFamily="34" charset="0"/>
              </a:rPr>
              <a:t>요구 사항, 아키텍처, 개발 프로세스 및 출시 준비 상태 검토를 검증하는 데 도움을 줍니다.</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de-de" sz="1000">
                <a:latin typeface="Adobe Clean Light" charset="0"/>
              </a:rPr>
              <a:t>출시 자문은 일반적인 중요 시점(</a:t>
            </a:r>
            <a:r>
              <a:rPr lang="de-de" sz="1000" b="1">
                <a:latin typeface="Adobe Clean Light" charset="0"/>
              </a:rPr>
              <a:t>개시, 정의, 설계, 실행 및 출시 후</a:t>
            </a:r>
            <a:r>
              <a:rPr lang="de-de" sz="1000">
                <a:latin typeface="Adobe Clean Light" charset="0"/>
              </a:rPr>
              <a:t>) 전반에서 프로젝트 일정에 맞춰 안내하고 검증하고 평가하며 권장 사항을 제시합니다.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주요 결과물에는 다음이 포함됩니다.</a:t>
            </a:r>
          </a:p>
          <a:p>
            <a:pPr marL="184150" marR="5080" indent="-171450">
              <a:spcBef>
                <a:spcPts val="700"/>
              </a:spcBef>
              <a:buFont typeface="Arial" panose="020B0604020202020204" pitchFamily="34" charset="0"/>
              <a:buChar char="•"/>
            </a:pPr>
            <a:r>
              <a:rPr lang="de-de" sz="1000"/>
              <a:t>개시(프로젝트 공동 작업 계획 포함) 데크</a:t>
            </a:r>
          </a:p>
          <a:p>
            <a:pPr marL="184150" marR="5080" indent="-171450">
              <a:spcBef>
                <a:spcPts val="400"/>
              </a:spcBef>
              <a:buFont typeface="Arial" panose="020B0604020202020204" pitchFamily="34" charset="0"/>
              <a:buChar char="•"/>
            </a:pPr>
            <a:r>
              <a:rPr lang="de-de" sz="1000"/>
              <a:t>평가 및 권장 사항 문서</a:t>
            </a:r>
          </a:p>
          <a:p>
            <a:pPr marL="184150" marR="5080" indent="-171450">
              <a:spcBef>
                <a:spcPts val="400"/>
              </a:spcBef>
              <a:buFont typeface="Arial" panose="020B0604020202020204" pitchFamily="34" charset="0"/>
              <a:buChar char="•"/>
            </a:pPr>
            <a:r>
              <a:rPr lang="de-de" sz="1000"/>
              <a:t>참여 요약</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실행 및 운영</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구현</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출시 후</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기술 트랙 활동</a:t>
            </a:r>
            <a:r>
              <a:rPr lang="de-de" sz="1000">
                <a:solidFill>
                  <a:srgbClr val="000000"/>
                </a:solidFill>
                <a:latin typeface="Adobe Clean Light" panose="020B0303020404020204" pitchFamily="34" charset="0"/>
              </a:rPr>
              <a:t>은 고객이 기술적으로 건전하도록 보장하고 도구 채택을 극대화할 수 있도록 합니다. 특히 이러한 유형의 활동에는 플랫폼 구성, 통합 및 문제 해결과 관련된 지원 및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기술 활동 유형:</a:t>
            </a:r>
          </a:p>
          <a:p>
            <a:pPr marL="184150" marR="5080" indent="-171450">
              <a:spcBef>
                <a:spcPts val="700"/>
              </a:spcBef>
              <a:buClr>
                <a:srgbClr val="FA0E00"/>
              </a:buClr>
              <a:buFont typeface="Wingdings" pitchFamily="2" charset="2"/>
              <a:buChar char="ü"/>
            </a:pPr>
            <a:r>
              <a:rPr lang="de-de" sz="1000"/>
              <a:t>상태 감사</a:t>
            </a:r>
          </a:p>
          <a:p>
            <a:pPr marL="184150" marR="5080" indent="-171450">
              <a:spcBef>
                <a:spcPts val="400"/>
              </a:spcBef>
              <a:buClr>
                <a:srgbClr val="FA0E00"/>
              </a:buClr>
              <a:buFont typeface="Wingdings" pitchFamily="2" charset="2"/>
              <a:buChar char="ü"/>
            </a:pPr>
            <a:r>
              <a:rPr lang="de-de" sz="1000"/>
              <a:t>플랫폼 감사</a:t>
            </a:r>
          </a:p>
          <a:p>
            <a:pPr marL="184150" marR="5080" indent="-171450">
              <a:spcBef>
                <a:spcPts val="400"/>
              </a:spcBef>
              <a:buClr>
                <a:srgbClr val="FA0E00"/>
              </a:buClr>
              <a:buFont typeface="Wingdings" pitchFamily="2" charset="2"/>
              <a:buChar char="ü"/>
            </a:pPr>
            <a:r>
              <a:rPr lang="de-de" sz="1000"/>
              <a:t>기능 세트 활성화</a:t>
            </a:r>
          </a:p>
          <a:p>
            <a:pPr marL="184150" marR="5080" indent="-171450">
              <a:spcBef>
                <a:spcPts val="400"/>
              </a:spcBef>
              <a:buClr>
                <a:srgbClr val="FA0E00"/>
              </a:buClr>
              <a:buFont typeface="Wingdings" pitchFamily="2" charset="2"/>
              <a:buChar char="ü"/>
            </a:pPr>
            <a:r>
              <a:rPr lang="de-de" sz="1000"/>
              <a:t>기본적 통합 및 구성</a:t>
            </a:r>
          </a:p>
          <a:p>
            <a:pPr marL="184150" marR="5080" indent="-171450">
              <a:spcBef>
                <a:spcPts val="400"/>
              </a:spcBef>
              <a:buClr>
                <a:srgbClr val="FA0E00"/>
              </a:buClr>
              <a:buFont typeface="Wingdings" pitchFamily="2" charset="2"/>
              <a:buChar char="ü"/>
            </a:pPr>
            <a:r>
              <a:rPr lang="de-de" sz="1000"/>
              <a:t>고객 솔루션 문제 해결</a:t>
            </a:r>
          </a:p>
          <a:p>
            <a:pPr marL="184150" marR="5080" indent="-171450">
              <a:spcBef>
                <a:spcPts val="400"/>
              </a:spcBef>
              <a:buClr>
                <a:srgbClr val="FA0E00"/>
              </a:buClr>
              <a:buFont typeface="Wingdings" pitchFamily="2" charset="2"/>
              <a:buChar char="ü"/>
            </a:pPr>
            <a:r>
              <a:rPr lang="de-de" sz="1000"/>
              <a:t>클라우드 서비스 지원</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전략 트랙 활동</a:t>
            </a:r>
            <a:r>
              <a:rPr lang="de-de" sz="1000">
                <a:solidFill>
                  <a:srgbClr val="000000"/>
                </a:solidFill>
                <a:latin typeface="Adobe Clean Light" panose="020B0303020404020204" pitchFamily="34" charset="0"/>
              </a:rPr>
              <a:t>은 고객의 Adobe 솔루션에서 가치를 실현할 수 있는 기회를 찾습니다. 여기에는 하나 이상의 Adobe 솔루션에서 가치 실현을 위한 전략, 측정 및 완성도와 관련된 지원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전략 활동 유형:</a:t>
            </a:r>
          </a:p>
          <a:p>
            <a:pPr marL="241300" marR="5080" indent="-228600">
              <a:spcBef>
                <a:spcPts val="700"/>
              </a:spcBef>
              <a:buClr>
                <a:srgbClr val="FA0E00"/>
              </a:buClr>
              <a:buFont typeface="Wingdings" pitchFamily="2" charset="2"/>
              <a:buChar char="ü"/>
            </a:pPr>
            <a:r>
              <a:rPr lang="de-de" sz="1000"/>
              <a:t>완성 로드맵</a:t>
            </a:r>
          </a:p>
          <a:p>
            <a:pPr marL="241300" marR="5080" indent="-228600">
              <a:spcBef>
                <a:spcPts val="400"/>
              </a:spcBef>
              <a:buClr>
                <a:srgbClr val="FA0E00"/>
              </a:buClr>
              <a:buFont typeface="Wingdings" pitchFamily="2" charset="2"/>
              <a:buChar char="ü"/>
            </a:pPr>
            <a:r>
              <a:rPr lang="de-de" sz="1000"/>
              <a:t>사용 사례 개발/측정</a:t>
            </a:r>
          </a:p>
          <a:p>
            <a:pPr marL="241300" marR="5080" indent="-228600">
              <a:spcBef>
                <a:spcPts val="400"/>
              </a:spcBef>
              <a:buClr>
                <a:srgbClr val="FA0E00"/>
              </a:buClr>
              <a:buFont typeface="Wingdings" pitchFamily="2" charset="2"/>
              <a:buChar char="ü"/>
            </a:pPr>
            <a:r>
              <a:rPr lang="de-de" sz="1000"/>
              <a:t>보고 및 분석</a:t>
            </a:r>
          </a:p>
          <a:p>
            <a:pPr marL="241300" marR="5080" indent="-228600">
              <a:spcBef>
                <a:spcPts val="400"/>
              </a:spcBef>
              <a:buClr>
                <a:srgbClr val="FA0E00"/>
              </a:buClr>
              <a:buFont typeface="Wingdings" pitchFamily="2" charset="2"/>
              <a:buChar char="ü"/>
            </a:pPr>
            <a:r>
              <a:rPr lang="de-de" sz="1000"/>
              <a:t>모범 사례 지원</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dirty="0" err="1">
                <a:solidFill>
                  <a:srgbClr val="1F1F1F"/>
                </a:solidFill>
                <a:latin typeface="Adobe Clean" panose="020B0503020404020204" pitchFamily="34" charset="0"/>
                <a:cs typeface="AdobeClean-Light"/>
              </a:rPr>
              <a:t>엔터프라이즈</a:t>
            </a:r>
            <a:r>
              <a:rPr lang="de-de" sz="1000" dirty="0">
                <a:solidFill>
                  <a:srgbClr val="1F1F1F"/>
                </a:solidFill>
                <a:latin typeface="Adobe Clean" panose="020B0503020404020204" pitchFamily="34" charset="0"/>
                <a:cs typeface="AdobeClean-Light"/>
              </a:rPr>
              <a:t> </a:t>
            </a:r>
            <a:r>
              <a:rPr lang="de-de" sz="1000" dirty="0" err="1">
                <a:solidFill>
                  <a:srgbClr val="1F1F1F"/>
                </a:solidFill>
                <a:latin typeface="Adobe Clean" panose="020B0503020404020204" pitchFamily="34" charset="0"/>
                <a:cs typeface="AdobeClean-Light"/>
              </a:rPr>
              <a:t>고객은</a:t>
            </a:r>
            <a:r>
              <a:rPr lang="de-de" sz="1200" b="1" u="sng" dirty="0">
                <a:solidFill>
                  <a:srgbClr val="1F1F1F"/>
                </a:solidFill>
                <a:cs typeface="AdobeClean-Light"/>
              </a:rPr>
              <a:t> </a:t>
            </a:r>
            <a:r>
              <a:rPr lang="de-de" sz="1200" b="1" u="sng" dirty="0" err="1">
                <a:solidFill>
                  <a:srgbClr val="1F1F1F"/>
                </a:solidFill>
                <a:cs typeface="AdobeClean-Light"/>
              </a:rPr>
              <a:t>연간</a:t>
            </a:r>
            <a:r>
              <a:rPr lang="de-de" sz="1200" b="1" u="sng" dirty="0">
                <a:solidFill>
                  <a:srgbClr val="1F1F1F"/>
                </a:solidFill>
                <a:cs typeface="AdobeClean-Light"/>
              </a:rPr>
              <a:t> </a:t>
            </a:r>
            <a:r>
              <a:rPr lang="de-de" sz="1000" b="1" u="sng" dirty="0">
                <a:solidFill>
                  <a:srgbClr val="1F1F1F"/>
                </a:solidFill>
                <a:cs typeface="AdobeClean-Light"/>
              </a:rPr>
              <a:t>2회 </a:t>
            </a:r>
            <a:r>
              <a:rPr lang="de-de" sz="1000" b="1" dirty="0">
                <a:solidFill>
                  <a:srgbClr val="1F1F1F"/>
                </a:solidFill>
                <a:cs typeface="AdobeClean-Light"/>
              </a:rPr>
              <a:t> </a:t>
            </a:r>
            <a:r>
              <a:rPr lang="de-de" sz="1000" b="1" dirty="0" err="1">
                <a:solidFill>
                  <a:srgbClr val="1F1F1F"/>
                </a:solidFill>
                <a:cs typeface="AdobeClean-Light"/>
              </a:rPr>
              <a:t>기술</a:t>
            </a:r>
            <a:r>
              <a:rPr lang="de-de" sz="1000" b="1" dirty="0">
                <a:solidFill>
                  <a:srgbClr val="1F1F1F"/>
                </a:solidFill>
                <a:cs typeface="AdobeClean-Light"/>
              </a:rPr>
              <a:t> </a:t>
            </a:r>
            <a:r>
              <a:rPr lang="de-de" sz="1000" dirty="0" err="1">
                <a:solidFill>
                  <a:srgbClr val="1F1F1F"/>
                </a:solidFill>
                <a:latin typeface="Adobe Clean" panose="020B0503020404020204" pitchFamily="34" charset="0"/>
                <a:cs typeface="AdobeClean-Light"/>
              </a:rPr>
              <a:t>및</a:t>
            </a:r>
            <a:r>
              <a:rPr lang="de-de" sz="1000" dirty="0">
                <a:solidFill>
                  <a:srgbClr val="1F1F1F"/>
                </a:solidFill>
                <a:latin typeface="Adobe Clean" panose="020B0503020404020204" pitchFamily="34" charset="0"/>
                <a:cs typeface="AdobeClean-Light"/>
              </a:rPr>
              <a:t>/</a:t>
            </a:r>
            <a:r>
              <a:rPr lang="de-de" sz="1000" dirty="0" err="1">
                <a:solidFill>
                  <a:srgbClr val="1F1F1F"/>
                </a:solidFill>
                <a:latin typeface="Adobe Clean" panose="020B0503020404020204" pitchFamily="34" charset="0"/>
                <a:cs typeface="AdobeClean-Light"/>
              </a:rPr>
              <a:t>또는</a:t>
            </a:r>
            <a:r>
              <a:rPr lang="de-de" sz="1000" dirty="0">
                <a:solidFill>
                  <a:srgbClr val="1F1F1F"/>
                </a:solidFill>
                <a:latin typeface="Adobe Clean" panose="020B0503020404020204" pitchFamily="34" charset="0"/>
                <a:cs typeface="AdobeClean-Light"/>
              </a:rPr>
              <a:t> </a:t>
            </a:r>
            <a:r>
              <a:rPr lang="de-de" sz="1000" b="1" dirty="0" err="1">
                <a:solidFill>
                  <a:srgbClr val="1F1F1F"/>
                </a:solidFill>
                <a:cs typeface="AdobeClean-Light"/>
              </a:rPr>
              <a:t>전략</a:t>
            </a:r>
            <a:r>
              <a:rPr lang="de-de" sz="1000" dirty="0" err="1">
                <a:solidFill>
                  <a:srgbClr val="1F1F1F"/>
                </a:solidFill>
                <a:latin typeface="Adobe Clean Light" panose="020B0303020404020204" pitchFamily="34" charset="0"/>
                <a:cs typeface="AdobeClean-Light"/>
              </a:rPr>
              <a:t>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두</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트랙에서</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활동을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제공받을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있습니다</a:t>
            </a:r>
            <a:r>
              <a:rPr lang="de-de" sz="1000" dirty="0">
                <a:solidFill>
                  <a:srgbClr val="1F1F1F"/>
                </a:solidFill>
                <a:latin typeface="Adobe Clean Light" panose="020B0303020404020204" pitchFamily="34" charset="0"/>
                <a:cs typeface="AdobeClean-Light"/>
              </a:rPr>
              <a:t>.</a:t>
            </a:r>
            <a:endParaRPr lang="en-US" sz="1000" b="1" dirty="0">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실행</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정의</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개시</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디자인</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연간 2개 활동</a:t>
            </a:r>
          </a:p>
        </p:txBody>
      </p:sp>
      <p:graphicFrame>
        <p:nvGraphicFramePr>
          <p:cNvPr id="35" name="Table 34">
            <a:extLst>
              <a:ext uri="{FF2B5EF4-FFF2-40B4-BE49-F238E27FC236}">
                <a16:creationId xmlns:a16="http://schemas.microsoft.com/office/drawing/2014/main" id="{66FDD42F-1AE3-4848-911E-B472C7DA74F1}"/>
              </a:ext>
            </a:extLst>
          </p:cNvPr>
          <p:cNvGraphicFramePr>
            <a:graphicFrameLocks noGrp="1"/>
          </p:cNvGraphicFramePr>
          <p:nvPr>
            <p:extLst>
              <p:ext uri="{D42A27DB-BD31-4B8C-83A1-F6EECF244321}">
                <p14:modId xmlns:p14="http://schemas.microsoft.com/office/powerpoint/2010/main" val="3640073973"/>
              </p:ext>
            </p:extLst>
          </p:nvPr>
        </p:nvGraphicFramePr>
        <p:xfrm>
          <a:off x="1524000" y="7626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6" name="Table 35">
            <a:extLst>
              <a:ext uri="{FF2B5EF4-FFF2-40B4-BE49-F238E27FC236}">
                <a16:creationId xmlns:a16="http://schemas.microsoft.com/office/drawing/2014/main" id="{06330A7B-8241-BB4D-A346-671161C3C45E}"/>
              </a:ext>
            </a:extLst>
          </p:cNvPr>
          <p:cNvGraphicFramePr>
            <a:graphicFrameLocks noGrp="1"/>
          </p:cNvGraphicFramePr>
          <p:nvPr>
            <p:extLst>
              <p:ext uri="{D42A27DB-BD31-4B8C-83A1-F6EECF244321}">
                <p14:modId xmlns:p14="http://schemas.microsoft.com/office/powerpoint/2010/main" val="3003822955"/>
              </p:ext>
            </p:extLst>
          </p:nvPr>
        </p:nvGraphicFramePr>
        <p:xfrm>
          <a:off x="1524000" y="64072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7" name="Table 36">
            <a:extLst>
              <a:ext uri="{FF2B5EF4-FFF2-40B4-BE49-F238E27FC236}">
                <a16:creationId xmlns:a16="http://schemas.microsoft.com/office/drawing/2014/main" id="{51902A7C-BB6B-DA4A-8997-287BC5E4AA15}"/>
              </a:ext>
            </a:extLst>
          </p:cNvPr>
          <p:cNvGraphicFramePr>
            <a:graphicFrameLocks noGrp="1"/>
          </p:cNvGraphicFramePr>
          <p:nvPr>
            <p:extLst>
              <p:ext uri="{D42A27DB-BD31-4B8C-83A1-F6EECF244321}">
                <p14:modId xmlns:p14="http://schemas.microsoft.com/office/powerpoint/2010/main" val="1125002939"/>
              </p:ext>
            </p:extLst>
          </p:nvPr>
        </p:nvGraphicFramePr>
        <p:xfrm>
          <a:off x="2514600" y="6712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8" name="Table 37">
            <a:extLst>
              <a:ext uri="{FF2B5EF4-FFF2-40B4-BE49-F238E27FC236}">
                <a16:creationId xmlns:a16="http://schemas.microsoft.com/office/drawing/2014/main" id="{E37DDC01-6DBD-DE41-8952-FCF0DD787A30}"/>
              </a:ext>
            </a:extLst>
          </p:cNvPr>
          <p:cNvGraphicFramePr>
            <a:graphicFrameLocks noGrp="1"/>
          </p:cNvGraphicFramePr>
          <p:nvPr>
            <p:extLst>
              <p:ext uri="{D42A27DB-BD31-4B8C-83A1-F6EECF244321}">
                <p14:modId xmlns:p14="http://schemas.microsoft.com/office/powerpoint/2010/main" val="3432475887"/>
              </p:ext>
            </p:extLst>
          </p:nvPr>
        </p:nvGraphicFramePr>
        <p:xfrm>
          <a:off x="2819400" y="7855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9" name="Table 38">
            <a:extLst>
              <a:ext uri="{FF2B5EF4-FFF2-40B4-BE49-F238E27FC236}">
                <a16:creationId xmlns:a16="http://schemas.microsoft.com/office/drawing/2014/main" id="{90CB7C64-E28A-AD49-99F1-15150547EB8A}"/>
              </a:ext>
            </a:extLst>
          </p:cNvPr>
          <p:cNvGraphicFramePr>
            <a:graphicFrameLocks noGrp="1"/>
          </p:cNvGraphicFramePr>
          <p:nvPr>
            <p:extLst>
              <p:ext uri="{D42A27DB-BD31-4B8C-83A1-F6EECF244321}">
                <p14:modId xmlns:p14="http://schemas.microsoft.com/office/powerpoint/2010/main" val="804403527"/>
              </p:ext>
            </p:extLst>
          </p:nvPr>
        </p:nvGraphicFramePr>
        <p:xfrm>
          <a:off x="20574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0" name="Table 39">
            <a:extLst>
              <a:ext uri="{FF2B5EF4-FFF2-40B4-BE49-F238E27FC236}">
                <a16:creationId xmlns:a16="http://schemas.microsoft.com/office/drawing/2014/main" id="{2A39191F-F385-3340-B57C-3F45C1A63E97}"/>
              </a:ext>
            </a:extLst>
          </p:cNvPr>
          <p:cNvGraphicFramePr>
            <a:graphicFrameLocks noGrp="1"/>
          </p:cNvGraphicFramePr>
          <p:nvPr>
            <p:extLst>
              <p:ext uri="{D42A27DB-BD31-4B8C-83A1-F6EECF244321}">
                <p14:modId xmlns:p14="http://schemas.microsoft.com/office/powerpoint/2010/main" val="4076505725"/>
              </p:ext>
            </p:extLst>
          </p:nvPr>
        </p:nvGraphicFramePr>
        <p:xfrm>
          <a:off x="9906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1" name="Table 40">
            <a:extLst>
              <a:ext uri="{FF2B5EF4-FFF2-40B4-BE49-F238E27FC236}">
                <a16:creationId xmlns:a16="http://schemas.microsoft.com/office/drawing/2014/main" id="{0018B48A-41C9-6648-9A42-0F1A8BC4493E}"/>
              </a:ext>
            </a:extLst>
          </p:cNvPr>
          <p:cNvGraphicFramePr>
            <a:graphicFrameLocks noGrp="1"/>
          </p:cNvGraphicFramePr>
          <p:nvPr>
            <p:extLst>
              <p:ext uri="{D42A27DB-BD31-4B8C-83A1-F6EECF244321}">
                <p14:modId xmlns:p14="http://schemas.microsoft.com/office/powerpoint/2010/main" val="930525441"/>
              </p:ext>
            </p:extLst>
          </p:nvPr>
        </p:nvGraphicFramePr>
        <p:xfrm>
          <a:off x="304800" y="7855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2" name="Table 41">
            <a:extLst>
              <a:ext uri="{FF2B5EF4-FFF2-40B4-BE49-F238E27FC236}">
                <a16:creationId xmlns:a16="http://schemas.microsoft.com/office/drawing/2014/main" id="{8D18AF47-732E-9647-AA19-8AA3C6FB1636}"/>
              </a:ext>
            </a:extLst>
          </p:cNvPr>
          <p:cNvGraphicFramePr>
            <a:graphicFrameLocks noGrp="1"/>
          </p:cNvGraphicFramePr>
          <p:nvPr>
            <p:extLst>
              <p:ext uri="{D42A27DB-BD31-4B8C-83A1-F6EECF244321}">
                <p14:modId xmlns:p14="http://schemas.microsoft.com/office/powerpoint/2010/main" val="357359870"/>
              </p:ext>
            </p:extLst>
          </p:nvPr>
        </p:nvGraphicFramePr>
        <p:xfrm>
          <a:off x="609600" y="6712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 </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리소스</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지원</a:t>
            </a:r>
            <a:r>
              <a:rPr lang="de-de" sz="1100" i="1" spc="-40">
                <a:solidFill>
                  <a:srgbClr val="777879"/>
                </a:solidFill>
                <a:latin typeface="AdobeClean-LightIt"/>
                <a:cs typeface="AdobeClean-LightIt"/>
              </a:rPr>
              <a:t> </a:t>
            </a:r>
            <a:r>
              <a:rPr lang="de-de" sz="1100" i="1" spc="-15">
                <a:solidFill>
                  <a:srgbClr val="777879"/>
                </a:solidFill>
                <a:latin typeface="AdobeClean-LightIt"/>
                <a:cs typeface="AdobeClean-LightIt"/>
              </a:rPr>
              <a:t>서비스</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제공</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사항</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및 </a:t>
            </a:r>
            <a:r>
              <a:rPr lang="de-de" sz="1100" i="1" spc="-75">
                <a:solidFill>
                  <a:srgbClr val="777879"/>
                </a:solidFill>
                <a:latin typeface="AdobeClean-LightIt"/>
                <a:cs typeface="AdobeClean-LightIt"/>
              </a:rPr>
              <a:t>적합한</a:t>
            </a:r>
            <a:r>
              <a:rPr lang="de-de" sz="1100" i="1" spc="-15">
                <a:solidFill>
                  <a:srgbClr val="777879"/>
                </a:solidFill>
                <a:latin typeface="AdobeClean-LightIt"/>
                <a:cs typeface="AdobeClean-LightIt"/>
              </a:rPr>
              <a:t> </a:t>
            </a:r>
            <a:r>
              <a:rPr lang="de-de" sz="1100" i="1" spc="-50">
                <a:solidFill>
                  <a:srgbClr val="777879"/>
                </a:solidFill>
                <a:latin typeface="AdobeClean-LightIt"/>
                <a:cs typeface="AdobeClean-LightIt"/>
              </a:rPr>
              <a:t>지원</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수준에</a:t>
            </a:r>
            <a:r>
              <a:rPr lang="de-de" sz="1100" i="1" spc="-15">
                <a:solidFill>
                  <a:srgbClr val="777879"/>
                </a:solidFill>
                <a:latin typeface="AdobeClean-LightIt"/>
                <a:cs typeface="AdobeClean-LightIt"/>
              </a:rPr>
              <a:t> </a:t>
            </a:r>
            <a:r>
              <a:rPr lang="de-de" sz="1100" i="1" spc="-95">
                <a:solidFill>
                  <a:srgbClr val="777879"/>
                </a:solidFill>
                <a:latin typeface="AdobeClean-LightIt"/>
                <a:cs typeface="AdobeClean-LightIt"/>
              </a:rPr>
              <a:t>대해</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자세히</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알아보려면</a:t>
            </a:r>
            <a:r>
              <a:rPr lang="de-de" sz="1100" i="1" spc="-15">
                <a:solidFill>
                  <a:srgbClr val="777879"/>
                </a:solidFill>
                <a:latin typeface="AdobeClean-LightIt"/>
                <a:cs typeface="AdobeClean-LightIt"/>
              </a:rPr>
              <a:t> </a:t>
            </a:r>
            <a:r>
              <a:rPr lang="de-de" sz="1100" i="1" spc="-65">
                <a:solidFill>
                  <a:srgbClr val="777879"/>
                </a:solidFill>
                <a:latin typeface="AdobeClean-LightIt"/>
                <a:cs typeface="AdobeClean-LightIt"/>
              </a:rPr>
              <a:t>지정</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계정</a:t>
            </a:r>
            <a:r>
              <a:rPr lang="de-de" sz="1100" i="1" spc="-15">
                <a:solidFill>
                  <a:srgbClr val="777879"/>
                </a:solidFill>
                <a:latin typeface="AdobeClean-LightIt"/>
                <a:cs typeface="AdobeClean-LightIt"/>
              </a:rPr>
              <a:t> </a:t>
            </a:r>
            <a:r>
              <a:rPr lang="de-de" sz="1100" i="1" spc="-70">
                <a:solidFill>
                  <a:srgbClr val="777879"/>
                </a:solidFill>
                <a:latin typeface="AdobeClean-LightIt"/>
                <a:cs typeface="AdobeClean-LightIt"/>
              </a:rPr>
              <a:t>관리자(NAM)</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또는</a:t>
            </a:r>
            <a:r>
              <a:rPr lang="de-de" sz="1100" i="1" spc="-25">
                <a:solidFill>
                  <a:srgbClr val="777879"/>
                </a:solidFill>
                <a:latin typeface="AdobeClean-LightIt"/>
                <a:cs typeface="AdobeClean-LightIt"/>
              </a:rPr>
              <a:t> </a:t>
            </a:r>
            <a:r>
              <a:rPr lang="de-de" sz="1100" i="1" spc="-120">
                <a:solidFill>
                  <a:srgbClr val="777879"/>
                </a:solidFill>
                <a:latin typeface="AdobeClean-LightIt"/>
                <a:cs typeface="AdobeClean-LightIt"/>
              </a:rPr>
              <a:t>고객</a:t>
            </a:r>
            <a:r>
              <a:rPr lang="de-de" sz="1100" i="1" spc="-20">
                <a:solidFill>
                  <a:srgbClr val="777879"/>
                </a:solidFill>
                <a:latin typeface="AdobeClean-LightIt"/>
                <a:cs typeface="AdobeClean-LightIt"/>
              </a:rPr>
              <a:t> </a:t>
            </a:r>
            <a:r>
              <a:rPr lang="de-de" sz="1100" i="1" spc="-15">
                <a:solidFill>
                  <a:srgbClr val="777879"/>
                </a:solidFill>
                <a:latin typeface="AdobeClean-LightIt"/>
                <a:cs typeface="AdobeClean-LightIt"/>
              </a:rPr>
              <a:t>성공</a:t>
            </a:r>
            <a:r>
              <a:rPr lang="de-de" sz="1100" i="1" spc="-10">
                <a:solidFill>
                  <a:srgbClr val="777879"/>
                </a:solidFill>
                <a:latin typeface="AdobeClean-LightIt"/>
                <a:cs typeface="AdobeClean-LightIt"/>
              </a:rPr>
              <a:t> </a:t>
            </a:r>
            <a:r>
              <a:rPr lang="de-de" sz="1100" i="1" spc="-15">
                <a:solidFill>
                  <a:srgbClr val="777879"/>
                </a:solidFill>
                <a:latin typeface="AdobeClean-LightIt"/>
                <a:cs typeface="AdobeClean-LightIt"/>
              </a:rPr>
              <a:t>관리자(CSM)에게</a:t>
            </a:r>
            <a:r>
              <a:rPr lang="de-de" sz="1100" i="1" spc="-20">
                <a:solidFill>
                  <a:srgbClr val="777879"/>
                </a:solidFill>
                <a:latin typeface="AdobeClean-LightIt"/>
                <a:cs typeface="AdobeClean-LightIt"/>
              </a:rPr>
              <a:t> </a:t>
            </a:r>
            <a:r>
              <a:rPr lang="de-de" sz="1100" i="1" spc="-180">
                <a:solidFill>
                  <a:srgbClr val="777879"/>
                </a:solidFill>
                <a:latin typeface="AdobeClean-LightIt"/>
                <a:cs typeface="AdobeClean-LightIt"/>
              </a:rPr>
              <a:t>문의하십시오.</a:t>
            </a:r>
            <a:endParaRPr sz="1100">
              <a:latin typeface="AdobeClean-LightIt"/>
              <a:cs typeface="AdobeClean-LightIt"/>
            </a:endParaRPr>
          </a:p>
          <a:p>
            <a:pPr marL="34290">
              <a:lnSpc>
                <a:spcPct val="100000"/>
              </a:lnSpc>
              <a:spcBef>
                <a:spcPts val="795"/>
              </a:spcBef>
            </a:pPr>
            <a:r>
              <a:rPr lang="de-de" sz="800" spc="-5">
                <a:solidFill>
                  <a:srgbClr val="6D6D6D"/>
                </a:solidFill>
                <a:latin typeface="Adobe Clean"/>
                <a:cs typeface="Adobe Clean"/>
              </a:rPr>
              <a:t>©2021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7442380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일본 </a:t>
                      </a:r>
                      <a:r>
                        <a:rPr lang="de-de"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언어 지원은 영어와 일본어로만 제공됩니다.  </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ko-KR" altLang="en-US" sz="1100" b="0" i="0" u="none" strike="noStrike" noProof="0" dirty="0"/>
                        <a:t>일본에서 </a:t>
                      </a:r>
                      <a:r>
                        <a:rPr lang="en-US" altLang="ko-KR" sz="1100" b="0" i="0" u="none" strike="noStrike" noProof="0" dirty="0"/>
                        <a:t>P2, P3, P4 </a:t>
                      </a:r>
                      <a:r>
                        <a:rPr lang="ko-KR" altLang="en-US" sz="1100" b="0" i="0" u="none" strike="noStrike" noProof="0" dirty="0"/>
                        <a:t>사례는 업무 시간으로만 제한됩니다</a:t>
                      </a:r>
                      <a:r>
                        <a:rPr lang="en-US" altLang="ko-KR" sz="1100" b="0" i="0" u="none" strike="noStrike" noProof="0" dirty="0"/>
                        <a:t>.</a:t>
                      </a:r>
                      <a:endParaRPr lang="en-US" dirty="0"/>
                    </a:p>
                    <a:p>
                      <a:r>
                        <a:rPr lang="de-de" sz="1100" b="0" i="0" u="none" strike="noStrike" noProof="0" dirty="0"/>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탁월한</a:t>
            </a:r>
            <a:r>
              <a:rPr lang="de-de" sz="1200" b="1">
                <a:solidFill>
                  <a:srgbClr val="FFFFFF"/>
                </a:solidFill>
                <a:latin typeface="Adobe Clean"/>
                <a:cs typeface="Adobe Clean"/>
              </a:rPr>
              <a:t> </a:t>
            </a:r>
            <a:r>
              <a:rPr lang="de-de" sz="1200" b="1" spc="-25">
                <a:solidFill>
                  <a:srgbClr val="FFFFFF"/>
                </a:solidFill>
                <a:latin typeface="Adobe Clean"/>
                <a:cs typeface="Adobe Clean"/>
              </a:rPr>
              <a:t>전문성</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신속한 지원</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전략적</a:t>
            </a:r>
            <a:r>
              <a:rPr lang="de-de" sz="1200" b="1">
                <a:solidFill>
                  <a:srgbClr val="FFFFFF"/>
                </a:solidFill>
                <a:latin typeface="Adobe Clean"/>
                <a:cs typeface="Adobe Clean"/>
              </a:rPr>
              <a:t> </a:t>
            </a:r>
            <a:r>
              <a:rPr lang="de-de" sz="1200" b="1" spc="-45">
                <a:solidFill>
                  <a:srgbClr val="FFFFFF"/>
                </a:solidFill>
                <a:latin typeface="Adobe Clean"/>
                <a:cs typeface="Adobe Clean"/>
              </a:rPr>
              <a:t>조언</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교육</a:t>
                      </a:r>
                      <a:r>
                        <a:rPr lang="de-de"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생산 문제 및 시스템 중단</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약관</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TotalTime>
  <Words>1451</Words>
  <Application>Microsoft Macintosh PowerPoint</Application>
  <PresentationFormat>Custom</PresentationFormat>
  <Paragraphs>189</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지원 서비스 제공 사항</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Zabielski, Dawid (Contractor)</cp:lastModifiedBy>
  <cp:revision>9</cp:revision>
  <dcterms:created xsi:type="dcterms:W3CDTF">2021-05-05T02:01:37Z</dcterms:created>
  <dcterms:modified xsi:type="dcterms:W3CDTF">2021-10-11T13:42:43Z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