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5_3E964E3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67" r:id="rId5"/>
    <p:sldId id="259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8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68E3"/>
    <a:srgbClr val="2E8FFF"/>
    <a:srgbClr val="585959"/>
    <a:srgbClr val="FA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B95D0-0A44-9528-1BEA-48A789637FFE}" v="16" dt="2022-03-04T01:01:28.772"/>
    <p1510:client id="{6BD15537-A10F-677D-2005-CC2304369B8B}" v="2" dt="2022-02-09T19:17:48.735"/>
    <p1510:client id="{9DBA0F9D-2089-8E5D-3226-C91786127D1D}" v="70" dt="2022-02-10T15:55:44.875"/>
    <p1510:client id="{D0512FCB-B045-1245-8DF3-C54E99082CA0}" v="6" dt="2022-01-26T18:22:28.552"/>
    <p1510:client id="{D69136EB-5A5F-EE49-A108-44971954154D}" v="3" dt="2022-01-27T18:16:17.2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94"/>
  </p:normalViewPr>
  <p:slideViewPr>
    <p:cSldViewPr snapToGrid="0">
      <p:cViewPr varScale="1">
        <p:scale>
          <a:sx n="79" d="100"/>
          <a:sy n="79" d="100"/>
        </p:scale>
        <p:origin x="3288" y="22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S::zalesky@adobe.com::9c0b24b4-6ad7-45a7-a9a0-5ba404afed22" providerId="AD" clId="Web-{9DBA0F9D-2089-8E5D-3226-C91786127D1D}"/>
    <pc:docChg chg="mod modSld">
      <pc:chgData name="Jaclyn Zalesky" userId="S::zalesky@adobe.com::9c0b24b4-6ad7-45a7-a9a0-5ba404afed22" providerId="AD" clId="Web-{9DBA0F9D-2089-8E5D-3226-C91786127D1D}" dt="2022-02-10T15:55:38.656" v="67"/>
      <pc:docMkLst>
        <pc:docMk/>
      </pc:docMkLst>
      <pc:sldChg chg="modSp modCm">
        <pc:chgData name="Jaclyn Zalesky" userId="S::zalesky@adobe.com::9c0b24b4-6ad7-45a7-a9a0-5ba404afed22" providerId="AD" clId="Web-{9DBA0F9D-2089-8E5D-3226-C91786127D1D}" dt="2022-02-10T15:55:38.656" v="6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9DBA0F9D-2089-8E5D-3226-C91786127D1D}" dt="2022-02-10T15:55:38.656" v="67"/>
          <ac:graphicFrameMkLst>
            <pc:docMk/>
            <pc:sldMk cId="1050037809" sldId="261"/>
            <ac:graphicFrameMk id="111" creationId="{D8653CEC-4213-DE40-9BAF-D1E3318FF89C}"/>
          </ac:graphicFrameMkLst>
        </pc:graphicFrameChg>
      </pc:sldChg>
    </pc:docChg>
  </pc:docChgLst>
  <pc:docChgLst>
    <pc:chgData name="David Baker" userId="S::davbaker@adobe.com::da2b0875-9916-4d44-89d9-e651631ef4de" providerId="AD" clId="Web-{6BD15537-A10F-677D-2005-CC2304369B8B}"/>
    <pc:docChg chg="mod">
      <pc:chgData name="David Baker" userId="S::davbaker@adobe.com::da2b0875-9916-4d44-89d9-e651631ef4de" providerId="AD" clId="Web-{6BD15537-A10F-677D-2005-CC2304369B8B}" dt="2022-02-09T19:17:48.735" v="1"/>
      <pc:docMkLst>
        <pc:docMk/>
      </pc:docMkLst>
      <pc:sldChg chg="addCm">
        <pc:chgData name="David Baker" userId="S::davbaker@adobe.com::da2b0875-9916-4d44-89d9-e651631ef4de" providerId="AD" clId="Web-{6BD15537-A10F-677D-2005-CC2304369B8B}" dt="2022-02-09T19:17:48.735" v="1"/>
        <pc:sldMkLst>
          <pc:docMk/>
          <pc:sldMk cId="1050037809" sldId="261"/>
        </pc:sldMkLst>
      </pc:sldChg>
    </pc:docChg>
  </pc:docChgLst>
  <pc:docChgLst>
    <pc:chgData name="Jaclyn Zalesky" userId="9c0b24b4-6ad7-45a7-a9a0-5ba404afed22" providerId="ADAL" clId="{D0512FCB-B045-1245-8DF3-C54E99082CA0}"/>
    <pc:docChg chg="undo custSel modSld">
      <pc:chgData name="Jaclyn Zalesky" userId="9c0b24b4-6ad7-45a7-a9a0-5ba404afed22" providerId="ADAL" clId="{D0512FCB-B045-1245-8DF3-C54E99082CA0}" dt="2022-01-26T19:11:35.786" v="5" actId="1076"/>
      <pc:docMkLst>
        <pc:docMk/>
      </pc:docMkLst>
      <pc:sldChg chg="modSp mod">
        <pc:chgData name="Jaclyn Zalesky" userId="9c0b24b4-6ad7-45a7-a9a0-5ba404afed22" providerId="ADAL" clId="{D0512FCB-B045-1245-8DF3-C54E99082CA0}" dt="2022-01-26T19:11:35.786" v="5" actId="1076"/>
        <pc:sldMkLst>
          <pc:docMk/>
          <pc:sldMk cId="5960377" sldId="259"/>
        </pc:sldMkLst>
        <pc:spChg chg="mod">
          <ac:chgData name="Jaclyn Zalesky" userId="9c0b24b4-6ad7-45a7-a9a0-5ba404afed22" providerId="ADAL" clId="{D0512FCB-B045-1245-8DF3-C54E99082CA0}" dt="2022-01-26T19:11:15.447" v="3" actId="14100"/>
          <ac:spMkLst>
            <pc:docMk/>
            <pc:sldMk cId="5960377" sldId="259"/>
            <ac:spMk id="50" creationId="{96F6C916-70C7-F646-9255-620156B1938E}"/>
          </ac:spMkLst>
        </pc:spChg>
        <pc:spChg chg="mod">
          <ac:chgData name="Jaclyn Zalesky" userId="9c0b24b4-6ad7-45a7-a9a0-5ba404afed22" providerId="ADAL" clId="{D0512FCB-B045-1245-8DF3-C54E99082CA0}" dt="2022-01-26T18:40:27.796" v="0" actId="1076"/>
          <ac:spMkLst>
            <pc:docMk/>
            <pc:sldMk cId="5960377" sldId="259"/>
            <ac:spMk id="76" creationId="{4FC3D018-1158-A849-B6C1-E429A1F8B354}"/>
          </ac:spMkLst>
        </pc:spChg>
        <pc:spChg chg="mod">
          <ac:chgData name="Jaclyn Zalesky" userId="9c0b24b4-6ad7-45a7-a9a0-5ba404afed22" providerId="ADAL" clId="{D0512FCB-B045-1245-8DF3-C54E99082CA0}" dt="2022-01-26T19:11:35.786" v="5" actId="1076"/>
          <ac:spMkLst>
            <pc:docMk/>
            <pc:sldMk cId="5960377" sldId="259"/>
            <ac:spMk id="78" creationId="{9CCA5960-8B3A-4A49-BAD4-2D24B8AA00D8}"/>
          </ac:spMkLst>
        </pc:spChg>
        <pc:spChg chg="mod">
          <ac:chgData name="Jaclyn Zalesky" userId="9c0b24b4-6ad7-45a7-a9a0-5ba404afed22" providerId="ADAL" clId="{D0512FCB-B045-1245-8DF3-C54E99082CA0}" dt="2022-01-26T19:11:35.786" v="5" actId="1076"/>
          <ac:spMkLst>
            <pc:docMk/>
            <pc:sldMk cId="5960377" sldId="259"/>
            <ac:spMk id="79" creationId="{0AE93525-7B13-D34F-A0A5-6F084F732C57}"/>
          </ac:spMkLst>
        </pc:spChg>
        <pc:spChg chg="mod">
          <ac:chgData name="Jaclyn Zalesky" userId="9c0b24b4-6ad7-45a7-a9a0-5ba404afed22" providerId="ADAL" clId="{D0512FCB-B045-1245-8DF3-C54E99082CA0}" dt="2022-01-26T19:11:10.790" v="2" actId="14100"/>
          <ac:spMkLst>
            <pc:docMk/>
            <pc:sldMk cId="5960377" sldId="259"/>
            <ac:spMk id="121" creationId="{3419AAD6-8F78-6A4E-92B4-499B303969C2}"/>
          </ac:spMkLst>
        </pc:spChg>
        <pc:picChg chg="mod">
          <ac:chgData name="Jaclyn Zalesky" userId="9c0b24b4-6ad7-45a7-a9a0-5ba404afed22" providerId="ADAL" clId="{D0512FCB-B045-1245-8DF3-C54E99082CA0}" dt="2022-01-26T19:11:35.786" v="5" actId="1076"/>
          <ac:picMkLst>
            <pc:docMk/>
            <pc:sldMk cId="5960377" sldId="259"/>
            <ac:picMk id="99" creationId="{94BF0EA8-0582-E444-B2EF-D9812C7E2C98}"/>
          </ac:picMkLst>
        </pc:picChg>
      </pc:sldChg>
    </pc:docChg>
  </pc:docChgLst>
  <pc:docChgLst>
    <pc:chgData name="Jaclyn Zalesky" userId="9c0b24b4-6ad7-45a7-a9a0-5ba404afed22" providerId="ADAL" clId="{D69136EB-5A5F-EE49-A108-44971954154D}"/>
    <pc:docChg chg="custSel modSld">
      <pc:chgData name="Jaclyn Zalesky" userId="9c0b24b4-6ad7-45a7-a9a0-5ba404afed22" providerId="ADAL" clId="{D69136EB-5A5F-EE49-A108-44971954154D}" dt="2022-01-27T18:16:17.258" v="26"/>
      <pc:docMkLst>
        <pc:docMk/>
      </pc:docMkLst>
      <pc:sldChg chg="addSp delSp modSp mod">
        <pc:chgData name="Jaclyn Zalesky" userId="9c0b24b4-6ad7-45a7-a9a0-5ba404afed22" providerId="ADAL" clId="{D69136EB-5A5F-EE49-A108-44971954154D}" dt="2022-01-27T18:16:17.258" v="26"/>
        <pc:sldMkLst>
          <pc:docMk/>
          <pc:sldMk cId="5960377" sldId="259"/>
        </pc:sldMkLst>
        <pc:spChg chg="add del mod">
          <ac:chgData name="Jaclyn Zalesky" userId="9c0b24b4-6ad7-45a7-a9a0-5ba404afed22" providerId="ADAL" clId="{D69136EB-5A5F-EE49-A108-44971954154D}" dt="2022-01-27T18:16:17.258" v="26"/>
          <ac:spMkLst>
            <pc:docMk/>
            <pc:sldMk cId="5960377" sldId="259"/>
            <ac:spMk id="2" creationId="{7BF1B471-FD25-CA4A-A815-C327DF7AC608}"/>
          </ac:spMkLst>
        </pc:spChg>
        <pc:spChg chg="mod">
          <ac:chgData name="Jaclyn Zalesky" userId="9c0b24b4-6ad7-45a7-a9a0-5ba404afed22" providerId="ADAL" clId="{D69136EB-5A5F-EE49-A108-44971954154D}" dt="2022-01-27T18:02:42.431" v="21" actId="1076"/>
          <ac:spMkLst>
            <pc:docMk/>
            <pc:sldMk cId="5960377" sldId="259"/>
            <ac:spMk id="50" creationId="{96F6C916-70C7-F646-9255-620156B1938E}"/>
          </ac:spMkLst>
        </pc:spChg>
        <pc:spChg chg="mod">
          <ac:chgData name="Jaclyn Zalesky" userId="9c0b24b4-6ad7-45a7-a9a0-5ba404afed22" providerId="ADAL" clId="{D69136EB-5A5F-EE49-A108-44971954154D}" dt="2022-01-27T18:01:17.596" v="8" actId="1076"/>
          <ac:spMkLst>
            <pc:docMk/>
            <pc:sldMk cId="5960377" sldId="259"/>
            <ac:spMk id="61" creationId="{617B1137-C66B-C040-8DDC-65022470FBF2}"/>
          </ac:spMkLst>
        </pc:spChg>
        <pc:spChg chg="mod">
          <ac:chgData name="Jaclyn Zalesky" userId="9c0b24b4-6ad7-45a7-a9a0-5ba404afed22" providerId="ADAL" clId="{D69136EB-5A5F-EE49-A108-44971954154D}" dt="2022-01-27T18:00:34.921" v="5" actId="1076"/>
          <ac:spMkLst>
            <pc:docMk/>
            <pc:sldMk cId="5960377" sldId="259"/>
            <ac:spMk id="66" creationId="{FFC37365-14D1-2C4B-97CC-3896ADF5B05F}"/>
          </ac:spMkLst>
        </pc:spChg>
        <pc:spChg chg="add mod">
          <ac:chgData name="Jaclyn Zalesky" userId="9c0b24b4-6ad7-45a7-a9a0-5ba404afed22" providerId="ADAL" clId="{D69136EB-5A5F-EE49-A108-44971954154D}" dt="2022-01-27T18:16:05.708" v="24"/>
          <ac:spMkLst>
            <pc:docMk/>
            <pc:sldMk cId="5960377" sldId="259"/>
            <ac:spMk id="74" creationId="{8CF77401-FD6D-8C4A-AE13-826F9AA0E0C6}"/>
          </ac:spMkLst>
        </pc:spChg>
        <pc:spChg chg="del">
          <ac:chgData name="Jaclyn Zalesky" userId="9c0b24b4-6ad7-45a7-a9a0-5ba404afed22" providerId="ADAL" clId="{D69136EB-5A5F-EE49-A108-44971954154D}" dt="2022-01-27T18:16:04.895" v="23" actId="478"/>
          <ac:spMkLst>
            <pc:docMk/>
            <pc:sldMk cId="5960377" sldId="259"/>
            <ac:spMk id="113" creationId="{2860E159-CE71-E147-9ED2-5C004530291D}"/>
          </ac:spMkLst>
        </pc:spChg>
        <pc:spChg chg="mod">
          <ac:chgData name="Jaclyn Zalesky" userId="9c0b24b4-6ad7-45a7-a9a0-5ba404afed22" providerId="ADAL" clId="{D69136EB-5A5F-EE49-A108-44971954154D}" dt="2022-01-27T18:01:13.571" v="7" actId="1076"/>
          <ac:spMkLst>
            <pc:docMk/>
            <pc:sldMk cId="5960377" sldId="259"/>
            <ac:spMk id="119" creationId="{F212414A-B558-6049-A316-B7EFC3678B28}"/>
          </ac:spMkLst>
        </pc:spChg>
        <pc:spChg chg="mod">
          <ac:chgData name="Jaclyn Zalesky" userId="9c0b24b4-6ad7-45a7-a9a0-5ba404afed22" providerId="ADAL" clId="{D69136EB-5A5F-EE49-A108-44971954154D}" dt="2022-01-27T18:00:17.525" v="4" actId="1076"/>
          <ac:spMkLst>
            <pc:docMk/>
            <pc:sldMk cId="5960377" sldId="259"/>
            <ac:spMk id="127" creationId="{4EF527CD-128E-B44B-A01C-7B9489E006FB}"/>
          </ac:spMkLst>
        </pc:spChg>
        <pc:picChg chg="mod">
          <ac:chgData name="Jaclyn Zalesky" userId="9c0b24b4-6ad7-45a7-a9a0-5ba404afed22" providerId="ADAL" clId="{D69136EB-5A5F-EE49-A108-44971954154D}" dt="2022-01-27T18:00:34.921" v="5" actId="1076"/>
          <ac:picMkLst>
            <pc:docMk/>
            <pc:sldMk cId="5960377" sldId="259"/>
            <ac:picMk id="104" creationId="{D1DFB071-3C1C-0147-9D37-E77FD381A239}"/>
          </ac:picMkLst>
        </pc:picChg>
        <pc:picChg chg="mod">
          <ac:chgData name="Jaclyn Zalesky" userId="9c0b24b4-6ad7-45a7-a9a0-5ba404afed22" providerId="ADAL" clId="{D69136EB-5A5F-EE49-A108-44971954154D}" dt="2022-01-27T18:00:17.525" v="4" actId="1076"/>
          <ac:picMkLst>
            <pc:docMk/>
            <pc:sldMk cId="5960377" sldId="259"/>
            <ac:picMk id="130" creationId="{B9A2CF88-1D6E-294A-ACD8-5518804B44A1}"/>
          </ac:picMkLst>
        </pc:picChg>
      </pc:sldChg>
      <pc:sldChg chg="modSp mod">
        <pc:chgData name="Jaclyn Zalesky" userId="9c0b24b4-6ad7-45a7-a9a0-5ba404afed22" providerId="ADAL" clId="{D69136EB-5A5F-EE49-A108-44971954154D}" dt="2022-01-27T17:59:35.111" v="0" actId="20577"/>
        <pc:sldMkLst>
          <pc:docMk/>
          <pc:sldMk cId="1050037809" sldId="261"/>
        </pc:sldMkLst>
        <pc:spChg chg="mod">
          <ac:chgData name="Jaclyn Zalesky" userId="9c0b24b4-6ad7-45a7-a9a0-5ba404afed22" providerId="ADAL" clId="{D69136EB-5A5F-EE49-A108-44971954154D}" dt="2022-01-27T17:59:35.111" v="0" actId="20577"/>
          <ac:spMkLst>
            <pc:docMk/>
            <pc:sldMk cId="1050037809" sldId="261"/>
            <ac:spMk id="56" creationId="{00000000-0000-0000-0000-000000000000}"/>
          </ac:spMkLst>
        </pc:spChg>
      </pc:sldChg>
      <pc:sldChg chg="modSp mod">
        <pc:chgData name="Jaclyn Zalesky" userId="9c0b24b4-6ad7-45a7-a9a0-5ba404afed22" providerId="ADAL" clId="{D69136EB-5A5F-EE49-A108-44971954154D}" dt="2022-01-27T18:15:55.561" v="22" actId="1076"/>
        <pc:sldMkLst>
          <pc:docMk/>
          <pc:sldMk cId="2161849182" sldId="267"/>
        </pc:sldMkLst>
        <pc:spChg chg="mod">
          <ac:chgData name="Jaclyn Zalesky" userId="9c0b24b4-6ad7-45a7-a9a0-5ba404afed22" providerId="ADAL" clId="{D69136EB-5A5F-EE49-A108-44971954154D}" dt="2022-01-27T18:15:55.561" v="22" actId="1076"/>
          <ac:spMkLst>
            <pc:docMk/>
            <pc:sldMk cId="2161849182" sldId="267"/>
            <ac:spMk id="11" creationId="{00000000-0000-0000-0000-000000000000}"/>
          </ac:spMkLst>
        </pc:spChg>
        <pc:spChg chg="mod">
          <ac:chgData name="Jaclyn Zalesky" userId="9c0b24b4-6ad7-45a7-a9a0-5ba404afed22" providerId="ADAL" clId="{D69136EB-5A5F-EE49-A108-44971954154D}" dt="2022-01-27T18:02:09.227" v="20" actId="20577"/>
          <ac:spMkLst>
            <pc:docMk/>
            <pc:sldMk cId="2161849182" sldId="267"/>
            <ac:spMk id="12" creationId="{B5B9BF51-8921-A94B-954A-82B5B5874814}"/>
          </ac:spMkLst>
        </pc:spChg>
      </pc:sldChg>
    </pc:docChg>
  </pc:docChgLst>
  <pc:docChgLst>
    <pc:chgData name="Jaclyn Zalesky" userId="S::zalesky@adobe.com::9c0b24b4-6ad7-45a7-a9a0-5ba404afed22" providerId="AD" clId="Web-{029B95D0-0A44-9528-1BEA-48A789637FFE}"/>
    <pc:docChg chg="modSld">
      <pc:chgData name="Jaclyn Zalesky" userId="S::zalesky@adobe.com::9c0b24b4-6ad7-45a7-a9a0-5ba404afed22" providerId="AD" clId="Web-{029B95D0-0A44-9528-1BEA-48A789637FFE}" dt="2022-03-04T01:01:28.772" v="7" actId="20577"/>
      <pc:docMkLst>
        <pc:docMk/>
      </pc:docMkLst>
      <pc:sldChg chg="modSp">
        <pc:chgData name="Jaclyn Zalesky" userId="S::zalesky@adobe.com::9c0b24b4-6ad7-45a7-a9a0-5ba404afed22" providerId="AD" clId="Web-{029B95D0-0A44-9528-1BEA-48A789637FFE}" dt="2022-03-04T01:01:28.772" v="7" actId="20577"/>
        <pc:sldMkLst>
          <pc:docMk/>
          <pc:sldMk cId="5960377" sldId="259"/>
        </pc:sldMkLst>
        <pc:spChg chg="mod">
          <ac:chgData name="Jaclyn Zalesky" userId="S::zalesky@adobe.com::9c0b24b4-6ad7-45a7-a9a0-5ba404afed22" providerId="AD" clId="Web-{029B95D0-0A44-9528-1BEA-48A789637FFE}" dt="2022-03-04T01:01:28.772" v="7" actId="20577"/>
          <ac:spMkLst>
            <pc:docMk/>
            <pc:sldMk cId="5960377" sldId="259"/>
            <ac:spMk id="48" creationId="{5D509D19-B7E8-854C-A645-DFEABAF81FC2}"/>
          </ac:spMkLst>
        </pc:spChg>
      </pc:sldChg>
      <pc:sldChg chg="modSp">
        <pc:chgData name="Jaclyn Zalesky" userId="S::zalesky@adobe.com::9c0b24b4-6ad7-45a7-a9a0-5ba404afed22" providerId="AD" clId="Web-{029B95D0-0A44-9528-1BEA-48A789637FFE}" dt="2022-03-04T01:00:37.427" v="1"/>
        <pc:sldMkLst>
          <pc:docMk/>
          <pc:sldMk cId="2161849182" sldId="267"/>
        </pc:sldMkLst>
        <pc:graphicFrameChg chg="mod modGraphic">
          <ac:chgData name="Jaclyn Zalesky" userId="S::zalesky@adobe.com::9c0b24b4-6ad7-45a7-a9a0-5ba404afed22" providerId="AD" clId="Web-{029B95D0-0A44-9528-1BEA-48A789637FFE}" dt="2022-03-04T01:00:37.427" v="1"/>
          <ac:graphicFrameMkLst>
            <pc:docMk/>
            <pc:sldMk cId="2161849182" sldId="267"/>
            <ac:graphicFrameMk id="13" creationId="{63DBC3ED-EEDC-974A-82A2-F5182CF12546}"/>
          </ac:graphicFrameMkLst>
        </pc:graphicFrameChg>
      </pc:sldChg>
    </pc:docChg>
  </pc:docChgLst>
</pc:chgInfo>
</file>

<file path=ppt/comments/modernComment_105_3E964E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C3F3F0-2814-4D6E-911E-1AA58F4E2B59}" authorId="{DB1A11B9-3973-06DC-DBC2-EFEFEF087FED}" created="2022-02-09T19:17:48.735">
    <pc:sldMkLst xmlns:pc="http://schemas.microsoft.com/office/powerpoint/2013/main/command">
      <pc:docMk/>
      <pc:sldMk cId="1050037809" sldId="261"/>
    </pc:sldMkLst>
    <p188:replyLst>
      <p188:reply id="{43FD53F6-3E2B-4FC3-8555-4F3083F01AB8}" authorId="{D376325D-2BBD-24A3-9FEE-692465B927D5}" created="2022-02-10T15:55:29.062">
        <p188:txBody>
          <a:bodyPr/>
          <a:lstStyle/>
          <a:p>
            <a:r>
              <a:rPr lang="en-US"/>
              <a:t>Updated.</a:t>
            </a:r>
          </a:p>
        </p188:txBody>
      </p188:reply>
    </p188:replyLst>
    <p188:txBody>
      <a:bodyPr/>
      <a:lstStyle/>
      <a:p>
        <a:r>
          <a:rPr lang="en-US"/>
          <a:t>Change from Experience League to Enterprise Learn &amp; Support - https://helpx.adobe.com/enterprise.html
[@Jaclyn Zalesky]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2A597-803A-C244-97E2-A01066125D1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84E-BC3F-7D4F-A7DC-121CE042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4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7" y="468883"/>
            <a:ext cx="679450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788" y="9888626"/>
            <a:ext cx="224536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x.adobe.com/enterprise.html" TargetMode="External"/><Relationship Id="rId13" Type="http://schemas.openxmlformats.org/officeDocument/2006/relationships/image" Target="../media/image21.svg"/><Relationship Id="rId3" Type="http://schemas.microsoft.com/office/2018/10/relationships/comments" Target="../comments/modernComment_105_3E964E31.xml"/><Relationship Id="rId7" Type="http://schemas.openxmlformats.org/officeDocument/2006/relationships/image" Target="../media/image19.jp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s://helpx.adobe.com/kr/support/programs/support-policies-terms-conditions.html" TargetMode="External"/><Relationship Id="rId5" Type="http://schemas.openxmlformats.org/officeDocument/2006/relationships/image" Target="../media/image3.jpg"/><Relationship Id="rId15" Type="http://schemas.openxmlformats.org/officeDocument/2006/relationships/image" Target="../media/image23.svg"/><Relationship Id="rId10" Type="http://schemas.openxmlformats.org/officeDocument/2006/relationships/hyperlink" Target="https://status.adobe.com/" TargetMode="External"/><Relationship Id="rId4" Type="http://schemas.openxmlformats.org/officeDocument/2006/relationships/hyperlink" Target="http://www.adobe.com/kr/" TargetMode="External"/><Relationship Id="rId9" Type="http://schemas.openxmlformats.org/officeDocument/2006/relationships/hyperlink" Target="https://community.adobe.com/" TargetMode="Externa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44" y="85417"/>
            <a:ext cx="553427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2300" dirty="0">
                <a:latin typeface="Adobe Clean" panose="020B0503020404020204" pitchFamily="34" charset="0"/>
              </a:rPr>
              <a:t>ADOBE 지원 플랜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146" y="7134585"/>
            <a:ext cx="2785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400" b="1" u="sng" spc="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서비스</a:t>
            </a:r>
            <a:r>
              <a:rPr lang="ja-jp" sz="1400" b="1" u="sng" spc="2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ja-jp" sz="1400" b="1" u="sng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수준 </a:t>
            </a:r>
            <a:r>
              <a:rPr lang="ja-jp" sz="1400" b="1" u="sng" spc="-5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목표</a:t>
            </a:r>
            <a:r>
              <a:rPr lang="ja-jp" sz="1400" b="1" u="sng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:</a:t>
            </a:r>
            <a:r>
              <a:rPr lang="ja-jp" sz="1400" b="1" u="sng" spc="-8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ja-jp" sz="1400" b="1" u="sng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초기</a:t>
            </a:r>
            <a:r>
              <a:rPr lang="ja-jp" sz="1400" b="1" u="sng" spc="-1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ja-jp" sz="1400" b="1" u="sng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대응</a:t>
            </a:r>
            <a:endParaRPr sz="1400" u="sng" dirty="0">
              <a:latin typeface="Adobe Clean"/>
              <a:cs typeface="Adobe Cle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8" cy="39547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1146" y="9839613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ja-jp" spc="-10" dirty="0"/>
              <a:t>©2022</a:t>
            </a:r>
            <a:r>
              <a:rPr lang="ja-jp" spc="-5" dirty="0"/>
              <a:t> Adobe.All</a:t>
            </a:r>
            <a:r>
              <a:rPr lang="ja-jp" spc="-10" dirty="0"/>
              <a:t> Rights</a:t>
            </a:r>
            <a:r>
              <a:rPr lang="ja-jp" spc="-5" dirty="0"/>
              <a:t> </a:t>
            </a:r>
            <a:r>
              <a:rPr lang="ja-jp" spc="-10" dirty="0"/>
              <a:t>Reserved.</a:t>
            </a:r>
            <a:r>
              <a:rPr lang="ja-jp" spc="-5" dirty="0"/>
              <a:t>Adobe</a:t>
            </a:r>
            <a:r>
              <a:rPr lang="ja-jp" spc="60" dirty="0"/>
              <a:t> </a:t>
            </a:r>
            <a:r>
              <a:rPr lang="ja-jp" spc="-10" dirty="0"/>
              <a:t>기밀.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AD1A-A268-194E-B5D2-94B9C3BA3A24}"/>
              </a:ext>
            </a:extLst>
          </p:cNvPr>
          <p:cNvSpPr txBox="1"/>
          <p:nvPr/>
        </p:nvSpPr>
        <p:spPr>
          <a:xfrm>
            <a:off x="431833" y="396996"/>
            <a:ext cx="32061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700" i="1" dirty="0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(Adobe Sign 포함)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5B9BF51-8921-A94B-954A-82B5B5874814}"/>
              </a:ext>
            </a:extLst>
          </p:cNvPr>
          <p:cNvSpPr txBox="1"/>
          <p:nvPr/>
        </p:nvSpPr>
        <p:spPr>
          <a:xfrm>
            <a:off x="122477" y="593716"/>
            <a:ext cx="6035427" cy="1255472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200" dirty="0">
                <a:solidFill>
                  <a:schemeClr val="bg1"/>
                </a:solidFill>
                <a:latin typeface="Adobe Clean Light"/>
              </a:rPr>
              <a:t>표준 | 비즈니스 |</a:t>
            </a:r>
            <a:r>
              <a:rPr lang="ja-jp" sz="1200" b="1" dirty="0">
                <a:solidFill>
                  <a:schemeClr val="bg1"/>
                </a:solidFill>
                <a:latin typeface="Adobe Clean Light"/>
              </a:rPr>
              <a:t> </a:t>
            </a:r>
            <a:r>
              <a:rPr lang="ja-jp" sz="1200" b="1" dirty="0">
                <a:solidFill>
                  <a:schemeClr val="bg1"/>
                </a:solidFill>
              </a:rPr>
              <a:t>엔터프라이즈</a:t>
            </a:r>
            <a:r>
              <a:rPr lang="ja-jp" sz="1200" b="1" dirty="0">
                <a:solidFill>
                  <a:schemeClr val="bg1"/>
                </a:solidFill>
                <a:latin typeface="Adobe Clean Light"/>
              </a:rPr>
              <a:t> </a:t>
            </a:r>
            <a:r>
              <a:rPr lang="ja-jp" sz="1200" dirty="0">
                <a:solidFill>
                  <a:schemeClr val="bg1"/>
                </a:solidFill>
                <a:latin typeface="Adobe Clean Light"/>
              </a:rPr>
              <a:t>| 엘리트</a:t>
            </a:r>
            <a:br/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Adobe는 Adobe 엔터프라이즈 구독의 일부로 포함된 비즈니스를 지원하는 데 도움이 되는 포괄적인 기술 리소스를 제공합니다.엔터프라이즈 지원 플랜으로 향상되었습니다.엔터프라이즈 고객은 Adobe 지원 팀의 지정 기술 담당자가 귀사의 솔루션에 대한 풍부한 경험을 바탕으로 귀사 및 기술 팀과 협력하여 모든 지원 요청을 적시에 해결하는 지정 지원 엔지니어 서비스로부터 혜택을 얻을 수 있습니다.또한 귀사의 지원 팀은 추가 엔터프라이즈 혜택 제공을 조정하고 준비하여 가장 중요한 시기에 비즈니스 중단을 최소화할 수 있습니다. 엔터프라이즈 지원 플랜 고객은 상세한 심층적 기술 제품 설명서 및 최신 릴리스 정보를 활용할 수도 있습니다. 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63DBC3ED-EEDC-974A-82A2-F5182CF12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85746"/>
              </p:ext>
            </p:extLst>
          </p:nvPr>
        </p:nvGraphicFramePr>
        <p:xfrm>
          <a:off x="136774" y="2144486"/>
          <a:ext cx="7498851" cy="494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31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823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74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44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표준 지원</a:t>
                      </a:r>
                      <a:endParaRPr lang="en-US" sz="12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2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지원</a:t>
                      </a:r>
                      <a:endParaRPr sz="12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4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 dirty="0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b="1" i="1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유료 지원($)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99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할당된 전문가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계정 지원 리드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99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 지원 엔지니어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기술 계정 관리자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533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지원 서비스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자가 진단 지원 </a:t>
                      </a:r>
                      <a:endParaRPr lang="en-US"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20302"/>
                          </a:solidFill>
                          <a:effectLst/>
                          <a:uLnTx/>
                          <a:uFillTx/>
                          <a:latin typeface="Wingdings"/>
                          <a:ea typeface="+mn-ea"/>
                          <a:cs typeface="Wingdings"/>
                        </a:rPr>
                        <a:t>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Wingdings"/>
                        <a:ea typeface="+mn-ea"/>
                        <a:cs typeface="Wingdings"/>
                      </a:endParaRPr>
                    </a:p>
                  </a:txBody>
                  <a:tcPr marL="0" marR="0" marT="58419" marB="0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116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채팅/전화를 통한 지원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116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웹 사례 제출 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99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우선 순위 사례 라우팅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533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가속화된 문제 우선 순위 지정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에스컬레이션 관리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사전 사례 모니터링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07699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48895" lvl="0">
                        <a:lnSpc>
                          <a:spcPct val="100000"/>
                        </a:lnSpc>
                        <a:spcBef>
                          <a:spcPts val="459"/>
                        </a:spcBef>
                        <a:buNone/>
                      </a:pPr>
                      <a:r>
                        <a:rPr lang="ja-jp" sz="1100" b="0" i="0" u="none" strike="noStrike" spc="0" noProof="0" dirty="0">
                          <a:solidFill>
                            <a:srgbClr val="020302"/>
                          </a:solidFill>
                          <a:latin typeface="Adobe Clean Light"/>
                        </a:rPr>
                        <a:t>지역 지원 옵션</a:t>
                      </a:r>
                      <a:endParaRPr dirty="0"/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51537"/>
                  </a:ext>
                </a:extLst>
              </a:tr>
              <a:tr h="208283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서비스 리뷰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2/년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사례 검토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900" spc="0" dirty="0">
                          <a:latin typeface="AdobeClean-Light"/>
                          <a:cs typeface="AdobeClean-Light"/>
                        </a:rPr>
                        <a:t>1/개월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솔루션 검토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로드맵 검토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추가 지정 지원 담당자</a:t>
                      </a:r>
                      <a:endParaRPr lang="en-US"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업그레이드/마이그레이션 계획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13487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릴리스 준비 및 계획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776932"/>
                  </a:ext>
                </a:extLst>
              </a:tr>
              <a:tr h="215868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경영 스폰서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0306"/>
                  </a:ext>
                </a:extLst>
              </a:tr>
            </a:tbl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E893A5EF-597A-B54A-9365-078BFDCFE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4293"/>
              </p:ext>
            </p:extLst>
          </p:nvPr>
        </p:nvGraphicFramePr>
        <p:xfrm>
          <a:off x="121146" y="7483227"/>
          <a:ext cx="7498851" cy="2187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표준 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88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</a:t>
                      </a: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즈 </a:t>
                      </a:r>
                      <a:br>
                        <a:rPr lang="en-US" alt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</a:b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 </a:t>
                      </a: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생산 비즈니스 기능이 다운되었거나 심각한 데이터 손실 또는 서비스 저하가 발생했으며 기능 및 사용성을 복원하기 위해 즉각적인 주의가 필요합니다.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30분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ja-jp" sz="1000" i="0" spc="0" dirty="0">
                          <a:latin typeface="AdobeClean-Light"/>
                        </a:rPr>
                        <a:t>해당하는 Adobe 제품 및 서비스에 대한 지원 플랜을 구매하는 고객은 Adobe의 지원 엔지니어에게 사례를 빠르게 처리할 수 있는 우선 순위 사례 라우팅을 받게 됩니다.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  30분</a:t>
                      </a: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15분</a:t>
                      </a: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비즈니스 기능에 심각한 서비스 저하 또는 잠재적인 데이터 손실이 있거나 주요 기능이 영향을 받습니다.  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1시간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고객의 비즈니스 기능에 약간의 서비스 저하가 있지만 비즈니스 기능을 정상적으로 계속할 수 있게 하는 솔루션/해결 방법이 있습니다.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영업일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4시간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현재 제품 기능에 관한 일반적인 질문 또는 개선 요청입니다.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영업일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 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4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7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3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2BDA6231-3DD1-8A43-B0D1-0426CE38EFB1}"/>
              </a:ext>
            </a:extLst>
          </p:cNvPr>
          <p:cNvSpPr/>
          <p:nvPr/>
        </p:nvSpPr>
        <p:spPr>
          <a:xfrm>
            <a:off x="406513" y="437523"/>
            <a:ext cx="2159245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엔터프라이즈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120" name="object 62">
            <a:extLst>
              <a:ext uri="{FF2B5EF4-FFF2-40B4-BE49-F238E27FC236}">
                <a16:creationId xmlns:a16="http://schemas.microsoft.com/office/drawing/2014/main" id="{1DE9F4C6-6FBC-7048-980D-2E4B9151D17A}"/>
              </a:ext>
            </a:extLst>
          </p:cNvPr>
          <p:cNvSpPr txBox="1"/>
          <p:nvPr/>
        </p:nvSpPr>
        <p:spPr>
          <a:xfrm>
            <a:off x="2176351" y="4316581"/>
            <a:ext cx="103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200" b="1" spc="-20" dirty="0">
                <a:solidFill>
                  <a:srgbClr val="020302"/>
                </a:solidFill>
                <a:latin typeface="Adobe Clean"/>
                <a:cs typeface="Adobe Clean"/>
              </a:rPr>
              <a:t>서비스</a:t>
            </a:r>
            <a:r>
              <a:rPr lang="ja-jp" sz="1200" b="1" spc="-80" dirty="0">
                <a:solidFill>
                  <a:srgbClr val="020302"/>
                </a:solidFill>
                <a:latin typeface="Adobe Clean"/>
                <a:cs typeface="Adobe Clean"/>
              </a:rPr>
              <a:t> </a:t>
            </a:r>
            <a:r>
              <a:rPr lang="ja-jp" sz="1200" b="1" spc="-20" dirty="0">
                <a:solidFill>
                  <a:srgbClr val="020302"/>
                </a:solidFill>
                <a:latin typeface="Adobe Clean"/>
                <a:cs typeface="Adobe Clean"/>
              </a:rPr>
              <a:t>리뷰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3419AAD6-8F78-6A4E-92B4-499B303969C2}"/>
              </a:ext>
            </a:extLst>
          </p:cNvPr>
          <p:cNvSpPr txBox="1"/>
          <p:nvPr/>
        </p:nvSpPr>
        <p:spPr>
          <a:xfrm>
            <a:off x="1735472" y="4623962"/>
            <a:ext cx="198595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엔터프라이즈 프로그램 서비스, 혜택 및 지원 성능에 대한 연간 두 차례에 걸쳐 수행되는 종합적인 리뷰입니다.Adobe에서 실시하는 기타 전략 비즈니스 리뷰와 결합될 수 있습니다.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61" name="object 62">
            <a:extLst>
              <a:ext uri="{FF2B5EF4-FFF2-40B4-BE49-F238E27FC236}">
                <a16:creationId xmlns:a16="http://schemas.microsoft.com/office/drawing/2014/main" id="{617B1137-C66B-C040-8DDC-65022470FBF2}"/>
              </a:ext>
            </a:extLst>
          </p:cNvPr>
          <p:cNvSpPr txBox="1"/>
          <p:nvPr/>
        </p:nvSpPr>
        <p:spPr>
          <a:xfrm>
            <a:off x="5784382" y="2687853"/>
            <a:ext cx="103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200" b="1" spc="-20" dirty="0">
                <a:solidFill>
                  <a:srgbClr val="020302"/>
                </a:solidFill>
                <a:latin typeface="Adobe Clean"/>
                <a:cs typeface="Adobe Clean"/>
              </a:rPr>
              <a:t>사례</a:t>
            </a:r>
            <a:r>
              <a:rPr lang="ja-jp" sz="1200" b="1" spc="-80" dirty="0">
                <a:solidFill>
                  <a:srgbClr val="020302"/>
                </a:solidFill>
                <a:latin typeface="Adobe Clean"/>
                <a:cs typeface="Adobe Clean"/>
              </a:rPr>
              <a:t> </a:t>
            </a:r>
            <a:r>
              <a:rPr lang="ja-jp" sz="1200" b="1" spc="-20" dirty="0">
                <a:solidFill>
                  <a:srgbClr val="020302"/>
                </a:solidFill>
                <a:latin typeface="Adobe Clean"/>
                <a:cs typeface="Adobe Clean"/>
              </a:rPr>
              <a:t>검토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FFC37365-14D1-2C4B-97CC-3896ADF5B05F}"/>
              </a:ext>
            </a:extLst>
          </p:cNvPr>
          <p:cNvSpPr txBox="1"/>
          <p:nvPr/>
        </p:nvSpPr>
        <p:spPr>
          <a:xfrm>
            <a:off x="5356260" y="3033091"/>
            <a:ext cx="223123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진행 중인 지원 요청을 정기적으로 검토하여 사례 설명, 비즈니스 영향, 상태, 우선 순위 및 필요한 다음 단계에 대한 고객의 동의에 맞춰 조정함으로써 신속한 해결을 보장합니다</a:t>
            </a:r>
            <a:r>
              <a:rPr lang="ja-jp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.</a:t>
            </a:r>
            <a:endParaRPr sz="1000" dirty="0">
              <a:latin typeface="Adobe Clean Light" panose="020B0303020404020204" pitchFamily="34" charset="0"/>
              <a:cs typeface="AdobeClean-Light"/>
            </a:endParaRPr>
          </a:p>
        </p:txBody>
      </p:sp>
      <p:grpSp>
        <p:nvGrpSpPr>
          <p:cNvPr id="62" name="object 3">
            <a:extLst>
              <a:ext uri="{FF2B5EF4-FFF2-40B4-BE49-F238E27FC236}">
                <a16:creationId xmlns:a16="http://schemas.microsoft.com/office/drawing/2014/main" id="{C539739D-1D3E-204D-9819-C44D9AE36DE8}"/>
              </a:ext>
            </a:extLst>
          </p:cNvPr>
          <p:cNvGrpSpPr/>
          <p:nvPr/>
        </p:nvGrpSpPr>
        <p:grpSpPr>
          <a:xfrm rot="5400000">
            <a:off x="1259174" y="-1343113"/>
            <a:ext cx="5277287" cy="8526783"/>
            <a:chOff x="-204157" y="491902"/>
            <a:chExt cx="3844040" cy="7600950"/>
          </a:xfrm>
        </p:grpSpPr>
        <p:sp>
          <p:nvSpPr>
            <p:cNvPr id="63" name="object 4">
              <a:extLst>
                <a:ext uri="{FF2B5EF4-FFF2-40B4-BE49-F238E27FC236}">
                  <a16:creationId xmlns:a16="http://schemas.microsoft.com/office/drawing/2014/main" id="{F41DD51E-EC9C-7B44-BE42-FA9C42B94675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">
              <a:extLst>
                <a:ext uri="{FF2B5EF4-FFF2-40B4-BE49-F238E27FC236}">
                  <a16:creationId xmlns:a16="http://schemas.microsoft.com/office/drawing/2014/main" id="{6E97A2E1-56BC-2B46-9873-F675D66FF621}"/>
                </a:ext>
              </a:extLst>
            </p:cNvPr>
            <p:cNvSpPr/>
            <p:nvPr/>
          </p:nvSpPr>
          <p:spPr>
            <a:xfrm>
              <a:off x="-204157" y="491902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26">
            <a:extLst>
              <a:ext uri="{FF2B5EF4-FFF2-40B4-BE49-F238E27FC236}">
                <a16:creationId xmlns:a16="http://schemas.microsoft.com/office/drawing/2014/main" id="{5C89643D-6C7D-B34B-8777-9CF3E0F19953}"/>
              </a:ext>
            </a:extLst>
          </p:cNvPr>
          <p:cNvSpPr/>
          <p:nvPr/>
        </p:nvSpPr>
        <p:spPr>
          <a:xfrm>
            <a:off x="449714" y="6221752"/>
            <a:ext cx="1957022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FAD3E8-EA8B-5949-BE22-6CC7E7AFCB68}"/>
              </a:ext>
            </a:extLst>
          </p:cNvPr>
          <p:cNvSpPr/>
          <p:nvPr/>
        </p:nvSpPr>
        <p:spPr>
          <a:xfrm>
            <a:off x="338363" y="5907208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표준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105" name="object 36">
            <a:extLst>
              <a:ext uri="{FF2B5EF4-FFF2-40B4-BE49-F238E27FC236}">
                <a16:creationId xmlns:a16="http://schemas.microsoft.com/office/drawing/2014/main" id="{504AB8CD-8914-9945-9644-A43BF8B82585}"/>
              </a:ext>
            </a:extLst>
          </p:cNvPr>
          <p:cNvSpPr/>
          <p:nvPr/>
        </p:nvSpPr>
        <p:spPr>
          <a:xfrm>
            <a:off x="2406736" y="642436"/>
            <a:ext cx="355091" cy="355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38">
            <a:extLst>
              <a:ext uri="{FF2B5EF4-FFF2-40B4-BE49-F238E27FC236}">
                <a16:creationId xmlns:a16="http://schemas.microsoft.com/office/drawing/2014/main" id="{C501E2BC-92C4-FD4E-811F-B5051FA615A4}"/>
              </a:ext>
            </a:extLst>
          </p:cNvPr>
          <p:cNvSpPr/>
          <p:nvPr/>
        </p:nvSpPr>
        <p:spPr>
          <a:xfrm rot="5400000" flipH="1">
            <a:off x="3826797" y="-427438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64E7DF0F-05A8-104A-B8C8-328349295124}"/>
              </a:ext>
            </a:extLst>
          </p:cNvPr>
          <p:cNvSpPr/>
          <p:nvPr/>
        </p:nvSpPr>
        <p:spPr>
          <a:xfrm rot="5400000" flipH="1">
            <a:off x="3874957" y="120618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62">
            <a:extLst>
              <a:ext uri="{FF2B5EF4-FFF2-40B4-BE49-F238E27FC236}">
                <a16:creationId xmlns:a16="http://schemas.microsoft.com/office/drawing/2014/main" id="{5D509D19-B7E8-854C-A645-DFEABAF81FC2}"/>
              </a:ext>
            </a:extLst>
          </p:cNvPr>
          <p:cNvSpPr txBox="1"/>
          <p:nvPr/>
        </p:nvSpPr>
        <p:spPr>
          <a:xfrm>
            <a:off x="4475200" y="4313460"/>
            <a:ext cx="1827285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200" b="1" spc="-20">
                <a:solidFill>
                  <a:srgbClr val="020302"/>
                </a:solidFill>
                <a:latin typeface="Adobe Clean"/>
                <a:cs typeface="Adobe Clean"/>
              </a:rPr>
              <a:t>지역 지원 옵션</a:t>
            </a:r>
            <a:endParaRPr lang="en-US" sz="1200">
              <a:latin typeface="Adobe Clean"/>
            </a:endParaRPr>
          </a:p>
        </p:txBody>
      </p:sp>
      <p:sp>
        <p:nvSpPr>
          <p:cNvPr id="50" name="object 63">
            <a:extLst>
              <a:ext uri="{FF2B5EF4-FFF2-40B4-BE49-F238E27FC236}">
                <a16:creationId xmlns:a16="http://schemas.microsoft.com/office/drawing/2014/main" id="{96F6C916-70C7-F646-9255-620156B1938E}"/>
              </a:ext>
            </a:extLst>
          </p:cNvPr>
          <p:cNvSpPr txBox="1"/>
          <p:nvPr/>
        </p:nvSpPr>
        <p:spPr>
          <a:xfrm>
            <a:off x="4083049" y="4621777"/>
            <a:ext cx="215179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사용자의 글로벌 지역 내에 있는 Adobe 지원 팀의 멤버로부터 지원을 받게 됩니다.여기에는 국가 및/또는 언어 지원이 포함될 수 있습니다.</a:t>
            </a:r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21019CAF-6CD9-2F4F-82BC-AA60A514704E}"/>
              </a:ext>
            </a:extLst>
          </p:cNvPr>
          <p:cNvSpPr/>
          <p:nvPr/>
        </p:nvSpPr>
        <p:spPr>
          <a:xfrm rot="5400000" flipH="1">
            <a:off x="3826796" y="5392496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42361C-87C2-0A43-9CAF-A87B3BEFD73C}"/>
              </a:ext>
            </a:extLst>
          </p:cNvPr>
          <p:cNvSpPr>
            <a:spLocks/>
          </p:cNvSpPr>
          <p:nvPr/>
        </p:nvSpPr>
        <p:spPr>
          <a:xfrm>
            <a:off x="832813" y="6847686"/>
            <a:ext cx="132620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커뮤니티 포럼</a:t>
            </a:r>
          </a:p>
        </p:txBody>
      </p:sp>
      <p:sp>
        <p:nvSpPr>
          <p:cNvPr id="53" name="object 39">
            <a:extLst>
              <a:ext uri="{FF2B5EF4-FFF2-40B4-BE49-F238E27FC236}">
                <a16:creationId xmlns:a16="http://schemas.microsoft.com/office/drawing/2014/main" id="{3144B5F2-F1B8-5143-97B5-3528FB2103FF}"/>
              </a:ext>
            </a:extLst>
          </p:cNvPr>
          <p:cNvSpPr txBox="1"/>
          <p:nvPr/>
        </p:nvSpPr>
        <p:spPr>
          <a:xfrm>
            <a:off x="405282" y="7089855"/>
            <a:ext cx="214884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기술 솔루션, 제품 문서, FAQ 등 증가하는 데이터베이스에 대한 지속적인 온라인 액세스.Adobe 커뮤니티에서 다른 고객과 소통하여 모범 사례 및 진행 중 얻은 개선 사항을 공유합니다.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E5EF50-B9D6-4144-9D61-B7BAB54C56FA}"/>
              </a:ext>
            </a:extLst>
          </p:cNvPr>
          <p:cNvSpPr>
            <a:spLocks/>
          </p:cNvSpPr>
          <p:nvPr/>
        </p:nvSpPr>
        <p:spPr>
          <a:xfrm>
            <a:off x="3339528" y="6846032"/>
            <a:ext cx="1013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자가 진단 포털</a:t>
            </a:r>
          </a:p>
        </p:txBody>
      </p:sp>
      <p:sp>
        <p:nvSpPr>
          <p:cNvPr id="55" name="object 39">
            <a:extLst>
              <a:ext uri="{FF2B5EF4-FFF2-40B4-BE49-F238E27FC236}">
                <a16:creationId xmlns:a16="http://schemas.microsoft.com/office/drawing/2014/main" id="{8730254D-F879-524D-9BAE-40CBA951629A}"/>
              </a:ext>
            </a:extLst>
          </p:cNvPr>
          <p:cNvSpPr txBox="1"/>
          <p:nvPr/>
        </p:nvSpPr>
        <p:spPr>
          <a:xfrm>
            <a:off x="2894025" y="7079726"/>
            <a:ext cx="214884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온라인 자가 진단 지원 포털에 대한 온디맨드 액세스를 통해 사례 상태를 검토하고 뉴스 및 알림, 기술 자료, 추천 팁 등과 같은 기타 리소스를 검색할 수 있습니다.</a:t>
            </a:r>
          </a:p>
        </p:txBody>
      </p:sp>
      <p:sp>
        <p:nvSpPr>
          <p:cNvPr id="56" name="object 46">
            <a:extLst>
              <a:ext uri="{FF2B5EF4-FFF2-40B4-BE49-F238E27FC236}">
                <a16:creationId xmlns:a16="http://schemas.microsoft.com/office/drawing/2014/main" id="{A8666A9F-BC8F-A641-B03A-E4CFF38223C2}"/>
              </a:ext>
            </a:extLst>
          </p:cNvPr>
          <p:cNvSpPr txBox="1"/>
          <p:nvPr/>
        </p:nvSpPr>
        <p:spPr>
          <a:xfrm>
            <a:off x="5382768" y="7055179"/>
            <a:ext cx="214884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승인된 사용자(관리자)는 Adobe 지원 팀과 함께 채팅 세션을 시작하여 </a:t>
            </a:r>
            <a:r>
              <a:rPr lang="ja-jp" sz="1000" spc="-5" dirty="0">
                <a:solidFill>
                  <a:srgbClr val="020302"/>
                </a:solidFill>
                <a:latin typeface="AdobeClean-Light"/>
                <a:cs typeface="AdobeClean-Light"/>
              </a:rPr>
              <a:t>사례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제출에 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대한</a:t>
            </a:r>
            <a:r>
              <a:rPr lang="ja-jp" sz="10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답변 </a:t>
            </a:r>
            <a:r>
              <a:rPr lang="ja-jp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도움을</a:t>
            </a:r>
            <a:r>
              <a:rPr lang="ja-jp" sz="1000" spc="8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얻을 수 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있습니다.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0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로컬 운영 시간에 따라 변경될 </a:t>
            </a:r>
            <a:r>
              <a:rPr lang="ja-jp" sz="1000" i="1" spc="-10">
                <a:solidFill>
                  <a:srgbClr val="7A7A7A"/>
                </a:solidFill>
                <a:latin typeface="AdobeClean-LightIt"/>
                <a:cs typeface="AdobeClean-LightIt"/>
              </a:rPr>
              <a:t>수 </a:t>
            </a:r>
            <a:br>
              <a:rPr lang="en-US" altLang="ja-JP" sz="10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ja-jp" sz="1000" i="1" spc="-10">
                <a:solidFill>
                  <a:srgbClr val="7A7A7A"/>
                </a:solidFill>
                <a:latin typeface="AdobeClean-LightIt"/>
                <a:cs typeface="AdobeClean-LightIt"/>
              </a:rPr>
              <a:t>있</a:t>
            </a:r>
            <a:r>
              <a:rPr lang="ja-jp" sz="10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음</a:t>
            </a:r>
            <a:endParaRPr lang="en-US" sz="1000" dirty="0">
              <a:latin typeface="AdobeClean-Light"/>
              <a:cs typeface="AdobeClean-Ligh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48428D-2D76-7C4F-A339-0FCD75DE1915}"/>
              </a:ext>
            </a:extLst>
          </p:cNvPr>
          <p:cNvSpPr>
            <a:spLocks/>
          </p:cNvSpPr>
          <p:nvPr/>
        </p:nvSpPr>
        <p:spPr>
          <a:xfrm>
            <a:off x="5897720" y="6833800"/>
            <a:ext cx="84157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채팅 지원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85907C-6089-F446-B6DF-E3392F01BCF5}"/>
              </a:ext>
            </a:extLst>
          </p:cNvPr>
          <p:cNvSpPr>
            <a:spLocks/>
          </p:cNvSpPr>
          <p:nvPr/>
        </p:nvSpPr>
        <p:spPr>
          <a:xfrm>
            <a:off x="2217123" y="8586959"/>
            <a:ext cx="96340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전화 지원</a:t>
            </a:r>
          </a:p>
        </p:txBody>
      </p:sp>
      <p:sp>
        <p:nvSpPr>
          <p:cNvPr id="60" name="object 39">
            <a:extLst>
              <a:ext uri="{FF2B5EF4-FFF2-40B4-BE49-F238E27FC236}">
                <a16:creationId xmlns:a16="http://schemas.microsoft.com/office/drawing/2014/main" id="{0BF58FD4-AE2D-8C41-8A72-7C4F19669271}"/>
              </a:ext>
            </a:extLst>
          </p:cNvPr>
          <p:cNvSpPr txBox="1"/>
          <p:nvPr/>
        </p:nvSpPr>
        <p:spPr>
          <a:xfrm>
            <a:off x="1899187" y="8834114"/>
            <a:ext cx="2023834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20302"/>
                </a:solidFill>
                <a:latin typeface="AdobeClean-Light"/>
              </a:rPr>
              <a:t>승인된 사용자(관리자)는 </a:t>
            </a:r>
            <a:r>
              <a:rPr lang="ja-jp" sz="1000" dirty="0">
                <a:latin typeface="Adobe Clean Light"/>
              </a:rPr>
              <a:t>전화를 통해 Adobe 지원 팀에 문의하여 </a:t>
            </a:r>
            <a:r>
              <a:rPr lang="ja-jp" sz="1000" spc="-5" dirty="0">
                <a:solidFill>
                  <a:srgbClr val="020302"/>
                </a:solidFill>
                <a:latin typeface="AdobeClean-Light"/>
                <a:cs typeface="AdobeClean-Light"/>
              </a:rPr>
              <a:t>사례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제출에 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대한</a:t>
            </a:r>
            <a:r>
              <a:rPr lang="ja-jp" sz="10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답변</a:t>
            </a: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도움을 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얻을 수 있습니다.</a:t>
            </a:r>
          </a:p>
          <a:p>
            <a:r>
              <a:rPr lang="ja-jp" sz="10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로컬 운영 시간에 따라 변경될 </a:t>
            </a:r>
            <a:r>
              <a:rPr lang="ja-jp" sz="1000" i="1" spc="-1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수 </a:t>
            </a:r>
            <a:br>
              <a:rPr lang="en-US" altLang="ja-JP" sz="10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</a:br>
            <a:r>
              <a:rPr lang="ja-jp" sz="1000" i="1" spc="-1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있</a:t>
            </a:r>
            <a:r>
              <a:rPr lang="ja-jp" sz="10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음</a:t>
            </a:r>
            <a:endParaRPr lang="en-US" sz="1000" i="1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63BB69-F7BC-974C-BDC9-97755880EB42}"/>
              </a:ext>
            </a:extLst>
          </p:cNvPr>
          <p:cNvSpPr>
            <a:spLocks/>
          </p:cNvSpPr>
          <p:nvPr/>
        </p:nvSpPr>
        <p:spPr>
          <a:xfrm>
            <a:off x="4681454" y="8581869"/>
            <a:ext cx="14026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웹 사례 제출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567E22-EAF1-9247-96B0-02DF92A8370A}"/>
              </a:ext>
            </a:extLst>
          </p:cNvPr>
          <p:cNvSpPr/>
          <p:nvPr/>
        </p:nvSpPr>
        <p:spPr>
          <a:xfrm>
            <a:off x="4170025" y="8834114"/>
            <a:ext cx="214884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ja-jp" sz="1000" dirty="0">
                <a:solidFill>
                  <a:srgbClr val="020302"/>
                </a:solidFill>
                <a:latin typeface="AdobeClean-Light"/>
              </a:rPr>
              <a:t>승인된 사용자(관리자)</a:t>
            </a:r>
            <a:r>
              <a:rPr lang="ja-jp" sz="1000" dirty="0">
                <a:latin typeface="Adobe Clean Light"/>
              </a:rPr>
              <a:t>는 언제든지 지원 문제에 대한 웹 사례를 당사의 기술 지원 팀에서 검토하도록 무제한으로 제출할 수 있습니다.</a:t>
            </a:r>
            <a:endParaRPr lang="en-US" sz="1000" dirty="0">
              <a:solidFill>
                <a:srgbClr val="000000"/>
              </a:solidFill>
              <a:latin typeface="Adobe Clean Ligh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11CF8E1-9C58-C746-9E60-377476CC9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4178" y="8528378"/>
            <a:ext cx="365760" cy="36576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0FCD316-40D4-FC4E-A50D-FEF5353F1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0184" y="8464859"/>
            <a:ext cx="365760" cy="36576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E682CB-EF0E-9F43-A428-8D1875660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988" y="6683894"/>
            <a:ext cx="365760" cy="36576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9C26432-8239-334B-A17A-29E3F0493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94" y="6739863"/>
            <a:ext cx="365760" cy="36576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06F0A07-28C6-D340-87F8-CD825908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755" y="6739863"/>
            <a:ext cx="365760" cy="365760"/>
          </a:xfrm>
          <a:prstGeom prst="rect">
            <a:avLst/>
          </a:prstGeom>
        </p:spPr>
      </p:pic>
      <p:sp>
        <p:nvSpPr>
          <p:cNvPr id="76" name="object 39">
            <a:extLst>
              <a:ext uri="{FF2B5EF4-FFF2-40B4-BE49-F238E27FC236}">
                <a16:creationId xmlns:a16="http://schemas.microsoft.com/office/drawing/2014/main" id="{4FC3D018-1158-A849-B6C1-E429A1F8B354}"/>
              </a:ext>
            </a:extLst>
          </p:cNvPr>
          <p:cNvSpPr txBox="1"/>
          <p:nvPr/>
        </p:nvSpPr>
        <p:spPr>
          <a:xfrm>
            <a:off x="449714" y="1271858"/>
            <a:ext cx="214884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lvl="0">
              <a:spcBef>
                <a:spcPts val="190"/>
              </a:spcBef>
              <a:defRPr/>
            </a:pPr>
            <a:r>
              <a:rPr lang="ja-jp" sz="1000" dirty="0">
                <a:latin typeface="Adobe Clean Light" panose="020B0303020404020204" pitchFamily="34" charset="0"/>
              </a:rPr>
              <a:t>고객의 솔루션 환경과 비즈니스 목표에 정통하게 될 지정 지원 엔지니어입니다.엔터프라이즈 지원 경험을 조정할 수 있게 숙련된 지원 엔지니어입니다.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4E26FE-BDAE-714D-ACC7-72D368285DD0}"/>
              </a:ext>
            </a:extLst>
          </p:cNvPr>
          <p:cNvSpPr>
            <a:spLocks/>
          </p:cNvSpPr>
          <p:nvPr/>
        </p:nvSpPr>
        <p:spPr>
          <a:xfrm>
            <a:off x="872390" y="1010962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지정 지원 엔지니어</a:t>
            </a: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CCA5960-8B3A-4A49-BAD4-2D24B8AA00D8}"/>
              </a:ext>
            </a:extLst>
          </p:cNvPr>
          <p:cNvSpPr txBox="1"/>
          <p:nvPr/>
        </p:nvSpPr>
        <p:spPr>
          <a:xfrm>
            <a:off x="2803357" y="1285201"/>
            <a:ext cx="2148840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spcBef>
                <a:spcPts val="60"/>
              </a:spcBef>
            </a:pPr>
            <a:r>
              <a:rPr lang="ja-jp" sz="1000" dirty="0">
                <a:latin typeface="Adobe Clean Light" panose="020B0303020404020204" pitchFamily="34" charset="0"/>
                <a:cs typeface="AdobeClean-Light"/>
              </a:rPr>
              <a:t>제출된 사례에 대한 고급 지원 리소스에 보다 빠르게 연결할 수 있는 우선 순위 라우팅을 받게 됩니다.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AE93525-7B13-D34F-A0A5-6F084F732C57}"/>
              </a:ext>
            </a:extLst>
          </p:cNvPr>
          <p:cNvSpPr>
            <a:spLocks/>
          </p:cNvSpPr>
          <p:nvPr/>
        </p:nvSpPr>
        <p:spPr>
          <a:xfrm>
            <a:off x="3228208" y="1011671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우선 순위 사례 라우팅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360AF423-8467-9A48-B2FE-24BAB9D2B6FC}"/>
              </a:ext>
            </a:extLst>
          </p:cNvPr>
          <p:cNvSpPr txBox="1"/>
          <p:nvPr/>
        </p:nvSpPr>
        <p:spPr>
          <a:xfrm>
            <a:off x="5356260" y="1287481"/>
            <a:ext cx="214884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에스컬레이션 지원 및 정기 업데이트를 제공하고 진행 중인 지원 요청에서 가장 중요한 것에 우선 순위를 부여할 수 있는 Adobe 내의 지정된 담당</a:t>
            </a:r>
            <a:r>
              <a:rPr lang="ja-jp" sz="1000">
                <a:latin typeface="Adobe Clean Light" panose="020B0303020404020204" pitchFamily="34" charset="0"/>
              </a:rPr>
              <a:t>자입</a:t>
            </a:r>
            <a:br>
              <a:rPr lang="en-US" altLang="ja-JP" sz="1000" dirty="0">
                <a:latin typeface="Adobe Clean Light" panose="020B0303020404020204" pitchFamily="34" charset="0"/>
              </a:rPr>
            </a:br>
            <a:r>
              <a:rPr lang="ja-jp" sz="1000">
                <a:latin typeface="Adobe Clean Light" panose="020B0303020404020204" pitchFamily="34" charset="0"/>
              </a:rPr>
              <a:t>니</a:t>
            </a:r>
            <a:r>
              <a:rPr lang="ja-jp" sz="1000" dirty="0">
                <a:latin typeface="Adobe Clean Light" panose="020B0303020404020204" pitchFamily="34" charset="0"/>
              </a:rPr>
              <a:t>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5AF9DC-007A-F941-BE71-BD5269722F58}"/>
              </a:ext>
            </a:extLst>
          </p:cNvPr>
          <p:cNvSpPr>
            <a:spLocks/>
          </p:cNvSpPr>
          <p:nvPr/>
        </p:nvSpPr>
        <p:spPr>
          <a:xfrm>
            <a:off x="5818748" y="1006325"/>
            <a:ext cx="16084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에스컬레이션 관리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78DE0A16-DCE5-9D43-8A69-7D8BC4CB6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0864" y="911331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4BF0EA8-0582-E444-B2EF-D9812C7E2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585" y="905313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D8C5646-0F9B-824D-A22B-1A2642849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652" y="916762"/>
            <a:ext cx="365760" cy="36576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CE88B8AB-8DB7-2B4F-AC66-C6E1A803EAC4}"/>
              </a:ext>
            </a:extLst>
          </p:cNvPr>
          <p:cNvSpPr txBox="1"/>
          <p:nvPr/>
        </p:nvSpPr>
        <p:spPr>
          <a:xfrm>
            <a:off x="816240" y="2576177"/>
            <a:ext cx="214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1200" b="1" dirty="0">
                <a:latin typeface="Adobe Clean" panose="020B0503020404020204" pitchFamily="34" charset="0"/>
              </a:rPr>
              <a:t>가속화된 문제 우선 순</a:t>
            </a:r>
            <a:r>
              <a:rPr lang="ja-jp" sz="1200" b="1">
                <a:latin typeface="Adobe Clean" panose="020B0503020404020204" pitchFamily="34" charset="0"/>
              </a:rPr>
              <a:t>위 </a:t>
            </a:r>
            <a:br>
              <a:rPr lang="en-US" altLang="ja-JP" sz="1200" b="1" dirty="0">
                <a:latin typeface="Adobe Clean" panose="020B0503020404020204" pitchFamily="34" charset="0"/>
              </a:rPr>
            </a:br>
            <a:r>
              <a:rPr lang="ja-jp" sz="1200" b="1">
                <a:latin typeface="Adobe Clean" panose="020B0503020404020204" pitchFamily="34" charset="0"/>
              </a:rPr>
              <a:t>지</a:t>
            </a:r>
            <a:r>
              <a:rPr lang="ja-jp" sz="1200" b="1" dirty="0">
                <a:latin typeface="Adobe Clean" panose="020B0503020404020204" pitchFamily="34" charset="0"/>
              </a:rPr>
              <a:t>정</a:t>
            </a:r>
          </a:p>
        </p:txBody>
      </p:sp>
      <p:sp>
        <p:nvSpPr>
          <p:cNvPr id="102" name="object 39">
            <a:extLst>
              <a:ext uri="{FF2B5EF4-FFF2-40B4-BE49-F238E27FC236}">
                <a16:creationId xmlns:a16="http://schemas.microsoft.com/office/drawing/2014/main" id="{551D8EA5-A945-954A-8D5B-9E30F2E66618}"/>
              </a:ext>
            </a:extLst>
          </p:cNvPr>
          <p:cNvSpPr txBox="1"/>
          <p:nvPr/>
        </p:nvSpPr>
        <p:spPr>
          <a:xfrm>
            <a:off x="430064" y="3050824"/>
            <a:ext cx="2051550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lvl="0">
              <a:spcBef>
                <a:spcPts val="60"/>
              </a:spcBef>
              <a:defRPr/>
            </a:pPr>
            <a:r>
              <a:rPr lang="ja-jp" sz="1000" dirty="0">
                <a:latin typeface="Adobe Clean Light" panose="020B0303020404020204" pitchFamily="34" charset="0"/>
                <a:cs typeface="Adobe Clean Light"/>
              </a:rPr>
              <a:t>엔지니어링과 함께 용이한 참여를 통해 지원 사례 작업에 대해 높은 우선 순위를 받게 됩니다.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05B655EB-46CF-0945-A1CF-1271045A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64" y="2627865"/>
            <a:ext cx="355787" cy="355787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1DFB071-3C1C-0147-9D37-E77FD381A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260" y="2604125"/>
            <a:ext cx="365760" cy="36576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0EA11D7-A578-7E4C-94D3-EDC00171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742" y="4216922"/>
            <a:ext cx="365760" cy="36576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4D5FD97-6084-1C45-8B8D-FA4334BA1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4715" y="4230343"/>
            <a:ext cx="365760" cy="365760"/>
          </a:xfrm>
          <a:prstGeom prst="rect">
            <a:avLst/>
          </a:prstGeom>
        </p:spPr>
      </p:pic>
      <p:sp>
        <p:nvSpPr>
          <p:cNvPr id="118" name="object 26">
            <a:extLst>
              <a:ext uri="{FF2B5EF4-FFF2-40B4-BE49-F238E27FC236}">
                <a16:creationId xmlns:a16="http://schemas.microsoft.com/office/drawing/2014/main" id="{0B58435B-D5E9-9241-8FA4-82580D0AE83C}"/>
              </a:ext>
            </a:extLst>
          </p:cNvPr>
          <p:cNvSpPr/>
          <p:nvPr/>
        </p:nvSpPr>
        <p:spPr>
          <a:xfrm>
            <a:off x="430064" y="745300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2414A-B558-6049-A316-B7EFC3678B28}"/>
              </a:ext>
            </a:extLst>
          </p:cNvPr>
          <p:cNvSpPr txBox="1"/>
          <p:nvPr/>
        </p:nvSpPr>
        <p:spPr>
          <a:xfrm>
            <a:off x="3095604" y="2650593"/>
            <a:ext cx="214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1200" b="1" dirty="0">
                <a:latin typeface="Adobe Clean" panose="020B0503020404020204" pitchFamily="34" charset="0"/>
              </a:rPr>
              <a:t>사전 사례 모니터링</a:t>
            </a:r>
          </a:p>
        </p:txBody>
      </p:sp>
      <p:sp>
        <p:nvSpPr>
          <p:cNvPr id="127" name="object 39">
            <a:extLst>
              <a:ext uri="{FF2B5EF4-FFF2-40B4-BE49-F238E27FC236}">
                <a16:creationId xmlns:a16="http://schemas.microsoft.com/office/drawing/2014/main" id="{4EF527CD-128E-B44B-A01C-7B9489E006FB}"/>
              </a:ext>
            </a:extLst>
          </p:cNvPr>
          <p:cNvSpPr txBox="1"/>
          <p:nvPr/>
        </p:nvSpPr>
        <p:spPr>
          <a:xfrm>
            <a:off x="2761827" y="3033782"/>
            <a:ext cx="2051550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lvl="0">
              <a:spcBef>
                <a:spcPts val="60"/>
              </a:spcBef>
              <a:defRPr/>
            </a:pPr>
            <a:r>
              <a:rPr lang="ja-jp" sz="1000" dirty="0">
                <a:latin typeface="Adobe Clean Light" panose="020B0303020404020204" pitchFamily="34" charset="0"/>
              </a:rPr>
              <a:t>Adobe 내의 지정된 담당자는 진행 중인 사례를 활발하게 모니터링하고 사전 예방적 조치를 취하여 중요한 사항을 적시에 해결할 수 있게 됩니다.</a:t>
            </a:r>
            <a:endParaRPr lang="en-US" sz="1000" dirty="0">
              <a:latin typeface="Adobe Clean Light" panose="020B0303020404020204" pitchFamily="34" charset="0"/>
              <a:cs typeface="Adobe Clean Light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9A2CF88-1D6E-294A-ACD8-5518804B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1211" y="2626679"/>
            <a:ext cx="365760" cy="365760"/>
          </a:xfrm>
          <a:prstGeom prst="rect">
            <a:avLst/>
          </a:prstGeom>
        </p:spPr>
      </p:pic>
      <p:sp>
        <p:nvSpPr>
          <p:cNvPr id="74" name="object 11">
            <a:extLst>
              <a:ext uri="{FF2B5EF4-FFF2-40B4-BE49-F238E27FC236}">
                <a16:creationId xmlns:a16="http://schemas.microsoft.com/office/drawing/2014/main" id="{8CF77401-FD6D-8C4A-AE13-826F9AA0E0C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21146" y="9839613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ja-jp" spc="-10" dirty="0"/>
              <a:t>©2022</a:t>
            </a:r>
            <a:r>
              <a:rPr lang="ja-jp" spc="-5" dirty="0"/>
              <a:t> Adobe.All</a:t>
            </a:r>
            <a:r>
              <a:rPr lang="ja-jp" spc="-10" dirty="0"/>
              <a:t> Rights</a:t>
            </a:r>
            <a:r>
              <a:rPr lang="ja-jp" spc="-5" dirty="0"/>
              <a:t> </a:t>
            </a:r>
            <a:r>
              <a:rPr lang="ja-jp" spc="-10" dirty="0"/>
              <a:t>Reserved.</a:t>
            </a:r>
            <a:r>
              <a:rPr lang="ja-jp" spc="-5" dirty="0"/>
              <a:t>Adobe</a:t>
            </a:r>
            <a:r>
              <a:rPr lang="ja-jp" spc="60" dirty="0"/>
              <a:t> </a:t>
            </a:r>
            <a:r>
              <a:rPr lang="ja-jp" spc="-10" dirty="0"/>
              <a:t>기밀.</a:t>
            </a:r>
          </a:p>
        </p:txBody>
      </p:sp>
    </p:spTree>
    <p:extLst>
      <p:ext uri="{BB962C8B-B14F-4D97-AF65-F5344CB8AC3E}">
        <p14:creationId xmlns:p14="http://schemas.microsoft.com/office/powerpoint/2010/main" val="596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ja-jp" sz="500" spc="-5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ja-jp" sz="50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ja-jp" sz="500" spc="5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ja-jp" sz="500" spc="-5">
                <a:solidFill>
                  <a:srgbClr val="6C6C6C"/>
                </a:solidFill>
                <a:latin typeface="Adobe Clean"/>
                <a:cs typeface="Adobe Clean"/>
              </a:rPr>
              <a:t>기밀.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ja-jp" sz="800" spc="-5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ja-jp" sz="800" spc="75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410" y="575594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ja-jp" sz="1400" b="1" spc="-15">
                <a:solidFill>
                  <a:srgbClr val="020302"/>
                </a:solidFill>
                <a:latin typeface="Adobe Clean"/>
                <a:cs typeface="Adobe Clean"/>
              </a:rPr>
              <a:t>리소스</a:t>
            </a:r>
            <a:endParaRPr sz="140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ja-jp" sz="800" spc="-10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ja-jp" sz="800" spc="-1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ja-jp" sz="800" spc="-14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2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ja-jp" sz="800" spc="-1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ja-jp" sz="800" u="sng" spc="-25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4"/>
              </a:rPr>
              <a:t>www.adobe.com/kr/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ja-jp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서비스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제공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사항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및 적합한</a:t>
            </a:r>
            <a:r>
              <a:rPr lang="ja-jp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수준에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대해</a:t>
            </a:r>
            <a:r>
              <a:rPr lang="ja-jp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자세히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알아보려면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지정</a:t>
            </a:r>
            <a:r>
              <a:rPr lang="ja-jp" sz="1100" i="1" spc="-6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계정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관리자(NAM)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또는</a:t>
            </a:r>
            <a:r>
              <a:rPr lang="ja-jp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고객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성공 </a:t>
            </a: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(CSM)에게 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문의하십시오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.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©2022 Adobe.All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0707" y="4913781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지원의 지역적 범위, 로컬 운영 시간 및 언어 지원</a:t>
            </a:r>
            <a:endParaRPr lang="en-US" sz="1400" spc="-15" dirty="0">
              <a:ea typeface="+mn-lt"/>
              <a:cs typeface="+mn-lt"/>
            </a:endParaRPr>
          </a:p>
          <a:p>
            <a:pPr lvl="0">
              <a:spcBef>
                <a:spcPts val="915"/>
              </a:spcBef>
            </a:pPr>
            <a:r>
              <a:rPr lang="ja-jp" sz="1000" spc="-15" dirty="0">
                <a:solidFill>
                  <a:srgbClr val="1F1F1F"/>
                </a:solidFill>
                <a:latin typeface="AdobeClean-Light"/>
              </a:rPr>
              <a:t>Adobe의 현지 업무 시간은 고객의 과금 지역에 맞춰 조정됩니다.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60587"/>
              </p:ext>
            </p:extLst>
          </p:nvPr>
        </p:nvGraphicFramePr>
        <p:xfrm>
          <a:off x="171128" y="5907213"/>
          <a:ext cx="73914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 </a:t>
                      </a: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유럽, 중동 및 아프리카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아시아 태평양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 언어 지원은 영어로만 제공됩니다.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875" marR="5080" indent="-15875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>
                <a:solidFill>
                  <a:srgbClr val="FFFFFF"/>
                </a:solidFill>
                <a:latin typeface="Adobe Clean"/>
                <a:cs typeface="Adobe Clean"/>
              </a:rPr>
              <a:t>탁월한</a:t>
            </a:r>
            <a:r>
              <a:rPr lang="ja-jp" sz="1200" b="1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br>
              <a:rPr lang="en-US" altLang="ja-JP" sz="1200" b="1" dirty="0">
                <a:solidFill>
                  <a:srgbClr val="FFFFFF"/>
                </a:solidFill>
                <a:latin typeface="Adobe Clean"/>
                <a:cs typeface="Adobe Clean"/>
              </a:rPr>
            </a:br>
            <a:r>
              <a:rPr lang="ja-jp" sz="1200" b="1" spc="-25">
                <a:solidFill>
                  <a:srgbClr val="FFFFFF"/>
                </a:solidFill>
                <a:latin typeface="Adobe Clean"/>
                <a:cs typeface="Adobe Clean"/>
              </a:rPr>
              <a:t>전문성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>
                <a:solidFill>
                  <a:srgbClr val="FFFFFF"/>
                </a:solidFill>
                <a:latin typeface="Adobe Clean"/>
                <a:cs typeface="Adobe Clean"/>
              </a:rPr>
              <a:t>신속한 지원</a:t>
            </a:r>
            <a:endParaRPr sz="120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1270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50">
                <a:solidFill>
                  <a:srgbClr val="FFFFFF"/>
                </a:solidFill>
                <a:latin typeface="Adobe Clean"/>
                <a:cs typeface="Adobe Clean"/>
              </a:rPr>
              <a:t>전략적</a:t>
            </a:r>
            <a:r>
              <a:rPr lang="ja-jp" sz="1200" b="1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ja-jp" sz="1200" b="1" spc="-45">
                <a:solidFill>
                  <a:srgbClr val="FFFFFF"/>
                </a:solidFill>
                <a:latin typeface="Adobe Clean"/>
                <a:cs typeface="Adobe Clean"/>
              </a:rPr>
              <a:t>조언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39971"/>
              </p:ext>
            </p:extLst>
          </p:nvPr>
        </p:nvGraphicFramePr>
        <p:xfrm>
          <a:off x="194237" y="1272353"/>
          <a:ext cx="73682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325" lvl="0" indent="0">
                        <a:buNone/>
                      </a:pPr>
                      <a:r>
                        <a:rPr lang="ja-jp" sz="1200" b="0" strike="noStrike" dirty="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8"/>
                        </a:rPr>
                        <a:t>Enterprise 학습 및 지원</a:t>
                      </a:r>
                      <a:endParaRPr lang="en-US"/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000" b="0" strike="noStrike" kern="1200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엔터프라이즈 학습 및 지원은 Adobe 고객이 Adobe Creative Cloud 및 Document Cloud 제품 선택에 대한 자가 진단 튜토리얼, 제품 설명서, 강의식 교육, 커뮤니티 및 기술 지원을 찾을 수 있는 공간입니다.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trike="noStrike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지원 커뮤니티 </a:t>
                      </a:r>
                      <a:endParaRPr lang="en-US" sz="1200" strike="noStrike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strike="noStrike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지원 커뮤니티는 질문을 묻고, 답변을 얻고, 전문가의 의견을 구하고, 지식을 공유할 수 있는 공간입니다.</a:t>
                      </a:r>
                      <a:endParaRPr lang="en-US" sz="1000" strike="noStrike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dobe Clean Light" panose="020B03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생산 문제 및 시스템 중단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Status.adobe.com은 다중 테넌트 환경에 배포된 모든 Adobe 제품 및 서비스의 상태 정보를 전달합니다.고객은 구독 기본 설정을 선택하여 Adobe가 제품 이벤트를 생성 업데이트 또는 해결할 때마다 이메일 알림을 받을 수 있습니다.여기에는 예정된 유지 관리 또는 다양한 심각도 수준의 서비스 문제가 포함될 수 있습니다.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약관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지원 서비스 제공 사항을 자세히 설명하는 약관입니다.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타겟 개요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로켓 개요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메달 개요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sp>
        <p:nvSpPr>
          <p:cNvPr id="21" name="object 26">
            <a:extLst>
              <a:ext uri="{FF2B5EF4-FFF2-40B4-BE49-F238E27FC236}">
                <a16:creationId xmlns:a16="http://schemas.microsoft.com/office/drawing/2014/main" id="{B0DDCD88-C255-2E48-916E-2EC8EED67585}"/>
              </a:ext>
            </a:extLst>
          </p:cNvPr>
          <p:cNvSpPr/>
          <p:nvPr/>
        </p:nvSpPr>
        <p:spPr>
          <a:xfrm>
            <a:off x="177091" y="957075"/>
            <a:ext cx="777240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1989CE-20BB-4A6A-A33F-71A1AE469C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099BE-EDEC-4FF1-8378-446617236015}">
  <ds:schemaRefs>
    <ds:schemaRef ds:uri="http://schemas.openxmlformats.org/package/2006/metadata/core-properties"/>
    <ds:schemaRef ds:uri="01e63850-2818-4a9f-a0cd-2d4201ad5cd5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281057cd-4f7e-4aa3-94a7-05201549cd1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688342C-4DFE-4E47-A40D-C772A567C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3082</TotalTime>
  <Words>2641</Words>
  <Application>Microsoft Macintosh PowerPoint</Application>
  <PresentationFormat>Custom</PresentationFormat>
  <Paragraphs>133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지원 플랜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DX CUSTOMER SUPPORT</dc:title>
  <cp:lastModifiedBy>Damjanovic, Dusan (Contractor)</cp:lastModifiedBy>
  <cp:revision>52</cp:revision>
  <dcterms:created xsi:type="dcterms:W3CDTF">2021-05-05T02:01:37Z</dcterms:created>
  <dcterms:modified xsi:type="dcterms:W3CDTF">2022-03-24T11:41:04Z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2020-11-10T00:00:00Z</vt:filetime>
  </property>
  <property fmtid="{D5CDD505-2E9C-101B-9397-08002B2CF9AE}" pid="3" name="LastSaved">
    <vt:filetime>2021-05-05T00:00:00Z</vt:filetime>
  </property>
  <property fmtid="{D5CDD505-2E9C-101B-9397-08002B2CF9AE}" pid="4" name="ContentTypeId">
    <vt:lpwstr>0x0101009423269C2B3A1A408FE719AA0C68584E</vt:lpwstr>
  </property>
</Properties>
</file>