
<file path=[Content_Types].xml><?xml version="1.0" encoding="utf-8"?>
<Types xmlns="http://schemas.openxmlformats.org/package/2006/content-types">
  <Default Extension="emf" ContentType="image/x-emf"/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8"/>
  </p:notesMasterIdLst>
  <p:sldIdLst>
    <p:sldId id="256" r:id="rId5"/>
    <p:sldId id="257" r:id="rId6"/>
    <p:sldId id="261" r:id="rId7"/>
  </p:sldIdLst>
  <p:sldSz cx="7772400" cy="100584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kita Sood" initials="AS" lastIdx="2" clrIdx="0">
    <p:extLst>
      <p:ext uri="{19B8F6BF-5375-455C-9EA6-DF929625EA0E}">
        <p15:presenceInfo xmlns:p15="http://schemas.microsoft.com/office/powerpoint/2012/main" userId="S::asood@adobe.com::c93a62e3-2a47-429d-82c6-c2a8fd110ae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DFDF"/>
    <a:srgbClr val="D9D9D9"/>
    <a:srgbClr val="F2F2F2"/>
    <a:srgbClr val="7D7D7D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B13378-B080-7F0F-51A5-F9203CEE57ED}" v="370" dt="2021-08-25T22:26:24.850"/>
    <p1510:client id="{9E385600-BF81-FC49-9ED0-E33BC37F7908}" v="55" dt="2021-08-04T08:16:13.478"/>
    <p1510:client id="{CA5D33DF-AE75-BCA1-B9BC-A7CD44D2F3C7}" v="2" dt="2021-08-25T22:38:18.624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903"/>
    <p:restoredTop sz="95918"/>
  </p:normalViewPr>
  <p:slideViewPr>
    <p:cSldViewPr>
      <p:cViewPr varScale="1">
        <p:scale>
          <a:sx n="80" d="100"/>
          <a:sy n="80" d="100"/>
        </p:scale>
        <p:origin x="2504" y="21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y Witt" userId="S::awitt@adobe.com::e9157bdf-53b2-40e4-9459-936793d75696" providerId="AD" clId="Web-{06B13378-B080-7F0F-51A5-F9203CEE57ED}"/>
    <pc:docChg chg="modSld">
      <pc:chgData name="Andy Witt" userId="S::awitt@adobe.com::e9157bdf-53b2-40e4-9459-936793d75696" providerId="AD" clId="Web-{06B13378-B080-7F0F-51A5-F9203CEE57ED}" dt="2021-08-25T22:25:13.647" v="363"/>
      <pc:docMkLst>
        <pc:docMk/>
      </pc:docMkLst>
      <pc:sldChg chg="modSp">
        <pc:chgData name="Andy Witt" userId="S::awitt@adobe.com::e9157bdf-53b2-40e4-9459-936793d75696" providerId="AD" clId="Web-{06B13378-B080-7F0F-51A5-F9203CEE57ED}" dt="2021-08-25T22:25:13.647" v="363"/>
        <pc:sldMkLst>
          <pc:docMk/>
          <pc:sldMk cId="1050037809" sldId="261"/>
        </pc:sldMkLst>
        <pc:graphicFrameChg chg="mod modGraphic">
          <ac:chgData name="Andy Witt" userId="S::awitt@adobe.com::e9157bdf-53b2-40e4-9459-936793d75696" providerId="AD" clId="Web-{06B13378-B080-7F0F-51A5-F9203CEE57ED}" dt="2021-08-25T22:25:13.647" v="363"/>
          <ac:graphicFrameMkLst>
            <pc:docMk/>
            <pc:sldMk cId="1050037809" sldId="261"/>
            <ac:graphicFrameMk id="25" creationId="{3A91F5B0-3974-A14D-A146-FB590F2AAD18}"/>
          </ac:graphicFrameMkLst>
        </pc:graphicFrameChg>
      </pc:sldChg>
    </pc:docChg>
  </pc:docChgLst>
  <pc:docChgLst>
    <pc:chgData name="Andy Witt" userId="S::awitt@adobe.com::e9157bdf-53b2-40e4-9459-936793d75696" providerId="AD" clId="Web-{CA5D33DF-AE75-BCA1-B9BC-A7CD44D2F3C7}"/>
    <pc:docChg chg="modSld">
      <pc:chgData name="Andy Witt" userId="S::awitt@adobe.com::e9157bdf-53b2-40e4-9459-936793d75696" providerId="AD" clId="Web-{CA5D33DF-AE75-BCA1-B9BC-A7CD44D2F3C7}" dt="2021-08-25T22:38:18.624" v="1" actId="1076"/>
      <pc:docMkLst>
        <pc:docMk/>
      </pc:docMkLst>
      <pc:sldChg chg="modSp">
        <pc:chgData name="Andy Witt" userId="S::awitt@adobe.com::e9157bdf-53b2-40e4-9459-936793d75696" providerId="AD" clId="Web-{CA5D33DF-AE75-BCA1-B9BC-A7CD44D2F3C7}" dt="2021-08-25T22:38:18.624" v="1" actId="1076"/>
        <pc:sldMkLst>
          <pc:docMk/>
          <pc:sldMk cId="1050037809" sldId="261"/>
        </pc:sldMkLst>
        <pc:spChg chg="mod">
          <ac:chgData name="Andy Witt" userId="S::awitt@adobe.com::e9157bdf-53b2-40e4-9459-936793d75696" providerId="AD" clId="Web-{CA5D33DF-AE75-BCA1-B9BC-A7CD44D2F3C7}" dt="2021-08-25T22:38:18.624" v="1" actId="1076"/>
          <ac:spMkLst>
            <pc:docMk/>
            <pc:sldMk cId="1050037809" sldId="261"/>
            <ac:spMk id="50" creationId="{043050D0-21FC-0C42-8484-7FE7C0DB771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81873C-0B24-F04A-98A1-90E0A78F7E8A}" type="datetimeFigureOut">
              <a:rPr lang="en-US" smtClean="0"/>
              <a:t>11/18/21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74925" y="1257300"/>
            <a:ext cx="2622550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93AE6A-1303-D04D-9DBD-535BC1021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790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93AE6A-1303-D04D-9DBD-535BC10217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073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93AE6A-1303-D04D-9DBD-535BC10217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3581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A1E84E-BC3F-7D4F-A7DC-121CE042C07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90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11/18/21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sp>
        <p:nvSpPr>
          <p:cNvPr id="11" name="Holder 4">
            <a:extLst>
              <a:ext uri="{FF2B5EF4-FFF2-40B4-BE49-F238E27FC236}">
                <a16:creationId xmlns:a16="http://schemas.microsoft.com/office/drawing/2014/main" id="{F336C0EC-C908-0A4C-AD0F-1418E778FC60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5181601" y="9857232"/>
            <a:ext cx="244341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6D6D6D"/>
                </a:solidFill>
                <a:latin typeface="Adobe Clean"/>
                <a:cs typeface="Adobe Clean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pc="-5" dirty="0"/>
              <a:t>©202</a:t>
            </a:r>
            <a:r>
              <a:rPr lang="en-US" spc="-5" dirty="0"/>
              <a:t>1 </a:t>
            </a:r>
            <a:r>
              <a:rPr spc="-5" dirty="0"/>
              <a:t>Adobe. All Rights Reserved. Adobe</a:t>
            </a:r>
            <a:r>
              <a:rPr spc="60" dirty="0"/>
              <a:t> </a:t>
            </a:r>
            <a:r>
              <a:rPr spc="-5" dirty="0"/>
              <a:t>Confidential.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388883E-79D4-2047-8C5E-37999ED2475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8923" y="9865060"/>
            <a:ext cx="566078" cy="14713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11/18/21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sp>
        <p:nvSpPr>
          <p:cNvPr id="7" name="Holder 4">
            <a:extLst>
              <a:ext uri="{FF2B5EF4-FFF2-40B4-BE49-F238E27FC236}">
                <a16:creationId xmlns:a16="http://schemas.microsoft.com/office/drawing/2014/main" id="{004A8D36-CC65-B341-9E43-4A47F88C0D96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5257801" y="9857232"/>
            <a:ext cx="236721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6D6D6D"/>
                </a:solidFill>
                <a:latin typeface="Adobe Clean"/>
                <a:cs typeface="Adobe Clean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pc="-5" dirty="0"/>
              <a:t>©202</a:t>
            </a:r>
            <a:r>
              <a:rPr lang="en-US" spc="-5" dirty="0"/>
              <a:t>1</a:t>
            </a:r>
            <a:r>
              <a:rPr spc="-5" dirty="0"/>
              <a:t> Adobe. All Rights Reserved. Adobe</a:t>
            </a:r>
            <a:r>
              <a:rPr spc="60" dirty="0"/>
              <a:t> </a:t>
            </a:r>
            <a:r>
              <a:rPr spc="-5" dirty="0"/>
              <a:t>Confidential.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35750" y="386153"/>
            <a:ext cx="6500898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257801" y="9865060"/>
            <a:ext cx="236721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6D6D6D"/>
                </a:solidFill>
                <a:latin typeface="Adobe Clean"/>
                <a:cs typeface="Adobe Clean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pc="-5" dirty="0"/>
              <a:t>©202</a:t>
            </a:r>
            <a:r>
              <a:rPr lang="en-US" spc="-5" dirty="0"/>
              <a:t>1</a:t>
            </a:r>
            <a:r>
              <a:rPr spc="-5" dirty="0"/>
              <a:t> Adobe. All Rights Reserved. Adobe</a:t>
            </a:r>
            <a:r>
              <a:rPr spc="60" dirty="0"/>
              <a:t> </a:t>
            </a:r>
            <a:r>
              <a:rPr spc="-5" dirty="0"/>
              <a:t>Confidential.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11/18/21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0B595D3-F8FC-DA44-B170-015BD0590CF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78923" y="9865060"/>
            <a:ext cx="566078" cy="14713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5" r:id="rId2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18" Type="http://schemas.openxmlformats.org/officeDocument/2006/relationships/image" Target="../media/image19.sv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17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7.svg"/><Relationship Id="rId20" Type="http://schemas.openxmlformats.org/officeDocument/2006/relationships/image" Target="../media/image21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24" Type="http://schemas.openxmlformats.org/officeDocument/2006/relationships/image" Target="../media/image25.sv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10" Type="http://schemas.openxmlformats.org/officeDocument/2006/relationships/image" Target="../media/image11.svg"/><Relationship Id="rId19" Type="http://schemas.openxmlformats.org/officeDocument/2006/relationships/image" Target="../media/image20.png"/><Relationship Id="rId4" Type="http://schemas.openxmlformats.org/officeDocument/2006/relationships/image" Target="../media/image5.jpg"/><Relationship Id="rId9" Type="http://schemas.openxmlformats.org/officeDocument/2006/relationships/image" Target="../media/image10.png"/><Relationship Id="rId14" Type="http://schemas.openxmlformats.org/officeDocument/2006/relationships/image" Target="../media/image15.svg"/><Relationship Id="rId22" Type="http://schemas.openxmlformats.org/officeDocument/2006/relationships/image" Target="../media/image23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training.adobe.com/training/" TargetMode="External"/><Relationship Id="rId13" Type="http://schemas.openxmlformats.org/officeDocument/2006/relationships/image" Target="../media/image29.svg"/><Relationship Id="rId3" Type="http://schemas.openxmlformats.org/officeDocument/2006/relationships/hyperlink" Target="http://www.adobe.com/kr/" TargetMode="External"/><Relationship Id="rId7" Type="http://schemas.openxmlformats.org/officeDocument/2006/relationships/hyperlink" Target="https://experienceleague.adobe.com/?support-solution=General#support" TargetMode="External"/><Relationship Id="rId12" Type="http://schemas.openxmlformats.org/officeDocument/2006/relationships/image" Target="../media/image28.png"/><Relationship Id="rId17" Type="http://schemas.openxmlformats.org/officeDocument/2006/relationships/image" Target="../media/image33.sv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jpg"/><Relationship Id="rId11" Type="http://schemas.openxmlformats.org/officeDocument/2006/relationships/hyperlink" Target="https://helpx.adobe.com/kr/support/programs/support-policies-terms-conditions.html" TargetMode="External"/><Relationship Id="rId5" Type="http://schemas.openxmlformats.org/officeDocument/2006/relationships/image" Target="../media/image26.png"/><Relationship Id="rId15" Type="http://schemas.openxmlformats.org/officeDocument/2006/relationships/image" Target="../media/image31.svg"/><Relationship Id="rId10" Type="http://schemas.openxmlformats.org/officeDocument/2006/relationships/hyperlink" Target="https://helpx.adobe.com/kr/support/programs/enterprise-support-programs/premier-support-business.html" TargetMode="External"/><Relationship Id="rId4" Type="http://schemas.openxmlformats.org/officeDocument/2006/relationships/image" Target="../media/image5.jpg"/><Relationship Id="rId9" Type="http://schemas.openxmlformats.org/officeDocument/2006/relationships/hyperlink" Target="https://status.adobe.com/" TargetMode="External"/><Relationship Id="rId1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8564" y="7162363"/>
            <a:ext cx="3870035" cy="2290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de-de" sz="1400" b="1" u="heavy" spc="10" dirty="0">
                <a:solidFill>
                  <a:srgbClr val="020302"/>
                </a:solidFill>
                <a:uFill>
                  <a:solidFill>
                    <a:srgbClr val="020302"/>
                  </a:solidFill>
                </a:uFill>
                <a:latin typeface="Adobe Clean"/>
                <a:cs typeface="Adobe Clean"/>
              </a:rPr>
              <a:t>서비스 </a:t>
            </a:r>
            <a:r>
              <a:rPr lang="de-de" sz="1400" b="1" u="heavy" spc="-10" dirty="0">
                <a:solidFill>
                  <a:srgbClr val="020302"/>
                </a:solidFill>
                <a:uFill>
                  <a:solidFill>
                    <a:srgbClr val="020302"/>
                  </a:solidFill>
                </a:uFill>
                <a:latin typeface="Adobe Clean"/>
                <a:cs typeface="Adobe Clean"/>
              </a:rPr>
              <a:t>수준 </a:t>
            </a:r>
            <a:r>
              <a:rPr lang="de-de" sz="1400" b="1" u="heavy" spc="-45" dirty="0">
                <a:solidFill>
                  <a:srgbClr val="020302"/>
                </a:solidFill>
                <a:uFill>
                  <a:solidFill>
                    <a:srgbClr val="020302"/>
                  </a:solidFill>
                </a:uFill>
                <a:latin typeface="Adobe Clean"/>
                <a:cs typeface="Adobe Clean"/>
              </a:rPr>
              <a:t>목표: </a:t>
            </a:r>
            <a:r>
              <a:rPr lang="de-de" sz="1400" b="1" u="heavy" spc="-10" dirty="0">
                <a:solidFill>
                  <a:srgbClr val="020302"/>
                </a:solidFill>
                <a:uFill>
                  <a:solidFill>
                    <a:srgbClr val="020302"/>
                  </a:solidFill>
                </a:uFill>
                <a:latin typeface="Adobe Clean"/>
                <a:cs typeface="Adobe Clean"/>
              </a:rPr>
              <a:t>초기</a:t>
            </a:r>
            <a:r>
              <a:rPr lang="de-de" sz="1400" b="1" u="heavy" spc="-140" dirty="0">
                <a:solidFill>
                  <a:srgbClr val="020302"/>
                </a:solidFill>
                <a:uFill>
                  <a:solidFill>
                    <a:srgbClr val="020302"/>
                  </a:solidFill>
                </a:uFill>
                <a:latin typeface="Adobe Clean"/>
                <a:cs typeface="Adobe Clean"/>
              </a:rPr>
              <a:t> </a:t>
            </a:r>
            <a:r>
              <a:rPr lang="de-de" sz="1400" b="1" u="heavy" spc="-15" dirty="0">
                <a:solidFill>
                  <a:srgbClr val="020302"/>
                </a:solidFill>
                <a:uFill>
                  <a:solidFill>
                    <a:srgbClr val="020302"/>
                  </a:solidFill>
                </a:uFill>
                <a:latin typeface="Adobe Clean"/>
                <a:cs typeface="Adobe Clean"/>
              </a:rPr>
              <a:t>대응</a:t>
            </a:r>
            <a:endParaRPr sz="1400" dirty="0">
              <a:latin typeface="Adobe Clean"/>
              <a:cs typeface="Adobe Cle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-8467" y="23397"/>
            <a:ext cx="7772399" cy="200634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39022" y="54646"/>
            <a:ext cx="5229466" cy="3667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sz="2300" spc="-229" dirty="0">
                <a:latin typeface="Adobe Clean" panose="020B0503020404020204" pitchFamily="34" charset="0"/>
              </a:rPr>
              <a:t>Adobe   </a:t>
            </a:r>
            <a:r>
              <a:rPr lang="ko-KR" altLang="en-US" sz="2300" spc="-229" dirty="0">
                <a:latin typeface="Adobe Clean" panose="020B0503020404020204" pitchFamily="34" charset="0"/>
              </a:rPr>
              <a:t>지원 플랜</a:t>
            </a:r>
            <a:endParaRPr sz="2300" dirty="0">
              <a:latin typeface="Adobe Clean" panose="020B0503020404020204" pitchFamily="34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1147" y="635935"/>
            <a:ext cx="5865216" cy="1269065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marR="5080">
              <a:lnSpc>
                <a:spcPts val="1200"/>
              </a:lnSpc>
              <a:spcBef>
                <a:spcPts val="240"/>
              </a:spcBef>
            </a:pPr>
            <a:r>
              <a:rPr lang="de-de" sz="900" dirty="0">
                <a:solidFill>
                  <a:schemeClr val="bg1"/>
                </a:solidFill>
                <a:latin typeface="Adobe Clean Light" panose="020B0303020404020204" pitchFamily="34" charset="0"/>
              </a:rPr>
              <a:t>온라인 | </a:t>
            </a:r>
            <a:r>
              <a:rPr lang="de-de" sz="900" b="1" dirty="0">
                <a:solidFill>
                  <a:schemeClr val="bg1"/>
                </a:solidFill>
                <a:latin typeface="Adobe Clean" panose="020B0503020404020204" pitchFamily="34" charset="0"/>
              </a:rPr>
              <a:t>비즈니스</a:t>
            </a:r>
            <a:r>
              <a:rPr lang="de-de" sz="900" dirty="0">
                <a:solidFill>
                  <a:schemeClr val="bg1"/>
                </a:solidFill>
                <a:latin typeface="Adobe Clean Light" panose="020B0303020404020204" pitchFamily="34" charset="0"/>
              </a:rPr>
              <a:t> | 엔터프라이즈 | 엘리트</a:t>
            </a:r>
          </a:p>
          <a:p>
            <a:pPr marL="12700" marR="5080">
              <a:lnSpc>
                <a:spcPts val="1200"/>
              </a:lnSpc>
              <a:spcBef>
                <a:spcPts val="240"/>
              </a:spcBef>
            </a:pPr>
            <a:r>
              <a:rPr lang="de-de" sz="900" dirty="0">
                <a:solidFill>
                  <a:schemeClr val="bg1"/>
                </a:solidFill>
                <a:latin typeface="Adobe Clean SemiLight" panose="020B0403020404020204" pitchFamily="34" charset="0"/>
              </a:rPr>
              <a:t>Adobe는 비즈니스를 지원하는 데 도움이 되는 포괄적인 기술 리소스를 제공합니다. Experience Cloud 라이선스 구독의 일부로 포함되며 비즈니스 지원 패키지에서 더욱 향상되었습니다. 비즈니스 지원에는 Adobe Experience League를 통한 개인 맞춤형 학습 경로 및 모니터링되는 커뮤니티 포럼 액세스가 포함됩니다. 또한 상세한 심층적 기술 제품 설명서 및 최신 릴리스 정보를 활용할 수도 있습니다. 비즈니스 고객은 또한 전화나 지원 웹 포털을 통해 제품 쿼리에 대한 기술 지원 팀의 서비스를 이용하여 가장 중요한 시기에 비즈니스를 보호할 수 있습니다. BUSINESS 고객은 가장 중요한 지원 요청에 대한 지원 사례 에스컬레이션 관리 외에도 계정 지원 리드로부터 정기적인 커뮤니케이션 및 업데이트를 받게 됩니다. </a:t>
            </a:r>
            <a:endParaRPr lang="en-US" sz="900" dirty="0">
              <a:solidFill>
                <a:schemeClr val="bg1"/>
              </a:solidFill>
              <a:latin typeface="Adobe Clean Light" panose="020B0303020404020204" pitchFamily="34" charset="0"/>
              <a:cs typeface="AdobeClean-Ligh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7056" y="108204"/>
            <a:ext cx="289559" cy="39547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xfrm>
            <a:off x="5307201" y="9862966"/>
            <a:ext cx="2465198" cy="13272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lang="de-de" spc="-5" dirty="0"/>
              <a:t>©2021 Adobe. All Rights Reserved. Adobe</a:t>
            </a:r>
            <a:r>
              <a:rPr lang="de-de" spc="60" dirty="0"/>
              <a:t> </a:t>
            </a:r>
            <a:r>
              <a:rPr lang="de-de" spc="-5" dirty="0"/>
              <a:t>기밀.</a:t>
            </a:r>
          </a:p>
        </p:txBody>
      </p:sp>
      <p:graphicFrame>
        <p:nvGraphicFramePr>
          <p:cNvPr id="9" name="object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689513"/>
              </p:ext>
            </p:extLst>
          </p:nvPr>
        </p:nvGraphicFramePr>
        <p:xfrm>
          <a:off x="121146" y="7475985"/>
          <a:ext cx="7466799" cy="20885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98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00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318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 Clean"/>
                          <a:cs typeface="Adobe Clean"/>
                        </a:rPr>
                        <a:t>우선 순위</a:t>
                      </a:r>
                      <a:endParaRPr sz="900" spc="0" dirty="0">
                        <a:latin typeface="Adobe Clean"/>
                        <a:cs typeface="Adobe Clean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15875" indent="0" algn="ctr">
                        <a:lnSpc>
                          <a:spcPct val="100000"/>
                        </a:lnSpc>
                        <a:spcBef>
                          <a:spcPts val="60"/>
                        </a:spcBef>
                        <a:tabLst/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 Clean"/>
                          <a:cs typeface="Adobe Clean"/>
                        </a:rPr>
                        <a:t>온라인 지원</a:t>
                      </a:r>
                      <a:endParaRPr sz="900" spc="0" dirty="0">
                        <a:latin typeface="Adobe Clean"/>
                        <a:cs typeface="Adobe Clean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76200">
                      <a:solidFill>
                        <a:srgbClr val="858585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15875" indent="0" algn="ctr">
                        <a:lnSpc>
                          <a:spcPct val="100000"/>
                        </a:lnSpc>
                        <a:spcBef>
                          <a:spcPts val="60"/>
                        </a:spcBef>
                        <a:tabLst/>
                      </a:pPr>
                      <a:r>
                        <a:rPr lang="de-de" sz="900" spc="0" dirty="0">
                          <a:solidFill>
                            <a:srgbClr val="FFFFFF"/>
                          </a:solidFill>
                          <a:latin typeface="Adobe Clean"/>
                          <a:cs typeface="Adobe Clean"/>
                        </a:rPr>
                        <a:t>비즈니스 지원</a:t>
                      </a:r>
                      <a:endParaRPr sz="900" spc="0" dirty="0">
                        <a:latin typeface="Adobe Clean"/>
                        <a:cs typeface="Adobe Clean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76200">
                      <a:solidFill>
                        <a:srgbClr val="ACD2FF"/>
                      </a:solidFill>
                      <a:prstDash val="solid"/>
                    </a:lnB>
                    <a:solidFill>
                      <a:srgbClr val="7D7D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755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lang="de-de" sz="900" b="1" spc="0" dirty="0">
                          <a:solidFill>
                            <a:srgbClr val="020302"/>
                          </a:solidFill>
                          <a:latin typeface="Adobe Clean"/>
                          <a:cs typeface="Adobe Clean"/>
                        </a:rPr>
                        <a:t>우선 순위 1</a:t>
                      </a:r>
                      <a:endParaRPr sz="900" spc="0" dirty="0">
                        <a:latin typeface="Adobe Clean"/>
                        <a:cs typeface="Adobe Clean"/>
                      </a:endParaRPr>
                    </a:p>
                    <a:p>
                      <a:pPr marL="50800" marR="387985" lvl="0" indent="0" algn="l" defTabSz="914400" rtl="0" eaLnBrk="1" fontAlgn="auto" latinLnBrk="0" hangingPunct="1">
                        <a:lnSpc>
                          <a:spcPts val="1000"/>
                        </a:lnSpc>
                        <a:spcBef>
                          <a:spcPts val="42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 b="0" i="0" spc="0" dirty="0">
                          <a:solidFill>
                            <a:srgbClr val="000000"/>
                          </a:solidFill>
                          <a:effectLst/>
                          <a:latin typeface="Adobe Clean Light" panose="020B0303020404020204" pitchFamily="34" charset="0"/>
                        </a:rPr>
                        <a:t>고객의 생산 비즈니스 기능이 다운되었거나 심각한 데이터 손실 또는 서비스 저하가 발생했으며 기능 및 사용성을 복원하기 위해 즉각적인 주의가 필요합니다.</a:t>
                      </a:r>
                      <a:endParaRPr lang="en-US" sz="900" b="0" i="0" spc="0" dirty="0">
                        <a:latin typeface="Adobe Clean Light" panose="020B0303020404020204" pitchFamily="34" charset="0"/>
                        <a:cs typeface="AdobeClean-Light"/>
                      </a:endParaRPr>
                    </a:p>
                  </a:txBody>
                  <a:tcPr marL="0" marR="0" marT="0" marB="0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4015" marR="325120" indent="-3810"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24x7 /</a:t>
                      </a: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 </a:t>
                      </a: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1시간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76200">
                      <a:solidFill>
                        <a:srgbClr val="858585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3380" marR="325755" indent="-3810"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24x7 /</a:t>
                      </a: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 </a:t>
                      </a: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1시간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76200">
                      <a:solidFill>
                        <a:srgbClr val="ACD2FF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4755"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lang="de-de" sz="900" b="1" spc="0" dirty="0">
                          <a:solidFill>
                            <a:srgbClr val="020302"/>
                          </a:solidFill>
                          <a:latin typeface="Adobe Clean"/>
                          <a:cs typeface="Adobe Clean"/>
                        </a:rPr>
                        <a:t>우선 순위 2</a:t>
                      </a:r>
                      <a:endParaRPr sz="900" spc="0" dirty="0">
                        <a:latin typeface="Adobe Clean"/>
                        <a:cs typeface="Adobe Clean"/>
                      </a:endParaRPr>
                    </a:p>
                    <a:p>
                      <a:pPr marL="50165" marR="203200">
                        <a:lnSpc>
                          <a:spcPts val="1000"/>
                        </a:lnSpc>
                        <a:spcBef>
                          <a:spcPts val="415"/>
                        </a:spcBef>
                      </a:pPr>
                      <a:r>
                        <a:rPr lang="de-de" sz="900" b="0" i="0" spc="0" dirty="0">
                          <a:solidFill>
                            <a:srgbClr val="000000"/>
                          </a:solidFill>
                          <a:effectLst/>
                          <a:latin typeface="Adobe Clean Light" panose="020B0303020404020204" pitchFamily="34" charset="0"/>
                        </a:rPr>
                        <a:t>고객의 비즈니스 기능에 심각한 서비스 저하 또는 잠재적인 데이터 손실이 있거나 주요 기능이 영향을 받습니다. </a:t>
                      </a:r>
                      <a:endParaRPr lang="en-US" sz="900" b="0" i="0" spc="0" dirty="0">
                        <a:latin typeface="Adobe Clean Light" panose="020B0303020404020204" pitchFamily="34" charset="0"/>
                        <a:cs typeface="AdobeClean-Light"/>
                      </a:endParaRPr>
                    </a:p>
                  </a:txBody>
                  <a:tcPr marL="0" marR="0" marT="0" marB="0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6865" marR="184785" indent="-193675"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업무 </a:t>
                      </a:r>
                      <a:r>
                        <a:rPr lang="de-de" sz="900" spc="0" dirty="0" err="1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시간</a:t>
                      </a: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 /</a:t>
                      </a: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 </a:t>
                      </a: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4시간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00" marR="184785" indent="-194310"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업무 </a:t>
                      </a:r>
                      <a:r>
                        <a:rPr lang="de-de" sz="900" spc="0" dirty="0" err="1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시간</a:t>
                      </a: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 /</a:t>
                      </a: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 </a:t>
                      </a: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2시간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4756"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lang="de-de" sz="900" b="1" spc="0" dirty="0">
                          <a:solidFill>
                            <a:srgbClr val="020302"/>
                          </a:solidFill>
                          <a:latin typeface="Adobe Clean"/>
                          <a:cs typeface="Adobe Clean"/>
                        </a:rPr>
                        <a:t>우선 순위 3</a:t>
                      </a:r>
                      <a:endParaRPr sz="900" spc="0" dirty="0">
                        <a:latin typeface="Adobe Clean"/>
                        <a:cs typeface="Adobe Clean"/>
                      </a:endParaRPr>
                    </a:p>
                    <a:p>
                      <a:pPr marL="49530" marR="212090" indent="-2540">
                        <a:lnSpc>
                          <a:spcPts val="1000"/>
                        </a:lnSpc>
                        <a:spcBef>
                          <a:spcPts val="415"/>
                        </a:spcBef>
                      </a:pPr>
                      <a:r>
                        <a:rPr kumimoji="0" lang="de-de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  <a:t>고객의 비즈니스 기능에 약간의 서비스 저하가 있지만 비즈니스 기능을 계속할 수 있게 하는 솔루션/해결 방법이 있습니다. </a:t>
                      </a:r>
                      <a:endParaRPr lang="en-US" sz="900" b="0" i="0" spc="0" dirty="0">
                        <a:latin typeface="Adobe Clean Light" panose="020B0303020404020204" pitchFamily="34" charset="0"/>
                        <a:cs typeface="AdobeClean-Light"/>
                      </a:endParaRPr>
                    </a:p>
                  </a:txBody>
                  <a:tcPr marL="0" marR="0" marT="0" marB="0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3690" marR="184150" indent="-189865" algn="ctr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업무 </a:t>
                      </a:r>
                      <a:r>
                        <a:rPr lang="de-de" sz="900" spc="0" dirty="0" err="1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시간</a:t>
                      </a: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 /</a:t>
                      </a: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 </a:t>
                      </a: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6시간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6230" marR="185420" indent="-193675" algn="ctr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업무 </a:t>
                      </a:r>
                      <a:r>
                        <a:rPr lang="de-de" sz="900" spc="0" dirty="0" err="1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시간</a:t>
                      </a: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 /</a:t>
                      </a: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 </a:t>
                      </a: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4시간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9998">
                <a:tc>
                  <a:txBody>
                    <a:bodyPr/>
                    <a:lstStyle/>
                    <a:p>
                      <a:pPr marL="4889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lang="de-de" sz="900" b="1" spc="0" dirty="0">
                          <a:solidFill>
                            <a:srgbClr val="020302"/>
                          </a:solidFill>
                          <a:latin typeface="Adobe Clean"/>
                          <a:cs typeface="Adobe Clean"/>
                        </a:rPr>
                        <a:t>우선 순위 4</a:t>
                      </a:r>
                      <a:endParaRPr sz="900" spc="0" dirty="0">
                        <a:latin typeface="Adobe Clean"/>
                        <a:cs typeface="Adobe Clean"/>
                      </a:endParaRPr>
                    </a:p>
                    <a:p>
                      <a:pPr marL="48895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 b="0" i="0" spc="0" dirty="0">
                          <a:solidFill>
                            <a:srgbClr val="000000"/>
                          </a:solidFill>
                          <a:effectLst/>
                          <a:latin typeface="Adobe Clean Light" panose="020B0303020404020204" pitchFamily="34" charset="0"/>
                        </a:rPr>
                        <a:t>현재 제품 기능에 관한 일반적인 질문 또는 개선 요청입니다.</a:t>
                      </a:r>
                      <a:endParaRPr lang="en-US" sz="900" b="0" i="0" spc="0" dirty="0">
                        <a:latin typeface="Adobe Clean Light" panose="020B0303020404020204" pitchFamily="34" charset="0"/>
                        <a:cs typeface="AdobeClean-Light"/>
                      </a:endParaRPr>
                    </a:p>
                  </a:txBody>
                  <a:tcPr marL="0" marR="0" marT="0" marB="0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0360" marR="203200" indent="-193040"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lang="de-de" sz="900" spc="0" dirty="0" err="1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업무일</a:t>
                      </a: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 /</a:t>
                      </a: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 </a:t>
                      </a: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3일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0840" marR="223520" indent="-202565"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lang="de-de" sz="900" spc="0" dirty="0" err="1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업무일</a:t>
                      </a: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 /</a:t>
                      </a:r>
                      <a:r>
                        <a:rPr lang="pl-PL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 </a:t>
                      </a: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1일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1" name="object 8">
            <a:extLst>
              <a:ext uri="{FF2B5EF4-FFF2-40B4-BE49-F238E27FC236}">
                <a16:creationId xmlns:a16="http://schemas.microsoft.com/office/drawing/2014/main" id="{3AC7AEA2-E7A4-BD48-80EA-856168E207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851390"/>
              </p:ext>
            </p:extLst>
          </p:nvPr>
        </p:nvGraphicFramePr>
        <p:xfrm>
          <a:off x="121147" y="2120949"/>
          <a:ext cx="7498851" cy="47145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13599">
                  <a:extLst>
                    <a:ext uri="{9D8B030D-6E8A-4147-A177-3AD203B41FA5}">
                      <a16:colId xmlns:a16="http://schemas.microsoft.com/office/drawing/2014/main" val="1674920574"/>
                    </a:ext>
                  </a:extLst>
                </a:gridCol>
                <a:gridCol w="31334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5889">
                  <a:extLst>
                    <a:ext uri="{9D8B030D-6E8A-4147-A177-3AD203B41FA5}">
                      <a16:colId xmlns:a16="http://schemas.microsoft.com/office/drawing/2014/main" val="2563521174"/>
                    </a:ext>
                  </a:extLst>
                </a:gridCol>
                <a:gridCol w="14258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1251"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4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 spc="-20" dirty="0">
                          <a:solidFill>
                            <a:srgbClr val="404040"/>
                          </a:solidFill>
                          <a:latin typeface="Adobe Clean"/>
                          <a:cs typeface="Adobe Clean"/>
                        </a:rPr>
                        <a:t>온라인 </a:t>
                      </a:r>
                      <a:r>
                        <a:rPr lang="de-de" sz="900" spc="-135" dirty="0">
                          <a:solidFill>
                            <a:srgbClr val="404040"/>
                          </a:solidFill>
                          <a:latin typeface="Adobe Clean"/>
                          <a:cs typeface="Adobe Clean"/>
                        </a:rPr>
                        <a:t> </a:t>
                      </a:r>
                      <a:r>
                        <a:rPr lang="de-de" sz="900" spc="-20" dirty="0">
                          <a:solidFill>
                            <a:srgbClr val="404040"/>
                          </a:solidFill>
                          <a:latin typeface="Adobe Clean"/>
                          <a:cs typeface="Adobe Clean"/>
                        </a:rPr>
                        <a:t>지원</a:t>
                      </a:r>
                      <a:endParaRPr lang="en-US" sz="900" dirty="0">
                        <a:latin typeface="Adobe Clean"/>
                        <a:cs typeface="Adobe Clean"/>
                      </a:endParaRPr>
                    </a:p>
                  </a:txBody>
                  <a:tcPr marL="0" marR="0" marT="7620" marB="0" anchor="ctr">
                    <a:lnR w="317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76200" cap="flat" cmpd="sng" algn="ctr">
                      <a:solidFill>
                        <a:srgbClr val="7C7C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lang="de-de" sz="900" spc="-20" dirty="0">
                          <a:solidFill>
                            <a:srgbClr val="FFFFFF"/>
                          </a:solidFill>
                          <a:latin typeface="Adobe Clean"/>
                          <a:cs typeface="Adobe Clean"/>
                        </a:rPr>
                        <a:t>비즈니스 지원</a:t>
                      </a:r>
                      <a:endParaRPr sz="900" dirty="0">
                        <a:latin typeface="Adobe Clean"/>
                        <a:cs typeface="Adobe Clean"/>
                      </a:endParaRPr>
                    </a:p>
                  </a:txBody>
                  <a:tcPr marL="0" marR="0" marT="7620" marB="0" anchor="ctr">
                    <a:lnL w="317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B w="76200" cap="flat" cmpd="sng" algn="ctr">
                      <a:solidFill>
                        <a:srgbClr val="ACD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7D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691"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65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i="1" dirty="0">
                        <a:solidFill>
                          <a:sysClr val="windowText" lastClr="000000"/>
                        </a:solidFill>
                        <a:latin typeface="Adobe Clean Light" panose="020B0303020404020204" pitchFamily="34" charset="0"/>
                      </a:endParaRPr>
                    </a:p>
                  </a:txBody>
                  <a:tcPr anchor="ctr">
                    <a:lnR w="317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7C7C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FD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65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800" i="1" dirty="0">
                          <a:solidFill>
                            <a:schemeClr val="bg1"/>
                          </a:solidFill>
                          <a:latin typeface="Adobe Clean Light" panose="020B0303020404020204" pitchFamily="34" charset="0"/>
                        </a:rPr>
                        <a:t>유료 지원($)</a:t>
                      </a:r>
                    </a:p>
                  </a:txBody>
                  <a:tcPr anchor="ctr">
                    <a:lnL w="317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76200" cap="flat" cmpd="sng" algn="ctr">
                      <a:solidFill>
                        <a:srgbClr val="ACD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310">
                <a:tc rowSpan="3"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lang="de-de" sz="1000" b="1" i="0" spc="0" dirty="0">
                          <a:solidFill>
                            <a:schemeClr val="bg1"/>
                          </a:solidFill>
                          <a:latin typeface="Adobe Clean" panose="020B0503020404020204" pitchFamily="34" charset="0"/>
                          <a:cs typeface="AdobeClean-Light"/>
                        </a:rPr>
                        <a:t>할당된 전문가</a:t>
                      </a:r>
                      <a:endParaRPr sz="1000" b="1" i="0" spc="0" dirty="0">
                        <a:solidFill>
                          <a:schemeClr val="bg1"/>
                        </a:solidFill>
                        <a:latin typeface="Adobe Clean" panose="020B0503020404020204" pitchFamily="34" charset="0"/>
                        <a:cs typeface="AdobeClean-Light"/>
                      </a:endParaRPr>
                    </a:p>
                  </a:txBody>
                  <a:tcPr marL="0" marR="0" marT="58419" marB="0" anchor="ctr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 hangingPunct="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계정 지원 리드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8419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0F0F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endParaRPr sz="900" dirty="0">
                        <a:latin typeface="Wingdings"/>
                        <a:cs typeface="Wingdings"/>
                      </a:endParaRPr>
                    </a:p>
                  </a:txBody>
                  <a:tcPr marL="0" marR="0" marT="59690" marB="0" anchor="ctr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de-de" sz="900" dirty="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sz="900" dirty="0">
                        <a:latin typeface="Wingdings"/>
                        <a:cs typeface="Wingdings"/>
                      </a:endParaRPr>
                    </a:p>
                  </a:txBody>
                  <a:tcPr marL="0" marR="0" marT="59690" marB="0" anchor="ctr"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0812">
                <a:tc vMerge="1"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endParaRPr sz="90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50800" hangingPunct="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지정 지원 엔지니어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6808">
                <a:tc vMerge="1"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endParaRPr sz="90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기술 계정 관리자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  <a:lnB w="12700">
                      <a:solidFill>
                        <a:srgbClr val="F0F0F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9317">
                <a:tc rowSpan="12"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de-de" sz="1000" b="1" i="0" spc="0" dirty="0">
                          <a:solidFill>
                            <a:schemeClr val="bg1"/>
                          </a:solidFill>
                          <a:latin typeface="Adobe Clean" panose="020B0503020404020204" pitchFamily="34" charset="0"/>
                          <a:cs typeface="AdobeClean-Light"/>
                        </a:rPr>
                        <a:t>지원 서비스</a:t>
                      </a:r>
                      <a:endParaRPr sz="1000" b="1" i="0" spc="0" dirty="0">
                        <a:solidFill>
                          <a:schemeClr val="bg1"/>
                        </a:solidFill>
                        <a:latin typeface="Adobe Clean" panose="020B0503020404020204" pitchFamily="34" charset="0"/>
                        <a:cs typeface="AdobeClean-Light"/>
                      </a:endParaRPr>
                    </a:p>
                  </a:txBody>
                  <a:tcPr marL="0" marR="0" marT="57150" marB="0" anchor="ctr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 hangingPunct="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온라인 지원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715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  <a:lnT w="12700">
                      <a:solidFill>
                        <a:srgbClr val="F0F0F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lang="de-de" sz="900" spc="-25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업무</a:t>
                      </a:r>
                      <a:r>
                        <a:rPr lang="de-de" sz="900" spc="-15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 </a:t>
                      </a:r>
                      <a:r>
                        <a:rPr lang="de-de" sz="900" spc="-3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시간</a:t>
                      </a:r>
                      <a:endParaRPr sz="90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67945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lang="de-de" sz="900" spc="-25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업무</a:t>
                      </a:r>
                      <a:r>
                        <a:rPr lang="de-de" sz="900" spc="-15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 </a:t>
                      </a:r>
                      <a:r>
                        <a:rPr lang="de-de" sz="900" spc="-3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시간</a:t>
                      </a:r>
                      <a:endParaRPr sz="90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67945" marB="0"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0812">
                <a:tc vMerge="1"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endParaRPr sz="90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7785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 hangingPunct="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24x7x365 P1 문제 지원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7785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de-de" sz="900" dirty="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sz="900" dirty="0">
                        <a:latin typeface="Wingdings"/>
                        <a:cs typeface="Wingdings"/>
                      </a:endParaRPr>
                    </a:p>
                  </a:txBody>
                  <a:tcPr marL="0" marR="0" marT="58419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de-de" sz="900" dirty="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sz="900" dirty="0">
                        <a:latin typeface="Wingdings"/>
                        <a:cs typeface="Wingdings"/>
                      </a:endParaRPr>
                    </a:p>
                  </a:txBody>
                  <a:tcPr marL="0" marR="0" marT="58419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0065">
                <a:tc vMerge="1"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endParaRPr sz="90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7785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 hangingPunct="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지정된 지원 담당자(제품당)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7785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lang="de-de" sz="90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4</a:t>
                      </a:r>
                      <a:endParaRPr sz="90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7785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lang="de-de" sz="90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6</a:t>
                      </a:r>
                      <a:endParaRPr sz="90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7785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1561">
                <a:tc vMerge="1"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endParaRPr sz="90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7785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 hangingPunct="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실시간 전화 지원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7785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64"/>
                        </a:spcBef>
                      </a:pPr>
                      <a:endParaRPr sz="900" dirty="0">
                        <a:latin typeface="Wingdings"/>
                        <a:cs typeface="Wingdings"/>
                      </a:endParaRPr>
                    </a:p>
                  </a:txBody>
                  <a:tcPr marL="0" marR="0" marT="59054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64"/>
                        </a:spcBef>
                      </a:pPr>
                      <a:r>
                        <a:rPr lang="de-de" sz="900" dirty="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sz="900" dirty="0">
                        <a:latin typeface="Wingdings"/>
                        <a:cs typeface="Wingdings"/>
                      </a:endParaRPr>
                    </a:p>
                  </a:txBody>
                  <a:tcPr marL="0" marR="0" marT="59054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2310">
                <a:tc vMerge="1"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endParaRPr sz="90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 hangingPunct="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에스컬레이션 관리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endParaRPr sz="900" dirty="0">
                        <a:latin typeface="Wingdings"/>
                        <a:cs typeface="Wingdings"/>
                      </a:endParaRPr>
                    </a:p>
                  </a:txBody>
                  <a:tcPr marL="0" marR="0" marT="5969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de-de" sz="900" dirty="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sz="900" dirty="0">
                        <a:latin typeface="Wingdings"/>
                        <a:cs typeface="Wingdings"/>
                      </a:endParaRPr>
                    </a:p>
                  </a:txBody>
                  <a:tcPr marL="0" marR="0" marT="5969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9317">
                <a:tc vMerge="1"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endParaRPr sz="90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715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 hangingPunct="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연간 서비스 리뷰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715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931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0800" hangingPunct="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lang="de-de" sz="900" spc="0" dirty="0">
                          <a:latin typeface="AdobeClean-Light"/>
                          <a:cs typeface="AdobeClean-Light"/>
                        </a:rPr>
                        <a:t>연간 전문가 세션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715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399098"/>
                  </a:ext>
                </a:extLst>
              </a:tr>
              <a:tr h="22931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0800" hangingPunct="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lang="de-de" sz="900" spc="0" dirty="0">
                          <a:latin typeface="AdobeClean-Light"/>
                          <a:cs typeface="AdobeClean-Light"/>
                        </a:rPr>
                        <a:t>사례 검토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715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4642039"/>
                  </a:ext>
                </a:extLst>
              </a:tr>
              <a:tr h="230812">
                <a:tc vMerge="1">
                  <a:txBody>
                    <a:bodyPr/>
                    <a:lstStyle/>
                    <a:p>
                      <a:pPr marL="4889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endParaRPr sz="90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48895" hangingPunct="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이벤트 관리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8419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1562">
                <a:tc vMerge="1">
                  <a:txBody>
                    <a:bodyPr/>
                    <a:lstStyle/>
                    <a:p>
                      <a:pPr marL="4889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endParaRPr sz="90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9055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48895" hangingPunct="0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환경 검토, 유지 관리 및 모니터링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9055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6808">
                <a:tc vMerge="1"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endParaRPr sz="90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4953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릴리스, 마이그레이션, 업그레이드 및 제품 로드맵 검토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1305">
                <a:tc vMerge="1"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endParaRPr sz="90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6731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49530" hangingPunct="0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lang="de-de" sz="900" spc="0" dirty="0">
                          <a:latin typeface="AdobeClean-Light"/>
                          <a:cs typeface="AdobeClean-Light"/>
                        </a:rPr>
                        <a:t>클라우드 지원 활동 – Experience Manager as Cloud</a:t>
                      </a:r>
                    </a:p>
                  </a:txBody>
                  <a:tcPr marL="0" marR="0" marT="6731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  <a:lnB w="12700">
                      <a:solidFill>
                        <a:srgbClr val="F0F0F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61868">
                <a:tc rowSpan="2"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lang="de-de" sz="1000" b="1" i="0" spc="0" dirty="0">
                          <a:solidFill>
                            <a:schemeClr val="bg1"/>
                          </a:solidFill>
                          <a:latin typeface="Adobe Clean" panose="020B0503020404020204" pitchFamily="34" charset="0"/>
                          <a:cs typeface="AdobeClean-Light"/>
                        </a:rPr>
                        <a:t>현장 서비스</a:t>
                      </a:r>
                      <a:endParaRPr sz="1000" b="1" i="0" spc="0" dirty="0">
                        <a:solidFill>
                          <a:schemeClr val="bg1"/>
                        </a:solidFill>
                        <a:latin typeface="Adobe Clean" panose="020B0503020404020204" pitchFamily="34" charset="0"/>
                        <a:cs typeface="AdobeClean-Light"/>
                      </a:endParaRPr>
                    </a:p>
                  </a:txBody>
                  <a:tcPr marL="0" marR="0" marT="48260" marB="0" anchor="ctr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1F1F1"/>
                      </a:solidFill>
                      <a:prstDash val="solid"/>
                    </a:lnB>
                    <a:solidFill>
                      <a:srgbClr val="7D7D7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48260" hangingPunct="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출시 자문 서비스 – 새로운 솔루션의 첫 해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  <a:p>
                      <a:pPr marL="48260" hangingPunct="0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lang="de-de" sz="900" spc="0" dirty="0">
                          <a:latin typeface="AdobeClean-Light"/>
                          <a:cs typeface="AdobeClean-Light"/>
                        </a:rPr>
                        <a:t>현장 서비스 활동 </a:t>
                      </a:r>
                    </a:p>
                  </a:txBody>
                  <a:tcPr marL="0" marR="0" marT="4826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  <a:lnT w="12700">
                      <a:solidFill>
                        <a:srgbClr val="F0F0F0"/>
                      </a:solidFill>
                      <a:prstDash val="solid"/>
                    </a:lnT>
                    <a:lnB w="12700">
                      <a:solidFill>
                        <a:srgbClr val="F1F1F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387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826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  <a:lnT w="12700">
                      <a:solidFill>
                        <a:srgbClr val="F0F0F0"/>
                      </a:solidFill>
                      <a:prstDash val="solid"/>
                    </a:lnT>
                    <a:lnB w="12700">
                      <a:solidFill>
                        <a:srgbClr val="F1F1F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F1F1F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F1F1F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69E35DE-6A5F-5549-904F-459C7D857BB2}"/>
              </a:ext>
            </a:extLst>
          </p:cNvPr>
          <p:cNvSpPr txBox="1"/>
          <p:nvPr/>
        </p:nvSpPr>
        <p:spPr>
          <a:xfrm>
            <a:off x="356615" y="358817"/>
            <a:ext cx="271705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00" i="1" dirty="0">
                <a:solidFill>
                  <a:schemeClr val="bg1"/>
                </a:solidFill>
              </a:rPr>
              <a:t>Adobe Experience Cloud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 rot="5400000">
            <a:off x="1339850" y="-1393467"/>
            <a:ext cx="5198897" cy="7971002"/>
            <a:chOff x="180403" y="415099"/>
            <a:chExt cx="3479165" cy="7679055"/>
          </a:xfrm>
        </p:grpSpPr>
        <p:sp>
          <p:nvSpPr>
            <p:cNvPr id="4" name="object 4"/>
            <p:cNvSpPr/>
            <p:nvPr/>
          </p:nvSpPr>
          <p:spPr>
            <a:xfrm>
              <a:off x="3628262" y="576453"/>
              <a:ext cx="0" cy="7486650"/>
            </a:xfrm>
            <a:custGeom>
              <a:avLst/>
              <a:gdLst/>
              <a:ahLst/>
              <a:cxnLst/>
              <a:rect l="l" t="t" r="r" b="b"/>
              <a:pathLst>
                <a:path h="7486650">
                  <a:moveTo>
                    <a:pt x="0" y="0"/>
                  </a:moveTo>
                  <a:lnTo>
                    <a:pt x="0" y="7486408"/>
                  </a:lnTo>
                </a:path>
              </a:pathLst>
            </a:custGeom>
            <a:ln w="61722">
              <a:solidFill>
                <a:srgbClr val="EAEA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87070" y="421767"/>
              <a:ext cx="3409950" cy="7600950"/>
            </a:xfrm>
            <a:custGeom>
              <a:avLst/>
              <a:gdLst/>
              <a:ahLst/>
              <a:cxnLst/>
              <a:rect l="l" t="t" r="r" b="b"/>
              <a:pathLst>
                <a:path w="3409950" h="7600950">
                  <a:moveTo>
                    <a:pt x="0" y="7600569"/>
                  </a:moveTo>
                  <a:lnTo>
                    <a:pt x="3409492" y="7600569"/>
                  </a:lnTo>
                  <a:lnTo>
                    <a:pt x="3409492" y="0"/>
                  </a:lnTo>
                  <a:lnTo>
                    <a:pt x="0" y="0"/>
                  </a:lnTo>
                  <a:lnTo>
                    <a:pt x="0" y="7600569"/>
                  </a:lnTo>
                  <a:close/>
                </a:path>
              </a:pathLst>
            </a:custGeom>
            <a:ln w="12954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/>
          <p:nvPr/>
        </p:nvSpPr>
        <p:spPr>
          <a:xfrm>
            <a:off x="2215194" y="596295"/>
            <a:ext cx="355091" cy="3550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370040" y="1409311"/>
            <a:ext cx="2286000" cy="1289969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>
              <a:lnSpc>
                <a:spcPts val="1400"/>
              </a:lnSpc>
              <a:spcBef>
                <a:spcPts val="60"/>
              </a:spcBef>
            </a:pPr>
            <a:r>
              <a:rPr lang="de-de" sz="1000" dirty="0">
                <a:solidFill>
                  <a:srgbClr val="000000"/>
                </a:solidFill>
                <a:latin typeface="Adobe Clean Light" panose="020B0303020404020204" pitchFamily="34" charset="0"/>
              </a:rPr>
              <a:t>사례를 사전에 모니터링하고, 팀 간의 공동 작업을 주도하고, 온보딩 웨비나를 제공하고, 서비스 보고를 실행하고, 비기술적 지원을 제공하고, Adobe 지원 내에서 에스컬레이션 지점 및 내부 지지 역할을 하는 지정된 계정 지원 리드입니다.</a:t>
            </a:r>
            <a:endParaRPr lang="en-US" sz="1000" dirty="0">
              <a:latin typeface="Adobe Clean Light" panose="020B0303020404020204" pitchFamily="34" charset="0"/>
              <a:cs typeface="AdobeClean-Light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836967" y="8618616"/>
            <a:ext cx="2286000" cy="48731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020" marR="159385">
              <a:lnSpc>
                <a:spcPct val="100000"/>
              </a:lnSpc>
              <a:spcBef>
                <a:spcPts val="100"/>
              </a:spcBef>
              <a:tabLst>
                <a:tab pos="1786889" algn="l"/>
              </a:tabLst>
            </a:pPr>
            <a:r>
              <a:rPr lang="de-de" sz="1000" dirty="0">
                <a:solidFill>
                  <a:srgbClr val="020302"/>
                </a:solidFill>
                <a:latin typeface="AdobeClean-Light"/>
                <a:cs typeface="AdobeClean-Light"/>
              </a:rPr>
              <a:t>답변을 얻고 사례 제출 관련 도움을 받을 수 있는</a:t>
            </a:r>
            <a:endParaRPr lang="en-US" sz="1000" dirty="0">
              <a:solidFill>
                <a:srgbClr val="020302"/>
              </a:solidFill>
              <a:latin typeface="AdobeClean-Light"/>
              <a:cs typeface="AdobeClean-Light"/>
            </a:endParaRPr>
          </a:p>
          <a:p>
            <a:pPr marL="33020" marR="159385">
              <a:lnSpc>
                <a:spcPct val="100000"/>
              </a:lnSpc>
              <a:spcBef>
                <a:spcPts val="100"/>
              </a:spcBef>
              <a:tabLst>
                <a:tab pos="1786889" algn="l"/>
              </a:tabLst>
            </a:pPr>
            <a:r>
              <a:rPr lang="de-de" sz="1000" dirty="0">
                <a:solidFill>
                  <a:srgbClr val="020302"/>
                </a:solidFill>
                <a:latin typeface="AdobeClean-Light"/>
                <a:cs typeface="AdobeClean-Light"/>
              </a:rPr>
              <a:t> 채팅 세션을 시작합니다.</a:t>
            </a:r>
            <a:r>
              <a:rPr lang="de-de" sz="1000" i="1" dirty="0">
                <a:solidFill>
                  <a:srgbClr val="7A7A7A"/>
                </a:solidFill>
                <a:latin typeface="AdobeClean-LightIt"/>
                <a:cs typeface="AdobeClean-LightIt"/>
              </a:rPr>
              <a:t>*모든 제품에 라이브 채팅이 지원되는 것은 아닙니다</a:t>
            </a:r>
            <a:r>
              <a:rPr lang="de-de" sz="900" i="1" dirty="0">
                <a:solidFill>
                  <a:srgbClr val="7A7A7A"/>
                </a:solidFill>
                <a:latin typeface="AdobeClean-LightIt"/>
                <a:cs typeface="AdobeClean-LightIt"/>
              </a:rPr>
              <a:t>.  </a:t>
            </a:r>
            <a:endParaRPr sz="900" dirty="0">
              <a:latin typeface="AdobeClean-Light"/>
              <a:cs typeface="AdobeClean-Light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0" y="0"/>
            <a:ext cx="7772400" cy="2941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94BFC9C-CB48-FE4C-887D-D38E0BAE6627}"/>
              </a:ext>
            </a:extLst>
          </p:cNvPr>
          <p:cNvSpPr txBox="1">
            <a:spLocks/>
          </p:cNvSpPr>
          <p:nvPr/>
        </p:nvSpPr>
        <p:spPr>
          <a:xfrm>
            <a:off x="838200" y="6046398"/>
            <a:ext cx="156824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3200">
                <a:latin typeface="Adobe Clean Light" panose="020B0303020404020204" pitchFamily="34" charset="0"/>
              </a:defRPr>
            </a:lvl1pPr>
          </a:lstStyle>
          <a:p>
            <a:pPr>
              <a:defRPr/>
            </a:pPr>
            <a:r>
              <a:rPr lang="de-de" sz="1200" dirty="0">
                <a:solidFill>
                  <a:srgbClr val="000000"/>
                </a:solidFill>
              </a:rPr>
              <a:t>커뮤니티 포럼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F4C73CC-314D-8744-A9C8-6CE3C69810AD}"/>
              </a:ext>
            </a:extLst>
          </p:cNvPr>
          <p:cNvSpPr>
            <a:spLocks/>
          </p:cNvSpPr>
          <p:nvPr/>
        </p:nvSpPr>
        <p:spPr>
          <a:xfrm>
            <a:off x="838200" y="6277305"/>
            <a:ext cx="959314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de-de" sz="1200" b="1" dirty="0">
                <a:latin typeface="+mj-lt"/>
                <a:ea typeface="Open Sans" pitchFamily="34" charset="0"/>
                <a:cs typeface="Open Sans" pitchFamily="34" charset="0"/>
              </a:rPr>
              <a:t>온라인 포럼</a:t>
            </a:r>
          </a:p>
        </p:txBody>
      </p:sp>
      <p:sp>
        <p:nvSpPr>
          <p:cNvPr id="63" name="object 39">
            <a:extLst>
              <a:ext uri="{FF2B5EF4-FFF2-40B4-BE49-F238E27FC236}">
                <a16:creationId xmlns:a16="http://schemas.microsoft.com/office/drawing/2014/main" id="{5FDB276C-3505-C748-B612-64E8B08A71CB}"/>
              </a:ext>
            </a:extLst>
          </p:cNvPr>
          <p:cNvSpPr txBox="1"/>
          <p:nvPr/>
        </p:nvSpPr>
        <p:spPr>
          <a:xfrm>
            <a:off x="370040" y="6529249"/>
            <a:ext cx="2286000" cy="805349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r>
              <a:rPr lang="de-de" sz="1000" dirty="0">
                <a:solidFill>
                  <a:srgbClr val="000000"/>
                </a:solidFill>
                <a:latin typeface="Adobe Clean Light" panose="020B0303020404020204" pitchFamily="34" charset="0"/>
              </a:rPr>
              <a:t>기술 솔루션, 제품 문서, FAQ 등 증가하는 데이터베이스에 대한 지속적인 온라인 액세스. 수천 명의 고객이 소통하여 모범 사례와 진행 중 얻은 개선 사항을 공유할 수 있습니다.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6E1B1B00-5842-3A4E-A250-97EC5CF16C89}"/>
              </a:ext>
            </a:extLst>
          </p:cNvPr>
          <p:cNvSpPr>
            <a:spLocks/>
          </p:cNvSpPr>
          <p:nvPr/>
        </p:nvSpPr>
        <p:spPr>
          <a:xfrm>
            <a:off x="5851290" y="6277305"/>
            <a:ext cx="1316707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de-de" sz="1200" b="1" dirty="0">
                <a:latin typeface="+mj-lt"/>
                <a:ea typeface="Open Sans" pitchFamily="34" charset="0"/>
                <a:cs typeface="Open Sans" pitchFamily="34" charset="0"/>
              </a:rPr>
              <a:t>셀프 가이드 여정</a:t>
            </a:r>
          </a:p>
        </p:txBody>
      </p:sp>
      <p:sp>
        <p:nvSpPr>
          <p:cNvPr id="67" name="object 39">
            <a:extLst>
              <a:ext uri="{FF2B5EF4-FFF2-40B4-BE49-F238E27FC236}">
                <a16:creationId xmlns:a16="http://schemas.microsoft.com/office/drawing/2014/main" id="{22816550-445E-B945-8FBC-36EF6779CB5A}"/>
              </a:ext>
            </a:extLst>
          </p:cNvPr>
          <p:cNvSpPr txBox="1"/>
          <p:nvPr/>
        </p:nvSpPr>
        <p:spPr>
          <a:xfrm>
            <a:off x="5376301" y="6529249"/>
            <a:ext cx="2286000" cy="959237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r>
              <a:rPr lang="de-de" sz="1000" dirty="0">
                <a:solidFill>
                  <a:srgbClr val="000000"/>
                </a:solidFill>
                <a:latin typeface="Adobe Clean Light" panose="020B0303020404020204" pitchFamily="34" charset="0"/>
              </a:rPr>
              <a:t>Experience 업체는 Experience League로 만들어집니다. 고객은 개인 맞춤형 학습을 통해 고객 경험 관리 능력에 시동을 걸어 기술을 개발하고 글로벌 동료 커뮤니티와 교류하며 경력 발전에 도움이 되는 인정을 얻을 수 있습니다.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C8012AA-ACFC-F14A-9871-8C8BC94B3109}"/>
              </a:ext>
            </a:extLst>
          </p:cNvPr>
          <p:cNvSpPr txBox="1">
            <a:spLocks/>
          </p:cNvSpPr>
          <p:nvPr/>
        </p:nvSpPr>
        <p:spPr>
          <a:xfrm>
            <a:off x="3215895" y="8150141"/>
            <a:ext cx="2520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3200">
                <a:latin typeface="Adobe Clean Light" panose="020B0303020404020204" pitchFamily="34" charset="0"/>
              </a:defRPr>
            </a:lvl1pPr>
          </a:lstStyle>
          <a:p>
            <a:pPr>
              <a:defRPr/>
            </a:pPr>
            <a:r>
              <a:rPr lang="de-de" sz="1200" dirty="0">
                <a:solidFill>
                  <a:srgbClr val="000000"/>
                </a:solidFill>
              </a:rPr>
              <a:t>라이브 채팅 지원*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FD5E5E8-A228-E646-A72D-9542B6773A8E}"/>
              </a:ext>
            </a:extLst>
          </p:cNvPr>
          <p:cNvSpPr>
            <a:spLocks/>
          </p:cNvSpPr>
          <p:nvPr/>
        </p:nvSpPr>
        <p:spPr>
          <a:xfrm>
            <a:off x="3198434" y="8373543"/>
            <a:ext cx="840166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de-de" sz="1200" b="1" dirty="0">
                <a:latin typeface="+mj-lt"/>
                <a:ea typeface="Open Sans" pitchFamily="34" charset="0"/>
                <a:cs typeface="Open Sans" pitchFamily="34" charset="0"/>
              </a:rPr>
              <a:t>채팅 지원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AF3EBEF-0B3F-B542-A30E-3B7228432027}"/>
              </a:ext>
            </a:extLst>
          </p:cNvPr>
          <p:cNvSpPr txBox="1">
            <a:spLocks/>
          </p:cNvSpPr>
          <p:nvPr/>
        </p:nvSpPr>
        <p:spPr>
          <a:xfrm>
            <a:off x="3290772" y="6046398"/>
            <a:ext cx="2520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3200">
                <a:latin typeface="Adobe Clean Light" panose="020B0303020404020204" pitchFamily="34" charset="0"/>
              </a:defRPr>
            </a:lvl1pPr>
          </a:lstStyle>
          <a:p>
            <a:pPr>
              <a:defRPr/>
            </a:pPr>
            <a:r>
              <a:rPr lang="de-de" sz="1200" dirty="0">
                <a:solidFill>
                  <a:srgbClr val="000000"/>
                </a:solidFill>
              </a:rPr>
              <a:t>24X7 P1 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075E4356-C31F-674D-B927-91CC2C099FA3}"/>
              </a:ext>
            </a:extLst>
          </p:cNvPr>
          <p:cNvSpPr>
            <a:spLocks/>
          </p:cNvSpPr>
          <p:nvPr/>
        </p:nvSpPr>
        <p:spPr>
          <a:xfrm>
            <a:off x="3276600" y="6277305"/>
            <a:ext cx="992259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de-de" sz="1200" b="1" dirty="0">
                <a:latin typeface="+mj-lt"/>
                <a:ea typeface="Open Sans" pitchFamily="34" charset="0"/>
                <a:cs typeface="Open Sans" pitchFamily="34" charset="0"/>
              </a:rPr>
              <a:t>전화 지원</a:t>
            </a:r>
          </a:p>
        </p:txBody>
      </p:sp>
      <p:sp>
        <p:nvSpPr>
          <p:cNvPr id="82" name="object 39">
            <a:extLst>
              <a:ext uri="{FF2B5EF4-FFF2-40B4-BE49-F238E27FC236}">
                <a16:creationId xmlns:a16="http://schemas.microsoft.com/office/drawing/2014/main" id="{95A83EB9-E8E1-7547-BBE3-E1F42C56BF6A}"/>
              </a:ext>
            </a:extLst>
          </p:cNvPr>
          <p:cNvSpPr txBox="1"/>
          <p:nvPr/>
        </p:nvSpPr>
        <p:spPr>
          <a:xfrm>
            <a:off x="2836967" y="6529249"/>
            <a:ext cx="2286000" cy="805349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r>
              <a:rPr lang="de-de" sz="1000" dirty="0">
                <a:solidFill>
                  <a:srgbClr val="020302"/>
                </a:solidFill>
                <a:latin typeface="AdobeClean-Light"/>
              </a:rPr>
              <a:t>승인된 사용자 또는 지정 지원 담당자</a:t>
            </a:r>
            <a:r>
              <a:rPr lang="de-de" sz="1000" dirty="0">
                <a:latin typeface="Adobe Clean Light" panose="020B0303020404020204" pitchFamily="34" charset="0"/>
              </a:rPr>
              <a:t>는 사용 가능한 모든 채널(P1용 전화 포함)을 통해 문제를 제출하고 귀사를 대신하여 기술 지원 팀과 상호 작용할 수 있습니다. </a:t>
            </a:r>
            <a:endParaRPr lang="en-US" sz="1000" dirty="0">
              <a:solidFill>
                <a:srgbClr val="000000"/>
              </a:solidFill>
              <a:latin typeface="Adobe Clean Light" panose="020B0303020404020204" pitchFamily="34" charset="0"/>
            </a:endParaRPr>
          </a:p>
        </p:txBody>
      </p:sp>
      <p:sp>
        <p:nvSpPr>
          <p:cNvPr id="84" name="object 10">
            <a:extLst>
              <a:ext uri="{FF2B5EF4-FFF2-40B4-BE49-F238E27FC236}">
                <a16:creationId xmlns:a16="http://schemas.microsoft.com/office/drawing/2014/main" id="{CBCF4964-CAC8-F146-B2E2-51ED8B3DC99A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5253416" y="9862966"/>
            <a:ext cx="2518984" cy="13272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lang="de-de" spc="-5" dirty="0"/>
              <a:t>©2021 Adobe. All Rights Reserved. Adobe</a:t>
            </a:r>
            <a:r>
              <a:rPr lang="de-de" spc="60" dirty="0"/>
              <a:t> </a:t>
            </a:r>
            <a:r>
              <a:rPr lang="de-de" spc="-5" dirty="0"/>
              <a:t>기밀.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BF87FDD-9EA3-6946-897D-7CB38BCFBCA5}"/>
              </a:ext>
            </a:extLst>
          </p:cNvPr>
          <p:cNvSpPr>
            <a:spLocks/>
          </p:cNvSpPr>
          <p:nvPr/>
        </p:nvSpPr>
        <p:spPr>
          <a:xfrm>
            <a:off x="821898" y="1099315"/>
            <a:ext cx="1726164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de-de" sz="1200" b="1" spc="-10" dirty="0">
                <a:solidFill>
                  <a:srgbClr val="020302"/>
                </a:solidFill>
                <a:latin typeface="+mj-lt"/>
              </a:rPr>
              <a:t>계정 지원 리드</a:t>
            </a:r>
          </a:p>
        </p:txBody>
      </p:sp>
      <p:sp>
        <p:nvSpPr>
          <p:cNvPr id="42" name="object 26">
            <a:extLst>
              <a:ext uri="{FF2B5EF4-FFF2-40B4-BE49-F238E27FC236}">
                <a16:creationId xmlns:a16="http://schemas.microsoft.com/office/drawing/2014/main" id="{44EDA522-BD84-1947-A820-5069D704753E}"/>
              </a:ext>
            </a:extLst>
          </p:cNvPr>
          <p:cNvSpPr/>
          <p:nvPr/>
        </p:nvSpPr>
        <p:spPr>
          <a:xfrm>
            <a:off x="401995" y="5785009"/>
            <a:ext cx="1848207" cy="45719"/>
          </a:xfrm>
          <a:custGeom>
            <a:avLst/>
            <a:gdLst/>
            <a:ahLst/>
            <a:cxnLst/>
            <a:rect l="l" t="t" r="r" b="b"/>
            <a:pathLst>
              <a:path w="1463039">
                <a:moveTo>
                  <a:pt x="0" y="0"/>
                </a:moveTo>
                <a:lnTo>
                  <a:pt x="1463040" y="0"/>
                </a:lnTo>
              </a:path>
            </a:pathLst>
          </a:custGeom>
          <a:ln w="25146">
            <a:solidFill>
              <a:srgbClr val="1F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47009FB-1B8D-6D4F-87DF-41B5DE49EFE5}"/>
              </a:ext>
            </a:extLst>
          </p:cNvPr>
          <p:cNvSpPr/>
          <p:nvPr/>
        </p:nvSpPr>
        <p:spPr>
          <a:xfrm>
            <a:off x="318713" y="5432541"/>
            <a:ext cx="20066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lang="de-de" sz="1400" b="1" spc="-10" dirty="0">
                <a:solidFill>
                  <a:srgbClr val="020302"/>
                </a:solidFill>
                <a:latin typeface="Adobe Clean"/>
                <a:cs typeface="Adobe Clean"/>
              </a:rPr>
              <a:t>온라인 지원 기능</a:t>
            </a:r>
            <a:endParaRPr lang="en-US" sz="1400" dirty="0">
              <a:latin typeface="Adobe Clean"/>
              <a:cs typeface="Adobe Clean"/>
            </a:endParaRPr>
          </a:p>
        </p:txBody>
      </p:sp>
      <p:sp>
        <p:nvSpPr>
          <p:cNvPr id="87" name="object 26">
            <a:extLst>
              <a:ext uri="{FF2B5EF4-FFF2-40B4-BE49-F238E27FC236}">
                <a16:creationId xmlns:a16="http://schemas.microsoft.com/office/drawing/2014/main" id="{ED3EAB14-8A43-9244-93BB-BE321FE4250C}"/>
              </a:ext>
            </a:extLst>
          </p:cNvPr>
          <p:cNvSpPr/>
          <p:nvPr/>
        </p:nvSpPr>
        <p:spPr>
          <a:xfrm>
            <a:off x="384421" y="774495"/>
            <a:ext cx="2011680" cy="0"/>
          </a:xfrm>
          <a:custGeom>
            <a:avLst/>
            <a:gdLst/>
            <a:ahLst/>
            <a:cxnLst/>
            <a:rect l="l" t="t" r="r" b="b"/>
            <a:pathLst>
              <a:path w="1463039">
                <a:moveTo>
                  <a:pt x="0" y="0"/>
                </a:moveTo>
                <a:lnTo>
                  <a:pt x="1463040" y="0"/>
                </a:lnTo>
              </a:path>
            </a:pathLst>
          </a:custGeom>
          <a:ln w="25146">
            <a:solidFill>
              <a:srgbClr val="1F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BDC8935C-27E9-A94B-ABF1-EFA84FB3D2BE}"/>
              </a:ext>
            </a:extLst>
          </p:cNvPr>
          <p:cNvSpPr/>
          <p:nvPr/>
        </p:nvSpPr>
        <p:spPr>
          <a:xfrm>
            <a:off x="240424" y="429188"/>
            <a:ext cx="21632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lang="de-de" sz="1400" b="1" spc="-10" dirty="0">
                <a:solidFill>
                  <a:srgbClr val="020302"/>
                </a:solidFill>
                <a:latin typeface="Adobe Clean"/>
                <a:cs typeface="Adobe Clean"/>
              </a:rPr>
              <a:t>비즈니스 지원 기능</a:t>
            </a:r>
            <a:endParaRPr lang="en-US" sz="1400" dirty="0">
              <a:latin typeface="Adobe Clean"/>
              <a:cs typeface="Adobe Clean"/>
            </a:endParaRPr>
          </a:p>
        </p:txBody>
      </p:sp>
      <p:sp>
        <p:nvSpPr>
          <p:cNvPr id="94" name="object 39">
            <a:extLst>
              <a:ext uri="{FF2B5EF4-FFF2-40B4-BE49-F238E27FC236}">
                <a16:creationId xmlns:a16="http://schemas.microsoft.com/office/drawing/2014/main" id="{56FA5DB6-2107-7245-9FC4-96BFB9E344C1}"/>
              </a:ext>
            </a:extLst>
          </p:cNvPr>
          <p:cNvSpPr txBox="1"/>
          <p:nvPr/>
        </p:nvSpPr>
        <p:spPr>
          <a:xfrm>
            <a:off x="2836967" y="1370913"/>
            <a:ext cx="2286000" cy="1456681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>
              <a:lnSpc>
                <a:spcPts val="1400"/>
              </a:lnSpc>
              <a:spcBef>
                <a:spcPts val="60"/>
              </a:spcBef>
            </a:pPr>
            <a:r>
              <a:rPr lang="de-de" sz="1000" dirty="0">
                <a:latin typeface="Adobe Clean Light" panose="020B0303020404020204" pitchFamily="34" charset="0"/>
              </a:rPr>
              <a:t>고객은 지역별 지원 시간 동안 모든 P2, P3, P4 문제에 대해 전화를 통해 지원 사례를 제출할 수 있습니다. 지원을 요청할 수 있는 횟수에는 상한선이 없습니다. 고객은 또한 지원 팀에 콜백을 요청하거나 공유 원격 데스크탑 세션을 사용하여 문제를 시연하거나 해결하기 위한 회의를 요청할 수 있습니다.</a:t>
            </a:r>
            <a:endParaRPr lang="en-US" sz="1000" dirty="0">
              <a:latin typeface="Adobe Clean Light" panose="020B0303020404020204" pitchFamily="34" charset="0"/>
              <a:cs typeface="AdobeClean-Light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06E9F521-1218-D44D-8A7A-CA9808D1171B}"/>
              </a:ext>
            </a:extLst>
          </p:cNvPr>
          <p:cNvSpPr>
            <a:spLocks/>
          </p:cNvSpPr>
          <p:nvPr/>
        </p:nvSpPr>
        <p:spPr>
          <a:xfrm>
            <a:off x="3257682" y="1083435"/>
            <a:ext cx="1976242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de-de" sz="1200" b="1" spc="-10" dirty="0">
                <a:solidFill>
                  <a:srgbClr val="020302"/>
                </a:solidFill>
                <a:latin typeface="+mj-lt"/>
              </a:rPr>
              <a:t>실시간 전화 지원</a:t>
            </a:r>
          </a:p>
        </p:txBody>
      </p:sp>
      <p:sp>
        <p:nvSpPr>
          <p:cNvPr id="96" name="object 39">
            <a:extLst>
              <a:ext uri="{FF2B5EF4-FFF2-40B4-BE49-F238E27FC236}">
                <a16:creationId xmlns:a16="http://schemas.microsoft.com/office/drawing/2014/main" id="{61C3FC5E-C90C-3046-9504-57A1CE7913F9}"/>
              </a:ext>
            </a:extLst>
          </p:cNvPr>
          <p:cNvSpPr txBox="1"/>
          <p:nvPr/>
        </p:nvSpPr>
        <p:spPr>
          <a:xfrm>
            <a:off x="5376301" y="1398482"/>
            <a:ext cx="2286000" cy="805349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sz="1000" dirty="0">
                <a:solidFill>
                  <a:srgbClr val="4B4B4B"/>
                </a:solidFill>
                <a:latin typeface="Adobe Clean Light" panose="020B0303020404020204" pitchFamily="34" charset="0"/>
              </a:rPr>
              <a:t>에스컬레이션 지원 및 정기 업데이트를 제공하고 진행 중인 지원 요청에서 가장 중요한 것에 우선 순위를 부여할 수 있는 Adobe 내의 지정된 담당자입니다.</a:t>
            </a:r>
            <a:endParaRPr lang="en-US" sz="1000" dirty="0">
              <a:latin typeface="Adobe Clean Light" panose="020B0303020404020204" pitchFamily="34" charset="0"/>
              <a:cs typeface="AdobeClean-Light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1F390430-3ED2-1F47-8897-19279095D4E1}"/>
              </a:ext>
            </a:extLst>
          </p:cNvPr>
          <p:cNvSpPr>
            <a:spLocks/>
          </p:cNvSpPr>
          <p:nvPr/>
        </p:nvSpPr>
        <p:spPr>
          <a:xfrm>
            <a:off x="5885313" y="1085652"/>
            <a:ext cx="1608472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de-de" sz="1200" b="1" spc="-10" dirty="0">
                <a:solidFill>
                  <a:srgbClr val="020302"/>
                </a:solidFill>
                <a:latin typeface="+mj-lt"/>
              </a:rPr>
              <a:t>에스컬레이션 관리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014F946-0545-5C4A-A033-E0A3D7D3B994}"/>
              </a:ext>
            </a:extLst>
          </p:cNvPr>
          <p:cNvSpPr txBox="1">
            <a:spLocks/>
          </p:cNvSpPr>
          <p:nvPr/>
        </p:nvSpPr>
        <p:spPr>
          <a:xfrm>
            <a:off x="838200" y="8148121"/>
            <a:ext cx="2520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3200">
                <a:latin typeface="Adobe Clean Light" panose="020B0303020404020204" pitchFamily="34" charset="0"/>
              </a:defRPr>
            </a:lvl1pPr>
          </a:lstStyle>
          <a:p>
            <a:pPr>
              <a:defRPr/>
            </a:pPr>
            <a:r>
              <a:rPr lang="de-de" sz="1200" dirty="0">
                <a:solidFill>
                  <a:srgbClr val="000000"/>
                </a:solidFill>
              </a:rPr>
              <a:t>오피스 아워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00D47C7-6887-144B-AC6C-98B0C06A66C3}"/>
              </a:ext>
            </a:extLst>
          </p:cNvPr>
          <p:cNvSpPr>
            <a:spLocks/>
          </p:cNvSpPr>
          <p:nvPr/>
        </p:nvSpPr>
        <p:spPr>
          <a:xfrm>
            <a:off x="838200" y="8373543"/>
            <a:ext cx="604974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de-de" sz="1200" b="1" dirty="0">
                <a:latin typeface="+mj-lt"/>
                <a:ea typeface="Open Sans" pitchFamily="34" charset="0"/>
                <a:cs typeface="Open Sans" pitchFamily="34" charset="0"/>
              </a:rPr>
              <a:t>웨비나</a:t>
            </a:r>
          </a:p>
        </p:txBody>
      </p:sp>
      <p:sp>
        <p:nvSpPr>
          <p:cNvPr id="70" name="object 39">
            <a:extLst>
              <a:ext uri="{FF2B5EF4-FFF2-40B4-BE49-F238E27FC236}">
                <a16:creationId xmlns:a16="http://schemas.microsoft.com/office/drawing/2014/main" id="{A3968CBF-60CB-D743-9C93-31831CF4AC99}"/>
              </a:ext>
            </a:extLst>
          </p:cNvPr>
          <p:cNvSpPr txBox="1"/>
          <p:nvPr/>
        </p:nvSpPr>
        <p:spPr>
          <a:xfrm>
            <a:off x="370040" y="8618616"/>
            <a:ext cx="2286000" cy="111312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r>
              <a:rPr lang="de-de" sz="1000" dirty="0">
                <a:solidFill>
                  <a:srgbClr val="000000"/>
                </a:solidFill>
                <a:latin typeface="Adobe Clean Light" panose="020B0303020404020204" pitchFamily="34" charset="0"/>
              </a:rPr>
              <a:t>오피스 아워(Office Hours)는 Adobe 고객 지원 팀에서 진행하는 이니셔티브입니다. 이러한 세션은 참가자가 문제를 해결하도록 관련 정보를 제공하여 도움을 주고 Adobe Experience Cloud를 성공적으로 사용할 수 있는 팁과 요령을 제공하기 위해 설계되었습니다.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7CC29C8-EC02-804B-805C-15E7100BFE98}"/>
              </a:ext>
            </a:extLst>
          </p:cNvPr>
          <p:cNvSpPr>
            <a:spLocks/>
          </p:cNvSpPr>
          <p:nvPr/>
        </p:nvSpPr>
        <p:spPr>
          <a:xfrm>
            <a:off x="5851290" y="8373543"/>
            <a:ext cx="1267206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de-de" sz="1200" b="1" dirty="0">
                <a:latin typeface="+mj-lt"/>
                <a:ea typeface="Open Sans" pitchFamily="34" charset="0"/>
                <a:cs typeface="Open Sans" pitchFamily="34" charset="0"/>
              </a:rPr>
              <a:t>24/7 지원 포털</a:t>
            </a:r>
          </a:p>
        </p:txBody>
      </p:sp>
      <p:sp>
        <p:nvSpPr>
          <p:cNvPr id="74" name="object 39">
            <a:extLst>
              <a:ext uri="{FF2B5EF4-FFF2-40B4-BE49-F238E27FC236}">
                <a16:creationId xmlns:a16="http://schemas.microsoft.com/office/drawing/2014/main" id="{02FB7DE8-001A-7E4A-8191-AA46458FFED8}"/>
              </a:ext>
            </a:extLst>
          </p:cNvPr>
          <p:cNvSpPr txBox="1"/>
          <p:nvPr/>
        </p:nvSpPr>
        <p:spPr>
          <a:xfrm>
            <a:off x="5376301" y="8618616"/>
            <a:ext cx="2286000" cy="805349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r>
              <a:rPr lang="de-de" sz="1000" dirty="0">
                <a:solidFill>
                  <a:srgbClr val="000000"/>
                </a:solidFill>
                <a:latin typeface="Adobe Clean Light" panose="020B0303020404020204" pitchFamily="34" charset="0"/>
              </a:rPr>
              <a:t>지원 요청을 제출하고 사례 상태를 검토하고 기술 자료, 뉴스 및 알림, 추천 팁 등과 같은 기타 리소스를 검색할 수 있는 온라인 </a:t>
            </a:r>
            <a:br/>
            <a:r>
              <a:rPr lang="de-de" sz="1000" dirty="0">
                <a:solidFill>
                  <a:srgbClr val="000000"/>
                </a:solidFill>
                <a:latin typeface="Adobe Clean Light" panose="020B0303020404020204" pitchFamily="34" charset="0"/>
              </a:rPr>
              <a:t>자가 진단 지원 포털에 대한 온디맨드 액세스입니다.</a:t>
            </a:r>
          </a:p>
        </p:txBody>
      </p:sp>
      <p:pic>
        <p:nvPicPr>
          <p:cNvPr id="13" name="Graphic 12" descr="플레이북 개요">
            <a:extLst>
              <a:ext uri="{FF2B5EF4-FFF2-40B4-BE49-F238E27FC236}">
                <a16:creationId xmlns:a16="http://schemas.microsoft.com/office/drawing/2014/main" id="{EA91EF06-4BFE-9B42-9A4B-1146BB3FDFD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29042" y="933834"/>
            <a:ext cx="469271" cy="415313"/>
          </a:xfrm>
          <a:prstGeom prst="rect">
            <a:avLst/>
          </a:prstGeom>
        </p:spPr>
      </p:pic>
      <p:pic>
        <p:nvPicPr>
          <p:cNvPr id="15" name="Graphic 14" descr="사용자 개요">
            <a:extLst>
              <a:ext uri="{FF2B5EF4-FFF2-40B4-BE49-F238E27FC236}">
                <a16:creationId xmlns:a16="http://schemas.microsoft.com/office/drawing/2014/main" id="{432C176A-FCAC-A645-A2E4-E6AD4A60286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47398" y="930280"/>
            <a:ext cx="411480" cy="38499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360C4F-3C10-B641-8B6D-C8AF4943F81E}"/>
              </a:ext>
            </a:extLst>
          </p:cNvPr>
          <p:cNvSpPr txBox="1"/>
          <p:nvPr/>
        </p:nvSpPr>
        <p:spPr>
          <a:xfrm>
            <a:off x="789025" y="3499700"/>
            <a:ext cx="1336142" cy="2852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>
                <a:latin typeface="+mj-lt"/>
              </a:rPr>
              <a:t>비즈니스 서비스</a:t>
            </a:r>
          </a:p>
        </p:txBody>
      </p:sp>
      <p:sp>
        <p:nvSpPr>
          <p:cNvPr id="86" name="object 39">
            <a:extLst>
              <a:ext uri="{FF2B5EF4-FFF2-40B4-BE49-F238E27FC236}">
                <a16:creationId xmlns:a16="http://schemas.microsoft.com/office/drawing/2014/main" id="{3003AB67-9A7C-614D-8006-83CEA36B6A65}"/>
              </a:ext>
            </a:extLst>
          </p:cNvPr>
          <p:cNvSpPr txBox="1"/>
          <p:nvPr/>
        </p:nvSpPr>
        <p:spPr>
          <a:xfrm>
            <a:off x="370041" y="3875832"/>
            <a:ext cx="2286000" cy="558999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>
              <a:lnSpc>
                <a:spcPts val="1400"/>
              </a:lnSpc>
              <a:spcBef>
                <a:spcPts val="60"/>
              </a:spcBef>
            </a:pPr>
            <a:r>
              <a:rPr lang="de-de" sz="1000" dirty="0">
                <a:latin typeface="Adobe Clean Light" panose="020B0303020404020204" pitchFamily="34" charset="0"/>
              </a:rPr>
              <a:t>계정 지원 리드가 비즈니스 지원 서비스의 개요를 다루는 웨비나를 진행합니다.  </a:t>
            </a:r>
            <a:endParaRPr lang="en-US" sz="1000" dirty="0">
              <a:latin typeface="Adobe Clean Light" panose="020B0303020404020204" pitchFamily="34" charset="0"/>
              <a:cs typeface="AdobeClean-Light"/>
            </a:endParaRPr>
          </a:p>
        </p:txBody>
      </p:sp>
      <p:sp>
        <p:nvSpPr>
          <p:cNvPr id="90" name="object 38">
            <a:extLst>
              <a:ext uri="{FF2B5EF4-FFF2-40B4-BE49-F238E27FC236}">
                <a16:creationId xmlns:a16="http://schemas.microsoft.com/office/drawing/2014/main" id="{365702EE-FA18-9544-B462-9958849596A3}"/>
              </a:ext>
            </a:extLst>
          </p:cNvPr>
          <p:cNvSpPr/>
          <p:nvPr/>
        </p:nvSpPr>
        <p:spPr>
          <a:xfrm rot="5400000" flipH="1">
            <a:off x="3863341" y="302967"/>
            <a:ext cx="45719" cy="5577840"/>
          </a:xfrm>
          <a:custGeom>
            <a:avLst/>
            <a:gdLst/>
            <a:ahLst/>
            <a:cxnLst/>
            <a:rect l="l" t="t" r="r" b="b"/>
            <a:pathLst>
              <a:path h="1690370">
                <a:moveTo>
                  <a:pt x="0" y="0"/>
                </a:moveTo>
                <a:lnTo>
                  <a:pt x="0" y="1690103"/>
                </a:lnTo>
              </a:path>
            </a:pathLst>
          </a:custGeom>
          <a:ln w="9906">
            <a:solidFill>
              <a:srgbClr val="EDED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Graphic 7" descr="콜 센터 개요">
            <a:extLst>
              <a:ext uri="{FF2B5EF4-FFF2-40B4-BE49-F238E27FC236}">
                <a16:creationId xmlns:a16="http://schemas.microsoft.com/office/drawing/2014/main" id="{76C5F4CC-9EB1-9A40-B7CD-9238D7CBD21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833608" y="914400"/>
            <a:ext cx="411480" cy="411480"/>
          </a:xfrm>
          <a:prstGeom prst="rect">
            <a:avLst/>
          </a:prstGeom>
        </p:spPr>
      </p:pic>
      <p:pic>
        <p:nvPicPr>
          <p:cNvPr id="12" name="Graphic 11" descr="말풍선 개요">
            <a:extLst>
              <a:ext uri="{FF2B5EF4-FFF2-40B4-BE49-F238E27FC236}">
                <a16:creationId xmlns:a16="http://schemas.microsoft.com/office/drawing/2014/main" id="{622BBF30-302E-BB48-9742-E046EB16E21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794208" y="8146218"/>
            <a:ext cx="411480" cy="411480"/>
          </a:xfrm>
          <a:prstGeom prst="rect">
            <a:avLst/>
          </a:prstGeom>
        </p:spPr>
      </p:pic>
      <p:pic>
        <p:nvPicPr>
          <p:cNvPr id="16" name="Graphic 15" descr="나침반 개요">
            <a:extLst>
              <a:ext uri="{FF2B5EF4-FFF2-40B4-BE49-F238E27FC236}">
                <a16:creationId xmlns:a16="http://schemas.microsoft.com/office/drawing/2014/main" id="{8D3635BD-68A2-174E-92F8-1EE608E3F40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88426" y="3436583"/>
            <a:ext cx="411480" cy="411480"/>
          </a:xfrm>
          <a:prstGeom prst="rect">
            <a:avLst/>
          </a:prstGeom>
        </p:spPr>
      </p:pic>
      <p:pic>
        <p:nvPicPr>
          <p:cNvPr id="18" name="Graphic 17" descr="스피커폰 개요">
            <a:extLst>
              <a:ext uri="{FF2B5EF4-FFF2-40B4-BE49-F238E27FC236}">
                <a16:creationId xmlns:a16="http://schemas.microsoft.com/office/drawing/2014/main" id="{CD7C3546-DF6C-1748-9DE2-3DE0B393FD7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836967" y="6062796"/>
            <a:ext cx="411480" cy="411480"/>
          </a:xfrm>
          <a:prstGeom prst="rect">
            <a:avLst/>
          </a:prstGeom>
        </p:spPr>
      </p:pic>
      <p:pic>
        <p:nvPicPr>
          <p:cNvPr id="20" name="Graphic 19" descr="고객 리뷰 개요">
            <a:extLst>
              <a:ext uri="{FF2B5EF4-FFF2-40B4-BE49-F238E27FC236}">
                <a16:creationId xmlns:a16="http://schemas.microsoft.com/office/drawing/2014/main" id="{88BA5AB9-C7BF-714C-B301-F3911BFCE82B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59731" y="6062796"/>
            <a:ext cx="411480" cy="411480"/>
          </a:xfrm>
          <a:prstGeom prst="rect">
            <a:avLst/>
          </a:prstGeom>
        </p:spPr>
      </p:pic>
      <p:pic>
        <p:nvPicPr>
          <p:cNvPr id="24" name="Graphic 23" descr="길잡이 개요">
            <a:extLst>
              <a:ext uri="{FF2B5EF4-FFF2-40B4-BE49-F238E27FC236}">
                <a16:creationId xmlns:a16="http://schemas.microsoft.com/office/drawing/2014/main" id="{98A2CDD0-0973-5C41-9864-EAF96E20A224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5329042" y="6062796"/>
            <a:ext cx="411480" cy="411480"/>
          </a:xfrm>
          <a:prstGeom prst="rect">
            <a:avLst/>
          </a:prstGeom>
        </p:spPr>
      </p:pic>
      <p:pic>
        <p:nvPicPr>
          <p:cNvPr id="26" name="Graphic 25" descr="인터넷 개요">
            <a:extLst>
              <a:ext uri="{FF2B5EF4-FFF2-40B4-BE49-F238E27FC236}">
                <a16:creationId xmlns:a16="http://schemas.microsoft.com/office/drawing/2014/main" id="{D97D0963-4E70-534E-A452-83995F1FACDE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5372908" y="8146218"/>
            <a:ext cx="411480" cy="411480"/>
          </a:xfrm>
          <a:prstGeom prst="rect">
            <a:avLst/>
          </a:prstGeom>
        </p:spPr>
      </p:pic>
      <p:pic>
        <p:nvPicPr>
          <p:cNvPr id="28" name="Graphic 27" descr="원격 학습 언어 개요">
            <a:extLst>
              <a:ext uri="{FF2B5EF4-FFF2-40B4-BE49-F238E27FC236}">
                <a16:creationId xmlns:a16="http://schemas.microsoft.com/office/drawing/2014/main" id="{5F425BA3-573C-1A4A-9418-FC3AB02B28C2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384421" y="8146218"/>
            <a:ext cx="411480" cy="411480"/>
          </a:xfrm>
          <a:prstGeom prst="rect">
            <a:avLst/>
          </a:prstGeom>
        </p:spPr>
      </p:pic>
      <p:sp>
        <p:nvSpPr>
          <p:cNvPr id="75" name="object 38">
            <a:extLst>
              <a:ext uri="{FF2B5EF4-FFF2-40B4-BE49-F238E27FC236}">
                <a16:creationId xmlns:a16="http://schemas.microsoft.com/office/drawing/2014/main" id="{7721F89F-362E-2149-8232-23A77C21A87D}"/>
              </a:ext>
            </a:extLst>
          </p:cNvPr>
          <p:cNvSpPr/>
          <p:nvPr/>
        </p:nvSpPr>
        <p:spPr>
          <a:xfrm rot="5400000" flipH="1">
            <a:off x="3863341" y="4967117"/>
            <a:ext cx="45719" cy="5577840"/>
          </a:xfrm>
          <a:custGeom>
            <a:avLst/>
            <a:gdLst/>
            <a:ahLst/>
            <a:cxnLst/>
            <a:rect l="l" t="t" r="r" b="b"/>
            <a:pathLst>
              <a:path h="1690370">
                <a:moveTo>
                  <a:pt x="0" y="0"/>
                </a:moveTo>
                <a:lnTo>
                  <a:pt x="0" y="1690103"/>
                </a:lnTo>
              </a:path>
            </a:pathLst>
          </a:custGeom>
          <a:ln w="9906">
            <a:solidFill>
              <a:srgbClr val="EDED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D8D3B50-8896-BD46-87FD-5A7F5FB02DD5}"/>
              </a:ext>
            </a:extLst>
          </p:cNvPr>
          <p:cNvSpPr txBox="1">
            <a:spLocks/>
          </p:cNvSpPr>
          <p:nvPr/>
        </p:nvSpPr>
        <p:spPr>
          <a:xfrm>
            <a:off x="5851290" y="8150141"/>
            <a:ext cx="2520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3200">
                <a:latin typeface="Adobe Clean Light" panose="020B0303020404020204" pitchFamily="34" charset="0"/>
              </a:defRPr>
            </a:lvl1pPr>
          </a:lstStyle>
          <a:p>
            <a:pPr>
              <a:defRPr/>
            </a:pPr>
            <a:r>
              <a:rPr lang="de-de" sz="1200" dirty="0">
                <a:solidFill>
                  <a:srgbClr val="000000"/>
                </a:solidFill>
              </a:rPr>
              <a:t>자가 진단 포털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F154937-CC7F-194F-914A-583BEF4B46DE}"/>
              </a:ext>
            </a:extLst>
          </p:cNvPr>
          <p:cNvSpPr txBox="1">
            <a:spLocks/>
          </p:cNvSpPr>
          <p:nvPr/>
        </p:nvSpPr>
        <p:spPr>
          <a:xfrm>
            <a:off x="5851290" y="6046398"/>
            <a:ext cx="2520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3200">
                <a:latin typeface="Adobe Clean Light" panose="020B0303020404020204" pitchFamily="34" charset="0"/>
              </a:defRPr>
            </a:lvl1pPr>
          </a:lstStyle>
          <a:p>
            <a:pPr>
              <a:defRPr/>
            </a:pPr>
            <a:r>
              <a:rPr lang="de-de" sz="1200" dirty="0">
                <a:solidFill>
                  <a:srgbClr val="000000"/>
                </a:solidFill>
              </a:rPr>
              <a:t>Experience League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489" y="9667609"/>
            <a:ext cx="7355205" cy="332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r">
              <a:lnSpc>
                <a:spcPts val="585"/>
              </a:lnSpc>
            </a:pPr>
            <a:r>
              <a:rPr lang="de-de" sz="500" spc="-5" dirty="0">
                <a:solidFill>
                  <a:srgbClr val="6C6C6C"/>
                </a:solidFill>
                <a:latin typeface="Adobe Clean"/>
                <a:cs typeface="Adobe Clean"/>
              </a:rPr>
              <a:t>© 2020 Adobe.  All Rights Reserved. </a:t>
            </a:r>
            <a:r>
              <a:rPr lang="de-de" sz="500" dirty="0">
                <a:solidFill>
                  <a:srgbClr val="6C6C6C"/>
                </a:solidFill>
                <a:latin typeface="Adobe Clean"/>
                <a:cs typeface="Adobe Clean"/>
              </a:rPr>
              <a:t>Adobe</a:t>
            </a:r>
            <a:r>
              <a:rPr lang="de-de" sz="500" spc="5" dirty="0">
                <a:solidFill>
                  <a:srgbClr val="6C6C6C"/>
                </a:solidFill>
                <a:latin typeface="Adobe Clean"/>
                <a:cs typeface="Adobe Clean"/>
              </a:rPr>
              <a:t> </a:t>
            </a:r>
            <a:r>
              <a:rPr lang="de-de" sz="500" spc="-5" dirty="0">
                <a:solidFill>
                  <a:srgbClr val="6C6C6C"/>
                </a:solidFill>
                <a:latin typeface="Adobe Clean"/>
                <a:cs typeface="Adobe Clean"/>
              </a:rPr>
              <a:t>기밀.</a:t>
            </a:r>
            <a:endParaRPr sz="500">
              <a:latin typeface="Adobe Clean"/>
              <a:cs typeface="Adobe Cle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800">
              <a:latin typeface="Adobe Clean"/>
              <a:cs typeface="Adobe Cle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lang="de-de" sz="800" spc="-5" dirty="0">
                <a:solidFill>
                  <a:srgbClr val="6D6D6D"/>
                </a:solidFill>
                <a:latin typeface="Adobe Clean"/>
                <a:cs typeface="Adobe Clean"/>
              </a:rPr>
              <a:t>© 2020 Adobe.  All Rights Reserved. Adobe</a:t>
            </a:r>
            <a:r>
              <a:rPr lang="de-de" sz="800" spc="75" dirty="0">
                <a:solidFill>
                  <a:srgbClr val="6D6D6D"/>
                </a:solidFill>
                <a:latin typeface="Adobe Clean"/>
                <a:cs typeface="Adobe Clean"/>
              </a:rPr>
              <a:t> </a:t>
            </a:r>
            <a:r>
              <a:rPr lang="de-de" sz="800" spc="-5" dirty="0">
                <a:solidFill>
                  <a:srgbClr val="6D6D6D"/>
                </a:solidFill>
                <a:latin typeface="Adobe Clean"/>
                <a:cs typeface="Adobe Clean"/>
              </a:rPr>
              <a:t>기밀.</a:t>
            </a:r>
            <a:endParaRPr sz="800">
              <a:latin typeface="Adobe Clean"/>
              <a:cs typeface="Adobe Cle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9214091"/>
            <a:ext cx="7772400" cy="843915"/>
          </a:xfrm>
          <a:custGeom>
            <a:avLst/>
            <a:gdLst/>
            <a:ahLst/>
            <a:cxnLst/>
            <a:rect l="l" t="t" r="r" b="b"/>
            <a:pathLst>
              <a:path w="7772400" h="843915">
                <a:moveTo>
                  <a:pt x="7772260" y="0"/>
                </a:moveTo>
                <a:lnTo>
                  <a:pt x="0" y="0"/>
                </a:lnTo>
                <a:lnTo>
                  <a:pt x="0" y="843826"/>
                </a:lnTo>
                <a:lnTo>
                  <a:pt x="7772260" y="843826"/>
                </a:lnTo>
                <a:lnTo>
                  <a:pt x="7772260" y="0"/>
                </a:lnTo>
                <a:close/>
              </a:path>
            </a:pathLst>
          </a:custGeom>
          <a:solidFill>
            <a:srgbClr val="EAEA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94237" y="545148"/>
            <a:ext cx="3476626" cy="332783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15"/>
              </a:spcBef>
            </a:pPr>
            <a:r>
              <a:rPr lang="de-de" sz="1400" b="1" spc="-15" dirty="0">
                <a:solidFill>
                  <a:srgbClr val="020302"/>
                </a:solidFill>
                <a:latin typeface="Adobe Clean"/>
                <a:cs typeface="Adobe Clean"/>
              </a:rPr>
              <a:t>리소스</a:t>
            </a:r>
            <a:endParaRPr sz="1400" dirty="0">
              <a:latin typeface="Adobe Clean"/>
              <a:cs typeface="Adobe Cle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754821" y="9283729"/>
            <a:ext cx="930275" cy="6623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930"/>
              </a:lnSpc>
              <a:spcBef>
                <a:spcPts val="95"/>
              </a:spcBef>
            </a:pPr>
            <a:r>
              <a:rPr lang="de-de" sz="800" spc="-15" dirty="0">
                <a:solidFill>
                  <a:srgbClr val="777879"/>
                </a:solidFill>
                <a:latin typeface="Adobe Clean"/>
                <a:cs typeface="Adobe Clean"/>
              </a:rPr>
              <a:t>Adobe</a:t>
            </a:r>
            <a:endParaRPr sz="800">
              <a:latin typeface="Adobe Clean"/>
              <a:cs typeface="Adobe Clean"/>
            </a:endParaRPr>
          </a:p>
          <a:p>
            <a:pPr marL="12700">
              <a:lnSpc>
                <a:spcPts val="915"/>
              </a:lnSpc>
            </a:pPr>
            <a:r>
              <a:rPr lang="de-de" sz="800" spc="-15" dirty="0">
                <a:solidFill>
                  <a:srgbClr val="777879"/>
                </a:solidFill>
                <a:latin typeface="Adobe Clean"/>
                <a:cs typeface="Adobe Clean"/>
              </a:rPr>
              <a:t>345 Park</a:t>
            </a:r>
            <a:r>
              <a:rPr lang="de-de" sz="800" spc="-100" dirty="0">
                <a:solidFill>
                  <a:srgbClr val="777879"/>
                </a:solidFill>
                <a:latin typeface="Adobe Clean"/>
                <a:cs typeface="Adobe Clean"/>
              </a:rPr>
              <a:t> </a:t>
            </a:r>
            <a:r>
              <a:rPr lang="de-de" sz="800" spc="-15" dirty="0">
                <a:solidFill>
                  <a:srgbClr val="777879"/>
                </a:solidFill>
                <a:latin typeface="Adobe Clean"/>
                <a:cs typeface="Adobe Clean"/>
              </a:rPr>
              <a:t>Avenue</a:t>
            </a:r>
            <a:endParaRPr sz="800">
              <a:latin typeface="Adobe Clean"/>
              <a:cs typeface="Adobe Clean"/>
            </a:endParaRPr>
          </a:p>
          <a:p>
            <a:pPr marL="12700">
              <a:lnSpc>
                <a:spcPts val="944"/>
              </a:lnSpc>
            </a:pPr>
            <a:r>
              <a:rPr lang="de-de" sz="800" spc="-10" dirty="0">
                <a:solidFill>
                  <a:srgbClr val="777879"/>
                </a:solidFill>
                <a:latin typeface="Adobe Clean"/>
                <a:cs typeface="Adobe Clean"/>
              </a:rPr>
              <a:t>San </a:t>
            </a:r>
            <a:r>
              <a:rPr lang="de-de" sz="800" spc="-15" dirty="0">
                <a:solidFill>
                  <a:srgbClr val="777879"/>
                </a:solidFill>
                <a:latin typeface="Adobe Clean"/>
                <a:cs typeface="Adobe Clean"/>
              </a:rPr>
              <a:t>Jose,</a:t>
            </a:r>
            <a:r>
              <a:rPr lang="de-de" sz="800" spc="-140" dirty="0">
                <a:solidFill>
                  <a:srgbClr val="777879"/>
                </a:solidFill>
                <a:latin typeface="Adobe Clean"/>
                <a:cs typeface="Adobe Clean"/>
              </a:rPr>
              <a:t> </a:t>
            </a:r>
            <a:r>
              <a:rPr lang="de-de" sz="800" spc="-20" dirty="0">
                <a:solidFill>
                  <a:srgbClr val="777879"/>
                </a:solidFill>
                <a:latin typeface="Adobe Clean"/>
                <a:cs typeface="Adobe Clean"/>
              </a:rPr>
              <a:t>CA95110-2704</a:t>
            </a:r>
            <a:endParaRPr sz="800">
              <a:latin typeface="Adobe Clean"/>
              <a:cs typeface="Adobe Clean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lang="de-de" sz="800" spc="-10" dirty="0">
                <a:solidFill>
                  <a:srgbClr val="777879"/>
                </a:solidFill>
                <a:latin typeface="Adobe Clean"/>
                <a:cs typeface="Adobe Clean"/>
              </a:rPr>
              <a:t>USA</a:t>
            </a:r>
            <a:endParaRPr sz="800">
              <a:latin typeface="Adobe Clean"/>
              <a:cs typeface="Adobe Clean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lang="de-de" sz="800" u="sng" spc="-25" dirty="0">
                <a:solidFill>
                  <a:srgbClr val="5F5F5F"/>
                </a:solidFill>
                <a:uFill>
                  <a:solidFill>
                    <a:srgbClr val="0000FF"/>
                  </a:solidFill>
                </a:uFill>
                <a:latin typeface="Adobe Clean"/>
                <a:cs typeface="Adobe Clean"/>
                <a:hlinkClick r:id="rId3"/>
              </a:rPr>
              <a:t>www.adobe.com/kr/</a:t>
            </a:r>
            <a:endParaRPr sz="800">
              <a:latin typeface="Adobe Clean"/>
              <a:cs typeface="Adobe Clean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0" y="0"/>
            <a:ext cx="7772400" cy="2941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192012" y="9304781"/>
            <a:ext cx="475615" cy="419734"/>
          </a:xfrm>
          <a:custGeom>
            <a:avLst/>
            <a:gdLst/>
            <a:ahLst/>
            <a:cxnLst/>
            <a:rect l="l" t="t" r="r" b="b"/>
            <a:pathLst>
              <a:path w="475615" h="419734">
                <a:moveTo>
                  <a:pt x="176491" y="0"/>
                </a:moveTo>
                <a:lnTo>
                  <a:pt x="0" y="0"/>
                </a:lnTo>
                <a:lnTo>
                  <a:pt x="0" y="419011"/>
                </a:lnTo>
                <a:lnTo>
                  <a:pt x="176491" y="0"/>
                </a:lnTo>
                <a:close/>
              </a:path>
              <a:path w="475615" h="419734">
                <a:moveTo>
                  <a:pt x="351586" y="419341"/>
                </a:moveTo>
                <a:lnTo>
                  <a:pt x="238963" y="153162"/>
                </a:lnTo>
                <a:lnTo>
                  <a:pt x="161544" y="334543"/>
                </a:lnTo>
                <a:lnTo>
                  <a:pt x="244068" y="334543"/>
                </a:lnTo>
                <a:lnTo>
                  <a:pt x="277660" y="419341"/>
                </a:lnTo>
                <a:lnTo>
                  <a:pt x="351586" y="419341"/>
                </a:lnTo>
                <a:close/>
              </a:path>
              <a:path w="475615" h="419734">
                <a:moveTo>
                  <a:pt x="475043" y="0"/>
                </a:moveTo>
                <a:lnTo>
                  <a:pt x="301752" y="0"/>
                </a:lnTo>
                <a:lnTo>
                  <a:pt x="475043" y="414185"/>
                </a:lnTo>
                <a:lnTo>
                  <a:pt x="475043" y="0"/>
                </a:lnTo>
                <a:close/>
              </a:path>
            </a:pathLst>
          </a:custGeom>
          <a:solidFill>
            <a:srgbClr val="F80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192011" y="9797795"/>
            <a:ext cx="477011" cy="16001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75947" y="9437110"/>
            <a:ext cx="5466715" cy="570865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5080" indent="-635">
              <a:lnSpc>
                <a:spcPts val="1200"/>
              </a:lnSpc>
              <a:spcBef>
                <a:spcPts val="235"/>
              </a:spcBef>
            </a:pPr>
            <a:r>
              <a:rPr lang="de-de" sz="1100" i="1" spc="-10" dirty="0">
                <a:solidFill>
                  <a:srgbClr val="777879"/>
                </a:solidFill>
                <a:latin typeface="AdobeClean-LightIt"/>
                <a:cs typeface="AdobeClean-LightIt"/>
              </a:rPr>
              <a:t>Adobe</a:t>
            </a:r>
            <a:r>
              <a:rPr lang="de-de" sz="1100" i="1" spc="-50" dirty="0">
                <a:solidFill>
                  <a:srgbClr val="777879"/>
                </a:solidFill>
                <a:latin typeface="AdobeClean-LightIt"/>
                <a:cs typeface="AdobeClean-LightIt"/>
              </a:rPr>
              <a:t> </a:t>
            </a:r>
            <a:r>
              <a:rPr lang="de-de" sz="1100" i="1" spc="-15" dirty="0">
                <a:solidFill>
                  <a:srgbClr val="777879"/>
                </a:solidFill>
                <a:latin typeface="AdobeClean-LightIt"/>
                <a:cs typeface="AdobeClean-LightIt"/>
              </a:rPr>
              <a:t>지원</a:t>
            </a:r>
            <a:r>
              <a:rPr lang="de-de" sz="1100" i="1" spc="-40" dirty="0">
                <a:solidFill>
                  <a:srgbClr val="777879"/>
                </a:solidFill>
                <a:latin typeface="AdobeClean-LightIt"/>
                <a:cs typeface="AdobeClean-LightIt"/>
              </a:rPr>
              <a:t> </a:t>
            </a:r>
            <a:r>
              <a:rPr lang="de-de" sz="1100" i="1" spc="-15" dirty="0">
                <a:solidFill>
                  <a:srgbClr val="777879"/>
                </a:solidFill>
                <a:latin typeface="AdobeClean-LightIt"/>
                <a:cs typeface="AdobeClean-LightIt"/>
              </a:rPr>
              <a:t>서비스</a:t>
            </a:r>
            <a:r>
              <a:rPr lang="de-de" sz="1100" i="1" spc="-45" dirty="0">
                <a:solidFill>
                  <a:srgbClr val="777879"/>
                </a:solidFill>
                <a:latin typeface="AdobeClean-LightIt"/>
                <a:cs typeface="AdobeClean-LightIt"/>
              </a:rPr>
              <a:t> </a:t>
            </a:r>
            <a:r>
              <a:rPr lang="de-de" sz="1100" i="1" spc="-15" dirty="0">
                <a:solidFill>
                  <a:srgbClr val="777879"/>
                </a:solidFill>
                <a:latin typeface="AdobeClean-LightIt"/>
                <a:cs typeface="AdobeClean-LightIt"/>
              </a:rPr>
              <a:t>제공</a:t>
            </a:r>
            <a:r>
              <a:rPr lang="de-de" sz="1100" i="1" spc="-45" dirty="0">
                <a:solidFill>
                  <a:srgbClr val="777879"/>
                </a:solidFill>
                <a:latin typeface="AdobeClean-LightIt"/>
                <a:cs typeface="AdobeClean-LightIt"/>
              </a:rPr>
              <a:t> </a:t>
            </a:r>
            <a:r>
              <a:rPr lang="de-de" sz="1100" i="1" spc="-15" dirty="0">
                <a:solidFill>
                  <a:srgbClr val="777879"/>
                </a:solidFill>
                <a:latin typeface="AdobeClean-LightIt"/>
                <a:cs typeface="AdobeClean-LightIt"/>
              </a:rPr>
              <a:t>사항</a:t>
            </a:r>
            <a:r>
              <a:rPr lang="de-de" sz="1100" i="1" spc="-50" dirty="0">
                <a:solidFill>
                  <a:srgbClr val="777879"/>
                </a:solidFill>
                <a:latin typeface="AdobeClean-LightIt"/>
                <a:cs typeface="AdobeClean-LightIt"/>
              </a:rPr>
              <a:t> </a:t>
            </a:r>
            <a:r>
              <a:rPr lang="de-de" sz="1100" i="1" spc="-15" dirty="0">
                <a:solidFill>
                  <a:srgbClr val="777879"/>
                </a:solidFill>
                <a:latin typeface="AdobeClean-LightIt"/>
                <a:cs typeface="AdobeClean-LightIt"/>
              </a:rPr>
              <a:t>및 </a:t>
            </a:r>
            <a:r>
              <a:rPr lang="de-de" sz="1100" i="1" spc="-75" dirty="0">
                <a:solidFill>
                  <a:srgbClr val="777879"/>
                </a:solidFill>
                <a:latin typeface="AdobeClean-LightIt"/>
                <a:cs typeface="AdobeClean-LightIt"/>
              </a:rPr>
              <a:t>적합한</a:t>
            </a:r>
            <a:r>
              <a:rPr lang="de-de" sz="1100" i="1" spc="-15" dirty="0">
                <a:solidFill>
                  <a:srgbClr val="777879"/>
                </a:solidFill>
                <a:latin typeface="AdobeClean-LightIt"/>
                <a:cs typeface="AdobeClean-LightIt"/>
              </a:rPr>
              <a:t> </a:t>
            </a:r>
            <a:r>
              <a:rPr lang="de-de" sz="1100" i="1" spc="-50" dirty="0">
                <a:solidFill>
                  <a:srgbClr val="777879"/>
                </a:solidFill>
                <a:latin typeface="AdobeClean-LightIt"/>
                <a:cs typeface="AdobeClean-LightIt"/>
              </a:rPr>
              <a:t>지원</a:t>
            </a:r>
            <a:r>
              <a:rPr lang="de-de" sz="1100" i="1" spc="-15" dirty="0">
                <a:solidFill>
                  <a:srgbClr val="777879"/>
                </a:solidFill>
                <a:latin typeface="AdobeClean-LightIt"/>
                <a:cs typeface="AdobeClean-LightIt"/>
              </a:rPr>
              <a:t> </a:t>
            </a:r>
            <a:r>
              <a:rPr lang="de-de" sz="1100" i="1" spc="-55" dirty="0">
                <a:solidFill>
                  <a:srgbClr val="777879"/>
                </a:solidFill>
                <a:latin typeface="AdobeClean-LightIt"/>
                <a:cs typeface="AdobeClean-LightIt"/>
              </a:rPr>
              <a:t>수준에</a:t>
            </a:r>
            <a:r>
              <a:rPr lang="de-de" sz="1100" i="1" spc="-15" dirty="0">
                <a:solidFill>
                  <a:srgbClr val="777879"/>
                </a:solidFill>
                <a:latin typeface="AdobeClean-LightIt"/>
                <a:cs typeface="AdobeClean-LightIt"/>
              </a:rPr>
              <a:t> </a:t>
            </a:r>
            <a:r>
              <a:rPr lang="de-de" sz="1100" i="1" spc="-95" dirty="0">
                <a:solidFill>
                  <a:srgbClr val="777879"/>
                </a:solidFill>
                <a:latin typeface="AdobeClean-LightIt"/>
                <a:cs typeface="AdobeClean-LightIt"/>
              </a:rPr>
              <a:t>대해</a:t>
            </a:r>
            <a:r>
              <a:rPr lang="de-de" sz="1100" i="1" spc="-15" dirty="0">
                <a:solidFill>
                  <a:srgbClr val="777879"/>
                </a:solidFill>
                <a:latin typeface="AdobeClean-LightIt"/>
                <a:cs typeface="AdobeClean-LightIt"/>
              </a:rPr>
              <a:t> </a:t>
            </a:r>
            <a:r>
              <a:rPr lang="de-de" sz="1100" i="1" spc="-55" dirty="0">
                <a:solidFill>
                  <a:srgbClr val="777879"/>
                </a:solidFill>
                <a:latin typeface="AdobeClean-LightIt"/>
                <a:cs typeface="AdobeClean-LightIt"/>
              </a:rPr>
              <a:t>자세히</a:t>
            </a:r>
            <a:r>
              <a:rPr lang="de-de" sz="1100" i="1" spc="-15" dirty="0">
                <a:solidFill>
                  <a:srgbClr val="777879"/>
                </a:solidFill>
                <a:latin typeface="AdobeClean-LightIt"/>
                <a:cs typeface="AdobeClean-LightIt"/>
              </a:rPr>
              <a:t> </a:t>
            </a:r>
            <a:r>
              <a:rPr lang="de-de" sz="1100" i="1" spc="-85" dirty="0">
                <a:solidFill>
                  <a:srgbClr val="777879"/>
                </a:solidFill>
                <a:latin typeface="AdobeClean-LightIt"/>
                <a:cs typeface="AdobeClean-LightIt"/>
              </a:rPr>
              <a:t>알아보려면</a:t>
            </a:r>
            <a:r>
              <a:rPr lang="de-de" sz="1100" i="1" spc="-15" dirty="0">
                <a:solidFill>
                  <a:srgbClr val="777879"/>
                </a:solidFill>
                <a:latin typeface="AdobeClean-LightIt"/>
                <a:cs typeface="AdobeClean-LightIt"/>
              </a:rPr>
              <a:t> </a:t>
            </a:r>
            <a:r>
              <a:rPr lang="de-de" sz="1100" i="1" spc="-65" dirty="0">
                <a:solidFill>
                  <a:srgbClr val="777879"/>
                </a:solidFill>
                <a:latin typeface="AdobeClean-LightIt"/>
                <a:cs typeface="AdobeClean-LightIt"/>
              </a:rPr>
              <a:t>지정</a:t>
            </a:r>
            <a:r>
              <a:rPr lang="de-de" sz="1100" i="1" spc="-15" dirty="0">
                <a:solidFill>
                  <a:srgbClr val="777879"/>
                </a:solidFill>
                <a:latin typeface="AdobeClean-LightIt"/>
                <a:cs typeface="AdobeClean-LightIt"/>
              </a:rPr>
              <a:t> </a:t>
            </a:r>
            <a:r>
              <a:rPr lang="de-de" sz="1100" i="1" spc="-85" dirty="0">
                <a:solidFill>
                  <a:srgbClr val="777879"/>
                </a:solidFill>
                <a:latin typeface="AdobeClean-LightIt"/>
                <a:cs typeface="AdobeClean-LightIt"/>
              </a:rPr>
              <a:t>계정</a:t>
            </a:r>
            <a:r>
              <a:rPr lang="de-de" sz="1100" i="1" spc="-15" dirty="0">
                <a:solidFill>
                  <a:srgbClr val="777879"/>
                </a:solidFill>
                <a:latin typeface="AdobeClean-LightIt"/>
                <a:cs typeface="AdobeClean-LightIt"/>
              </a:rPr>
              <a:t> </a:t>
            </a:r>
            <a:r>
              <a:rPr lang="de-de" sz="1100" i="1" spc="-70" dirty="0">
                <a:solidFill>
                  <a:srgbClr val="777879"/>
                </a:solidFill>
                <a:latin typeface="AdobeClean-LightIt"/>
                <a:cs typeface="AdobeClean-LightIt"/>
              </a:rPr>
              <a:t>관리자(NAM)</a:t>
            </a:r>
            <a:r>
              <a:rPr lang="de-de" sz="1100" i="1" spc="-15" dirty="0">
                <a:solidFill>
                  <a:srgbClr val="777879"/>
                </a:solidFill>
                <a:latin typeface="AdobeClean-LightIt"/>
                <a:cs typeface="AdobeClean-LightIt"/>
              </a:rPr>
              <a:t> </a:t>
            </a:r>
            <a:r>
              <a:rPr lang="de-de" sz="1100" i="1" spc="-55" dirty="0">
                <a:solidFill>
                  <a:srgbClr val="777879"/>
                </a:solidFill>
                <a:latin typeface="AdobeClean-LightIt"/>
                <a:cs typeface="AdobeClean-LightIt"/>
              </a:rPr>
              <a:t>또는</a:t>
            </a:r>
            <a:r>
              <a:rPr lang="de-de" sz="1100" i="1" spc="-25" dirty="0">
                <a:solidFill>
                  <a:srgbClr val="777879"/>
                </a:solidFill>
                <a:latin typeface="AdobeClean-LightIt"/>
                <a:cs typeface="AdobeClean-LightIt"/>
              </a:rPr>
              <a:t> </a:t>
            </a:r>
            <a:r>
              <a:rPr lang="de-de" sz="1100" i="1" spc="-120" dirty="0">
                <a:solidFill>
                  <a:srgbClr val="777879"/>
                </a:solidFill>
                <a:latin typeface="AdobeClean-LightIt"/>
                <a:cs typeface="AdobeClean-LightIt"/>
              </a:rPr>
              <a:t>고객</a:t>
            </a:r>
            <a:r>
              <a:rPr lang="de-de" sz="1100" i="1" spc="-20" dirty="0">
                <a:solidFill>
                  <a:srgbClr val="777879"/>
                </a:solidFill>
                <a:latin typeface="AdobeClean-LightIt"/>
                <a:cs typeface="AdobeClean-LightIt"/>
              </a:rPr>
              <a:t> </a:t>
            </a:r>
            <a:r>
              <a:rPr lang="de-de" sz="1100" i="1" spc="-15" dirty="0">
                <a:solidFill>
                  <a:srgbClr val="777879"/>
                </a:solidFill>
                <a:latin typeface="AdobeClean-LightIt"/>
                <a:cs typeface="AdobeClean-LightIt"/>
              </a:rPr>
              <a:t>성공</a:t>
            </a:r>
            <a:r>
              <a:rPr lang="de-de" sz="1100" i="1" spc="-10" dirty="0">
                <a:solidFill>
                  <a:srgbClr val="777879"/>
                </a:solidFill>
                <a:latin typeface="AdobeClean-LightIt"/>
                <a:cs typeface="AdobeClean-LightIt"/>
              </a:rPr>
              <a:t> </a:t>
            </a:r>
            <a:r>
              <a:rPr lang="de-de" sz="1100" i="1" spc="-15" dirty="0">
                <a:solidFill>
                  <a:srgbClr val="777879"/>
                </a:solidFill>
                <a:latin typeface="AdobeClean-LightIt"/>
                <a:cs typeface="AdobeClean-LightIt"/>
              </a:rPr>
              <a:t>관리자(CSM)에게</a:t>
            </a:r>
            <a:r>
              <a:rPr lang="de-de" sz="1100" i="1" spc="-20" dirty="0">
                <a:solidFill>
                  <a:srgbClr val="777879"/>
                </a:solidFill>
                <a:latin typeface="AdobeClean-LightIt"/>
                <a:cs typeface="AdobeClean-LightIt"/>
              </a:rPr>
              <a:t> </a:t>
            </a:r>
            <a:r>
              <a:rPr lang="de-de" sz="1100" i="1" spc="-180" dirty="0">
                <a:solidFill>
                  <a:srgbClr val="777879"/>
                </a:solidFill>
                <a:latin typeface="AdobeClean-LightIt"/>
                <a:cs typeface="AdobeClean-LightIt"/>
              </a:rPr>
              <a:t>문의하십시오.</a:t>
            </a:r>
            <a:endParaRPr sz="1100" dirty="0">
              <a:latin typeface="AdobeClean-LightIt"/>
              <a:cs typeface="AdobeClean-LightIt"/>
            </a:endParaRPr>
          </a:p>
          <a:p>
            <a:pPr marL="34290">
              <a:lnSpc>
                <a:spcPct val="100000"/>
              </a:lnSpc>
              <a:spcBef>
                <a:spcPts val="795"/>
              </a:spcBef>
            </a:pPr>
            <a:r>
              <a:rPr lang="de-de" sz="800" spc="-5" dirty="0">
                <a:solidFill>
                  <a:srgbClr val="6D6D6D"/>
                </a:solidFill>
                <a:latin typeface="Adobe Clean"/>
                <a:cs typeface="Adobe Clean"/>
              </a:rPr>
              <a:t>©2021 Adobe. All Rights Reserved. Adobe</a:t>
            </a:r>
            <a:r>
              <a:rPr lang="de-de" sz="800" spc="75" dirty="0">
                <a:solidFill>
                  <a:srgbClr val="6D6D6D"/>
                </a:solidFill>
                <a:latin typeface="Adobe Clean"/>
                <a:cs typeface="Adobe Clean"/>
              </a:rPr>
              <a:t> </a:t>
            </a:r>
            <a:r>
              <a:rPr lang="de-de" sz="800" spc="-5" dirty="0">
                <a:solidFill>
                  <a:srgbClr val="6D6D6D"/>
                </a:solidFill>
                <a:latin typeface="Adobe Clean"/>
                <a:cs typeface="Adobe Clean"/>
              </a:rPr>
              <a:t>기밀.</a:t>
            </a:r>
            <a:endParaRPr sz="800" dirty="0">
              <a:latin typeface="Adobe Clean"/>
              <a:cs typeface="Adobe Clean"/>
            </a:endParaRPr>
          </a:p>
        </p:txBody>
      </p:sp>
      <p:sp>
        <p:nvSpPr>
          <p:cNvPr id="64" name="object 23">
            <a:extLst>
              <a:ext uri="{FF2B5EF4-FFF2-40B4-BE49-F238E27FC236}">
                <a16:creationId xmlns:a16="http://schemas.microsoft.com/office/drawing/2014/main" id="{41467BDC-3D83-D844-B922-CD07E94E5AAB}"/>
              </a:ext>
            </a:extLst>
          </p:cNvPr>
          <p:cNvSpPr txBox="1"/>
          <p:nvPr/>
        </p:nvSpPr>
        <p:spPr>
          <a:xfrm>
            <a:off x="171129" y="5057379"/>
            <a:ext cx="6476646" cy="755976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lvl="0">
              <a:spcBef>
                <a:spcPts val="915"/>
              </a:spcBef>
            </a:pPr>
            <a:r>
              <a:rPr lang="en-US" altLang="ko-KR" sz="1400" b="1" spc="-15" dirty="0">
                <a:solidFill>
                  <a:srgbClr val="020302"/>
                </a:solidFill>
                <a:latin typeface="Adobe Clean"/>
                <a:cs typeface="Adobe Clean"/>
              </a:rPr>
              <a:t>Adobe </a:t>
            </a:r>
            <a:r>
              <a:rPr lang="ko-KR" altLang="en-US" sz="1400" b="1" spc="-15" dirty="0">
                <a:solidFill>
                  <a:srgbClr val="020302"/>
                </a:solidFill>
                <a:latin typeface="Adobe Clean"/>
                <a:cs typeface="Adobe Clean"/>
              </a:rPr>
              <a:t>지원의 지역적 범위</a:t>
            </a:r>
            <a:r>
              <a:rPr lang="en-US" altLang="ko-KR" sz="1400" b="1" spc="-15" dirty="0">
                <a:solidFill>
                  <a:srgbClr val="020302"/>
                </a:solidFill>
                <a:latin typeface="Adobe Clean"/>
                <a:cs typeface="Adobe Clean"/>
              </a:rPr>
              <a:t>, </a:t>
            </a:r>
            <a:r>
              <a:rPr lang="ko-KR" altLang="en-US" sz="1400" b="1" spc="-15" dirty="0">
                <a:solidFill>
                  <a:srgbClr val="020302"/>
                </a:solidFill>
                <a:latin typeface="Adobe Clean"/>
                <a:cs typeface="Adobe Clean"/>
              </a:rPr>
              <a:t>로컬 운영 시간 및 언어 지원</a:t>
            </a:r>
            <a:endParaRPr lang="pl-PL" altLang="ko-KR" sz="1400" b="1" spc="-15" dirty="0">
              <a:solidFill>
                <a:srgbClr val="020302"/>
              </a:solidFill>
              <a:latin typeface="Adobe Clean"/>
              <a:cs typeface="Adobe Clean"/>
            </a:endParaRPr>
          </a:p>
          <a:p>
            <a:pPr lvl="0">
              <a:spcBef>
                <a:spcPts val="915"/>
              </a:spcBef>
            </a:pPr>
            <a:r>
              <a:rPr lang="en-US" altLang="ko-KR" sz="1000" spc="-15" dirty="0">
                <a:solidFill>
                  <a:srgbClr val="1F1F1F"/>
                </a:solidFill>
                <a:latin typeface="AdobeClean-Light"/>
              </a:rPr>
              <a:t>Adobe </a:t>
            </a:r>
            <a:r>
              <a:rPr lang="ko-KR" altLang="en-US" sz="1000" spc="-15" dirty="0">
                <a:solidFill>
                  <a:srgbClr val="1F1F1F"/>
                </a:solidFill>
                <a:latin typeface="AdobeClean-Light"/>
              </a:rPr>
              <a:t>지원의 지역적 범위는 </a:t>
            </a:r>
            <a:r>
              <a:rPr lang="en-US" altLang="ko-KR" sz="1000" spc="-15" dirty="0">
                <a:solidFill>
                  <a:srgbClr val="1F1F1F"/>
                </a:solidFill>
                <a:latin typeface="AdobeClean-Light"/>
              </a:rPr>
              <a:t>(</a:t>
            </a:r>
            <a:r>
              <a:rPr lang="ko-KR" altLang="en-US" sz="1000" spc="-15" dirty="0">
                <a:solidFill>
                  <a:srgbClr val="1F1F1F"/>
                </a:solidFill>
                <a:latin typeface="AdobeClean-Light"/>
              </a:rPr>
              <a:t>판매 주문서 또는 기타 </a:t>
            </a:r>
            <a:r>
              <a:rPr lang="en-US" altLang="ko-KR" sz="1000" spc="-15" dirty="0">
                <a:solidFill>
                  <a:srgbClr val="1F1F1F"/>
                </a:solidFill>
                <a:latin typeface="AdobeClean-Light"/>
              </a:rPr>
              <a:t>Adobe </a:t>
            </a:r>
            <a:r>
              <a:rPr lang="ko-KR" altLang="en-US" sz="1000" spc="-15" dirty="0">
                <a:solidFill>
                  <a:srgbClr val="1F1F1F"/>
                </a:solidFill>
                <a:latin typeface="AdobeClean-Light"/>
              </a:rPr>
              <a:t>지원 구매 문서를 통해</a:t>
            </a:r>
            <a:r>
              <a:rPr lang="en-US" altLang="ko-KR" sz="1000" spc="-15" dirty="0">
                <a:solidFill>
                  <a:srgbClr val="1F1F1F"/>
                </a:solidFill>
                <a:latin typeface="AdobeClean-Light"/>
              </a:rPr>
              <a:t>) </a:t>
            </a:r>
            <a:r>
              <a:rPr lang="ko-KR" altLang="en-US" sz="1000" spc="-15" dirty="0">
                <a:solidFill>
                  <a:srgbClr val="1F1F1F"/>
                </a:solidFill>
                <a:latin typeface="AdobeClean-Light"/>
              </a:rPr>
              <a:t>고객의 청구 주소를 다음 지역 중 하나에 맞춤으로써 설정됩니다</a:t>
            </a:r>
            <a:r>
              <a:rPr lang="en-US" altLang="ko-KR" sz="1000" spc="-15" dirty="0">
                <a:solidFill>
                  <a:srgbClr val="1F1F1F"/>
                </a:solidFill>
                <a:latin typeface="AdobeClean-Light"/>
              </a:rPr>
              <a:t>.</a:t>
            </a:r>
            <a:endParaRPr lang="de-de" sz="1000" spc="-15" dirty="0">
              <a:solidFill>
                <a:srgbClr val="1F1F1F"/>
              </a:solidFill>
              <a:latin typeface="AdobeClean-Light"/>
            </a:endParaRPr>
          </a:p>
        </p:txBody>
      </p:sp>
      <p:graphicFrame>
        <p:nvGraphicFramePr>
          <p:cNvPr id="25" name="Table 6">
            <a:extLst>
              <a:ext uri="{FF2B5EF4-FFF2-40B4-BE49-F238E27FC236}">
                <a16:creationId xmlns:a16="http://schemas.microsoft.com/office/drawing/2014/main" id="{3A91F5B0-3974-A14D-A146-FB590F2AAD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2712647"/>
              </p:ext>
            </p:extLst>
          </p:nvPr>
        </p:nvGraphicFramePr>
        <p:xfrm>
          <a:off x="171128" y="5907213"/>
          <a:ext cx="7391400" cy="155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7850">
                  <a:extLst>
                    <a:ext uri="{9D8B030D-6E8A-4147-A177-3AD203B41FA5}">
                      <a16:colId xmlns:a16="http://schemas.microsoft.com/office/drawing/2014/main" val="2364693614"/>
                    </a:ext>
                  </a:extLst>
                </a:gridCol>
                <a:gridCol w="1847850">
                  <a:extLst>
                    <a:ext uri="{9D8B030D-6E8A-4147-A177-3AD203B41FA5}">
                      <a16:colId xmlns:a16="http://schemas.microsoft.com/office/drawing/2014/main" val="1545335406"/>
                    </a:ext>
                  </a:extLst>
                </a:gridCol>
                <a:gridCol w="1847850">
                  <a:extLst>
                    <a:ext uri="{9D8B030D-6E8A-4147-A177-3AD203B41FA5}">
                      <a16:colId xmlns:a16="http://schemas.microsoft.com/office/drawing/2014/main" val="4165218250"/>
                    </a:ext>
                  </a:extLst>
                </a:gridCol>
                <a:gridCol w="1847850">
                  <a:extLst>
                    <a:ext uri="{9D8B030D-6E8A-4147-A177-3AD203B41FA5}">
                      <a16:colId xmlns:a16="http://schemas.microsoft.com/office/drawing/2014/main" val="2150443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미주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유럽, 중동 및 아프리카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아시아 태평양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일본 </a:t>
                      </a:r>
                      <a:r>
                        <a:rPr lang="de-de" sz="1100" baseline="30000" dirty="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1 </a:t>
                      </a:r>
                      <a:endParaRPr lang="en-US" sz="1100" dirty="0">
                        <a:solidFill>
                          <a:schemeClr val="tx1"/>
                        </a:solidFill>
                        <a:latin typeface="Adobe Clean" panose="020B05030204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1285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오전 6시~오후 5시 30분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오전 9시~오후 5시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오전 9시~오후 5시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오전 9시~오후 5시 30분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4796478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marL="0" marR="0" lvl="0" indent="0" algn="ctr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de-de" sz="1100" b="1" i="0" u="none" strike="noStrike" kern="0" cap="none" spc="0" normalizeH="0" baseline="3000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Adobe Clean"/>
                          <a:ea typeface="+mn-ea"/>
                          <a:cs typeface="+mn-cs"/>
                        </a:rPr>
                        <a:t> </a:t>
                      </a:r>
                      <a:r>
                        <a:rPr lang="de-de" sz="1100" dirty="0">
                          <a:solidFill>
                            <a:schemeClr val="tx1"/>
                          </a:solidFill>
                          <a:latin typeface="Adobe Clean"/>
                        </a:rPr>
                        <a:t>언어 지원은 영어와 일본어로만 제공됩니다.</a:t>
                      </a:r>
                      <a:endParaRPr lang="en-US" dirty="0">
                        <a:latin typeface="Adobe Clean"/>
                      </a:endParaRPr>
                    </a:p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de-de" sz="1100" i="1" dirty="0">
                          <a:solidFill>
                            <a:schemeClr val="tx1"/>
                          </a:solidFill>
                          <a:latin typeface="Adobe Clean"/>
                        </a:rPr>
                        <a:t>*Adobe Commerce에서는 일본어 지원이 제외됩니다.</a:t>
                      </a:r>
                    </a:p>
                    <a:p>
                      <a:pPr algn="ctr"/>
                      <a:endParaRPr kumimoji="0" lang="en-US" sz="1100" b="1" i="0" u="none" strike="noStrike" kern="0" cap="none" spc="0" normalizeH="0" baseline="30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dobe Clean" panose="020B0503020404020204" pitchFamily="34" charset="0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de-de" sz="1100" i="0" dirty="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 </a:t>
                      </a:r>
                      <a:r>
                        <a:rPr lang="de-de" sz="1100" i="0" baseline="30000" dirty="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1 </a:t>
                      </a:r>
                      <a:r>
                        <a:rPr lang="ko-KR" altLang="en-US" sz="1100" i="0" dirty="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일본에서 </a:t>
                      </a:r>
                      <a:r>
                        <a:rPr lang="en-US" altLang="ko-KR" sz="1100" i="0" dirty="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P2, P3, P4 </a:t>
                      </a:r>
                      <a:r>
                        <a:rPr lang="ko-KR" altLang="en-US" sz="1100" i="0" dirty="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사례는 업무 시간으로만 제한됩니다</a:t>
                      </a:r>
                      <a:r>
                        <a:rPr lang="en-US" altLang="ko-KR" sz="1100" i="0" dirty="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.</a:t>
                      </a:r>
                      <a:endParaRPr lang="de-de" sz="1100" b="1" i="0" dirty="0">
                        <a:solidFill>
                          <a:schemeClr val="tx1"/>
                        </a:solidFill>
                        <a:latin typeface="Adobe Clean" panose="020B0503020404020204" pitchFamily="34" charset="0"/>
                      </a:endParaRPr>
                    </a:p>
                    <a:p>
                      <a:r>
                        <a:rPr lang="de-de" sz="1100" b="1" i="0" u="none" strike="noStrike" kern="0" cap="none" spc="0" normalizeH="0" baseline="3000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Adobe Clean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dobe Clean" panose="020B05030204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dobe Clean" panose="020B05030204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dobe Clean" panose="020B05030204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6762220"/>
                  </a:ext>
                </a:extLst>
              </a:tr>
            </a:tbl>
          </a:graphicData>
        </a:graphic>
      </p:graphicFrame>
      <p:sp>
        <p:nvSpPr>
          <p:cNvPr id="50" name="object 30">
            <a:extLst>
              <a:ext uri="{FF2B5EF4-FFF2-40B4-BE49-F238E27FC236}">
                <a16:creationId xmlns:a16="http://schemas.microsoft.com/office/drawing/2014/main" id="{043050D0-21FC-0C42-8484-7FE7C0DB771F}"/>
              </a:ext>
            </a:extLst>
          </p:cNvPr>
          <p:cNvSpPr/>
          <p:nvPr/>
        </p:nvSpPr>
        <p:spPr>
          <a:xfrm>
            <a:off x="171128" y="7483367"/>
            <a:ext cx="7391400" cy="1610360"/>
          </a:xfrm>
          <a:custGeom>
            <a:avLst/>
            <a:gdLst/>
            <a:ahLst/>
            <a:cxnLst/>
            <a:rect l="l" t="t" r="r" b="b"/>
            <a:pathLst>
              <a:path w="7391400" h="1610359">
                <a:moveTo>
                  <a:pt x="7391400" y="0"/>
                </a:moveTo>
                <a:lnTo>
                  <a:pt x="0" y="0"/>
                </a:lnTo>
                <a:lnTo>
                  <a:pt x="0" y="1610361"/>
                </a:lnTo>
                <a:lnTo>
                  <a:pt x="7391400" y="1610361"/>
                </a:lnTo>
                <a:lnTo>
                  <a:pt x="7391400" y="0"/>
                </a:lnTo>
                <a:close/>
              </a:path>
            </a:pathLst>
          </a:custGeom>
          <a:solidFill>
            <a:srgbClr val="57575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3" name="object 56">
            <a:extLst>
              <a:ext uri="{FF2B5EF4-FFF2-40B4-BE49-F238E27FC236}">
                <a16:creationId xmlns:a16="http://schemas.microsoft.com/office/drawing/2014/main" id="{488FF0A5-3931-B14A-A256-9BD5C4AB39DA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77091" y="7483366"/>
            <a:ext cx="2212084" cy="1595099"/>
          </a:xfrm>
          <a:prstGeom prst="rect">
            <a:avLst/>
          </a:prstGeom>
        </p:spPr>
      </p:pic>
      <p:sp>
        <p:nvSpPr>
          <p:cNvPr id="84" name="object 64">
            <a:extLst>
              <a:ext uri="{FF2B5EF4-FFF2-40B4-BE49-F238E27FC236}">
                <a16:creationId xmlns:a16="http://schemas.microsoft.com/office/drawing/2014/main" id="{21E0A3A6-11B9-E44E-A4F0-18AED6E614AE}"/>
              </a:ext>
            </a:extLst>
          </p:cNvPr>
          <p:cNvSpPr txBox="1"/>
          <p:nvPr/>
        </p:nvSpPr>
        <p:spPr>
          <a:xfrm>
            <a:off x="2743200" y="8528519"/>
            <a:ext cx="1045329" cy="38544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4288" marR="5080" indent="-14288" algn="ctr">
              <a:lnSpc>
                <a:spcPts val="1390"/>
              </a:lnSpc>
              <a:spcBef>
                <a:spcPts val="185"/>
              </a:spcBef>
            </a:pPr>
            <a:r>
              <a:rPr lang="de-de" sz="1200" b="1" spc="-15" dirty="0">
                <a:solidFill>
                  <a:srgbClr val="FFFFFF"/>
                </a:solidFill>
                <a:latin typeface="Adobe Clean"/>
                <a:cs typeface="Adobe Clean"/>
              </a:rPr>
              <a:t>탁월한</a:t>
            </a:r>
            <a:r>
              <a:rPr lang="de-de" sz="1200" b="1" dirty="0">
                <a:solidFill>
                  <a:srgbClr val="FFFFFF"/>
                </a:solidFill>
                <a:latin typeface="Adobe Clean"/>
                <a:cs typeface="Adobe Clean"/>
              </a:rPr>
              <a:t> </a:t>
            </a:r>
            <a:r>
              <a:rPr lang="de-de" sz="1200" b="1" spc="-25" dirty="0">
                <a:solidFill>
                  <a:srgbClr val="FFFFFF"/>
                </a:solidFill>
                <a:latin typeface="Adobe Clean"/>
                <a:cs typeface="Adobe Clean"/>
              </a:rPr>
              <a:t>전문성</a:t>
            </a:r>
            <a:endParaRPr sz="1200" dirty="0">
              <a:latin typeface="Adobe Clean"/>
              <a:cs typeface="Adobe Clean"/>
            </a:endParaRPr>
          </a:p>
        </p:txBody>
      </p:sp>
      <p:sp>
        <p:nvSpPr>
          <p:cNvPr id="85" name="object 64">
            <a:extLst>
              <a:ext uri="{FF2B5EF4-FFF2-40B4-BE49-F238E27FC236}">
                <a16:creationId xmlns:a16="http://schemas.microsoft.com/office/drawing/2014/main" id="{3921F04C-B61B-A948-947F-C33BBFF39A32}"/>
              </a:ext>
            </a:extLst>
          </p:cNvPr>
          <p:cNvSpPr txBox="1"/>
          <p:nvPr/>
        </p:nvSpPr>
        <p:spPr>
          <a:xfrm>
            <a:off x="4732495" y="8541244"/>
            <a:ext cx="810895" cy="382797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4288" marR="5080" indent="-14288" algn="ctr">
              <a:lnSpc>
                <a:spcPts val="1390"/>
              </a:lnSpc>
              <a:spcBef>
                <a:spcPts val="185"/>
              </a:spcBef>
            </a:pPr>
            <a:r>
              <a:rPr lang="de-de" sz="1200" b="1" spc="-15" dirty="0">
                <a:solidFill>
                  <a:srgbClr val="FFFFFF"/>
                </a:solidFill>
                <a:latin typeface="Adobe Clean"/>
                <a:cs typeface="Adobe Clean"/>
              </a:rPr>
              <a:t>신속한 지원</a:t>
            </a:r>
            <a:endParaRPr sz="1200" dirty="0">
              <a:latin typeface="Adobe Clean"/>
              <a:cs typeface="Adobe Clean"/>
            </a:endParaRPr>
          </a:p>
        </p:txBody>
      </p:sp>
      <p:sp>
        <p:nvSpPr>
          <p:cNvPr id="86" name="object 32">
            <a:extLst>
              <a:ext uri="{FF2B5EF4-FFF2-40B4-BE49-F238E27FC236}">
                <a16:creationId xmlns:a16="http://schemas.microsoft.com/office/drawing/2014/main" id="{73055FA1-8180-F44A-A86E-2B1D4C7C6B5E}"/>
              </a:ext>
            </a:extLst>
          </p:cNvPr>
          <p:cNvSpPr txBox="1"/>
          <p:nvPr/>
        </p:nvSpPr>
        <p:spPr>
          <a:xfrm>
            <a:off x="6517939" y="8543943"/>
            <a:ext cx="721061" cy="38408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4288" marR="5080" indent="-14288" algn="ctr">
              <a:lnSpc>
                <a:spcPts val="1390"/>
              </a:lnSpc>
              <a:spcBef>
                <a:spcPts val="185"/>
              </a:spcBef>
            </a:pPr>
            <a:r>
              <a:rPr lang="de-de" sz="1200" b="1" spc="-50" dirty="0">
                <a:solidFill>
                  <a:srgbClr val="FFFFFF"/>
                </a:solidFill>
                <a:latin typeface="Adobe Clean"/>
                <a:cs typeface="Adobe Clean"/>
              </a:rPr>
              <a:t>전략적</a:t>
            </a:r>
            <a:r>
              <a:rPr lang="de-de" sz="1200" b="1" dirty="0">
                <a:solidFill>
                  <a:srgbClr val="FFFFFF"/>
                </a:solidFill>
                <a:latin typeface="Adobe Clean"/>
                <a:cs typeface="Adobe Clean"/>
              </a:rPr>
              <a:t> </a:t>
            </a:r>
            <a:r>
              <a:rPr lang="de-de" sz="1200" b="1" spc="-45" dirty="0">
                <a:solidFill>
                  <a:srgbClr val="FFFFFF"/>
                </a:solidFill>
                <a:latin typeface="Adobe Clean"/>
                <a:cs typeface="Adobe Clean"/>
              </a:rPr>
              <a:t>조언</a:t>
            </a:r>
            <a:endParaRPr sz="1200" dirty="0">
              <a:latin typeface="Adobe Clean"/>
              <a:cs typeface="Adobe Clean"/>
            </a:endParaRPr>
          </a:p>
        </p:txBody>
      </p:sp>
      <p:graphicFrame>
        <p:nvGraphicFramePr>
          <p:cNvPr id="111" name="Table 6">
            <a:extLst>
              <a:ext uri="{FF2B5EF4-FFF2-40B4-BE49-F238E27FC236}">
                <a16:creationId xmlns:a16="http://schemas.microsoft.com/office/drawing/2014/main" id="{D8653CEC-4213-DE40-9BAF-D1E3318FF89C}"/>
              </a:ext>
            </a:extLst>
          </p:cNvPr>
          <p:cNvGraphicFramePr>
            <a:graphicFrameLocks noGrp="1"/>
          </p:cNvGraphicFramePr>
          <p:nvPr/>
        </p:nvGraphicFramePr>
        <p:xfrm>
          <a:off x="194236" y="1059345"/>
          <a:ext cx="7368291" cy="330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1964">
                  <a:extLst>
                    <a:ext uri="{9D8B030D-6E8A-4147-A177-3AD203B41FA5}">
                      <a16:colId xmlns:a16="http://schemas.microsoft.com/office/drawing/2014/main" val="2364693614"/>
                    </a:ext>
                  </a:extLst>
                </a:gridCol>
                <a:gridCol w="3676327">
                  <a:extLst>
                    <a:ext uri="{9D8B030D-6E8A-4147-A177-3AD203B41FA5}">
                      <a16:colId xmlns:a16="http://schemas.microsoft.com/office/drawing/2014/main" val="15453354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100" b="0" dirty="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  <a:ea typeface="+mn-ea"/>
                          <a:cs typeface="+mn-cs"/>
                          <a:hlinkClick r:id="rId7"/>
                        </a:rPr>
                        <a:t>Experience League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Adobe Clean" panose="020B0503020404020204" pitchFamily="34" charset="0"/>
                        <a:ea typeface="+mn-ea"/>
                        <a:cs typeface="+mn-cs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b="0" kern="1200" dirty="0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  <a:t>Experience League를 통해 Adobe는 기업이 Adobe 투자에서 기대하는 가치를 달성하도록 지원합니다. 고객이 자기 주도 튜토리얼, 제품 설명서, 강의식 교육, 커뮤니티 및 기술 지원을 포함하는 개인 맞춤형 성공 경로를 따라가며 배우고, 교류하고, 성장할 수 있는 통합된 공간입니다.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1285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dirty="0">
                          <a:solidFill>
                            <a:schemeClr val="dk1"/>
                          </a:solidFill>
                          <a:effectLst/>
                          <a:latin typeface="Adobe Clean" panose="020B0503020404020204" pitchFamily="34" charset="0"/>
                          <a:ea typeface="+mn-ea"/>
                          <a:cs typeface="+mn-cs"/>
                          <a:hlinkClick r:id="rId8"/>
                        </a:rPr>
                        <a:t>교육</a:t>
                      </a:r>
                      <a:r>
                        <a:rPr lang="de-de" sz="1100" dirty="0">
                          <a:solidFill>
                            <a:schemeClr val="dk1"/>
                          </a:solidFill>
                          <a:effectLst/>
                          <a:latin typeface="Adobe Clean" panose="020B0503020404020204" pitchFamily="34" charset="0"/>
                          <a:ea typeface="+mn-ea"/>
                          <a:cs typeface="+mn-cs"/>
                        </a:rPr>
                        <a:t> 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Adobe Clean" panose="020B0503020404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kern="1200" dirty="0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  <a:t>Adobe 디지털 학습 서비스 과정은 Experience League에서 액세스할 수 있습니다. 학습 과정은 주문형 수업과 강의식 수업을 모두 통합합니다. 여기에서 시장 가치를 인정받은 기술을 습득하고 조직에 포지셔닝하여 성공으로 이끌 수 있습니다.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7522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dirty="0">
                          <a:solidFill>
                            <a:schemeClr val="tx1"/>
                          </a:solidFill>
                          <a:effectLst/>
                          <a:latin typeface="Adobe Clean" panose="020B0503020404020204" pitchFamily="34" charset="0"/>
                          <a:ea typeface="+mn-ea"/>
                          <a:cs typeface="+mn-cs"/>
                          <a:hlinkClick r:id="rId9"/>
                        </a:rPr>
                        <a:t>생산 문제 및 시스템 중단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Adobe Clean" panose="020B0503020404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kern="1200" dirty="0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  <a:t>Status.adobe.com은 다중 테넌트 환경에 배포된 모든 Adobe 제품 및 서비스의 상태 정보를 전달합니다. 고객은 구독 기본 설정을 선택하여 Adobe가 제품 이벤트를 생성 업데이트 또는 해결할 때마다 이메일 알림을 받을 수 있습니다. 여기에는 예정된 유지 관리 또는 다양한 심각도 수준의 서비스 문제가 포함될 수 있습니다.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6233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0" i="0" dirty="0">
                          <a:solidFill>
                            <a:schemeClr val="dk1"/>
                          </a:solidFill>
                          <a:effectLst/>
                          <a:latin typeface="Adobe Clean" panose="020B0503020404020204" pitchFamily="34" charset="0"/>
                          <a:ea typeface="+mn-ea"/>
                          <a:cs typeface="+mn-cs"/>
                          <a:hlinkClick r:id="rId10" tooltip="https://helpx.adobe.com/kr/support/programs/enterprise-support-programs/premier-support-business.html"/>
                        </a:rPr>
                        <a:t>비즈니스 지원 웹 사이트</a:t>
                      </a:r>
                      <a:endParaRPr lang="en-US" sz="1100" b="0" i="0" dirty="0">
                        <a:solidFill>
                          <a:schemeClr val="dk1"/>
                        </a:solidFill>
                        <a:effectLst/>
                        <a:latin typeface="Adobe Clean" panose="020B0503020404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kern="1200" dirty="0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  <a:t>Adobe 비즈니스 지원 웹 사이트입니다.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2135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dirty="0">
                          <a:solidFill>
                            <a:schemeClr val="tx1"/>
                          </a:solidFill>
                          <a:effectLst/>
                          <a:latin typeface="Adobe Clean" panose="020B0503020404020204" pitchFamily="34" charset="0"/>
                          <a:ea typeface="+mn-ea"/>
                          <a:cs typeface="+mn-cs"/>
                          <a:hlinkClick r:id="rId11"/>
                        </a:rPr>
                        <a:t>약관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Adobe Clean" panose="020B0503020404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kern="1200" dirty="0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  <a:t>지원 서비스 제공 사항을 자세히 설명하는 약관입니다.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3862379"/>
                  </a:ext>
                </a:extLst>
              </a:tr>
            </a:tbl>
          </a:graphicData>
        </a:graphic>
      </p:graphicFrame>
      <p:pic>
        <p:nvPicPr>
          <p:cNvPr id="8" name="Graphic 7" descr="타겟 개요">
            <a:extLst>
              <a:ext uri="{FF2B5EF4-FFF2-40B4-BE49-F238E27FC236}">
                <a16:creationId xmlns:a16="http://schemas.microsoft.com/office/drawing/2014/main" id="{1EAA263E-04A7-0D46-952E-EA3033B4511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605069" y="7754465"/>
            <a:ext cx="548640" cy="548640"/>
          </a:xfrm>
          <a:prstGeom prst="rect">
            <a:avLst/>
          </a:prstGeom>
        </p:spPr>
      </p:pic>
      <p:pic>
        <p:nvPicPr>
          <p:cNvPr id="10" name="Graphic 9" descr="로켓 개요">
            <a:extLst>
              <a:ext uri="{FF2B5EF4-FFF2-40B4-BE49-F238E27FC236}">
                <a16:creationId xmlns:a16="http://schemas.microsoft.com/office/drawing/2014/main" id="{A068EBC3-B418-4E4A-A520-101CA4B39F2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812464" y="7751776"/>
            <a:ext cx="548640" cy="548640"/>
          </a:xfrm>
          <a:prstGeom prst="rect">
            <a:avLst/>
          </a:prstGeom>
        </p:spPr>
      </p:pic>
      <p:pic>
        <p:nvPicPr>
          <p:cNvPr id="12" name="Graphic 11" descr="메달 개요">
            <a:extLst>
              <a:ext uri="{FF2B5EF4-FFF2-40B4-BE49-F238E27FC236}">
                <a16:creationId xmlns:a16="http://schemas.microsoft.com/office/drawing/2014/main" id="{C7BEFC2D-0CA6-0448-B9FA-6E1581CA6D3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971998" y="7751776"/>
            <a:ext cx="548640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037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5F5F5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783BF6876BCC646A459363AF21A7736" ma:contentTypeVersion="10" ma:contentTypeDescription="Create a new document." ma:contentTypeScope="" ma:versionID="c4ffda7f4f415767600769e454c2ea87">
  <xsd:schema xmlns:xsd="http://www.w3.org/2001/XMLSchema" xmlns:xs="http://www.w3.org/2001/XMLSchema" xmlns:p="http://schemas.microsoft.com/office/2006/metadata/properties" xmlns:ns2="8a053bff-88be-49e4-9a87-e748e18b8b62" xmlns:ns3="6c8368ec-3776-49b5-a5bb-90648cf9530f" targetNamespace="http://schemas.microsoft.com/office/2006/metadata/properties" ma:root="true" ma:fieldsID="df3ec33bccc23e23bce7bc897fad43d1" ns2:_="" ns3:_="">
    <xsd:import namespace="8a053bff-88be-49e4-9a87-e748e18b8b62"/>
    <xsd:import namespace="6c8368ec-3776-49b5-a5bb-90648cf9530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053bff-88be-49e4-9a87-e748e18b8b6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c8368ec-3776-49b5-a5bb-90648cf9530f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5AE3B0B-E909-400C-B0B3-909FB50E07D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0DB8BDF-6DA8-4ABC-A3CA-043AFD674CF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a053bff-88be-49e4-9a87-e748e18b8b62"/>
    <ds:schemaRef ds:uri="6c8368ec-3776-49b5-a5bb-90648cf9530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0FC3CAF-E6F1-40E3-87D4-6B781C97D6B4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21414</TotalTime>
  <Words>1061</Words>
  <Application>Microsoft Macintosh PowerPoint</Application>
  <PresentationFormat>Custom</PresentationFormat>
  <Paragraphs>129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3" baseType="lpstr">
      <vt:lpstr>Adobe Clean</vt:lpstr>
      <vt:lpstr>Adobe Clean Light</vt:lpstr>
      <vt:lpstr>Adobe Clean SemiLight</vt:lpstr>
      <vt:lpstr>AdobeClean-Light</vt:lpstr>
      <vt:lpstr>AdobeClean-LightIt</vt:lpstr>
      <vt:lpstr>Arial</vt:lpstr>
      <vt:lpstr>Calibri</vt:lpstr>
      <vt:lpstr>Times New Roman</vt:lpstr>
      <vt:lpstr>Wingdings</vt:lpstr>
      <vt:lpstr>Office Theme</vt:lpstr>
      <vt:lpstr>Adobe   지원 플랜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Zabielski, Dawid (Contractor)</cp:lastModifiedBy>
  <cp:revision>144</cp:revision>
  <dcterms:created xsi:type="dcterms:W3CDTF">2020-11-03T06:32:09Z</dcterms:created>
  <dcterms:modified xsi:type="dcterms:W3CDTF">2021-11-18T14:07:33Z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2020-07-21T00:00:00Z</vt:filetime>
  </property>
  <property fmtid="{D5CDD505-2E9C-101B-9397-08002B2CF9AE}" pid="3" name="Creator">
    <vt:lpwstr>Adobe InDesign 15.0 (Windows)</vt:lpwstr>
  </property>
  <property fmtid="{D5CDD505-2E9C-101B-9397-08002B2CF9AE}" pid="4" name="LastSaved">
    <vt:filetime>2020-11-03T00:00:00Z</vt:filetime>
  </property>
  <property fmtid="{D5CDD505-2E9C-101B-9397-08002B2CF9AE}" pid="5" name="ContentTypeId">
    <vt:lpwstr>0x010100E783BF6876BCC646A459363AF21A7736</vt:lpwstr>
  </property>
</Properties>
</file>