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9"/>
  </p:notesMasterIdLst>
  <p:sldIdLst>
    <p:sldId id="267" r:id="rId5"/>
    <p:sldId id="259" r:id="rId6"/>
    <p:sldId id="266" r:id="rId7"/>
    <p:sldId id="261" r:id="rId8"/>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ilah Johnson" initials="AJ" lastIdx="8" clrIdx="0">
    <p:extLst>
      <p:ext uri="{19B8F6BF-5375-455C-9EA6-DF929625EA0E}">
        <p15:presenceInfo xmlns:p15="http://schemas.microsoft.com/office/powerpoint/2012/main" userId="S::akjohnso@adobe.com::2fa3aa60-0c9c-4d06-bae2-7959832412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8E3"/>
    <a:srgbClr val="2E8FFF"/>
    <a:srgbClr val="585959"/>
    <a:srgbClr val="FA0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02B349-0406-AE51-D438-E7A0BE890230}" v="20" dt="2021-08-25T18:45:08.206"/>
    <p1510:client id="{BAC4F85F-6423-7248-85C4-44132DA97563}" v="77" dt="2021-08-07T08:51:03.45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p:scale>
          <a:sx n="118" d="100"/>
          <a:sy n="118" d="100"/>
        </p:scale>
        <p:origin x="2432" y="-1968"/>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y Witt" userId="S::awitt@adobe.com::e9157bdf-53b2-40e4-9459-936793d75696" providerId="AD" clId="Web-{3F02B349-0406-AE51-D438-E7A0BE890230}"/>
    <pc:docChg chg="modSld">
      <pc:chgData name="Andy Witt" userId="S::awitt@adobe.com::e9157bdf-53b2-40e4-9459-936793d75696" providerId="AD" clId="Web-{3F02B349-0406-AE51-D438-E7A0BE890230}" dt="2021-08-25T18:45:07.550" v="11"/>
      <pc:docMkLst>
        <pc:docMk/>
      </pc:docMkLst>
      <pc:sldChg chg="modSp">
        <pc:chgData name="Andy Witt" userId="S::awitt@adobe.com::e9157bdf-53b2-40e4-9459-936793d75696" providerId="AD" clId="Web-{3F02B349-0406-AE51-D438-E7A0BE890230}" dt="2021-08-25T18:45:07.550" v="11"/>
        <pc:sldMkLst>
          <pc:docMk/>
          <pc:sldMk cId="1050037809" sldId="261"/>
        </pc:sldMkLst>
        <pc:graphicFrameChg chg="mod modGraphic">
          <ac:chgData name="Andy Witt" userId="S::awitt@adobe.com::e9157bdf-53b2-40e4-9459-936793d75696" providerId="AD" clId="Web-{3F02B349-0406-AE51-D438-E7A0BE890230}" dt="2021-08-25T18:45:07.550" v="11"/>
          <ac:graphicFrameMkLst>
            <pc:docMk/>
            <pc:sldMk cId="1050037809" sldId="261"/>
            <ac:graphicFrameMk id="25" creationId="{3A91F5B0-3974-A14D-A146-FB590F2AAD18}"/>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CCB2A597-803A-C244-97E2-A01066125D19}" type="datetimeFigureOut">
              <a:rPr lang="en-US" smtClean="0"/>
              <a:t>11/18/21</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7DA1E84E-BC3F-7D4F-A7DC-121CE042C070}" type="slidenum">
              <a:rPr lang="en-US" smtClean="0"/>
              <a:t>‹#›</a:t>
            </a:fld>
            <a:endParaRPr lang="en-US"/>
          </a:p>
        </p:txBody>
      </p:sp>
    </p:spTree>
    <p:extLst>
      <p:ext uri="{BB962C8B-B14F-4D97-AF65-F5344CB8AC3E}">
        <p14:creationId xmlns:p14="http://schemas.microsoft.com/office/powerpoint/2010/main" val="4105387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1</a:t>
            </a:fld>
            <a:endParaRPr lang="en-US"/>
          </a:p>
        </p:txBody>
      </p:sp>
    </p:spTree>
    <p:extLst>
      <p:ext uri="{BB962C8B-B14F-4D97-AF65-F5344CB8AC3E}">
        <p14:creationId xmlns:p14="http://schemas.microsoft.com/office/powerpoint/2010/main" val="3699447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2</a:t>
            </a:fld>
            <a:endParaRPr lang="en-US"/>
          </a:p>
        </p:txBody>
      </p:sp>
    </p:spTree>
    <p:extLst>
      <p:ext uri="{BB962C8B-B14F-4D97-AF65-F5344CB8AC3E}">
        <p14:creationId xmlns:p14="http://schemas.microsoft.com/office/powerpoint/2010/main" val="4282367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3</a:t>
            </a:fld>
            <a:endParaRPr lang="en-US"/>
          </a:p>
        </p:txBody>
      </p:sp>
    </p:spTree>
    <p:extLst>
      <p:ext uri="{BB962C8B-B14F-4D97-AF65-F5344CB8AC3E}">
        <p14:creationId xmlns:p14="http://schemas.microsoft.com/office/powerpoint/2010/main" val="3772311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4</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11/18/21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7772400" cy="2049016"/>
          </a:xfrm>
          <a:prstGeom prst="rect">
            <a:avLst/>
          </a:prstGeom>
        </p:spPr>
      </p:pic>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11/18/21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11/18/21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11/18/21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11/18/21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88947" y="468883"/>
            <a:ext cx="6794504" cy="391159"/>
          </a:xfrm>
          <a:prstGeom prst="rect">
            <a:avLst/>
          </a:prstGeom>
        </p:spPr>
        <p:txBody>
          <a:bodyPr wrap="square" lIns="0" tIns="0" rIns="0" bIns="0">
            <a:spAutoFit/>
          </a:bodyPr>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97788" y="9888626"/>
            <a:ext cx="2245360" cy="149859"/>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11/18/21</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18" Type="http://schemas.openxmlformats.org/officeDocument/2006/relationships/image" Target="../media/image18.png"/><Relationship Id="rId3" Type="http://schemas.openxmlformats.org/officeDocument/2006/relationships/image" Target="../media/image3.jpg"/><Relationship Id="rId21" Type="http://schemas.openxmlformats.org/officeDocument/2006/relationships/image" Target="../media/image21.svg"/><Relationship Id="rId7" Type="http://schemas.openxmlformats.org/officeDocument/2006/relationships/image" Target="../media/image7.svg"/><Relationship Id="rId12" Type="http://schemas.openxmlformats.org/officeDocument/2006/relationships/image" Target="../media/image12.png"/><Relationship Id="rId17" Type="http://schemas.openxmlformats.org/officeDocument/2006/relationships/image" Target="../media/image17.svg"/><Relationship Id="rId25" Type="http://schemas.openxmlformats.org/officeDocument/2006/relationships/image" Target="../media/image25.svg"/><Relationship Id="rId2" Type="http://schemas.openxmlformats.org/officeDocument/2006/relationships/notesSlide" Target="../notesSlides/notesSlide2.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5.xml"/><Relationship Id="rId6" Type="http://schemas.openxmlformats.org/officeDocument/2006/relationships/image" Target="../media/image6.png"/><Relationship Id="rId11" Type="http://schemas.openxmlformats.org/officeDocument/2006/relationships/image" Target="../media/image11.svg"/><Relationship Id="rId24" Type="http://schemas.openxmlformats.org/officeDocument/2006/relationships/image" Target="../media/image24.png"/><Relationship Id="rId5" Type="http://schemas.openxmlformats.org/officeDocument/2006/relationships/image" Target="../media/image5.svg"/><Relationship Id="rId15" Type="http://schemas.openxmlformats.org/officeDocument/2006/relationships/image" Target="../media/image15.svg"/><Relationship Id="rId23" Type="http://schemas.openxmlformats.org/officeDocument/2006/relationships/image" Target="../media/image23.svg"/><Relationship Id="rId10" Type="http://schemas.openxmlformats.org/officeDocument/2006/relationships/image" Target="../media/image10.png"/><Relationship Id="rId19" Type="http://schemas.openxmlformats.org/officeDocument/2006/relationships/image" Target="../media/image19.sv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 Id="rId22"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8" Type="http://schemas.openxmlformats.org/officeDocument/2006/relationships/hyperlink" Target="https://training.adobe.com/training/" TargetMode="External"/><Relationship Id="rId13" Type="http://schemas.openxmlformats.org/officeDocument/2006/relationships/image" Target="../media/image32.png"/><Relationship Id="rId3" Type="http://schemas.openxmlformats.org/officeDocument/2006/relationships/hyperlink" Target="http://www.adobe.com/kr/" TargetMode="External"/><Relationship Id="rId7" Type="http://schemas.openxmlformats.org/officeDocument/2006/relationships/hyperlink" Target="https://experienceleague.adobe.com/?support-solution=General#support" TargetMode="External"/><Relationship Id="rId12" Type="http://schemas.openxmlformats.org/officeDocument/2006/relationships/image" Target="../media/image31.svg"/><Relationship Id="rId2" Type="http://schemas.openxmlformats.org/officeDocument/2006/relationships/notesSlide" Target="../notesSlides/notesSlide4.xml"/><Relationship Id="rId16" Type="http://schemas.openxmlformats.org/officeDocument/2006/relationships/image" Target="../media/image35.svg"/><Relationship Id="rId1" Type="http://schemas.openxmlformats.org/officeDocument/2006/relationships/slideLayout" Target="../slideLayouts/slideLayout5.xml"/><Relationship Id="rId6" Type="http://schemas.openxmlformats.org/officeDocument/2006/relationships/image" Target="../media/image29.jpg"/><Relationship Id="rId11" Type="http://schemas.openxmlformats.org/officeDocument/2006/relationships/image" Target="../media/image30.png"/><Relationship Id="rId5" Type="http://schemas.openxmlformats.org/officeDocument/2006/relationships/image" Target="../media/image28.png"/><Relationship Id="rId15" Type="http://schemas.openxmlformats.org/officeDocument/2006/relationships/image" Target="../media/image34.png"/><Relationship Id="rId10" Type="http://schemas.openxmlformats.org/officeDocument/2006/relationships/hyperlink" Target="https://helpx.adobe.com/kr/support/programs/support-policies-terms-conditions.html" TargetMode="External"/><Relationship Id="rId4" Type="http://schemas.openxmlformats.org/officeDocument/2006/relationships/image" Target="../media/image3.jpg"/><Relationship Id="rId9" Type="http://schemas.openxmlformats.org/officeDocument/2006/relationships/hyperlink" Target="https://status.adobe.com/" TargetMode="External"/><Relationship Id="rId14" Type="http://schemas.openxmlformats.org/officeDocument/2006/relationships/image" Target="../media/image3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2044" y="85417"/>
            <a:ext cx="5534275" cy="366767"/>
          </a:xfrm>
          <a:prstGeom prst="rect">
            <a:avLst/>
          </a:prstGeom>
        </p:spPr>
        <p:txBody>
          <a:bodyPr vert="horz" wrap="square" lIns="0" tIns="12700" rIns="0" bIns="0" rtlCol="0">
            <a:spAutoFit/>
          </a:bodyPr>
          <a:lstStyle/>
          <a:p>
            <a:pPr marL="12700">
              <a:lnSpc>
                <a:spcPct val="100000"/>
              </a:lnSpc>
              <a:spcBef>
                <a:spcPts val="100"/>
              </a:spcBef>
            </a:pPr>
            <a:r>
              <a:rPr lang="de-de" sz="2300" spc="-229" dirty="0">
                <a:latin typeface="Adobe Clean" panose="020B0503020404020204" pitchFamily="34" charset="0"/>
              </a:rPr>
              <a:t>Adobe   </a:t>
            </a:r>
            <a:r>
              <a:rPr lang="ko-KR" altLang="en-US" sz="2300" spc="-229" dirty="0">
                <a:latin typeface="Adobe Clean" panose="020B0503020404020204" pitchFamily="34" charset="0"/>
              </a:rPr>
              <a:t>지원 플랜</a:t>
            </a:r>
            <a:endParaRPr sz="2300" spc="-229" dirty="0">
              <a:latin typeface="Adobe Clean" panose="020B0503020404020204" pitchFamily="34" charset="0"/>
            </a:endParaRPr>
          </a:p>
        </p:txBody>
      </p:sp>
      <p:sp>
        <p:nvSpPr>
          <p:cNvPr id="4" name="object 4"/>
          <p:cNvSpPr txBox="1"/>
          <p:nvPr/>
        </p:nvSpPr>
        <p:spPr>
          <a:xfrm>
            <a:off x="125148" y="7013546"/>
            <a:ext cx="5246952" cy="228268"/>
          </a:xfrm>
          <a:prstGeom prst="rect">
            <a:avLst/>
          </a:prstGeom>
        </p:spPr>
        <p:txBody>
          <a:bodyPr vert="horz" wrap="square" lIns="0" tIns="12700" rIns="0" bIns="0" rtlCol="0">
            <a:spAutoFit/>
          </a:bodyPr>
          <a:lstStyle/>
          <a:p>
            <a:pPr marL="12700">
              <a:lnSpc>
                <a:spcPct val="100000"/>
              </a:lnSpc>
              <a:spcBef>
                <a:spcPts val="100"/>
              </a:spcBef>
            </a:pPr>
            <a:r>
              <a:rPr lang="de-de" sz="1400" b="1" u="sng" spc="15" dirty="0">
                <a:solidFill>
                  <a:srgbClr val="020302"/>
                </a:solidFill>
                <a:uFill>
                  <a:solidFill>
                    <a:srgbClr val="020302"/>
                  </a:solidFill>
                </a:uFill>
                <a:latin typeface="Adobe Clean"/>
                <a:cs typeface="Adobe Clean"/>
              </a:rPr>
              <a:t>서비스</a:t>
            </a:r>
            <a:r>
              <a:rPr lang="de-de" sz="1400" b="1" u="sng" spc="20" dirty="0">
                <a:solidFill>
                  <a:srgbClr val="020302"/>
                </a:solidFill>
                <a:uFill>
                  <a:solidFill>
                    <a:srgbClr val="020302"/>
                  </a:solidFill>
                </a:uFill>
                <a:latin typeface="Adobe Clean"/>
                <a:cs typeface="Adobe Clean"/>
              </a:rPr>
              <a:t> </a:t>
            </a:r>
            <a:r>
              <a:rPr lang="de-de" sz="1400" b="1" u="sng" spc="-15" dirty="0">
                <a:solidFill>
                  <a:srgbClr val="020302"/>
                </a:solidFill>
                <a:uFill>
                  <a:solidFill>
                    <a:srgbClr val="020302"/>
                  </a:solidFill>
                </a:uFill>
                <a:latin typeface="Adobe Clean"/>
                <a:cs typeface="Adobe Clean"/>
              </a:rPr>
              <a:t>수준 </a:t>
            </a:r>
            <a:r>
              <a:rPr lang="de-de" sz="1400" b="1" u="sng" spc="-55" dirty="0">
                <a:solidFill>
                  <a:srgbClr val="020302"/>
                </a:solidFill>
                <a:uFill>
                  <a:solidFill>
                    <a:srgbClr val="020302"/>
                  </a:solidFill>
                </a:uFill>
                <a:latin typeface="Adobe Clean"/>
                <a:cs typeface="Adobe Clean"/>
              </a:rPr>
              <a:t>목표</a:t>
            </a:r>
            <a:r>
              <a:rPr lang="de-de" sz="1400" b="1" u="sng" dirty="0">
                <a:solidFill>
                  <a:srgbClr val="020302"/>
                </a:solidFill>
                <a:uFill>
                  <a:solidFill>
                    <a:srgbClr val="020302"/>
                  </a:solidFill>
                </a:uFill>
                <a:latin typeface="Adobe Clean"/>
                <a:cs typeface="Adobe Clean"/>
              </a:rPr>
              <a:t>:</a:t>
            </a:r>
            <a:r>
              <a:rPr lang="de-de" sz="1400" b="1" u="sng" spc="-85" dirty="0">
                <a:solidFill>
                  <a:srgbClr val="020302"/>
                </a:solidFill>
                <a:uFill>
                  <a:solidFill>
                    <a:srgbClr val="020302"/>
                  </a:solidFill>
                </a:uFill>
                <a:latin typeface="Adobe Clean"/>
                <a:cs typeface="Adobe Clean"/>
              </a:rPr>
              <a:t> </a:t>
            </a:r>
            <a:r>
              <a:rPr lang="de-de" sz="1400" b="1" u="sng" spc="-15" dirty="0">
                <a:solidFill>
                  <a:srgbClr val="020302"/>
                </a:solidFill>
                <a:uFill>
                  <a:solidFill>
                    <a:srgbClr val="020302"/>
                  </a:solidFill>
                </a:uFill>
                <a:latin typeface="Adobe Clean"/>
                <a:cs typeface="Adobe Clean"/>
              </a:rPr>
              <a:t>초기</a:t>
            </a:r>
            <a:r>
              <a:rPr lang="de-de" sz="1400" b="1" u="sng" spc="-145" dirty="0">
                <a:solidFill>
                  <a:srgbClr val="020302"/>
                </a:solidFill>
                <a:uFill>
                  <a:solidFill>
                    <a:srgbClr val="020302"/>
                  </a:solidFill>
                </a:uFill>
                <a:latin typeface="Adobe Clean"/>
                <a:cs typeface="Adobe Clean"/>
              </a:rPr>
              <a:t> </a:t>
            </a:r>
            <a:r>
              <a:rPr lang="de-de" sz="1400" b="1" u="sng" spc="-15" dirty="0">
                <a:solidFill>
                  <a:srgbClr val="020302"/>
                </a:solidFill>
                <a:uFill>
                  <a:solidFill>
                    <a:srgbClr val="020302"/>
                  </a:solidFill>
                </a:uFill>
                <a:latin typeface="Adobe Clean"/>
                <a:cs typeface="Adobe Clean"/>
              </a:rPr>
              <a:t>대응</a:t>
            </a:r>
            <a:endParaRPr sz="1400" u="sng" dirty="0">
              <a:latin typeface="Adobe Clean"/>
              <a:cs typeface="Adobe Clean"/>
            </a:endParaRPr>
          </a:p>
        </p:txBody>
      </p:sp>
      <p:graphicFrame>
        <p:nvGraphicFramePr>
          <p:cNvPr id="9" name="object 9"/>
          <p:cNvGraphicFramePr>
            <a:graphicFrameLocks noGrp="1"/>
          </p:cNvGraphicFramePr>
          <p:nvPr>
            <p:extLst>
              <p:ext uri="{D42A27DB-BD31-4B8C-83A1-F6EECF244321}">
                <p14:modId xmlns:p14="http://schemas.microsoft.com/office/powerpoint/2010/main" val="2070803598"/>
              </p:ext>
            </p:extLst>
          </p:nvPr>
        </p:nvGraphicFramePr>
        <p:xfrm>
          <a:off x="146919" y="7473158"/>
          <a:ext cx="7477080" cy="2319948"/>
        </p:xfrm>
        <a:graphic>
          <a:graphicData uri="http://schemas.openxmlformats.org/drawingml/2006/table">
            <a:tbl>
              <a:tblPr firstRow="1" bandRow="1">
                <a:tableStyleId>{2D5ABB26-0587-4C30-8999-92F81FD0307C}</a:tableStyleId>
              </a:tblPr>
              <a:tblGrid>
                <a:gridCol w="4109395">
                  <a:extLst>
                    <a:ext uri="{9D8B030D-6E8A-4147-A177-3AD203B41FA5}">
                      <a16:colId xmlns:a16="http://schemas.microsoft.com/office/drawing/2014/main" val="20000"/>
                    </a:ext>
                  </a:extLst>
                </a:gridCol>
                <a:gridCol w="1687286">
                  <a:extLst>
                    <a:ext uri="{9D8B030D-6E8A-4147-A177-3AD203B41FA5}">
                      <a16:colId xmlns:a16="http://schemas.microsoft.com/office/drawing/2014/main" val="20001"/>
                    </a:ext>
                  </a:extLst>
                </a:gridCol>
                <a:gridCol w="1680399">
                  <a:extLst>
                    <a:ext uri="{9D8B030D-6E8A-4147-A177-3AD203B41FA5}">
                      <a16:colId xmlns:a16="http://schemas.microsoft.com/office/drawing/2014/main" val="20002"/>
                    </a:ext>
                  </a:extLst>
                </a:gridCol>
              </a:tblGrid>
              <a:tr h="336767">
                <a:tc>
                  <a:txBody>
                    <a:bodyPr/>
                    <a:lstStyle/>
                    <a:p>
                      <a:pPr marL="50800">
                        <a:lnSpc>
                          <a:spcPct val="100000"/>
                        </a:lnSpc>
                        <a:spcBef>
                          <a:spcPts val="55"/>
                        </a:spcBef>
                      </a:pPr>
                      <a:r>
                        <a:rPr lang="de-de" sz="900" spc="-20">
                          <a:solidFill>
                            <a:srgbClr val="020302"/>
                          </a:solidFill>
                          <a:latin typeface="Adobe Clean"/>
                          <a:cs typeface="Adobe Clean"/>
                        </a:rPr>
                        <a:t>우선 순위</a:t>
                      </a:r>
                      <a:endParaRPr sz="900">
                        <a:latin typeface="Adobe Clean"/>
                        <a:cs typeface="Adobe Clean"/>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solidFill>
                      <a:srgbClr val="F7F7F7"/>
                    </a:solidFill>
                  </a:tcPr>
                </a:tc>
                <a:tc>
                  <a:txBody>
                    <a:bodyPr/>
                    <a:lstStyle/>
                    <a:p>
                      <a:pPr marL="9525" indent="0" algn="ctr">
                        <a:lnSpc>
                          <a:spcPct val="100000"/>
                        </a:lnSpc>
                        <a:spcBef>
                          <a:spcPts val="55"/>
                        </a:spcBef>
                        <a:tabLst/>
                      </a:pPr>
                      <a:r>
                        <a:rPr lang="de-de" sz="900" spc="0" dirty="0" err="1">
                          <a:solidFill>
                            <a:srgbClr val="020302"/>
                          </a:solidFill>
                          <a:latin typeface="Adobe Clean"/>
                          <a:cs typeface="Adobe Clean"/>
                        </a:rPr>
                        <a:t>온라인</a:t>
                      </a:r>
                      <a:r>
                        <a:rPr lang="de-de" sz="900" spc="0" dirty="0">
                          <a:solidFill>
                            <a:srgbClr val="020302"/>
                          </a:solidFill>
                          <a:latin typeface="Adobe Clean"/>
                          <a:cs typeface="Adobe Clean"/>
                        </a:rPr>
                        <a:t> </a:t>
                      </a:r>
                      <a:r>
                        <a:rPr lang="de-de" sz="900" spc="0" dirty="0" err="1">
                          <a:solidFill>
                            <a:srgbClr val="020302"/>
                          </a:solidFill>
                          <a:latin typeface="Adobe Clean"/>
                          <a:cs typeface="Adobe Clean"/>
                        </a:rPr>
                        <a:t>지원</a:t>
                      </a:r>
                      <a:endParaRPr sz="900" spc="0" dirty="0">
                        <a:latin typeface="Adobe Clean"/>
                        <a:cs typeface="Adobe Clean"/>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76200">
                      <a:solidFill>
                        <a:srgbClr val="B3B3B3"/>
                      </a:solidFill>
                      <a:prstDash val="solid"/>
                    </a:lnB>
                    <a:solidFill>
                      <a:srgbClr val="D9D9D9"/>
                    </a:solidFill>
                  </a:tcPr>
                </a:tc>
                <a:tc>
                  <a:txBody>
                    <a:bodyPr/>
                    <a:lstStyle/>
                    <a:p>
                      <a:pPr marL="9525" indent="0" algn="ctr">
                        <a:lnSpc>
                          <a:spcPct val="100000"/>
                        </a:lnSpc>
                        <a:spcBef>
                          <a:spcPts val="80"/>
                        </a:spcBef>
                        <a:tabLst/>
                      </a:pPr>
                      <a:r>
                        <a:rPr lang="de-de" sz="900" spc="0" dirty="0" err="1">
                          <a:solidFill>
                            <a:srgbClr val="FFFFFF"/>
                          </a:solidFill>
                          <a:latin typeface="Adobe Clean"/>
                          <a:cs typeface="Adobe Clean"/>
                        </a:rPr>
                        <a:t>엔터프라이즈</a:t>
                      </a:r>
                      <a:r>
                        <a:rPr lang="de-de" sz="900" spc="0" dirty="0">
                          <a:solidFill>
                            <a:srgbClr val="FFFFFF"/>
                          </a:solidFill>
                          <a:latin typeface="Adobe Clean"/>
                          <a:cs typeface="Adobe Clean"/>
                        </a:rPr>
                        <a:t> </a:t>
                      </a:r>
                      <a:r>
                        <a:rPr lang="de-de" sz="900" spc="0" dirty="0" err="1">
                          <a:solidFill>
                            <a:srgbClr val="FFFFFF"/>
                          </a:solidFill>
                          <a:latin typeface="Adobe Clean"/>
                          <a:cs typeface="Adobe Clean"/>
                        </a:rPr>
                        <a:t>지원</a:t>
                      </a:r>
                      <a:endParaRPr sz="900" spc="0" dirty="0">
                        <a:latin typeface="Adobe Clean"/>
                        <a:cs typeface="Adobe Clean"/>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57150" cap="flat" cmpd="sng" algn="ctr">
                      <a:solidFill>
                        <a:srgbClr val="2E8FFF"/>
                      </a:solidFill>
                      <a:prstDash val="solid"/>
                      <a:round/>
                      <a:headEnd type="none" w="med" len="med"/>
                      <a:tailEnd type="none" w="med" len="med"/>
                    </a:lnB>
                    <a:solidFill>
                      <a:srgbClr val="404040"/>
                    </a:solidFill>
                  </a:tcPr>
                </a:tc>
                <a:extLst>
                  <a:ext uri="{0D108BD9-81ED-4DB2-BD59-A6C34878D82A}">
                    <a16:rowId xmlns:a16="http://schemas.microsoft.com/office/drawing/2014/main" val="10000"/>
                  </a:ext>
                </a:extLst>
              </a:tr>
              <a:tr h="484756">
                <a:tc>
                  <a:txBody>
                    <a:bodyPr/>
                    <a:lstStyle/>
                    <a:p>
                      <a:pPr marL="50800">
                        <a:lnSpc>
                          <a:spcPct val="100000"/>
                        </a:lnSpc>
                        <a:spcBef>
                          <a:spcPts val="125"/>
                        </a:spcBef>
                      </a:pPr>
                      <a:r>
                        <a:rPr lang="de-de" sz="900" b="1" spc="-15">
                          <a:solidFill>
                            <a:srgbClr val="020302"/>
                          </a:solidFill>
                          <a:latin typeface="Adobe Clean"/>
                          <a:cs typeface="Adobe Clean"/>
                        </a:rPr>
                        <a:t>우</a:t>
                      </a:r>
                      <a:r>
                        <a:rPr lang="de-de" sz="900" b="1" spc="-20">
                          <a:solidFill>
                            <a:srgbClr val="020302"/>
                          </a:solidFill>
                          <a:latin typeface="Adobe Clean"/>
                          <a:cs typeface="Adobe Clean"/>
                        </a:rPr>
                        <a:t>선</a:t>
                      </a:r>
                      <a:r>
                        <a:rPr lang="de-de" sz="900" b="1" spc="-25">
                          <a:solidFill>
                            <a:srgbClr val="020302"/>
                          </a:solidFill>
                          <a:latin typeface="Adobe Clean"/>
                          <a:cs typeface="Adobe Clean"/>
                        </a:rPr>
                        <a:t> </a:t>
                      </a:r>
                      <a:r>
                        <a:rPr lang="de-de" sz="900" b="1" spc="-15">
                          <a:solidFill>
                            <a:srgbClr val="020302"/>
                          </a:solidFill>
                          <a:latin typeface="Adobe Clean"/>
                          <a:cs typeface="Adobe Clean"/>
                        </a:rPr>
                        <a:t>순</a:t>
                      </a:r>
                      <a:r>
                        <a:rPr lang="de-de" sz="900" b="1" spc="-20">
                          <a:solidFill>
                            <a:srgbClr val="020302"/>
                          </a:solidFill>
                          <a:latin typeface="Adobe Clean"/>
                          <a:cs typeface="Adobe Clean"/>
                        </a:rPr>
                        <a:t>위</a:t>
                      </a:r>
                      <a:r>
                        <a:rPr lang="de-de" sz="900" b="1" spc="-40">
                          <a:solidFill>
                            <a:srgbClr val="020302"/>
                          </a:solidFill>
                          <a:latin typeface="Adobe Clean"/>
                          <a:cs typeface="Adobe Clean"/>
                        </a:rPr>
                        <a:t> </a:t>
                      </a:r>
                      <a:r>
                        <a:rPr lang="de-de" sz="900" b="1">
                          <a:solidFill>
                            <a:srgbClr val="020302"/>
                          </a:solidFill>
                          <a:latin typeface="Adobe Clean"/>
                          <a:cs typeface="Adobe Clean"/>
                        </a:rPr>
                        <a:t>1</a:t>
                      </a:r>
                      <a:endParaRPr sz="900">
                        <a:latin typeface="Adobe Clean"/>
                        <a:cs typeface="Adobe Clean"/>
                      </a:endParaRPr>
                    </a:p>
                    <a:p>
                      <a:pPr marL="50800" marR="387985" lvl="0" indent="0" defTabSz="914400" eaLnBrk="1" fontAlgn="auto" latinLnBrk="0" hangingPunct="1">
                        <a:lnSpc>
                          <a:spcPts val="1000"/>
                        </a:lnSpc>
                        <a:spcBef>
                          <a:spcPts val="420"/>
                        </a:spcBef>
                        <a:spcAft>
                          <a:spcPts val="0"/>
                        </a:spcAft>
                        <a:buClrTx/>
                        <a:buSzTx/>
                        <a:buFontTx/>
                        <a:buNone/>
                        <a:tabLst/>
                        <a:defRPr/>
                      </a:pPr>
                      <a:r>
                        <a:rPr lang="de-de" sz="900" b="0" i="0" spc="-130">
                          <a:solidFill>
                            <a:srgbClr val="020302"/>
                          </a:solidFill>
                          <a:latin typeface="Adobe Clean Light" panose="020B0303020404020204" pitchFamily="34" charset="0"/>
                          <a:cs typeface="Adobe Clean"/>
                        </a:rPr>
                        <a:t> </a:t>
                      </a:r>
                      <a:r>
                        <a:rPr lang="de-de" sz="900" b="0" i="0" u="none" strike="noStrike">
                          <a:solidFill>
                            <a:schemeClr val="tx1"/>
                          </a:solidFill>
                          <a:effectLst/>
                          <a:latin typeface="Adobe Clean Light" panose="020B0303020404020204" pitchFamily="34" charset="0"/>
                          <a:ea typeface="+mn-ea"/>
                          <a:cs typeface="+mn-cs"/>
                        </a:rPr>
                        <a:t>고객의 생산 비즈니스 기능이 다운되었거나 심각한 데이터 손실 또는 서비스 저하가 발생했으며 기능 및 사용성을 복원하기 위해 즉각적인 주의가 필요합니다.</a:t>
                      </a:r>
                      <a:endParaRPr lang="en-US" sz="900" b="0" i="0">
                        <a:latin typeface="Adobe Clean Light" panose="020B0303020404020204" pitchFamily="34" charset="0"/>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542925" marR="492125" algn="ctr">
                        <a:lnSpc>
                          <a:spcPct val="102200"/>
                        </a:lnSpc>
                      </a:pPr>
                      <a:r>
                        <a:rPr lang="de-de" sz="900" spc="-15" dirty="0">
                          <a:solidFill>
                            <a:srgbClr val="020302"/>
                          </a:solidFill>
                          <a:latin typeface="AdobeClean-Light"/>
                          <a:cs typeface="AdobeClean-Light"/>
                        </a:rPr>
                        <a:t>24x7 /</a:t>
                      </a:r>
                      <a:r>
                        <a:rPr lang="de-DE" sz="900" spc="-15" dirty="0">
                          <a:solidFill>
                            <a:srgbClr val="020302"/>
                          </a:solidFill>
                          <a:latin typeface="AdobeClean-Light"/>
                          <a:cs typeface="AdobeClean-Light"/>
                        </a:rPr>
                        <a:t> </a:t>
                      </a:r>
                      <a:r>
                        <a:rPr lang="de-de" sz="900" dirty="0">
                          <a:solidFill>
                            <a:srgbClr val="020302"/>
                          </a:solidFill>
                          <a:latin typeface="AdobeClean-Light"/>
                          <a:cs typeface="AdobeClean-Light"/>
                        </a:rPr>
                        <a:t>1</a:t>
                      </a:r>
                      <a:r>
                        <a:rPr lang="de-de" sz="900" spc="-15" dirty="0">
                          <a:solidFill>
                            <a:srgbClr val="020302"/>
                          </a:solidFill>
                          <a:latin typeface="AdobeClean-Light"/>
                          <a:cs typeface="AdobeClean-Light"/>
                        </a:rPr>
                        <a:t>시간</a:t>
                      </a:r>
                      <a:endParaRPr sz="900" dirty="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76200">
                      <a:solidFill>
                        <a:srgbClr val="B3B3B3"/>
                      </a:solidFill>
                      <a:prstDash val="solid"/>
                    </a:lnT>
                    <a:lnB w="6350">
                      <a:solidFill>
                        <a:srgbClr val="B7B8B8"/>
                      </a:solidFill>
                      <a:prstDash val="solid"/>
                    </a:lnB>
                  </a:tcPr>
                </a:tc>
                <a:tc>
                  <a:txBody>
                    <a:bodyPr/>
                    <a:lstStyle/>
                    <a:p>
                      <a:pPr marL="352425" marR="476250" indent="111125" algn="ctr">
                        <a:lnSpc>
                          <a:spcPct val="100000"/>
                        </a:lnSpc>
                        <a:spcBef>
                          <a:spcPts val="700"/>
                        </a:spcBef>
                      </a:pPr>
                      <a:r>
                        <a:rPr lang="de-de" sz="900" spc="-25" dirty="0">
                          <a:solidFill>
                            <a:srgbClr val="020302"/>
                          </a:solidFill>
                          <a:latin typeface="AdobeClean-Light"/>
                          <a:cs typeface="AdobeClean-Light"/>
                        </a:rPr>
                        <a:t>24</a:t>
                      </a:r>
                      <a:r>
                        <a:rPr lang="de-de" sz="900" spc="-20" dirty="0">
                          <a:solidFill>
                            <a:srgbClr val="020302"/>
                          </a:solidFill>
                          <a:latin typeface="AdobeClean-Light"/>
                          <a:cs typeface="AdobeClean-Light"/>
                        </a:rPr>
                        <a:t>x</a:t>
                      </a:r>
                      <a:r>
                        <a:rPr lang="de-de" sz="900" dirty="0">
                          <a:solidFill>
                            <a:srgbClr val="020302"/>
                          </a:solidFill>
                          <a:latin typeface="AdobeClean-Light"/>
                          <a:cs typeface="AdobeClean-Light"/>
                        </a:rPr>
                        <a:t>7</a:t>
                      </a:r>
                      <a:r>
                        <a:rPr lang="de-de" sz="900" spc="-35" dirty="0">
                          <a:solidFill>
                            <a:srgbClr val="020302"/>
                          </a:solidFill>
                          <a:latin typeface="AdobeClean-Light"/>
                          <a:cs typeface="AdobeClean-Light"/>
                        </a:rPr>
                        <a:t> </a:t>
                      </a:r>
                      <a:r>
                        <a:rPr lang="de-de" sz="900" dirty="0">
                          <a:solidFill>
                            <a:srgbClr val="020302"/>
                          </a:solidFill>
                          <a:latin typeface="AdobeClean-Light"/>
                          <a:cs typeface="AdobeClean-Light"/>
                        </a:rPr>
                        <a:t>/</a:t>
                      </a:r>
                      <a:r>
                        <a:rPr lang="de-DE" sz="900" dirty="0">
                          <a:solidFill>
                            <a:srgbClr val="020302"/>
                          </a:solidFill>
                          <a:latin typeface="AdobeClean-Light"/>
                          <a:cs typeface="AdobeClean-Light"/>
                        </a:rPr>
                        <a:t> </a:t>
                      </a:r>
                      <a:r>
                        <a:rPr lang="de-de" sz="900" spc="-20" dirty="0">
                          <a:solidFill>
                            <a:srgbClr val="020302"/>
                          </a:solidFill>
                          <a:latin typeface="AdobeClean-Light"/>
                          <a:cs typeface="AdobeClean-Light"/>
                        </a:rPr>
                        <a:t>3</a:t>
                      </a:r>
                      <a:r>
                        <a:rPr lang="de-de" sz="900" spc="50" dirty="0">
                          <a:solidFill>
                            <a:srgbClr val="020302"/>
                          </a:solidFill>
                          <a:latin typeface="AdobeClean-Light"/>
                          <a:cs typeface="AdobeClean-Light"/>
                        </a:rPr>
                        <a:t>0</a:t>
                      </a:r>
                      <a:r>
                        <a:rPr lang="de-de" sz="900" spc="-20" dirty="0">
                          <a:solidFill>
                            <a:srgbClr val="020302"/>
                          </a:solidFill>
                          <a:latin typeface="AdobeClean-Light"/>
                          <a:cs typeface="AdobeClean-Light"/>
                        </a:rPr>
                        <a:t>분</a:t>
                      </a:r>
                      <a:endParaRPr sz="900" dirty="0">
                        <a:latin typeface="AdobeClean-Light"/>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57150" cap="flat" cmpd="sng" algn="ctr">
                      <a:solidFill>
                        <a:srgbClr val="2E8FFF"/>
                      </a:solidFill>
                      <a:prstDash val="solid"/>
                      <a:round/>
                      <a:headEnd type="none" w="med" len="med"/>
                      <a:tailEnd type="none" w="med" len="med"/>
                    </a:lnT>
                    <a:lnB w="6350">
                      <a:solidFill>
                        <a:srgbClr val="B7B8B8"/>
                      </a:solidFill>
                      <a:prstDash val="solid"/>
                    </a:lnB>
                    <a:solidFill>
                      <a:schemeClr val="bg1">
                        <a:lumMod val="95000"/>
                      </a:schemeClr>
                    </a:solidFill>
                  </a:tcPr>
                </a:tc>
                <a:extLst>
                  <a:ext uri="{0D108BD9-81ED-4DB2-BD59-A6C34878D82A}">
                    <a16:rowId xmlns:a16="http://schemas.microsoft.com/office/drawing/2014/main" val="10001"/>
                  </a:ext>
                </a:extLst>
              </a:tr>
              <a:tr h="484755">
                <a:tc>
                  <a:txBody>
                    <a:bodyPr/>
                    <a:lstStyle/>
                    <a:p>
                      <a:pPr marL="50800">
                        <a:lnSpc>
                          <a:spcPct val="100000"/>
                        </a:lnSpc>
                        <a:spcBef>
                          <a:spcPts val="125"/>
                        </a:spcBef>
                      </a:pPr>
                      <a:r>
                        <a:rPr lang="de-de" sz="900" b="1" spc="-15">
                          <a:solidFill>
                            <a:srgbClr val="020302"/>
                          </a:solidFill>
                          <a:latin typeface="Adobe Clean"/>
                          <a:cs typeface="Adobe Clean"/>
                        </a:rPr>
                        <a:t>우</a:t>
                      </a:r>
                      <a:r>
                        <a:rPr lang="de-de" sz="900" b="1" spc="-20">
                          <a:solidFill>
                            <a:srgbClr val="020302"/>
                          </a:solidFill>
                          <a:latin typeface="Adobe Clean"/>
                          <a:cs typeface="Adobe Clean"/>
                        </a:rPr>
                        <a:t>선</a:t>
                      </a:r>
                      <a:r>
                        <a:rPr lang="de-de" sz="900" b="1" spc="-25">
                          <a:solidFill>
                            <a:srgbClr val="020302"/>
                          </a:solidFill>
                          <a:latin typeface="Adobe Clean"/>
                          <a:cs typeface="Adobe Clean"/>
                        </a:rPr>
                        <a:t> </a:t>
                      </a:r>
                      <a:r>
                        <a:rPr lang="de-de" sz="900" b="1" spc="-15">
                          <a:solidFill>
                            <a:srgbClr val="020302"/>
                          </a:solidFill>
                          <a:latin typeface="Adobe Clean"/>
                          <a:cs typeface="Adobe Clean"/>
                        </a:rPr>
                        <a:t>순</a:t>
                      </a:r>
                      <a:r>
                        <a:rPr lang="de-de" sz="900" b="1" spc="-20">
                          <a:solidFill>
                            <a:srgbClr val="020302"/>
                          </a:solidFill>
                          <a:latin typeface="Adobe Clean"/>
                          <a:cs typeface="Adobe Clean"/>
                        </a:rPr>
                        <a:t>위</a:t>
                      </a:r>
                      <a:r>
                        <a:rPr lang="de-de" sz="900" b="1" spc="-40">
                          <a:solidFill>
                            <a:srgbClr val="020302"/>
                          </a:solidFill>
                          <a:latin typeface="Adobe Clean"/>
                          <a:cs typeface="Adobe Clean"/>
                        </a:rPr>
                        <a:t> </a:t>
                      </a:r>
                      <a:r>
                        <a:rPr lang="de-de" sz="900" b="1">
                          <a:solidFill>
                            <a:srgbClr val="020302"/>
                          </a:solidFill>
                          <a:latin typeface="Adobe Clean"/>
                          <a:cs typeface="Adobe Clean"/>
                        </a:rPr>
                        <a:t>2</a:t>
                      </a:r>
                      <a:endParaRPr sz="900">
                        <a:latin typeface="Adobe Clean"/>
                        <a:cs typeface="Adobe Clean"/>
                      </a:endParaRPr>
                    </a:p>
                    <a:p>
                      <a:pPr marL="50165" marR="203200">
                        <a:lnSpc>
                          <a:spcPts val="1000"/>
                        </a:lnSpc>
                        <a:spcBef>
                          <a:spcPts val="415"/>
                        </a:spcBef>
                      </a:pPr>
                      <a:r>
                        <a:rPr lang="de-de" sz="900" b="0" i="0" u="none" strike="noStrike">
                          <a:solidFill>
                            <a:schemeClr val="tx1"/>
                          </a:solidFill>
                          <a:effectLst/>
                          <a:latin typeface="Adobe Clean Light" panose="020B0303020404020204" pitchFamily="34" charset="0"/>
                          <a:ea typeface="+mn-ea"/>
                          <a:cs typeface="+mn-cs"/>
                        </a:rPr>
                        <a:t>고객의 비즈니스 기능에 심각한 서비스 저하가 있거나 데이터 손실 가능성이 있거나 서비스를 사용할 수 없거나 주요 기능이 영향을 받습니다.</a:t>
                      </a:r>
                      <a:endParaRPr lang="en-US" sz="900" b="0" i="0">
                        <a:latin typeface="Adobe Clean Light" panose="020B0303020404020204" pitchFamily="34" charset="0"/>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73709" marR="343535" indent="-175895" algn="ctr">
                        <a:lnSpc>
                          <a:spcPct val="102200"/>
                        </a:lnSpc>
                      </a:pPr>
                      <a:r>
                        <a:rPr lang="de-de" sz="900" spc="-30" dirty="0" err="1">
                          <a:solidFill>
                            <a:srgbClr val="020302"/>
                          </a:solidFill>
                          <a:latin typeface="AdobeClean-Light"/>
                          <a:cs typeface="AdobeClean-Light"/>
                        </a:rPr>
                        <a:t>업무</a:t>
                      </a:r>
                      <a:r>
                        <a:rPr lang="de-de" sz="900" spc="-30" dirty="0">
                          <a:solidFill>
                            <a:srgbClr val="020302"/>
                          </a:solidFill>
                          <a:latin typeface="AdobeClean-Light"/>
                          <a:cs typeface="AdobeClean-Light"/>
                        </a:rPr>
                        <a:t> </a:t>
                      </a:r>
                      <a:r>
                        <a:rPr lang="de-de" sz="900" spc="-30" dirty="0" err="1">
                          <a:solidFill>
                            <a:srgbClr val="020302"/>
                          </a:solidFill>
                          <a:latin typeface="AdobeClean-Light"/>
                          <a:cs typeface="AdobeClean-Light"/>
                        </a:rPr>
                        <a:t>시간</a:t>
                      </a:r>
                      <a:r>
                        <a:rPr lang="de-de" sz="900" spc="-30" dirty="0">
                          <a:solidFill>
                            <a:srgbClr val="020302"/>
                          </a:solidFill>
                          <a:latin typeface="AdobeClean-Light"/>
                          <a:cs typeface="AdobeClean-Light"/>
                        </a:rPr>
                        <a:t> </a:t>
                      </a:r>
                      <a:r>
                        <a:rPr lang="de-de" sz="900" dirty="0">
                          <a:solidFill>
                            <a:srgbClr val="020302"/>
                          </a:solidFill>
                          <a:latin typeface="AdobeClean-Light"/>
                          <a:cs typeface="AdobeClean-Light"/>
                        </a:rPr>
                        <a:t>/</a:t>
                      </a:r>
                      <a:r>
                        <a:rPr lang="de-DE" sz="900" dirty="0">
                          <a:solidFill>
                            <a:srgbClr val="020302"/>
                          </a:solidFill>
                          <a:latin typeface="AdobeClean-Light"/>
                          <a:cs typeface="AdobeClean-Light"/>
                        </a:rPr>
                        <a:t> </a:t>
                      </a:r>
                      <a:r>
                        <a:rPr lang="de-de" sz="900" dirty="0">
                          <a:solidFill>
                            <a:srgbClr val="020302"/>
                          </a:solidFill>
                          <a:latin typeface="AdobeClean-Light"/>
                          <a:cs typeface="AdobeClean-Light"/>
                        </a:rPr>
                        <a:t>4</a:t>
                      </a:r>
                      <a:r>
                        <a:rPr lang="de-de" sz="900" spc="-15" dirty="0">
                          <a:solidFill>
                            <a:srgbClr val="020302"/>
                          </a:solidFill>
                          <a:latin typeface="AdobeClean-Light"/>
                          <a:cs typeface="AdobeClean-Light"/>
                        </a:rPr>
                        <a:t>시간</a:t>
                      </a:r>
                      <a:endParaRPr sz="900" dirty="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542925" marR="492125" algn="ctr">
                        <a:lnSpc>
                          <a:spcPct val="102200"/>
                        </a:lnSpc>
                      </a:pPr>
                      <a:r>
                        <a:rPr lang="de-de" sz="900" spc="-15" dirty="0">
                          <a:solidFill>
                            <a:srgbClr val="020302"/>
                          </a:solidFill>
                          <a:latin typeface="AdobeClean-Light"/>
                          <a:ea typeface="+mn-ea"/>
                          <a:cs typeface="AdobeClean-Light"/>
                        </a:rPr>
                        <a:t>24x5</a:t>
                      </a:r>
                      <a:r>
                        <a:rPr lang="de-DE" sz="900" spc="-15" dirty="0">
                          <a:solidFill>
                            <a:srgbClr val="020302"/>
                          </a:solidFill>
                          <a:latin typeface="AdobeClean-Light"/>
                          <a:ea typeface="+mn-ea"/>
                          <a:cs typeface="AdobeClean-Light"/>
                        </a:rPr>
                        <a:t> </a:t>
                      </a:r>
                      <a:r>
                        <a:rPr lang="de-de" sz="900" spc="-15" dirty="0">
                          <a:solidFill>
                            <a:srgbClr val="020302"/>
                          </a:solidFill>
                          <a:latin typeface="AdobeClean-Light"/>
                          <a:ea typeface="+mn-ea"/>
                          <a:cs typeface="AdobeClean-Light"/>
                        </a:rPr>
                        <a:t>/</a:t>
                      </a:r>
                      <a:r>
                        <a:rPr lang="de-DE" sz="900" spc="-15" dirty="0">
                          <a:solidFill>
                            <a:srgbClr val="020302"/>
                          </a:solidFill>
                          <a:latin typeface="AdobeClean-Light"/>
                          <a:ea typeface="+mn-ea"/>
                          <a:cs typeface="AdobeClean-Light"/>
                        </a:rPr>
                        <a:t> </a:t>
                      </a:r>
                      <a:r>
                        <a:rPr lang="de-de" sz="900" spc="-15" dirty="0">
                          <a:solidFill>
                            <a:srgbClr val="020302"/>
                          </a:solidFill>
                          <a:latin typeface="AdobeClean-Light"/>
                          <a:ea typeface="+mn-ea"/>
                          <a:cs typeface="AdobeClean-Light"/>
                        </a:rPr>
                        <a:t>1시간</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2"/>
                  </a:ext>
                </a:extLst>
              </a:tr>
              <a:tr h="566928">
                <a:tc>
                  <a:txBody>
                    <a:bodyPr/>
                    <a:lstStyle/>
                    <a:p>
                      <a:pPr marL="50800">
                        <a:lnSpc>
                          <a:spcPct val="100000"/>
                        </a:lnSpc>
                        <a:spcBef>
                          <a:spcPts val="630"/>
                        </a:spcBef>
                      </a:pPr>
                      <a:r>
                        <a:rPr lang="de-de" sz="900" b="1" spc="-15">
                          <a:solidFill>
                            <a:srgbClr val="020302"/>
                          </a:solidFill>
                          <a:latin typeface="Adobe Clean"/>
                          <a:cs typeface="Adobe Clean"/>
                        </a:rPr>
                        <a:t>우</a:t>
                      </a:r>
                      <a:r>
                        <a:rPr lang="de-de" sz="900" b="1" spc="-20">
                          <a:solidFill>
                            <a:srgbClr val="020302"/>
                          </a:solidFill>
                          <a:latin typeface="Adobe Clean"/>
                          <a:cs typeface="Adobe Clean"/>
                        </a:rPr>
                        <a:t>선</a:t>
                      </a:r>
                      <a:r>
                        <a:rPr lang="de-de" sz="900" b="1" spc="-25">
                          <a:solidFill>
                            <a:srgbClr val="020302"/>
                          </a:solidFill>
                          <a:latin typeface="Adobe Clean"/>
                          <a:cs typeface="Adobe Clean"/>
                        </a:rPr>
                        <a:t> </a:t>
                      </a:r>
                      <a:r>
                        <a:rPr lang="de-de" sz="900" b="1" spc="-15">
                          <a:solidFill>
                            <a:srgbClr val="020302"/>
                          </a:solidFill>
                          <a:latin typeface="Adobe Clean"/>
                          <a:cs typeface="Adobe Clean"/>
                        </a:rPr>
                        <a:t>순</a:t>
                      </a:r>
                      <a:r>
                        <a:rPr lang="de-de" sz="900" b="1" spc="-20">
                          <a:solidFill>
                            <a:srgbClr val="020302"/>
                          </a:solidFill>
                          <a:latin typeface="Adobe Clean"/>
                          <a:cs typeface="Adobe Clean"/>
                        </a:rPr>
                        <a:t>위</a:t>
                      </a:r>
                      <a:r>
                        <a:rPr lang="de-de" sz="900" b="1" spc="-40">
                          <a:solidFill>
                            <a:srgbClr val="020302"/>
                          </a:solidFill>
                          <a:latin typeface="Adobe Clean"/>
                          <a:cs typeface="Adobe Clean"/>
                        </a:rPr>
                        <a:t> </a:t>
                      </a:r>
                      <a:r>
                        <a:rPr lang="de-de" sz="900" b="1">
                          <a:solidFill>
                            <a:srgbClr val="020302"/>
                          </a:solidFill>
                          <a:latin typeface="Adobe Clean"/>
                          <a:cs typeface="Adobe Clean"/>
                        </a:rPr>
                        <a:t>3</a:t>
                      </a:r>
                      <a:endParaRPr sz="900">
                        <a:latin typeface="Adobe Clean"/>
                        <a:cs typeface="Adobe Clean"/>
                      </a:endParaRPr>
                    </a:p>
                    <a:p>
                      <a:pPr marL="49530" marR="212090" indent="-2540">
                        <a:lnSpc>
                          <a:spcPts val="1000"/>
                        </a:lnSpc>
                        <a:spcBef>
                          <a:spcPts val="415"/>
                        </a:spcBef>
                      </a:pPr>
                      <a:r>
                        <a:rPr lang="de-de" sz="900" b="0" i="0" u="none" strike="noStrike">
                          <a:solidFill>
                            <a:schemeClr val="tx1"/>
                          </a:solidFill>
                          <a:effectLst/>
                          <a:latin typeface="Adobe Clean Light" panose="020B0303020404020204" pitchFamily="34" charset="0"/>
                          <a:ea typeface="+mn-ea"/>
                          <a:cs typeface="+mn-cs"/>
                        </a:rPr>
                        <a:t>고객의 비즈니스 기능에 서비스 저하가 경미하거나 전혀 없고 비즈니스 기능을 계속할 수 있게 하는 솔루션/해결 방법이 있습니다.  </a:t>
                      </a:r>
                      <a:endParaRPr lang="en-US" sz="900" b="0" i="0">
                        <a:latin typeface="Adobe Clean Light" panose="020B0303020404020204" pitchFamily="34" charset="0"/>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73709" marR="343535" indent="-175895" algn="ctr">
                        <a:lnSpc>
                          <a:spcPct val="102200"/>
                        </a:lnSpc>
                      </a:pPr>
                      <a:r>
                        <a:rPr lang="de-de" sz="900" spc="-30" dirty="0" err="1">
                          <a:solidFill>
                            <a:srgbClr val="020302"/>
                          </a:solidFill>
                          <a:latin typeface="AdobeClean-Light"/>
                          <a:cs typeface="AdobeClean-Light"/>
                        </a:rPr>
                        <a:t>업무</a:t>
                      </a:r>
                      <a:r>
                        <a:rPr lang="de-de" sz="900" spc="-30" dirty="0">
                          <a:solidFill>
                            <a:srgbClr val="020302"/>
                          </a:solidFill>
                          <a:latin typeface="AdobeClean-Light"/>
                          <a:cs typeface="AdobeClean-Light"/>
                        </a:rPr>
                        <a:t> </a:t>
                      </a:r>
                      <a:r>
                        <a:rPr lang="de-de" sz="900" spc="-30" dirty="0" err="1">
                          <a:solidFill>
                            <a:srgbClr val="020302"/>
                          </a:solidFill>
                          <a:latin typeface="AdobeClean-Light"/>
                          <a:cs typeface="AdobeClean-Light"/>
                        </a:rPr>
                        <a:t>시간</a:t>
                      </a:r>
                      <a:r>
                        <a:rPr lang="de-de" sz="900" spc="-30" dirty="0">
                          <a:solidFill>
                            <a:srgbClr val="020302"/>
                          </a:solidFill>
                          <a:latin typeface="AdobeClean-Light"/>
                          <a:cs typeface="AdobeClean-Light"/>
                        </a:rPr>
                        <a:t> </a:t>
                      </a:r>
                      <a:r>
                        <a:rPr lang="de-de" sz="900" dirty="0">
                          <a:solidFill>
                            <a:srgbClr val="020302"/>
                          </a:solidFill>
                          <a:latin typeface="AdobeClean-Light"/>
                          <a:cs typeface="AdobeClean-Light"/>
                        </a:rPr>
                        <a:t>/</a:t>
                      </a:r>
                      <a:r>
                        <a:rPr lang="de-DE" sz="900" dirty="0">
                          <a:solidFill>
                            <a:srgbClr val="020302"/>
                          </a:solidFill>
                          <a:latin typeface="AdobeClean-Light"/>
                          <a:cs typeface="AdobeClean-Light"/>
                        </a:rPr>
                        <a:t> </a:t>
                      </a:r>
                      <a:r>
                        <a:rPr lang="de-de" sz="900" dirty="0">
                          <a:solidFill>
                            <a:srgbClr val="020302"/>
                          </a:solidFill>
                          <a:latin typeface="AdobeClean-Light"/>
                          <a:cs typeface="AdobeClean-Light"/>
                        </a:rPr>
                        <a:t>6</a:t>
                      </a:r>
                      <a:r>
                        <a:rPr lang="de-de" sz="900" spc="-15" dirty="0">
                          <a:solidFill>
                            <a:srgbClr val="020302"/>
                          </a:solidFill>
                          <a:latin typeface="AdobeClean-Light"/>
                          <a:cs typeface="AdobeClean-Light"/>
                        </a:rPr>
                        <a:t>시간</a:t>
                      </a:r>
                      <a:endParaRPr lang="en-US" sz="900" dirty="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28625" marR="398780" indent="-198120" algn="ctr">
                        <a:lnSpc>
                          <a:spcPct val="102200"/>
                        </a:lnSpc>
                        <a:spcBef>
                          <a:spcPts val="675"/>
                        </a:spcBef>
                      </a:pPr>
                      <a:r>
                        <a:rPr lang="de-de" sz="900" spc="-30" dirty="0" err="1">
                          <a:solidFill>
                            <a:srgbClr val="020302"/>
                          </a:solidFill>
                          <a:latin typeface="AdobeClean-Light"/>
                          <a:cs typeface="AdobeClean-Light"/>
                        </a:rPr>
                        <a:t>업무</a:t>
                      </a:r>
                      <a:r>
                        <a:rPr lang="de-de" sz="900" spc="-120" dirty="0">
                          <a:solidFill>
                            <a:srgbClr val="020302"/>
                          </a:solidFill>
                          <a:latin typeface="AdobeClean-Light"/>
                          <a:cs typeface="AdobeClean-Light"/>
                        </a:rPr>
                        <a:t> </a:t>
                      </a:r>
                      <a:r>
                        <a:rPr lang="de-de" sz="900" dirty="0" err="1">
                          <a:solidFill>
                            <a:srgbClr val="020302"/>
                          </a:solidFill>
                          <a:latin typeface="AdobeClean-Light"/>
                          <a:cs typeface="AdobeClean-Light"/>
                        </a:rPr>
                        <a:t>시간</a:t>
                      </a:r>
                      <a:r>
                        <a:rPr lang="de-de" sz="900" spc="-5" dirty="0">
                          <a:solidFill>
                            <a:srgbClr val="020302"/>
                          </a:solidFill>
                          <a:latin typeface="AdobeClean-Light"/>
                          <a:cs typeface="AdobeClean-Light"/>
                        </a:rPr>
                        <a:t> </a:t>
                      </a:r>
                      <a:r>
                        <a:rPr lang="de-de" sz="900" dirty="0">
                          <a:solidFill>
                            <a:srgbClr val="020302"/>
                          </a:solidFill>
                          <a:latin typeface="AdobeClean-Light"/>
                          <a:cs typeface="AdobeClean-Light"/>
                        </a:rPr>
                        <a:t>/</a:t>
                      </a:r>
                      <a:r>
                        <a:rPr lang="de-DE" sz="900" dirty="0">
                          <a:solidFill>
                            <a:srgbClr val="020302"/>
                          </a:solidFill>
                          <a:latin typeface="AdobeClean-Light"/>
                          <a:cs typeface="AdobeClean-Light"/>
                        </a:rPr>
                        <a:t> </a:t>
                      </a:r>
                      <a:r>
                        <a:rPr lang="de-de" sz="900" dirty="0">
                          <a:solidFill>
                            <a:srgbClr val="020302"/>
                          </a:solidFill>
                          <a:latin typeface="AdobeClean-Light"/>
                          <a:cs typeface="AdobeClean-Light"/>
                        </a:rPr>
                        <a:t>2</a:t>
                      </a:r>
                      <a:r>
                        <a:rPr lang="de-de" sz="900" spc="-15" dirty="0">
                          <a:solidFill>
                            <a:srgbClr val="020302"/>
                          </a:solidFill>
                          <a:latin typeface="AdobeClean-Light"/>
                          <a:cs typeface="AdobeClean-Light"/>
                        </a:rPr>
                        <a:t>시간</a:t>
                      </a:r>
                      <a:endParaRPr sz="900" dirty="0">
                        <a:latin typeface="AdobeClean-Light"/>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3"/>
                  </a:ext>
                </a:extLst>
              </a:tr>
              <a:tr h="359998">
                <a:tc>
                  <a:txBody>
                    <a:bodyPr/>
                    <a:lstStyle/>
                    <a:p>
                      <a:pPr marL="49530">
                        <a:lnSpc>
                          <a:spcPct val="100000"/>
                        </a:lnSpc>
                        <a:spcBef>
                          <a:spcPts val="145"/>
                        </a:spcBef>
                      </a:pPr>
                      <a:r>
                        <a:rPr lang="de-de" sz="900" b="1" spc="-15">
                          <a:solidFill>
                            <a:srgbClr val="020302"/>
                          </a:solidFill>
                          <a:latin typeface="Adobe Clean"/>
                          <a:cs typeface="Adobe Clean"/>
                        </a:rPr>
                        <a:t>우</a:t>
                      </a:r>
                      <a:r>
                        <a:rPr lang="de-de" sz="900" b="1" spc="-20">
                          <a:solidFill>
                            <a:srgbClr val="020302"/>
                          </a:solidFill>
                          <a:latin typeface="Adobe Clean"/>
                          <a:cs typeface="Adobe Clean"/>
                        </a:rPr>
                        <a:t>선</a:t>
                      </a:r>
                      <a:r>
                        <a:rPr lang="de-de" sz="900" b="1" spc="-25">
                          <a:solidFill>
                            <a:srgbClr val="020302"/>
                          </a:solidFill>
                          <a:latin typeface="Adobe Clean"/>
                          <a:cs typeface="Adobe Clean"/>
                        </a:rPr>
                        <a:t> </a:t>
                      </a:r>
                      <a:r>
                        <a:rPr lang="de-de" sz="900" b="1" spc="-15">
                          <a:solidFill>
                            <a:srgbClr val="020302"/>
                          </a:solidFill>
                          <a:latin typeface="Adobe Clean"/>
                          <a:cs typeface="Adobe Clean"/>
                        </a:rPr>
                        <a:t>순</a:t>
                      </a:r>
                      <a:r>
                        <a:rPr lang="de-de" sz="900" b="1" spc="-20">
                          <a:solidFill>
                            <a:srgbClr val="020302"/>
                          </a:solidFill>
                          <a:latin typeface="Adobe Clean"/>
                          <a:cs typeface="Adobe Clean"/>
                        </a:rPr>
                        <a:t>위</a:t>
                      </a:r>
                      <a:r>
                        <a:rPr lang="de-de" sz="900" b="1" spc="-40">
                          <a:solidFill>
                            <a:srgbClr val="020302"/>
                          </a:solidFill>
                          <a:latin typeface="Adobe Clean"/>
                          <a:cs typeface="Adobe Clean"/>
                        </a:rPr>
                        <a:t> </a:t>
                      </a:r>
                      <a:r>
                        <a:rPr lang="de-de" sz="900" b="1">
                          <a:solidFill>
                            <a:srgbClr val="020302"/>
                          </a:solidFill>
                          <a:latin typeface="Adobe Clean"/>
                          <a:cs typeface="Adobe Clean"/>
                        </a:rPr>
                        <a:t>4</a:t>
                      </a:r>
                      <a:endParaRPr sz="900">
                        <a:latin typeface="Adobe Clean"/>
                        <a:cs typeface="Adobe Clean"/>
                      </a:endParaRPr>
                    </a:p>
                    <a:p>
                      <a:pPr marL="49530">
                        <a:lnSpc>
                          <a:spcPct val="100000"/>
                        </a:lnSpc>
                        <a:spcBef>
                          <a:spcPts val="145"/>
                        </a:spcBef>
                      </a:pPr>
                      <a:r>
                        <a:rPr lang="de-de" sz="900" b="1" spc="-90">
                          <a:solidFill>
                            <a:srgbClr val="020302"/>
                          </a:solidFill>
                          <a:latin typeface="Adobe Clean"/>
                          <a:cs typeface="Adobe Clean"/>
                        </a:rPr>
                        <a:t> </a:t>
                      </a:r>
                      <a:r>
                        <a:rPr lang="de-de" sz="900" b="0" i="0" u="none" strike="noStrike">
                          <a:solidFill>
                            <a:schemeClr val="tx1"/>
                          </a:solidFill>
                          <a:effectLst/>
                          <a:latin typeface="Adobe Clean Light" panose="020B0303020404020204" pitchFamily="34" charset="0"/>
                          <a:ea typeface="+mn-ea"/>
                          <a:cs typeface="+mn-cs"/>
                        </a:rPr>
                        <a:t>현재 제품 기능에 관한 일반적인 질문 또는 개선 요청입니다.</a:t>
                      </a:r>
                      <a:endParaRPr lang="en-US" sz="900" b="0" i="0">
                        <a:latin typeface="Adobe Clean Light" panose="020B0303020404020204" pitchFamily="34" charset="0"/>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73709" marR="343535" indent="-175895" algn="ctr">
                        <a:lnSpc>
                          <a:spcPct val="102200"/>
                        </a:lnSpc>
                      </a:pPr>
                      <a:r>
                        <a:rPr lang="de-de" sz="900" spc="-30" dirty="0" err="1">
                          <a:solidFill>
                            <a:srgbClr val="020302"/>
                          </a:solidFill>
                          <a:latin typeface="AdobeClean-Light"/>
                          <a:cs typeface="AdobeClean-Light"/>
                        </a:rPr>
                        <a:t>업무일</a:t>
                      </a:r>
                      <a:r>
                        <a:rPr lang="de-de" sz="900" spc="-30" dirty="0">
                          <a:solidFill>
                            <a:srgbClr val="020302"/>
                          </a:solidFill>
                          <a:latin typeface="AdobeClean-Light"/>
                          <a:cs typeface="AdobeClean-Light"/>
                        </a:rPr>
                        <a:t> </a:t>
                      </a:r>
                      <a:r>
                        <a:rPr lang="de-de" sz="900" dirty="0">
                          <a:solidFill>
                            <a:srgbClr val="020302"/>
                          </a:solidFill>
                          <a:latin typeface="AdobeClean-Light"/>
                          <a:cs typeface="AdobeClean-Light"/>
                        </a:rPr>
                        <a:t>/</a:t>
                      </a:r>
                      <a:r>
                        <a:rPr lang="de-DE" sz="900" dirty="0">
                          <a:solidFill>
                            <a:srgbClr val="020302"/>
                          </a:solidFill>
                          <a:latin typeface="AdobeClean-Light"/>
                          <a:cs typeface="AdobeClean-Light"/>
                        </a:rPr>
                        <a:t> </a:t>
                      </a:r>
                      <a:r>
                        <a:rPr lang="de-de" sz="900" dirty="0">
                          <a:solidFill>
                            <a:srgbClr val="020302"/>
                          </a:solidFill>
                          <a:latin typeface="AdobeClean-Light"/>
                          <a:cs typeface="AdobeClean-Light"/>
                        </a:rPr>
                        <a:t>3</a:t>
                      </a:r>
                      <a:r>
                        <a:rPr lang="de-de" sz="900" spc="-15" dirty="0">
                          <a:solidFill>
                            <a:srgbClr val="020302"/>
                          </a:solidFill>
                          <a:latin typeface="AdobeClean-Light"/>
                          <a:cs typeface="AdobeClean-Light"/>
                        </a:rPr>
                        <a:t>일</a:t>
                      </a:r>
                      <a:endParaRPr lang="en-US" sz="900" dirty="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73709" marR="343535" indent="-175895" algn="ctr">
                        <a:lnSpc>
                          <a:spcPct val="102200"/>
                        </a:lnSpc>
                      </a:pPr>
                      <a:r>
                        <a:rPr lang="de-de" sz="900" spc="-30" dirty="0" err="1">
                          <a:solidFill>
                            <a:srgbClr val="020302"/>
                          </a:solidFill>
                          <a:latin typeface="AdobeClean-Light"/>
                          <a:cs typeface="AdobeClean-Light"/>
                        </a:rPr>
                        <a:t>업무일</a:t>
                      </a:r>
                      <a:r>
                        <a:rPr lang="de-de" sz="900" spc="-30" dirty="0">
                          <a:solidFill>
                            <a:srgbClr val="020302"/>
                          </a:solidFill>
                          <a:latin typeface="AdobeClean-Light"/>
                          <a:cs typeface="AdobeClean-Light"/>
                        </a:rPr>
                        <a:t> </a:t>
                      </a:r>
                      <a:r>
                        <a:rPr lang="de-de" sz="900" dirty="0">
                          <a:solidFill>
                            <a:srgbClr val="020302"/>
                          </a:solidFill>
                          <a:latin typeface="AdobeClean-Light"/>
                          <a:cs typeface="AdobeClean-Light"/>
                        </a:rPr>
                        <a:t>/</a:t>
                      </a:r>
                      <a:r>
                        <a:rPr lang="pl-PL" sz="900" dirty="0">
                          <a:solidFill>
                            <a:srgbClr val="020302"/>
                          </a:solidFill>
                          <a:latin typeface="AdobeClean-Light"/>
                          <a:cs typeface="AdobeClean-Light"/>
                        </a:rPr>
                        <a:t> </a:t>
                      </a:r>
                      <a:r>
                        <a:rPr lang="de-de" sz="900" dirty="0">
                          <a:solidFill>
                            <a:srgbClr val="020302"/>
                          </a:solidFill>
                          <a:latin typeface="AdobeClean-Light"/>
                          <a:cs typeface="AdobeClean-Light"/>
                        </a:rPr>
                        <a:t>1</a:t>
                      </a:r>
                      <a:r>
                        <a:rPr lang="de-de" sz="900" spc="-15" dirty="0">
                          <a:solidFill>
                            <a:srgbClr val="020302"/>
                          </a:solidFill>
                          <a:latin typeface="AdobeClean-Light"/>
                          <a:cs typeface="AdobeClean-Light"/>
                        </a:rPr>
                        <a:t>일</a:t>
                      </a:r>
                      <a:endParaRPr lang="en-US" sz="900" dirty="0">
                        <a:latin typeface="AdobeClean-Light"/>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4"/>
                  </a:ext>
                </a:extLst>
              </a:tr>
            </a:tbl>
          </a:graphicData>
        </a:graphic>
      </p:graphicFrame>
      <p:pic>
        <p:nvPicPr>
          <p:cNvPr id="10" name="object 10"/>
          <p:cNvPicPr/>
          <p:nvPr/>
        </p:nvPicPr>
        <p:blipFill>
          <a:blip r:embed="rId3" cstate="print"/>
          <a:stretch>
            <a:fillRect/>
          </a:stretch>
        </p:blipFill>
        <p:spPr>
          <a:xfrm>
            <a:off x="67056" y="108204"/>
            <a:ext cx="289558" cy="395476"/>
          </a:xfrm>
          <a:prstGeom prst="rect">
            <a:avLst/>
          </a:prstGeom>
        </p:spPr>
      </p:pic>
      <p:sp>
        <p:nvSpPr>
          <p:cNvPr id="11" name="object 11"/>
          <p:cNvSpPr txBox="1">
            <a:spLocks noGrp="1"/>
          </p:cNvSpPr>
          <p:nvPr>
            <p:ph type="ftr" sz="quarter" idx="5"/>
          </p:nvPr>
        </p:nvSpPr>
        <p:spPr>
          <a:xfrm>
            <a:off x="97788" y="9888626"/>
            <a:ext cx="5437598" cy="133370"/>
          </a:xfrm>
          <a:prstGeom prst="rect">
            <a:avLst/>
          </a:prstGeom>
        </p:spPr>
        <p:txBody>
          <a:bodyPr vert="horz" wrap="square" lIns="0" tIns="10160" rIns="0" bIns="0" rtlCol="0">
            <a:spAutoFit/>
          </a:bodyPr>
          <a:lstStyle/>
          <a:p>
            <a:pPr marL="12700">
              <a:lnSpc>
                <a:spcPct val="100000"/>
              </a:lnSpc>
              <a:spcBef>
                <a:spcPts val="80"/>
              </a:spcBef>
            </a:pPr>
            <a:r>
              <a:rPr lang="de-de" spc="-10" dirty="0"/>
              <a:t>©2021</a:t>
            </a:r>
            <a:r>
              <a:rPr lang="de-de" spc="-5" dirty="0"/>
              <a:t> Adobe. All</a:t>
            </a:r>
            <a:r>
              <a:rPr lang="de-de" spc="-10" dirty="0"/>
              <a:t> Rights</a:t>
            </a:r>
            <a:r>
              <a:rPr lang="de-de" spc="-5" dirty="0"/>
              <a:t> </a:t>
            </a:r>
            <a:r>
              <a:rPr lang="de-de" spc="-10" dirty="0"/>
              <a:t>Reserved.</a:t>
            </a:r>
            <a:r>
              <a:rPr lang="de-de" spc="-5" dirty="0"/>
              <a:t> Adobe</a:t>
            </a:r>
            <a:r>
              <a:rPr lang="de-de" spc="60" dirty="0"/>
              <a:t> </a:t>
            </a:r>
            <a:r>
              <a:rPr lang="de-de" spc="-10" dirty="0"/>
              <a:t>기밀.</a:t>
            </a:r>
          </a:p>
        </p:txBody>
      </p:sp>
      <p:sp>
        <p:nvSpPr>
          <p:cNvPr id="7" name="TextBox 6">
            <a:extLst>
              <a:ext uri="{FF2B5EF4-FFF2-40B4-BE49-F238E27FC236}">
                <a16:creationId xmlns:a16="http://schemas.microsoft.com/office/drawing/2014/main" id="{40C7AD1A-A268-194E-B5D2-94B9C3BA3A24}"/>
              </a:ext>
            </a:extLst>
          </p:cNvPr>
          <p:cNvSpPr txBox="1"/>
          <p:nvPr/>
        </p:nvSpPr>
        <p:spPr>
          <a:xfrm>
            <a:off x="431833" y="396996"/>
            <a:ext cx="2590800" cy="200055"/>
          </a:xfrm>
          <a:prstGeom prst="rect">
            <a:avLst/>
          </a:prstGeom>
          <a:noFill/>
        </p:spPr>
        <p:txBody>
          <a:bodyPr wrap="square" rtlCol="0">
            <a:spAutoFit/>
          </a:bodyPr>
          <a:lstStyle/>
          <a:p>
            <a:r>
              <a:rPr lang="de-de" sz="700" i="1" dirty="0">
                <a:solidFill>
                  <a:schemeClr val="bg1"/>
                </a:solidFill>
              </a:rPr>
              <a:t>Adobe Experience Cloud</a:t>
            </a:r>
          </a:p>
        </p:txBody>
      </p:sp>
      <p:sp>
        <p:nvSpPr>
          <p:cNvPr id="12" name="object 5">
            <a:extLst>
              <a:ext uri="{FF2B5EF4-FFF2-40B4-BE49-F238E27FC236}">
                <a16:creationId xmlns:a16="http://schemas.microsoft.com/office/drawing/2014/main" id="{B5B9BF51-8921-A94B-954A-82B5B5874814}"/>
              </a:ext>
            </a:extLst>
          </p:cNvPr>
          <p:cNvSpPr txBox="1"/>
          <p:nvPr/>
        </p:nvSpPr>
        <p:spPr>
          <a:xfrm>
            <a:off x="146919" y="756605"/>
            <a:ext cx="6035427" cy="1243417"/>
          </a:xfrm>
          <a:prstGeom prst="rect">
            <a:avLst/>
          </a:prstGeom>
        </p:spPr>
        <p:txBody>
          <a:bodyPr vert="horz" wrap="square" lIns="0" tIns="24130" rIns="0" bIns="0" rtlCol="0">
            <a:spAutoFit/>
          </a:bodyPr>
          <a:lstStyle/>
          <a:p>
            <a:pPr marL="12700" marR="5080">
              <a:lnSpc>
                <a:spcPts val="1200"/>
              </a:lnSpc>
              <a:spcBef>
                <a:spcPts val="240"/>
              </a:spcBef>
            </a:pPr>
            <a:r>
              <a:rPr lang="de-de" sz="1200">
                <a:solidFill>
                  <a:schemeClr val="bg1"/>
                </a:solidFill>
                <a:latin typeface="Adobe Clean Light" panose="020B0303020404020204" pitchFamily="34" charset="0"/>
              </a:rPr>
              <a:t>온라인 | 비즈니스 |</a:t>
            </a:r>
            <a:r>
              <a:rPr lang="de-de" sz="1200" b="1">
                <a:solidFill>
                  <a:schemeClr val="bg1"/>
                </a:solidFill>
                <a:latin typeface="Adobe Clean Light" panose="020B0303020404020204" pitchFamily="34" charset="0"/>
              </a:rPr>
              <a:t> </a:t>
            </a:r>
            <a:r>
              <a:rPr lang="de-de" sz="1200" b="1">
                <a:solidFill>
                  <a:schemeClr val="bg1"/>
                </a:solidFill>
              </a:rPr>
              <a:t>엔터프라이즈</a:t>
            </a:r>
            <a:r>
              <a:rPr lang="de-de" sz="1200" b="1">
                <a:solidFill>
                  <a:schemeClr val="bg1"/>
                </a:solidFill>
                <a:latin typeface="Adobe Clean Light" panose="020B0303020404020204" pitchFamily="34" charset="0"/>
              </a:rPr>
              <a:t> </a:t>
            </a:r>
            <a:r>
              <a:rPr lang="de-de" sz="1200">
                <a:solidFill>
                  <a:schemeClr val="bg1"/>
                </a:solidFill>
                <a:latin typeface="Adobe Clean Light" panose="020B0303020404020204" pitchFamily="34" charset="0"/>
              </a:rPr>
              <a:t>| 엘리트</a:t>
            </a:r>
            <a:br/>
            <a:r>
              <a:rPr lang="de-de" sz="900">
                <a:solidFill>
                  <a:schemeClr val="bg1"/>
                </a:solidFill>
                <a:latin typeface="Adobe Clean SemiLight" panose="020B0403020404020204" pitchFamily="34" charset="0"/>
              </a:rPr>
              <a:t>엔터프라이즈 지원에는 Adobe Experience League를 통한 개인 맞춤형 학습 경로 및 모니터링되는 커뮤니티 포럼 액세스가 포함됩니다. 또한 상세한 심층적 기술 제품 설명서 및 최신 릴리스 정보를 활용할 수도 있습니다. 엔터프라이즈 고객에게는 Adobe 지원 팀에서 지정 기술 담당자 역할을 하는 지정 지원 엔지니어도 제공됩니다. 지정된 Experience Cloud 솔루션에 대한 풍부한 경험을 바탕으로, 지원 팀은 모든 지원 요청을 적시에 해결할 수 있도록 귀사 및 기술팀과 협력할 것입니다. 또한 지원 팀은 추가 엔터프라이즈 혜택 제공을 조정하고 준비하여 가장 중요한 시기에 비즈니스 중단을 최소화하는 데 도움을 줄 수 있습니다. </a:t>
            </a:r>
            <a:endParaRPr lang="en-US" sz="900">
              <a:solidFill>
                <a:schemeClr val="bg1"/>
              </a:solidFill>
              <a:latin typeface="Adobe Clean Light" panose="020B0303020404020204" pitchFamily="34" charset="0"/>
              <a:cs typeface="AdobeClean-Light"/>
            </a:endParaRPr>
          </a:p>
        </p:txBody>
      </p:sp>
      <p:graphicFrame>
        <p:nvGraphicFramePr>
          <p:cNvPr id="13" name="object 8">
            <a:extLst>
              <a:ext uri="{FF2B5EF4-FFF2-40B4-BE49-F238E27FC236}">
                <a16:creationId xmlns:a16="http://schemas.microsoft.com/office/drawing/2014/main" id="{63DBC3ED-EEDC-974A-82A2-F5182CF12546}"/>
              </a:ext>
            </a:extLst>
          </p:cNvPr>
          <p:cNvGraphicFramePr>
            <a:graphicFrameLocks noGrp="1"/>
          </p:cNvGraphicFramePr>
          <p:nvPr>
            <p:extLst>
              <p:ext uri="{D42A27DB-BD31-4B8C-83A1-F6EECF244321}">
                <p14:modId xmlns:p14="http://schemas.microsoft.com/office/powerpoint/2010/main" val="2813555721"/>
              </p:ext>
            </p:extLst>
          </p:nvPr>
        </p:nvGraphicFramePr>
        <p:xfrm>
          <a:off x="125148" y="2159576"/>
          <a:ext cx="7498851" cy="4675190"/>
        </p:xfrm>
        <a:graphic>
          <a:graphicData uri="http://schemas.openxmlformats.org/drawingml/2006/table">
            <a:tbl>
              <a:tblPr firstRow="1" bandRow="1">
                <a:tableStyleId>{2D5ABB26-0587-4C30-8999-92F81FD0307C}</a:tableStyleId>
              </a:tblPr>
              <a:tblGrid>
                <a:gridCol w="1513599">
                  <a:extLst>
                    <a:ext uri="{9D8B030D-6E8A-4147-A177-3AD203B41FA5}">
                      <a16:colId xmlns:a16="http://schemas.microsoft.com/office/drawing/2014/main" val="1674920574"/>
                    </a:ext>
                  </a:extLst>
                </a:gridCol>
                <a:gridCol w="3133474">
                  <a:extLst>
                    <a:ext uri="{9D8B030D-6E8A-4147-A177-3AD203B41FA5}">
                      <a16:colId xmlns:a16="http://schemas.microsoft.com/office/drawing/2014/main" val="20001"/>
                    </a:ext>
                  </a:extLst>
                </a:gridCol>
                <a:gridCol w="1425889">
                  <a:extLst>
                    <a:ext uri="{9D8B030D-6E8A-4147-A177-3AD203B41FA5}">
                      <a16:colId xmlns:a16="http://schemas.microsoft.com/office/drawing/2014/main" val="2563521174"/>
                    </a:ext>
                  </a:extLst>
                </a:gridCol>
                <a:gridCol w="1425889">
                  <a:extLst>
                    <a:ext uri="{9D8B030D-6E8A-4147-A177-3AD203B41FA5}">
                      <a16:colId xmlns:a16="http://schemas.microsoft.com/office/drawing/2014/main" val="20003"/>
                    </a:ext>
                  </a:extLst>
                </a:gridCol>
              </a:tblGrid>
              <a:tr h="241251">
                <a:tc gridSpan="2">
                  <a:txBody>
                    <a:bodyPr/>
                    <a:lstStyle/>
                    <a:p>
                      <a:endParaRPr lang="en-US" dirty="0"/>
                    </a:p>
                  </a:txBody>
                  <a:tcPr/>
                </a:tc>
                <a:tc hMerge="1">
                  <a:txBody>
                    <a:bodyPr/>
                    <a:lstStyle/>
                    <a:p>
                      <a:endParaRPr/>
                    </a:p>
                  </a:txBody>
                  <a:tcPr marL="0" marR="0" marT="0" marB="0"/>
                </a:tc>
                <a:tc>
                  <a:txBody>
                    <a:bodyPr/>
                    <a:lstStyle/>
                    <a:p>
                      <a:pPr marL="2540" marR="0" lvl="0" indent="0" algn="ctr" defTabSz="914400" eaLnBrk="1" fontAlgn="auto" latinLnBrk="0" hangingPunct="1">
                        <a:lnSpc>
                          <a:spcPct val="100000"/>
                        </a:lnSpc>
                        <a:spcBef>
                          <a:spcPts val="60"/>
                        </a:spcBef>
                        <a:spcAft>
                          <a:spcPts val="0"/>
                        </a:spcAft>
                        <a:buClrTx/>
                        <a:buSzTx/>
                        <a:buFontTx/>
                        <a:buNone/>
                        <a:tabLst/>
                        <a:defRPr/>
                      </a:pPr>
                      <a:r>
                        <a:rPr lang="de-de" sz="900" spc="0">
                          <a:solidFill>
                            <a:srgbClr val="404040"/>
                          </a:solidFill>
                          <a:latin typeface="Adobe Clean"/>
                          <a:cs typeface="Adobe Clean"/>
                        </a:rPr>
                        <a:t>온라인 지원</a:t>
                      </a:r>
                      <a:endParaRPr lang="en-US" sz="900" spc="0">
                        <a:latin typeface="Adobe Clean"/>
                        <a:cs typeface="Adobe Clean"/>
                      </a:endParaRPr>
                    </a:p>
                  </a:txBody>
                  <a:tcPr marL="0" marR="0" marT="7620" marB="0" anchor="ctr">
                    <a:lnR w="3175" cap="flat" cmpd="sng" algn="ctr">
                      <a:solidFill>
                        <a:srgbClr val="B7B8B8"/>
                      </a:solidFill>
                      <a:prstDash val="solid"/>
                      <a:round/>
                      <a:headEnd type="none" w="med" len="med"/>
                      <a:tailEnd type="none" w="med" len="med"/>
                    </a:lnR>
                    <a:lnB w="76200" cap="flat" cmpd="sng" algn="ctr">
                      <a:solidFill>
                        <a:srgbClr val="B3B3B3"/>
                      </a:solidFill>
                      <a:prstDash val="solid"/>
                      <a:round/>
                      <a:headEnd type="none" w="med" len="med"/>
                      <a:tailEnd type="none" w="med" len="med"/>
                    </a:lnB>
                    <a:solidFill>
                      <a:srgbClr val="D9D9D9"/>
                    </a:solidFill>
                  </a:tcPr>
                </a:tc>
                <a:tc>
                  <a:txBody>
                    <a:bodyPr/>
                    <a:lstStyle/>
                    <a:p>
                      <a:pPr marL="2540" algn="ctr">
                        <a:lnSpc>
                          <a:spcPct val="100000"/>
                        </a:lnSpc>
                        <a:spcBef>
                          <a:spcPts val="60"/>
                        </a:spcBef>
                      </a:pPr>
                      <a:r>
                        <a:rPr lang="de-de" sz="900" spc="0">
                          <a:solidFill>
                            <a:srgbClr val="FFFFFF"/>
                          </a:solidFill>
                          <a:latin typeface="Adobe Clean"/>
                          <a:cs typeface="Adobe Clean"/>
                        </a:rPr>
                        <a:t>엔터프라이즈 지원</a:t>
                      </a:r>
                      <a:endParaRPr sz="900" spc="0">
                        <a:latin typeface="Adobe Clean"/>
                        <a:cs typeface="Adobe Clean"/>
                      </a:endParaRP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2F8FFF"/>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0"/>
                  </a:ext>
                </a:extLst>
              </a:tr>
              <a:tr h="332691">
                <a:tc gridSpan="2">
                  <a:txBody>
                    <a:bodyPr/>
                    <a:lstStyle/>
                    <a:p>
                      <a:endParaRPr lang="en-US"/>
                    </a:p>
                  </a:txBody>
                  <a:tcPr/>
                </a:tc>
                <a:tc hMerge="1">
                  <a:txBody>
                    <a:bodyPr/>
                    <a:lstStyle/>
                    <a:p>
                      <a:endParaRPr/>
                    </a:p>
                  </a:txBody>
                  <a:tcPr marL="0" marR="0" marT="0" marB="0"/>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endParaRPr lang="en-US" sz="800" i="1" dirty="0">
                        <a:solidFill>
                          <a:sysClr val="windowText" lastClr="000000"/>
                        </a:solidFill>
                        <a:latin typeface="Adobe Clean Light" panose="020B0303020404020204" pitchFamily="34" charset="0"/>
                      </a:endParaRPr>
                    </a:p>
                  </a:txBody>
                  <a:tcPr anchor="ctr">
                    <a:lnR w="3175" cap="flat" cmpd="sng" algn="ctr">
                      <a:solidFill>
                        <a:srgbClr val="B7B8B8"/>
                      </a:solidFill>
                      <a:prstDash val="solid"/>
                      <a:round/>
                      <a:headEnd type="none" w="med" len="med"/>
                      <a:tailEnd type="none" w="med" len="med"/>
                    </a:lnR>
                    <a:lnT w="76200" cap="flat" cmpd="sng" algn="ctr">
                      <a:solidFill>
                        <a:srgbClr val="B3B3B3"/>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DFDFDF"/>
                    </a:solidFill>
                  </a:tcPr>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r>
                        <a:rPr lang="de-de" sz="800" i="1">
                          <a:solidFill>
                            <a:schemeClr val="bg1"/>
                          </a:solidFill>
                          <a:latin typeface="Adobe Clean Light" panose="020B0303020404020204" pitchFamily="34" charset="0"/>
                        </a:rPr>
                        <a:t>유료 지원($)</a:t>
                      </a:r>
                    </a:p>
                  </a:txBody>
                  <a:tcPr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2F8FFF"/>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232310">
                <a:tc rowSpan="3">
                  <a:txBody>
                    <a:bodyPr/>
                    <a:lstStyle/>
                    <a:p>
                      <a:pPr marL="50800">
                        <a:lnSpc>
                          <a:spcPct val="100000"/>
                        </a:lnSpc>
                        <a:spcBef>
                          <a:spcPts val="500"/>
                        </a:spcBef>
                      </a:pPr>
                      <a:r>
                        <a:rPr lang="de-de" sz="1000" b="1" i="0" spc="0">
                          <a:solidFill>
                            <a:schemeClr val="bg1"/>
                          </a:solidFill>
                          <a:latin typeface="Adobe Clean" panose="020B0503020404020204" pitchFamily="34" charset="0"/>
                          <a:cs typeface="AdobeClean-Light"/>
                        </a:rPr>
                        <a:t>할당된 전문가</a:t>
                      </a:r>
                      <a:endParaRPr sz="1000" b="1" i="0" spc="0">
                        <a:solidFill>
                          <a:schemeClr val="bg1"/>
                        </a:solidFill>
                        <a:latin typeface="Adobe Clean" panose="020B0503020404020204" pitchFamily="34" charset="0"/>
                        <a:cs typeface="AdobeClean-Light"/>
                      </a:endParaRP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9"/>
                        </a:spcBef>
                      </a:pPr>
                      <a:r>
                        <a:rPr lang="de-de" sz="900" spc="0">
                          <a:solidFill>
                            <a:srgbClr val="020302"/>
                          </a:solidFill>
                          <a:latin typeface="AdobeClean-Light"/>
                          <a:cs typeface="AdobeClean-Light"/>
                        </a:rPr>
                        <a:t>계정 지원 리드</a:t>
                      </a:r>
                      <a:endParaRPr sz="900" spc="0">
                        <a:latin typeface="AdobeClean-Light"/>
                        <a:cs typeface="AdobeClean-Light"/>
                      </a:endParaRP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ctr">
                        <a:lnSpc>
                          <a:spcPct val="100000"/>
                        </a:lnSpc>
                        <a:spcBef>
                          <a:spcPts val="470"/>
                        </a:spcBef>
                      </a:pPr>
                      <a:endParaRPr sz="900">
                        <a:latin typeface="Wingdings"/>
                        <a:cs typeface="Wingdings"/>
                      </a:endParaRPr>
                    </a:p>
                  </a:txBody>
                  <a:tcPr marL="0" marR="0" marT="59690" marB="0" anchor="ctr">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470"/>
                        </a:spcBef>
                      </a:pPr>
                      <a:endParaRPr sz="900">
                        <a:latin typeface="Wingdings"/>
                        <a:cs typeface="Wingdings"/>
                      </a:endParaRPr>
                    </a:p>
                  </a:txBody>
                  <a:tcPr marL="0" marR="0" marT="59690"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2"/>
                  </a:ext>
                </a:extLst>
              </a:tr>
              <a:tr h="230812">
                <a:tc vMerge="1">
                  <a:txBody>
                    <a:bodyPr/>
                    <a:lstStyle/>
                    <a:p>
                      <a:pPr marL="5080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hangingPunct="0">
                        <a:lnSpc>
                          <a:spcPct val="100000"/>
                        </a:lnSpc>
                        <a:spcBef>
                          <a:spcPts val="459"/>
                        </a:spcBef>
                      </a:pPr>
                      <a:r>
                        <a:rPr lang="de-de" sz="900" spc="0">
                          <a:solidFill>
                            <a:srgbClr val="020302"/>
                          </a:solidFill>
                          <a:latin typeface="AdobeClean-Light"/>
                          <a:cs typeface="AdobeClean-Light"/>
                        </a:rPr>
                        <a:t>지정 지원 엔지니어</a:t>
                      </a:r>
                      <a:endParaRPr sz="900" spc="0">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gn="ctr">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a:solidFill>
                            <a:srgbClr val="020302"/>
                          </a:solidFill>
                          <a:latin typeface="Wingdings"/>
                          <a:cs typeface="Wingdings"/>
                        </a:rPr>
                        <a:t></a:t>
                      </a:r>
                      <a:endParaRPr lang="en-US" sz="900">
                        <a:latin typeface="Wingdings"/>
                        <a:cs typeface="Wingdings"/>
                      </a:endParaRPr>
                    </a:p>
                  </a:txBody>
                  <a:tcPr marL="0" marR="0" marT="0" marB="0" anchor="ctr">
                    <a:solidFill>
                      <a:schemeClr val="bg1">
                        <a:lumMod val="95000"/>
                      </a:schemeClr>
                    </a:solidFill>
                  </a:tcPr>
                </a:tc>
                <a:extLst>
                  <a:ext uri="{0D108BD9-81ED-4DB2-BD59-A6C34878D82A}">
                    <a16:rowId xmlns:a16="http://schemas.microsoft.com/office/drawing/2014/main" val="10003"/>
                  </a:ext>
                </a:extLst>
              </a:tr>
              <a:tr h="236808">
                <a:tc vMerge="1">
                  <a:txBody>
                    <a:bodyPr/>
                    <a:lstStyle/>
                    <a:p>
                      <a:pPr marL="5080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500"/>
                        </a:spcBef>
                      </a:pPr>
                      <a:r>
                        <a:rPr lang="de-de" sz="900" spc="0">
                          <a:solidFill>
                            <a:srgbClr val="020302"/>
                          </a:solidFill>
                          <a:latin typeface="AdobeClean-Light"/>
                          <a:cs typeface="AdobeClean-Light"/>
                        </a:rPr>
                        <a:t>기술 계정 관리자</a:t>
                      </a:r>
                      <a:endParaRPr sz="900" spc="0">
                        <a:latin typeface="AdobeClean-Light"/>
                        <a:cs typeface="AdobeClean-Light"/>
                      </a:endParaRP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ctr">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algn="ctr">
                        <a:lnSpc>
                          <a:spcPct val="100000"/>
                        </a:lnSpc>
                      </a:pPr>
                      <a:endParaRPr sz="900">
                        <a:latin typeface="Times New Roman"/>
                        <a:cs typeface="Times New Roman"/>
                      </a:endParaRPr>
                    </a:p>
                  </a:txBody>
                  <a:tcPr marL="0" marR="0" marT="0" marB="0" anchor="ctr">
                    <a:lnB w="635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29317">
                <a:tc rowSpan="12">
                  <a:txBody>
                    <a:bodyPr/>
                    <a:lstStyle/>
                    <a:p>
                      <a:pPr marL="50800">
                        <a:lnSpc>
                          <a:spcPct val="100000"/>
                        </a:lnSpc>
                        <a:spcBef>
                          <a:spcPts val="459"/>
                        </a:spcBef>
                      </a:pPr>
                      <a:r>
                        <a:rPr lang="de-de" sz="1000" b="1" i="0" spc="0" dirty="0">
                          <a:solidFill>
                            <a:schemeClr val="bg1"/>
                          </a:solidFill>
                          <a:latin typeface="Adobe Clean" panose="020B0503020404020204" pitchFamily="34" charset="0"/>
                          <a:cs typeface="AdobeClean-Light"/>
                        </a:rPr>
                        <a:t>지원 서비스</a:t>
                      </a:r>
                      <a:endParaRPr sz="1000" b="1" i="0" spc="0" dirty="0">
                        <a:solidFill>
                          <a:schemeClr val="bg1"/>
                        </a:solidFill>
                        <a:latin typeface="Adobe Clean" panose="020B0503020404020204" pitchFamily="34" charset="0"/>
                        <a:cs typeface="AdobeClean-Light"/>
                      </a:endParaRP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0"/>
                        </a:spcBef>
                      </a:pPr>
                      <a:r>
                        <a:rPr lang="de-de" sz="900" spc="0">
                          <a:solidFill>
                            <a:srgbClr val="020302"/>
                          </a:solidFill>
                          <a:latin typeface="AdobeClean-Light"/>
                          <a:cs typeface="AdobeClean-Light"/>
                        </a:rPr>
                        <a:t>온라인 지원</a:t>
                      </a:r>
                      <a:endParaRPr sz="900" spc="0">
                        <a:latin typeface="AdobeClean-Light"/>
                        <a:cs typeface="AdobeClean-Light"/>
                      </a:endParaRP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ctr">
                        <a:lnSpc>
                          <a:spcPct val="100000"/>
                        </a:lnSpc>
                        <a:spcBef>
                          <a:spcPts val="535"/>
                        </a:spcBef>
                      </a:pPr>
                      <a:r>
                        <a:rPr lang="de-de" sz="900" spc="-25">
                          <a:solidFill>
                            <a:srgbClr val="020302"/>
                          </a:solidFill>
                          <a:latin typeface="AdobeClean-Light"/>
                          <a:cs typeface="AdobeClean-Light"/>
                        </a:rPr>
                        <a:t>업무</a:t>
                      </a:r>
                      <a:r>
                        <a:rPr lang="de-de" sz="900" spc="-15">
                          <a:solidFill>
                            <a:srgbClr val="020302"/>
                          </a:solidFill>
                          <a:latin typeface="AdobeClean-Light"/>
                          <a:cs typeface="AdobeClean-Light"/>
                        </a:rPr>
                        <a:t> </a:t>
                      </a:r>
                      <a:r>
                        <a:rPr lang="de-de" sz="900" spc="-30">
                          <a:solidFill>
                            <a:srgbClr val="020302"/>
                          </a:solidFill>
                          <a:latin typeface="AdobeClean-Light"/>
                          <a:cs typeface="AdobeClean-Light"/>
                        </a:rPr>
                        <a:t>시간</a:t>
                      </a:r>
                      <a:endParaRPr sz="900">
                        <a:latin typeface="AdobeClean-Light"/>
                        <a:cs typeface="AdobeClean-Light"/>
                      </a:endParaRPr>
                    </a:p>
                  </a:txBody>
                  <a:tcPr marL="0" marR="0" marT="67945"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535"/>
                        </a:spcBef>
                      </a:pPr>
                      <a:r>
                        <a:rPr lang="de-de" sz="900" spc="-25">
                          <a:solidFill>
                            <a:srgbClr val="020302"/>
                          </a:solidFill>
                          <a:latin typeface="AdobeClean-Light"/>
                          <a:cs typeface="AdobeClean-Light"/>
                        </a:rPr>
                        <a:t>24x5</a:t>
                      </a:r>
                      <a:endParaRPr sz="900">
                        <a:latin typeface="AdobeClean-Light"/>
                        <a:cs typeface="AdobeClean-Light"/>
                      </a:endParaRPr>
                    </a:p>
                  </a:txBody>
                  <a:tcPr marL="0" marR="0" marT="67945" marB="0">
                    <a:lnT w="6350" cap="flat" cmpd="sng" algn="ctr">
                      <a:solidFill>
                        <a:schemeClr val="bg1">
                          <a:lumMod val="85000"/>
                        </a:schemeClr>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5"/>
                  </a:ext>
                </a:extLst>
              </a:tr>
              <a:tr h="230812">
                <a:tc vMerge="1">
                  <a:txBody>
                    <a:bodyPr/>
                    <a:lstStyle/>
                    <a:p>
                      <a:pPr marL="5080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de-de" sz="900" spc="0">
                          <a:solidFill>
                            <a:srgbClr val="020302"/>
                          </a:solidFill>
                          <a:latin typeface="AdobeClean-Light"/>
                          <a:cs typeface="AdobeClean-Light"/>
                        </a:rPr>
                        <a:t>24x7x365 P1 문제 지원</a:t>
                      </a:r>
                      <a:endParaRPr sz="900" spc="0">
                        <a:latin typeface="AdobeClean-Light"/>
                        <a:cs typeface="AdobeClean-Light"/>
                      </a:endParaRP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9"/>
                        </a:spcBef>
                      </a:pPr>
                      <a:r>
                        <a:rPr lang="de-de" sz="900">
                          <a:solidFill>
                            <a:srgbClr val="020302"/>
                          </a:solidFill>
                          <a:latin typeface="Wingdings"/>
                          <a:cs typeface="Wingdings"/>
                        </a:rPr>
                        <a:t></a:t>
                      </a:r>
                      <a:endParaRPr sz="900">
                        <a:latin typeface="Wingdings"/>
                        <a:cs typeface="Wingdings"/>
                      </a:endParaRP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9"/>
                        </a:spcBef>
                      </a:pPr>
                      <a:r>
                        <a:rPr lang="de-de" sz="900">
                          <a:solidFill>
                            <a:srgbClr val="020302"/>
                          </a:solidFill>
                          <a:latin typeface="Wingdings"/>
                          <a:cs typeface="Wingdings"/>
                        </a:rPr>
                        <a:t></a:t>
                      </a:r>
                      <a:endParaRPr sz="900">
                        <a:latin typeface="Wingdings"/>
                        <a:cs typeface="Wingdings"/>
                      </a:endParaRPr>
                    </a:p>
                  </a:txBody>
                  <a:tcPr marL="0" marR="0" marT="58419" marB="0">
                    <a:solidFill>
                      <a:schemeClr val="bg1">
                        <a:lumMod val="95000"/>
                      </a:schemeClr>
                    </a:solidFill>
                  </a:tcPr>
                </a:tc>
                <a:extLst>
                  <a:ext uri="{0D108BD9-81ED-4DB2-BD59-A6C34878D82A}">
                    <a16:rowId xmlns:a16="http://schemas.microsoft.com/office/drawing/2014/main" val="10006"/>
                  </a:ext>
                </a:extLst>
              </a:tr>
              <a:tr h="230065">
                <a:tc vMerge="1">
                  <a:txBody>
                    <a:bodyPr/>
                    <a:lstStyle/>
                    <a:p>
                      <a:pPr marL="5080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hangingPunct="0">
                        <a:lnSpc>
                          <a:spcPct val="100000"/>
                        </a:lnSpc>
                        <a:spcBef>
                          <a:spcPts val="455"/>
                        </a:spcBef>
                      </a:pPr>
                      <a:r>
                        <a:rPr lang="de-de" sz="900" spc="0">
                          <a:solidFill>
                            <a:srgbClr val="020302"/>
                          </a:solidFill>
                          <a:latin typeface="AdobeClean-Light"/>
                          <a:cs typeface="AdobeClean-Light"/>
                        </a:rPr>
                        <a:t>지정된 지원 담당자(제품당)</a:t>
                      </a:r>
                      <a:endParaRPr sz="900" spc="0">
                        <a:latin typeface="AdobeClean-Light"/>
                        <a:cs typeface="AdobeClean-Light"/>
                      </a:endParaRPr>
                    </a:p>
                  </a:txBody>
                  <a:tcPr marL="0" marR="0" marT="5778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ctr">
                        <a:lnSpc>
                          <a:spcPct val="100000"/>
                        </a:lnSpc>
                        <a:spcBef>
                          <a:spcPts val="455"/>
                        </a:spcBef>
                      </a:pPr>
                      <a:r>
                        <a:rPr lang="de-de" sz="900">
                          <a:solidFill>
                            <a:srgbClr val="020302"/>
                          </a:solidFill>
                          <a:latin typeface="AdobeClean-Light"/>
                          <a:cs typeface="AdobeClean-Light"/>
                        </a:rPr>
                        <a:t>4</a:t>
                      </a:r>
                      <a:endParaRPr sz="900">
                        <a:latin typeface="AdobeClean-Light"/>
                        <a:cs typeface="AdobeClean-Light"/>
                      </a:endParaRPr>
                    </a:p>
                  </a:txBody>
                  <a:tcPr marL="0" marR="0" marT="57785"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5"/>
                        </a:spcBef>
                      </a:pPr>
                      <a:r>
                        <a:rPr lang="de-de" sz="900">
                          <a:solidFill>
                            <a:srgbClr val="020302"/>
                          </a:solidFill>
                          <a:latin typeface="AdobeClean-Light"/>
                          <a:cs typeface="AdobeClean-Light"/>
                        </a:rPr>
                        <a:t>10</a:t>
                      </a:r>
                      <a:endParaRPr sz="900">
                        <a:latin typeface="AdobeClean-Light"/>
                        <a:cs typeface="AdobeClean-Light"/>
                      </a:endParaRPr>
                    </a:p>
                  </a:txBody>
                  <a:tcPr marL="0" marR="0" marT="57785" marB="0">
                    <a:solidFill>
                      <a:schemeClr val="bg1">
                        <a:lumMod val="95000"/>
                      </a:schemeClr>
                    </a:solidFill>
                  </a:tcPr>
                </a:tc>
                <a:extLst>
                  <a:ext uri="{0D108BD9-81ED-4DB2-BD59-A6C34878D82A}">
                    <a16:rowId xmlns:a16="http://schemas.microsoft.com/office/drawing/2014/main" val="10007"/>
                  </a:ext>
                </a:extLst>
              </a:tr>
              <a:tr h="231561">
                <a:tc vMerge="1">
                  <a:txBody>
                    <a:bodyPr/>
                    <a:lstStyle/>
                    <a:p>
                      <a:pPr marL="5080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de-de" sz="900" spc="0">
                          <a:solidFill>
                            <a:srgbClr val="020302"/>
                          </a:solidFill>
                          <a:latin typeface="AdobeClean-Light"/>
                          <a:cs typeface="AdobeClean-Light"/>
                        </a:rPr>
                        <a:t>실시간 전화 지원</a:t>
                      </a:r>
                      <a:endParaRPr sz="900" spc="0">
                        <a:latin typeface="AdobeClean-Light"/>
                        <a:cs typeface="AdobeClean-Light"/>
                      </a:endParaRP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64"/>
                        </a:spcBef>
                      </a:pPr>
                      <a:endParaRPr sz="900">
                        <a:latin typeface="Wingdings"/>
                        <a:cs typeface="Wingdings"/>
                      </a:endParaRPr>
                    </a:p>
                  </a:txBody>
                  <a:tcPr marL="0" marR="0" marT="59054"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64"/>
                        </a:spcBef>
                      </a:pPr>
                      <a:r>
                        <a:rPr lang="de-de" sz="900">
                          <a:solidFill>
                            <a:srgbClr val="020302"/>
                          </a:solidFill>
                          <a:latin typeface="Wingdings"/>
                          <a:cs typeface="Wingdings"/>
                        </a:rPr>
                        <a:t></a:t>
                      </a:r>
                      <a:endParaRPr sz="900">
                        <a:latin typeface="Wingdings"/>
                        <a:cs typeface="Wingdings"/>
                      </a:endParaRPr>
                    </a:p>
                  </a:txBody>
                  <a:tcPr marL="0" marR="0" marT="59054" marB="0">
                    <a:solidFill>
                      <a:schemeClr val="bg1">
                        <a:lumMod val="95000"/>
                      </a:schemeClr>
                    </a:solidFill>
                  </a:tcPr>
                </a:tc>
                <a:extLst>
                  <a:ext uri="{0D108BD9-81ED-4DB2-BD59-A6C34878D82A}">
                    <a16:rowId xmlns:a16="http://schemas.microsoft.com/office/drawing/2014/main" val="10008"/>
                  </a:ext>
                </a:extLst>
              </a:tr>
              <a:tr h="232310">
                <a:tc vMerge="1">
                  <a:txBody>
                    <a:bodyPr/>
                    <a:lstStyle/>
                    <a:p>
                      <a:pPr marL="5080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9"/>
                        </a:spcBef>
                      </a:pPr>
                      <a:r>
                        <a:rPr lang="de-de" sz="900" spc="0">
                          <a:solidFill>
                            <a:srgbClr val="020302"/>
                          </a:solidFill>
                          <a:latin typeface="AdobeClean-Light"/>
                          <a:cs typeface="AdobeClean-Light"/>
                        </a:rPr>
                        <a:t>에스컬레이션 관리</a:t>
                      </a:r>
                      <a:endParaRPr sz="900" spc="0">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gn="ctr">
                        <a:lnSpc>
                          <a:spcPct val="100000"/>
                        </a:lnSpc>
                        <a:spcBef>
                          <a:spcPts val="470"/>
                        </a:spcBef>
                      </a:pPr>
                      <a:endParaRPr sz="900">
                        <a:latin typeface="Wingdings"/>
                        <a:cs typeface="Wingdings"/>
                      </a:endParaRPr>
                    </a:p>
                  </a:txBody>
                  <a:tcPr marL="0" marR="0" marT="5969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lang="de-de" sz="900">
                          <a:solidFill>
                            <a:srgbClr val="020302"/>
                          </a:solidFill>
                          <a:latin typeface="Wingdings"/>
                          <a:cs typeface="Wingdings"/>
                        </a:rPr>
                        <a:t></a:t>
                      </a:r>
                      <a:endParaRPr sz="900">
                        <a:latin typeface="Wingdings"/>
                        <a:cs typeface="Wingdings"/>
                      </a:endParaRPr>
                    </a:p>
                  </a:txBody>
                  <a:tcPr marL="0" marR="0" marT="59690" marB="0">
                    <a:solidFill>
                      <a:schemeClr val="bg1">
                        <a:lumMod val="95000"/>
                      </a:schemeClr>
                    </a:solidFill>
                  </a:tcPr>
                </a:tc>
                <a:extLst>
                  <a:ext uri="{0D108BD9-81ED-4DB2-BD59-A6C34878D82A}">
                    <a16:rowId xmlns:a16="http://schemas.microsoft.com/office/drawing/2014/main" val="10009"/>
                  </a:ext>
                </a:extLst>
              </a:tr>
              <a:tr h="229317">
                <a:tc vMerge="1">
                  <a:txBody>
                    <a:bodyPr/>
                    <a:lstStyle/>
                    <a:p>
                      <a:pPr marL="50800">
                        <a:lnSpc>
                          <a:spcPct val="100000"/>
                        </a:lnSpc>
                        <a:spcBef>
                          <a:spcPts val="450"/>
                        </a:spcBef>
                      </a:pPr>
                      <a:endParaRPr sz="90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0"/>
                        </a:spcBef>
                      </a:pPr>
                      <a:r>
                        <a:rPr lang="de-de" sz="900" spc="0">
                          <a:solidFill>
                            <a:srgbClr val="020302"/>
                          </a:solidFill>
                          <a:latin typeface="AdobeClean-Light"/>
                          <a:cs typeface="AdobeClean-Light"/>
                        </a:rPr>
                        <a:t>연간 서비스 리뷰</a:t>
                      </a:r>
                      <a:endParaRPr sz="900" spc="0">
                        <a:latin typeface="AdobeClean-Light"/>
                        <a:cs typeface="AdobeClean-Light"/>
                      </a:endParaRPr>
                    </a:p>
                  </a:txBody>
                  <a:tcPr marL="0" marR="0" marT="57150" marB="0">
                    <a:lnL w="12700">
                      <a:solidFill>
                        <a:srgbClr val="F0F0F0"/>
                      </a:solidFill>
                      <a:prstDash val="solid"/>
                    </a:lnL>
                    <a:lnR w="12700">
                      <a:solidFill>
                        <a:srgbClr val="F0F0F0"/>
                      </a:solidFill>
                      <a:prstDash val="soli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de-de" sz="900">
                          <a:latin typeface="Times New Roman"/>
                          <a:cs typeface="Times New Roman"/>
                        </a:rPr>
                        <a:t>2</a:t>
                      </a: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0"/>
                  </a:ext>
                </a:extLst>
              </a:tr>
              <a:tr h="229317">
                <a:tc vMerge="1">
                  <a:txBody>
                    <a:bodyPr/>
                    <a:lstStyle/>
                    <a:p>
                      <a:endParaRPr lang="en-US"/>
                    </a:p>
                  </a:txBody>
                  <a:tcPr/>
                </a:tc>
                <a:tc>
                  <a:txBody>
                    <a:bodyPr/>
                    <a:lstStyle/>
                    <a:p>
                      <a:pPr marL="50800" hangingPunct="0">
                        <a:lnSpc>
                          <a:spcPct val="100000"/>
                        </a:lnSpc>
                        <a:spcBef>
                          <a:spcPts val="450"/>
                        </a:spcBef>
                      </a:pPr>
                      <a:r>
                        <a:rPr lang="de-de" sz="900" spc="0" dirty="0">
                          <a:latin typeface="AdobeClean-Light"/>
                          <a:cs typeface="AdobeClean-Light"/>
                        </a:rPr>
                        <a:t>연간 전문가 세션</a:t>
                      </a:r>
                      <a:endParaRPr sz="900" spc="0" dirty="0">
                        <a:latin typeface="AdobeClean-Light"/>
                        <a:cs typeface="AdobeClean-Light"/>
                      </a:endParaRP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de-de" sz="900">
                          <a:latin typeface="Times New Roman"/>
                          <a:cs typeface="Times New Roman"/>
                        </a:rPr>
                        <a:t>2</a:t>
                      </a: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225399098"/>
                  </a:ext>
                </a:extLst>
              </a:tr>
              <a:tr h="229317">
                <a:tc vMerge="1">
                  <a:txBody>
                    <a:bodyPr/>
                    <a:lstStyle/>
                    <a:p>
                      <a:endParaRPr lang="en-US"/>
                    </a:p>
                  </a:txBody>
                  <a:tcPr/>
                </a:tc>
                <a:tc>
                  <a:txBody>
                    <a:bodyPr/>
                    <a:lstStyle/>
                    <a:p>
                      <a:pPr marL="50800" hangingPunct="0">
                        <a:lnSpc>
                          <a:spcPct val="100000"/>
                        </a:lnSpc>
                        <a:spcBef>
                          <a:spcPts val="450"/>
                        </a:spcBef>
                      </a:pPr>
                      <a:r>
                        <a:rPr lang="de-de" sz="900" spc="0" dirty="0">
                          <a:latin typeface="AdobeClean-Light"/>
                          <a:cs typeface="AdobeClean-Light"/>
                        </a:rPr>
                        <a:t>사례 검토</a:t>
                      </a:r>
                      <a:endParaRPr sz="900" spc="0" dirty="0">
                        <a:latin typeface="AdobeClean-Light"/>
                        <a:cs typeface="AdobeClean-Light"/>
                      </a:endParaRP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dirty="0">
                          <a:solidFill>
                            <a:srgbClr val="020302"/>
                          </a:solidFill>
                          <a:latin typeface="Wingdings"/>
                          <a:cs typeface="Wingdings"/>
                        </a:rPr>
                        <a:t></a:t>
                      </a:r>
                      <a:endParaRPr lang="en-US" sz="900" dirty="0">
                        <a:latin typeface="Wingdings"/>
                        <a:cs typeface="Wingdings"/>
                      </a:endParaRPr>
                    </a:p>
                  </a:txBody>
                  <a:tcPr marL="0" marR="0" marT="0" marB="0">
                    <a:solidFill>
                      <a:schemeClr val="bg1">
                        <a:lumMod val="95000"/>
                      </a:schemeClr>
                    </a:solidFill>
                  </a:tcPr>
                </a:tc>
                <a:extLst>
                  <a:ext uri="{0D108BD9-81ED-4DB2-BD59-A6C34878D82A}">
                    <a16:rowId xmlns:a16="http://schemas.microsoft.com/office/drawing/2014/main" val="4193451537"/>
                  </a:ext>
                </a:extLst>
              </a:tr>
              <a:tr h="230812">
                <a:tc vMerge="1">
                  <a:txBody>
                    <a:bodyPr/>
                    <a:lstStyle/>
                    <a:p>
                      <a:pPr marL="48895">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hangingPunct="0">
                        <a:lnSpc>
                          <a:spcPct val="100000"/>
                        </a:lnSpc>
                        <a:spcBef>
                          <a:spcPts val="459"/>
                        </a:spcBef>
                      </a:pPr>
                      <a:r>
                        <a:rPr lang="de-de" sz="900" spc="0">
                          <a:solidFill>
                            <a:srgbClr val="020302"/>
                          </a:solidFill>
                          <a:latin typeface="AdobeClean-Light"/>
                          <a:cs typeface="AdobeClean-Light"/>
                        </a:rPr>
                        <a:t>이벤트 관리</a:t>
                      </a:r>
                      <a:endParaRPr sz="900" spc="0">
                        <a:latin typeface="AdobeClean-Light"/>
                        <a:cs typeface="AdobeClean-Light"/>
                      </a:endParaRP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1"/>
                  </a:ext>
                </a:extLst>
              </a:tr>
              <a:tr h="231562">
                <a:tc vMerge="1">
                  <a:txBody>
                    <a:bodyPr/>
                    <a:lstStyle/>
                    <a:p>
                      <a:pPr marL="48895">
                        <a:lnSpc>
                          <a:spcPct val="100000"/>
                        </a:lnSpc>
                        <a:spcBef>
                          <a:spcPts val="465"/>
                        </a:spcBef>
                      </a:pPr>
                      <a:endParaRPr sz="900">
                        <a:latin typeface="AdobeClean-Light"/>
                        <a:cs typeface="AdobeClean-Light"/>
                      </a:endParaRPr>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hangingPunct="0">
                        <a:lnSpc>
                          <a:spcPct val="100000"/>
                        </a:lnSpc>
                        <a:spcBef>
                          <a:spcPts val="465"/>
                        </a:spcBef>
                      </a:pPr>
                      <a:r>
                        <a:rPr lang="de-de" sz="900" spc="0">
                          <a:solidFill>
                            <a:srgbClr val="020302"/>
                          </a:solidFill>
                          <a:latin typeface="AdobeClean-Light"/>
                          <a:cs typeface="AdobeClean-Light"/>
                        </a:rPr>
                        <a:t>환경 검토, 유지 관리 및 모니터링</a:t>
                      </a:r>
                      <a:endParaRPr sz="900" spc="0">
                        <a:latin typeface="AdobeClean-Light"/>
                        <a:cs typeface="AdobeClean-Light"/>
                      </a:endParaRPr>
                    </a:p>
                  </a:txBody>
                  <a:tcPr marL="0" marR="0" marT="59055" marB="0">
                    <a:lnL w="12700">
                      <a:solidFill>
                        <a:srgbClr val="F0F0F0"/>
                      </a:solidFill>
                      <a:prstDash val="solid"/>
                    </a:lnL>
                    <a:lnR w="12700">
                      <a:solidFill>
                        <a:srgbClr val="F0F0F0"/>
                      </a:solidFill>
                      <a:prstDash val="soli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2"/>
                  </a:ext>
                </a:extLst>
              </a:tr>
              <a:tr h="236808">
                <a:tc vMerge="1">
                  <a:txBody>
                    <a:bodyPr/>
                    <a:lstStyle/>
                    <a:p>
                      <a:pPr marL="4953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hangingPunct="0">
                        <a:lnSpc>
                          <a:spcPct val="100000"/>
                        </a:lnSpc>
                        <a:spcBef>
                          <a:spcPts val="500"/>
                        </a:spcBef>
                      </a:pPr>
                      <a:r>
                        <a:rPr lang="de-de" sz="900" spc="0">
                          <a:solidFill>
                            <a:srgbClr val="020302"/>
                          </a:solidFill>
                          <a:latin typeface="AdobeClean-Light"/>
                          <a:cs typeface="AdobeClean-Light"/>
                        </a:rPr>
                        <a:t>릴리스, 마이그레이션, 업그레이드 및 제품 로드맵 검토</a:t>
                      </a:r>
                      <a:endParaRPr sz="900" spc="0">
                        <a:latin typeface="AdobeClean-Light"/>
                        <a:cs typeface="AdobeClean-Light"/>
                      </a:endParaRPr>
                    </a:p>
                  </a:txBody>
                  <a:tcPr marL="0" marR="0" marT="63500" marB="0">
                    <a:lnL w="12700">
                      <a:solidFill>
                        <a:srgbClr val="F0F0F0"/>
                      </a:solidFill>
                      <a:prstDash val="solid"/>
                    </a:lnL>
                    <a:lnR w="12700">
                      <a:solidFill>
                        <a:srgbClr val="F0F0F0"/>
                      </a:solidFill>
                      <a:prstDash val="soli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3"/>
                  </a:ext>
                </a:extLst>
              </a:tr>
              <a:tr h="241305">
                <a:tc vMerge="1">
                  <a:txBody>
                    <a:bodyPr/>
                    <a:lstStyle/>
                    <a:p>
                      <a:pPr marL="49530">
                        <a:lnSpc>
                          <a:spcPct val="100000"/>
                        </a:lnSpc>
                        <a:spcBef>
                          <a:spcPts val="530"/>
                        </a:spcBef>
                      </a:pPr>
                      <a:endParaRPr sz="90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hangingPunct="0">
                        <a:lnSpc>
                          <a:spcPct val="100000"/>
                        </a:lnSpc>
                        <a:spcBef>
                          <a:spcPts val="530"/>
                        </a:spcBef>
                      </a:pPr>
                      <a:r>
                        <a:rPr lang="de-de" sz="900" spc="0">
                          <a:latin typeface="AdobeClean-Light"/>
                          <a:cs typeface="AdobeClean-Light"/>
                        </a:rPr>
                        <a:t>클라우드 지원 활동 – Experience Manager as Cloud</a:t>
                      </a:r>
                    </a:p>
                  </a:txBody>
                  <a:tcPr marL="0" marR="0" marT="6731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dirty="0">
                          <a:solidFill>
                            <a:srgbClr val="020302"/>
                          </a:solidFill>
                          <a:latin typeface="Wingdings"/>
                          <a:cs typeface="Wingdings"/>
                        </a:rPr>
                        <a:t></a:t>
                      </a:r>
                      <a:endParaRPr lang="en-US" sz="900" dirty="0">
                        <a:latin typeface="Wingdings"/>
                        <a:cs typeface="Wingdings"/>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n-US" sz="900" dirty="0">
                        <a:latin typeface="Wingdings"/>
                        <a:cs typeface="Wingdings"/>
                      </a:endParaRPr>
                    </a:p>
                  </a:txBody>
                  <a:tcPr marL="0" marR="0" marT="0" marB="0">
                    <a:lnB w="635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4"/>
                  </a:ext>
                </a:extLst>
              </a:tr>
              <a:tr h="161868">
                <a:tc rowSpan="3">
                  <a:txBody>
                    <a:bodyPr/>
                    <a:lstStyle/>
                    <a:p>
                      <a:pPr marL="48260">
                        <a:lnSpc>
                          <a:spcPct val="100000"/>
                        </a:lnSpc>
                        <a:spcBef>
                          <a:spcPts val="830"/>
                        </a:spcBef>
                      </a:pPr>
                      <a:r>
                        <a:rPr lang="de-de" sz="1000" b="1" i="0" spc="0" dirty="0">
                          <a:solidFill>
                            <a:schemeClr val="bg1"/>
                          </a:solidFill>
                          <a:latin typeface="Adobe Clean" panose="020B0503020404020204" pitchFamily="34" charset="0"/>
                          <a:cs typeface="AdobeClean-Light"/>
                        </a:rPr>
                        <a:t>현장 서비스</a:t>
                      </a:r>
                      <a:endParaRPr sz="1000" b="1" i="0" spc="0" dirty="0">
                        <a:solidFill>
                          <a:schemeClr val="bg1"/>
                        </a:solidFill>
                        <a:latin typeface="Adobe Clean" panose="020B0503020404020204" pitchFamily="34" charset="0"/>
                        <a:cs typeface="AdobeClean-Light"/>
                      </a:endParaRPr>
                    </a:p>
                  </a:txBody>
                  <a:tcPr marL="0" marR="0" marT="4826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rowSpan="2">
                  <a:txBody>
                    <a:bodyPr/>
                    <a:lstStyle/>
                    <a:p>
                      <a:pPr marL="48260" hangingPunct="0">
                        <a:lnSpc>
                          <a:spcPct val="100000"/>
                        </a:lnSpc>
                        <a:spcBef>
                          <a:spcPts val="380"/>
                        </a:spcBef>
                      </a:pPr>
                      <a:r>
                        <a:rPr lang="de-de" sz="900" spc="0">
                          <a:solidFill>
                            <a:srgbClr val="020302"/>
                          </a:solidFill>
                          <a:latin typeface="AdobeClean-Light"/>
                          <a:cs typeface="AdobeClean-Light"/>
                        </a:rPr>
                        <a:t>출시 자문 서비스 – 새로운 솔루션의 첫 해</a:t>
                      </a:r>
                    </a:p>
                  </a:txBody>
                  <a:tcPr marL="0" marR="0" marT="48260" marB="0">
                    <a:lnL w="12700">
                      <a:solidFill>
                        <a:srgbClr val="F0F0F0"/>
                      </a:solidFill>
                      <a:prstDash val="solid"/>
                    </a:lnL>
                    <a:lnR w="6350" cap="flat" cmpd="sng" algn="ctr">
                      <a:solidFill>
                        <a:srgbClr val="F0F0F0"/>
                      </a:solidFill>
                      <a:prstDash val="solid"/>
                      <a:round/>
                      <a:headEnd type="none" w="med" len="med"/>
                      <a:tailEnd type="none" w="med" len="med"/>
                    </a:lnR>
                    <a:lnT w="12700">
                      <a:solidFill>
                        <a:srgbClr val="F0F0F0"/>
                      </a:solidFill>
                      <a:prstDash val="solid"/>
                    </a:lnT>
                    <a:lnB w="6350" cap="flat" cmpd="sng" algn="ctr">
                      <a:noFill/>
                      <a:prstDash val="solid"/>
                      <a:round/>
                      <a:headEnd type="none" w="med" len="med"/>
                      <a:tailEnd type="none" w="med" len="med"/>
                    </a:lnB>
                  </a:tcPr>
                </a:tc>
                <a:tc>
                  <a:txBody>
                    <a:bodyPr/>
                    <a:lstStyle/>
                    <a:p>
                      <a:pPr>
                        <a:lnSpc>
                          <a:spcPct val="100000"/>
                        </a:lnSpc>
                      </a:pPr>
                      <a:endParaRPr sz="900">
                        <a:latin typeface="Times New Roman"/>
                        <a:cs typeface="Times New Roman"/>
                      </a:endParaRPr>
                    </a:p>
                  </a:txBody>
                  <a:tcPr marL="0" marR="0" marT="0" marB="0">
                    <a:lnL w="635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a:solidFill>
                            <a:srgbClr val="020302"/>
                          </a:solidFill>
                          <a:latin typeface="Wingdings"/>
                          <a:cs typeface="Wingdings"/>
                        </a:rPr>
                        <a:t></a:t>
                      </a:r>
                      <a:endParaRPr lang="en-US" sz="900">
                        <a:latin typeface="Wingdings"/>
                        <a:cs typeface="Wingdings"/>
                      </a:endParaRPr>
                    </a:p>
                  </a:txBody>
                  <a:tcPr marL="0" marR="0" marT="0" marB="0">
                    <a:lnT w="6350" cap="flat" cmpd="sng" algn="ctr">
                      <a:solidFill>
                        <a:schemeClr val="bg1">
                          <a:lumMod val="85000"/>
                        </a:schemeClr>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15"/>
                  </a:ext>
                </a:extLst>
              </a:tr>
              <a:tr h="0">
                <a:tc vMerge="1">
                  <a:txBody>
                    <a:bodyPr/>
                    <a:lstStyle/>
                    <a:p>
                      <a:endParaRPr lang="en-US"/>
                    </a:p>
                  </a:txBody>
                  <a:tcPr>
                    <a:lnT w="12700" cap="flat" cmpd="sng" algn="ctr">
                      <a:solidFill>
                        <a:srgbClr val="F1F1F1"/>
                      </a:solidFill>
                      <a:prstDash val="solid"/>
                      <a:round/>
                      <a:headEnd type="none" w="med" len="med"/>
                      <a:tailEnd type="none" w="med" len="med"/>
                    </a:lnT>
                  </a:tcPr>
                </a:tc>
                <a:tc vMerge="1">
                  <a:txBody>
                    <a:bodyPr/>
                    <a:lstStyle/>
                    <a:p>
                      <a:endParaRPr lang="en-US"/>
                    </a:p>
                  </a:txBody>
                  <a:tcPr>
                    <a:lnT w="12700" cap="flat" cmpd="sng" algn="ctr">
                      <a:solidFill>
                        <a:srgbClr val="F1F1F1"/>
                      </a:solidFill>
                      <a:prstDash val="solid"/>
                      <a:round/>
                      <a:headEnd type="none" w="med" len="med"/>
                      <a:tailEnd type="none" w="med" len="med"/>
                    </a:lnT>
                  </a:tcPr>
                </a:tc>
                <a:tc rowSpan="2">
                  <a:txBody>
                    <a:bodyPr/>
                    <a:lstStyle/>
                    <a:p>
                      <a:endParaRPr lang="en-US" sz="900"/>
                    </a:p>
                  </a:txBody>
                  <a:tcPr>
                    <a:lnL w="6350" cap="flat" cmpd="sng" algn="ctr">
                      <a:solidFill>
                        <a:srgbClr val="F0F0F0"/>
                      </a:solidFill>
                      <a:prstDash val="solid"/>
                      <a:round/>
                      <a:headEnd type="none" w="med" len="med"/>
                      <a:tailEnd type="none" w="med" len="med"/>
                    </a:lnL>
                    <a:lnB w="6350" cap="flat" cmpd="sng" algn="ctr">
                      <a:solidFill>
                        <a:srgbClr val="F0F0F0"/>
                      </a:solidFill>
                      <a:prstDash val="solid"/>
                      <a:round/>
                      <a:headEnd type="none" w="med" len="med"/>
                      <a:tailEnd type="none" w="med" len="med"/>
                    </a:lnB>
                  </a:tcPr>
                </a:tc>
                <a:tc rowSpan="2">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a:solidFill>
                            <a:srgbClr val="020302"/>
                          </a:solidFill>
                          <a:latin typeface="Wingdings"/>
                          <a:cs typeface="Wingdings"/>
                        </a:rPr>
                        <a:t></a:t>
                      </a:r>
                      <a:endParaRPr lang="en-US" sz="900">
                        <a:latin typeface="Wingdings"/>
                        <a:cs typeface="Wingdings"/>
                      </a:endParaRPr>
                    </a:p>
                  </a:txBody>
                  <a:tcPr marL="0" marR="0" marT="0" marB="0">
                    <a:lnB w="12700">
                      <a:solidFill>
                        <a:srgbClr val="F1F1F1"/>
                      </a:solidFill>
                      <a:prstDash val="solid"/>
                    </a:lnB>
                    <a:solidFill>
                      <a:schemeClr val="bg1">
                        <a:lumMod val="95000"/>
                      </a:schemeClr>
                    </a:solidFill>
                  </a:tcPr>
                </a:tc>
                <a:extLst>
                  <a:ext uri="{0D108BD9-81ED-4DB2-BD59-A6C34878D82A}">
                    <a16:rowId xmlns:a16="http://schemas.microsoft.com/office/drawing/2014/main" val="1264887575"/>
                  </a:ext>
                </a:extLst>
              </a:tr>
              <a:tr h="195234">
                <a:tc vMerge="1">
                  <a:txBody>
                    <a:bodyPr/>
                    <a:lstStyle/>
                    <a:p>
                      <a:endParaRPr lang="en-US"/>
                    </a:p>
                  </a:txBody>
                  <a:tcPr/>
                </a:tc>
                <a:tc>
                  <a:txBody>
                    <a:bodyPr/>
                    <a:lstStyle/>
                    <a:p>
                      <a:pPr marL="48260" marR="0" lvl="0" indent="0" defTabSz="914400" eaLnBrk="1" fontAlgn="auto" latinLnBrk="0" hangingPunct="0">
                        <a:lnSpc>
                          <a:spcPct val="100000"/>
                        </a:lnSpc>
                        <a:spcBef>
                          <a:spcPts val="380"/>
                        </a:spcBef>
                        <a:spcAft>
                          <a:spcPts val="0"/>
                        </a:spcAft>
                        <a:buClrTx/>
                        <a:buSzTx/>
                        <a:buFontTx/>
                        <a:buNone/>
                        <a:tabLst/>
                        <a:defRPr/>
                      </a:pPr>
                      <a:r>
                        <a:rPr lang="de-de" sz="900" spc="0" dirty="0">
                          <a:latin typeface="AdobeClean-Light"/>
                          <a:cs typeface="AdobeClean-Light"/>
                        </a:rPr>
                        <a:t>현장 서비스 활동 </a:t>
                      </a:r>
                    </a:p>
                  </a:txBody>
                  <a:tcPr marL="0" marR="0" marT="48260" marB="0">
                    <a:lnL w="12700" cap="flat" cmpd="sng" algn="ctr">
                      <a:solidFill>
                        <a:srgbClr val="F0F0F0"/>
                      </a:solidFill>
                      <a:prstDash val="solid"/>
                      <a:round/>
                      <a:headEnd type="none" w="med" len="med"/>
                      <a:tailEnd type="none" w="med" len="med"/>
                    </a:lnL>
                    <a:lnR w="6350" cap="flat" cmpd="sng" algn="ctr">
                      <a:solidFill>
                        <a:srgbClr val="F0F0F0"/>
                      </a:solidFill>
                      <a:prstDash val="solid"/>
                      <a:round/>
                      <a:headEnd type="none" w="med" len="med"/>
                      <a:tailEnd type="none" w="med" len="med"/>
                    </a:lnR>
                    <a:lnT w="6350" cap="flat" cmpd="sng" algn="ctr">
                      <a:noFill/>
                      <a:prstDash val="solid"/>
                      <a:round/>
                      <a:headEnd type="none" w="med" len="med"/>
                      <a:tailEnd type="none" w="med" len="med"/>
                    </a:lnT>
                    <a:lnB w="12700">
                      <a:solidFill>
                        <a:srgbClr val="F1F1F1"/>
                      </a:solidFill>
                      <a:prstDash val="solid"/>
                    </a:lnB>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443983707"/>
                  </a:ext>
                </a:extLst>
              </a:tr>
            </a:tbl>
          </a:graphicData>
        </a:graphic>
      </p:graphicFrame>
    </p:spTree>
    <p:extLst>
      <p:ext uri="{BB962C8B-B14F-4D97-AF65-F5344CB8AC3E}">
        <p14:creationId xmlns:p14="http://schemas.microsoft.com/office/powerpoint/2010/main" val="2161849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 name="object 71"/>
          <p:cNvPicPr/>
          <p:nvPr/>
        </p:nvPicPr>
        <p:blipFill>
          <a:blip r:embed="rId3" cstate="print"/>
          <a:stretch>
            <a:fillRect/>
          </a:stretch>
        </p:blipFill>
        <p:spPr>
          <a:xfrm>
            <a:off x="0" y="0"/>
            <a:ext cx="7772400" cy="294130"/>
          </a:xfrm>
          <a:prstGeom prst="rect">
            <a:avLst/>
          </a:prstGeom>
        </p:spPr>
      </p:pic>
      <p:sp>
        <p:nvSpPr>
          <p:cNvPr id="75" name="object 46">
            <a:extLst>
              <a:ext uri="{FF2B5EF4-FFF2-40B4-BE49-F238E27FC236}">
                <a16:creationId xmlns:a16="http://schemas.microsoft.com/office/drawing/2014/main" id="{4602CC83-B0C7-8445-9007-87E67CDDD9D0}"/>
              </a:ext>
            </a:extLst>
          </p:cNvPr>
          <p:cNvSpPr txBox="1"/>
          <p:nvPr/>
        </p:nvSpPr>
        <p:spPr>
          <a:xfrm>
            <a:off x="2835998" y="8959049"/>
            <a:ext cx="2324937" cy="641201"/>
          </a:xfrm>
          <a:prstGeom prst="rect">
            <a:avLst/>
          </a:prstGeom>
        </p:spPr>
        <p:txBody>
          <a:bodyPr vert="horz" wrap="square" lIns="0" tIns="12700" rIns="0" bIns="0" rtlCol="0">
            <a:spAutoFit/>
          </a:bodyPr>
          <a:lstStyle/>
          <a:p>
            <a:pPr marL="33020" marR="159385">
              <a:lnSpc>
                <a:spcPct val="100000"/>
              </a:lnSpc>
              <a:spcBef>
                <a:spcPts val="100"/>
              </a:spcBef>
              <a:tabLst>
                <a:tab pos="1786889" algn="l"/>
              </a:tabLst>
            </a:pPr>
            <a:r>
              <a:rPr lang="de-de" sz="1000" spc="-20" dirty="0" err="1">
                <a:solidFill>
                  <a:srgbClr val="020302"/>
                </a:solidFill>
                <a:latin typeface="AdobeClean-Light"/>
                <a:cs typeface="AdobeClean-Light"/>
              </a:rPr>
              <a:t>답변을</a:t>
            </a:r>
            <a:r>
              <a:rPr lang="de-de" sz="1000" spc="-20" dirty="0">
                <a:solidFill>
                  <a:srgbClr val="020302"/>
                </a:solidFill>
                <a:latin typeface="AdobeClean-Light"/>
                <a:cs typeface="AdobeClean-Light"/>
              </a:rPr>
              <a:t> </a:t>
            </a:r>
            <a:r>
              <a:rPr lang="de-de" sz="1000" dirty="0" err="1">
                <a:solidFill>
                  <a:srgbClr val="020302"/>
                </a:solidFill>
                <a:latin typeface="AdobeClean-Light"/>
                <a:cs typeface="AdobeClean-Light"/>
              </a:rPr>
              <a:t>얻고</a:t>
            </a:r>
            <a:r>
              <a:rPr lang="de-de" sz="1000" dirty="0">
                <a:solidFill>
                  <a:srgbClr val="020302"/>
                </a:solidFill>
                <a:latin typeface="AdobeClean-Light"/>
                <a:cs typeface="AdobeClean-Light"/>
              </a:rPr>
              <a:t> </a:t>
            </a:r>
            <a:r>
              <a:rPr lang="de-de" sz="1000" spc="-15" dirty="0" err="1">
                <a:solidFill>
                  <a:srgbClr val="020302"/>
                </a:solidFill>
                <a:latin typeface="AdobeClean-Light"/>
                <a:cs typeface="AdobeClean-Light"/>
              </a:rPr>
              <a:t>사례</a:t>
            </a:r>
            <a:r>
              <a:rPr lang="de-de" sz="1000" spc="-15" dirty="0">
                <a:solidFill>
                  <a:srgbClr val="020302"/>
                </a:solidFill>
                <a:latin typeface="AdobeClean-Light"/>
                <a:cs typeface="AdobeClean-Light"/>
              </a:rPr>
              <a:t> </a:t>
            </a:r>
            <a:r>
              <a:rPr lang="de-de" sz="1000" spc="-10" dirty="0" err="1">
                <a:solidFill>
                  <a:srgbClr val="020302"/>
                </a:solidFill>
                <a:latin typeface="AdobeClean-Light"/>
                <a:cs typeface="AdobeClean-Light"/>
              </a:rPr>
              <a:t>제출</a:t>
            </a:r>
            <a:r>
              <a:rPr lang="de-de" sz="1000" spc="-10" dirty="0">
                <a:solidFill>
                  <a:srgbClr val="020302"/>
                </a:solidFill>
                <a:latin typeface="AdobeClean-Light"/>
                <a:cs typeface="AdobeClean-Light"/>
              </a:rPr>
              <a:t> </a:t>
            </a:r>
            <a:r>
              <a:rPr lang="de-de" sz="1000" spc="-5" dirty="0" err="1">
                <a:solidFill>
                  <a:srgbClr val="020302"/>
                </a:solidFill>
                <a:latin typeface="AdobeClean-Light"/>
                <a:cs typeface="AdobeClean-Light"/>
              </a:rPr>
              <a:t>관련</a:t>
            </a:r>
            <a:r>
              <a:rPr lang="de-de" sz="1000" spc="-5" dirty="0">
                <a:solidFill>
                  <a:srgbClr val="020302"/>
                </a:solidFill>
                <a:latin typeface="AdobeClean-Light"/>
                <a:cs typeface="AdobeClean-Light"/>
              </a:rPr>
              <a:t> </a:t>
            </a:r>
            <a:r>
              <a:rPr lang="de-de" sz="1000" spc="-10" dirty="0" err="1">
                <a:solidFill>
                  <a:srgbClr val="020302"/>
                </a:solidFill>
                <a:latin typeface="AdobeClean-Light"/>
                <a:cs typeface="AdobeClean-Light"/>
              </a:rPr>
              <a:t>도움을</a:t>
            </a:r>
            <a:r>
              <a:rPr lang="de-de" sz="1000" spc="-10" dirty="0">
                <a:solidFill>
                  <a:srgbClr val="020302"/>
                </a:solidFill>
                <a:latin typeface="AdobeClean-Light"/>
                <a:cs typeface="AdobeClean-Light"/>
              </a:rPr>
              <a:t> </a:t>
            </a:r>
            <a:r>
              <a:rPr lang="de-de" sz="1000" spc="-20" dirty="0" err="1">
                <a:solidFill>
                  <a:srgbClr val="020302"/>
                </a:solidFill>
                <a:latin typeface="AdobeClean-Light"/>
                <a:cs typeface="AdobeClean-Light"/>
              </a:rPr>
              <a:t>받을</a:t>
            </a:r>
            <a:r>
              <a:rPr lang="de-de" sz="1000" spc="-45" dirty="0">
                <a:solidFill>
                  <a:srgbClr val="020302"/>
                </a:solidFill>
                <a:latin typeface="AdobeClean-Light"/>
                <a:cs typeface="AdobeClean-Light"/>
              </a:rPr>
              <a:t> </a:t>
            </a:r>
            <a:r>
              <a:rPr lang="de-de" sz="1000" dirty="0" err="1">
                <a:solidFill>
                  <a:srgbClr val="020302"/>
                </a:solidFill>
                <a:latin typeface="AdobeClean-Light"/>
                <a:cs typeface="AdobeClean-Light"/>
              </a:rPr>
              <a:t>수</a:t>
            </a:r>
            <a:r>
              <a:rPr lang="de-de" sz="1000" dirty="0">
                <a:solidFill>
                  <a:srgbClr val="020302"/>
                </a:solidFill>
                <a:latin typeface="AdobeClean-Light"/>
                <a:cs typeface="AdobeClean-Light"/>
              </a:rPr>
              <a:t> </a:t>
            </a:r>
            <a:r>
              <a:rPr lang="de-de" sz="1000" spc="-15" dirty="0" err="1">
                <a:solidFill>
                  <a:srgbClr val="020302"/>
                </a:solidFill>
                <a:latin typeface="AdobeClean-Light"/>
                <a:cs typeface="AdobeClean-Light"/>
              </a:rPr>
              <a:t>있는</a:t>
            </a:r>
            <a:r>
              <a:rPr lang="de-de" sz="1000" spc="-15" dirty="0">
                <a:solidFill>
                  <a:srgbClr val="020302"/>
                </a:solidFill>
                <a:latin typeface="AdobeClean-Light"/>
                <a:cs typeface="AdobeClean-Light"/>
              </a:rPr>
              <a:t> </a:t>
            </a:r>
            <a:r>
              <a:rPr lang="de-de" sz="1000" spc="-10" dirty="0" err="1">
                <a:solidFill>
                  <a:srgbClr val="020302"/>
                </a:solidFill>
                <a:latin typeface="AdobeClean-Light"/>
                <a:cs typeface="AdobeClean-Light"/>
              </a:rPr>
              <a:t>채팅</a:t>
            </a:r>
            <a:r>
              <a:rPr lang="de-de" sz="1000" spc="85" dirty="0">
                <a:solidFill>
                  <a:srgbClr val="020302"/>
                </a:solidFill>
                <a:latin typeface="AdobeClean-Light"/>
                <a:cs typeface="AdobeClean-Light"/>
              </a:rPr>
              <a:t> </a:t>
            </a:r>
            <a:r>
              <a:rPr lang="de-de" sz="1000" spc="-10" dirty="0" err="1">
                <a:solidFill>
                  <a:srgbClr val="020302"/>
                </a:solidFill>
                <a:latin typeface="AdobeClean-Light"/>
                <a:cs typeface="AdobeClean-Light"/>
              </a:rPr>
              <a:t>세션을</a:t>
            </a:r>
            <a:r>
              <a:rPr lang="de-de" sz="1000" spc="-10" dirty="0">
                <a:solidFill>
                  <a:srgbClr val="020302"/>
                </a:solidFill>
                <a:latin typeface="AdobeClean-Light"/>
                <a:cs typeface="AdobeClean-Light"/>
              </a:rPr>
              <a:t> </a:t>
            </a:r>
            <a:r>
              <a:rPr lang="de-de" sz="1000" spc="-20" dirty="0" err="1">
                <a:solidFill>
                  <a:srgbClr val="020302"/>
                </a:solidFill>
                <a:latin typeface="AdobeClean-Light"/>
                <a:cs typeface="AdobeClean-Light"/>
              </a:rPr>
              <a:t>시작합니다</a:t>
            </a:r>
            <a:endParaRPr lang="en-US" sz="1000" spc="-20" dirty="0">
              <a:solidFill>
                <a:srgbClr val="020302"/>
              </a:solidFill>
              <a:latin typeface="AdobeClean-Light"/>
              <a:cs typeface="AdobeClean-Light"/>
            </a:endParaRPr>
          </a:p>
          <a:p>
            <a:pPr marL="33020" marR="159385">
              <a:lnSpc>
                <a:spcPct val="100000"/>
              </a:lnSpc>
              <a:spcBef>
                <a:spcPts val="100"/>
              </a:spcBef>
              <a:tabLst>
                <a:tab pos="1786889" algn="l"/>
              </a:tabLst>
            </a:pPr>
            <a:r>
              <a:rPr lang="de-de" sz="1000" i="1" spc="-10" dirty="0">
                <a:solidFill>
                  <a:srgbClr val="7A7A7A"/>
                </a:solidFill>
                <a:latin typeface="AdobeClean-LightIt"/>
                <a:cs typeface="AdobeClean-LightIt"/>
              </a:rPr>
              <a:t>*</a:t>
            </a:r>
            <a:r>
              <a:rPr lang="de-de" sz="1000" i="1" spc="-10" dirty="0" err="1">
                <a:solidFill>
                  <a:srgbClr val="7A7A7A"/>
                </a:solidFill>
                <a:latin typeface="AdobeClean-LightIt"/>
                <a:cs typeface="AdobeClean-LightIt"/>
              </a:rPr>
              <a:t>모든</a:t>
            </a:r>
            <a:r>
              <a:rPr lang="de-de" sz="1000" i="1" spc="-10" dirty="0">
                <a:solidFill>
                  <a:srgbClr val="7A7A7A"/>
                </a:solidFill>
                <a:latin typeface="AdobeClean-LightIt"/>
                <a:cs typeface="AdobeClean-LightIt"/>
              </a:rPr>
              <a:t> </a:t>
            </a:r>
            <a:r>
              <a:rPr lang="de-de" sz="1000" i="1" spc="-20" dirty="0" err="1">
                <a:solidFill>
                  <a:srgbClr val="7A7A7A"/>
                </a:solidFill>
                <a:latin typeface="AdobeClean-LightIt"/>
                <a:cs typeface="AdobeClean-LightIt"/>
              </a:rPr>
              <a:t>제품에</a:t>
            </a:r>
            <a:r>
              <a:rPr lang="de-de" sz="1000" i="1" spc="-20" dirty="0">
                <a:solidFill>
                  <a:srgbClr val="7A7A7A"/>
                </a:solidFill>
                <a:latin typeface="AdobeClean-LightIt"/>
                <a:cs typeface="AdobeClean-LightIt"/>
              </a:rPr>
              <a:t> </a:t>
            </a:r>
            <a:r>
              <a:rPr lang="de-de" sz="1000" i="1" spc="-20" dirty="0" err="1">
                <a:solidFill>
                  <a:srgbClr val="7A7A7A"/>
                </a:solidFill>
                <a:latin typeface="AdobeClean-LightIt"/>
                <a:cs typeface="AdobeClean-LightIt"/>
              </a:rPr>
              <a:t>라이브</a:t>
            </a:r>
            <a:r>
              <a:rPr lang="de-de" sz="1000" i="1" spc="-20" dirty="0">
                <a:solidFill>
                  <a:srgbClr val="7A7A7A"/>
                </a:solidFill>
                <a:latin typeface="AdobeClean-LightIt"/>
                <a:cs typeface="AdobeClean-LightIt"/>
              </a:rPr>
              <a:t> </a:t>
            </a:r>
            <a:r>
              <a:rPr lang="de-de" sz="1000" i="1" spc="-20" dirty="0" err="1">
                <a:solidFill>
                  <a:srgbClr val="7A7A7A"/>
                </a:solidFill>
                <a:latin typeface="AdobeClean-LightIt"/>
                <a:cs typeface="AdobeClean-LightIt"/>
              </a:rPr>
              <a:t>채팅이</a:t>
            </a:r>
            <a:r>
              <a:rPr lang="de-de" sz="1000" i="1" spc="-20" dirty="0">
                <a:solidFill>
                  <a:srgbClr val="7A7A7A"/>
                </a:solidFill>
                <a:latin typeface="AdobeClean-LightIt"/>
                <a:cs typeface="AdobeClean-LightIt"/>
              </a:rPr>
              <a:t> </a:t>
            </a:r>
            <a:r>
              <a:rPr lang="de-de" sz="1000" i="1" spc="-20" dirty="0" err="1">
                <a:solidFill>
                  <a:srgbClr val="7A7A7A"/>
                </a:solidFill>
                <a:latin typeface="AdobeClean-LightIt"/>
                <a:cs typeface="AdobeClean-LightIt"/>
              </a:rPr>
              <a:t>지원되는</a:t>
            </a:r>
            <a:r>
              <a:rPr lang="de-de" sz="1000" i="1" spc="-20" dirty="0">
                <a:solidFill>
                  <a:srgbClr val="7A7A7A"/>
                </a:solidFill>
                <a:latin typeface="AdobeClean-LightIt"/>
                <a:cs typeface="AdobeClean-LightIt"/>
              </a:rPr>
              <a:t> </a:t>
            </a:r>
            <a:r>
              <a:rPr lang="de-de" sz="1000" i="1" spc="-20" dirty="0" err="1">
                <a:solidFill>
                  <a:srgbClr val="7A7A7A"/>
                </a:solidFill>
                <a:latin typeface="AdobeClean-LightIt"/>
                <a:cs typeface="AdobeClean-LightIt"/>
              </a:rPr>
              <a:t>것은</a:t>
            </a:r>
            <a:r>
              <a:rPr lang="de-de" sz="1000" i="1" spc="-20" dirty="0">
                <a:solidFill>
                  <a:srgbClr val="7A7A7A"/>
                </a:solidFill>
                <a:latin typeface="AdobeClean-LightIt"/>
                <a:cs typeface="AdobeClean-LightIt"/>
              </a:rPr>
              <a:t> </a:t>
            </a:r>
            <a:r>
              <a:rPr lang="de-de" sz="1000" i="1" spc="-20" dirty="0" err="1">
                <a:solidFill>
                  <a:srgbClr val="7A7A7A"/>
                </a:solidFill>
                <a:latin typeface="AdobeClean-LightIt"/>
                <a:cs typeface="AdobeClean-LightIt"/>
              </a:rPr>
              <a:t>아닙니다</a:t>
            </a:r>
            <a:r>
              <a:rPr lang="de-de" sz="900" i="1" spc="-20" dirty="0">
                <a:solidFill>
                  <a:srgbClr val="7A7A7A"/>
                </a:solidFill>
                <a:latin typeface="AdobeClean-LightIt"/>
                <a:cs typeface="AdobeClean-LightIt"/>
              </a:rPr>
              <a:t>.  </a:t>
            </a:r>
            <a:endParaRPr sz="900" dirty="0">
              <a:latin typeface="AdobeClean-Light"/>
              <a:cs typeface="AdobeClean-Light"/>
            </a:endParaRPr>
          </a:p>
        </p:txBody>
      </p:sp>
      <p:sp>
        <p:nvSpPr>
          <p:cNvPr id="80" name="TextBox 79">
            <a:extLst>
              <a:ext uri="{FF2B5EF4-FFF2-40B4-BE49-F238E27FC236}">
                <a16:creationId xmlns:a16="http://schemas.microsoft.com/office/drawing/2014/main" id="{0A5EE386-6D63-F440-9078-1E567B208D54}"/>
              </a:ext>
            </a:extLst>
          </p:cNvPr>
          <p:cNvSpPr txBox="1">
            <a:spLocks/>
          </p:cNvSpPr>
          <p:nvPr/>
        </p:nvSpPr>
        <p:spPr>
          <a:xfrm>
            <a:off x="689237" y="6664838"/>
            <a:ext cx="15682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a:solidFill>
                  <a:srgbClr val="000000"/>
                </a:solidFill>
              </a:rPr>
              <a:t>커뮤니티 포럼</a:t>
            </a:r>
          </a:p>
        </p:txBody>
      </p:sp>
      <p:sp>
        <p:nvSpPr>
          <p:cNvPr id="81" name="Rectangle 80">
            <a:extLst>
              <a:ext uri="{FF2B5EF4-FFF2-40B4-BE49-F238E27FC236}">
                <a16:creationId xmlns:a16="http://schemas.microsoft.com/office/drawing/2014/main" id="{B2E37CCA-094C-054D-863A-3D767661D848}"/>
              </a:ext>
            </a:extLst>
          </p:cNvPr>
          <p:cNvSpPr>
            <a:spLocks/>
          </p:cNvSpPr>
          <p:nvPr/>
        </p:nvSpPr>
        <p:spPr>
          <a:xfrm>
            <a:off x="689237" y="6868024"/>
            <a:ext cx="959314" cy="184666"/>
          </a:xfrm>
          <a:prstGeom prst="rect">
            <a:avLst/>
          </a:prstGeom>
        </p:spPr>
        <p:txBody>
          <a:bodyPr wrap="square" lIns="0" tIns="0" rIns="0" bIns="0">
            <a:spAutoFit/>
          </a:bodyPr>
          <a:lstStyle/>
          <a:p>
            <a:pPr>
              <a:spcBef>
                <a:spcPts val="600"/>
              </a:spcBef>
              <a:spcAft>
                <a:spcPts val="600"/>
              </a:spcAft>
            </a:pPr>
            <a:r>
              <a:rPr lang="de-de" sz="1200" b="1">
                <a:latin typeface="+mj-lt"/>
                <a:ea typeface="Open Sans" pitchFamily="34" charset="0"/>
                <a:cs typeface="Open Sans" pitchFamily="34" charset="0"/>
              </a:rPr>
              <a:t>온라인 포럼</a:t>
            </a:r>
          </a:p>
        </p:txBody>
      </p:sp>
      <p:sp>
        <p:nvSpPr>
          <p:cNvPr id="83" name="object 39">
            <a:extLst>
              <a:ext uri="{FF2B5EF4-FFF2-40B4-BE49-F238E27FC236}">
                <a16:creationId xmlns:a16="http://schemas.microsoft.com/office/drawing/2014/main" id="{7A016ADC-2A30-8A4B-BE07-A9AB6C1898A7}"/>
              </a:ext>
            </a:extLst>
          </p:cNvPr>
          <p:cNvSpPr txBox="1"/>
          <p:nvPr/>
        </p:nvSpPr>
        <p:spPr>
          <a:xfrm>
            <a:off x="355868" y="7102087"/>
            <a:ext cx="2194560" cy="959237"/>
          </a:xfrm>
          <a:prstGeom prst="rect">
            <a:avLst/>
          </a:prstGeom>
        </p:spPr>
        <p:txBody>
          <a:bodyPr vert="horz" wrap="square" lIns="0" tIns="35560" rIns="0" bIns="0" rtlCol="0">
            <a:spAutoFit/>
          </a:bodyPr>
          <a:lstStyle/>
          <a:p>
            <a:r>
              <a:rPr lang="de-de" sz="1000">
                <a:solidFill>
                  <a:srgbClr val="4B4B4B"/>
                </a:solidFill>
                <a:latin typeface="Adobe Clean Light" panose="020B0303020404020204" pitchFamily="34" charset="0"/>
              </a:rPr>
              <a:t>기술 솔루션, 제품 문서, FAQ 등 증가하는 데이터베이스에 대한 지속적인 온라인 액세스. Adobe 커뮤니티에서 실무자 및 다른 고객과 소통하여 모범 사례 및 진행 중 얻은 개선 사항을 공유합니다.</a:t>
            </a:r>
          </a:p>
        </p:txBody>
      </p:sp>
      <p:sp>
        <p:nvSpPr>
          <p:cNvPr id="84" name="TextBox 83">
            <a:extLst>
              <a:ext uri="{FF2B5EF4-FFF2-40B4-BE49-F238E27FC236}">
                <a16:creationId xmlns:a16="http://schemas.microsoft.com/office/drawing/2014/main" id="{434C66FF-3A42-4243-8C3C-D8E8D56C012D}"/>
              </a:ext>
            </a:extLst>
          </p:cNvPr>
          <p:cNvSpPr txBox="1">
            <a:spLocks/>
          </p:cNvSpPr>
          <p:nvPr/>
        </p:nvSpPr>
        <p:spPr>
          <a:xfrm>
            <a:off x="5723508" y="6664838"/>
            <a:ext cx="146304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a:solidFill>
                  <a:srgbClr val="000000"/>
                </a:solidFill>
              </a:rPr>
              <a:t>Experience League</a:t>
            </a:r>
          </a:p>
        </p:txBody>
      </p:sp>
      <p:sp>
        <p:nvSpPr>
          <p:cNvPr id="85" name="Rectangle 84">
            <a:extLst>
              <a:ext uri="{FF2B5EF4-FFF2-40B4-BE49-F238E27FC236}">
                <a16:creationId xmlns:a16="http://schemas.microsoft.com/office/drawing/2014/main" id="{36BE91A2-2927-1A41-B04A-544C52C4DC26}"/>
              </a:ext>
            </a:extLst>
          </p:cNvPr>
          <p:cNvSpPr>
            <a:spLocks/>
          </p:cNvSpPr>
          <p:nvPr/>
        </p:nvSpPr>
        <p:spPr>
          <a:xfrm>
            <a:off x="5723508" y="6868024"/>
            <a:ext cx="1316707" cy="184666"/>
          </a:xfrm>
          <a:prstGeom prst="rect">
            <a:avLst/>
          </a:prstGeom>
        </p:spPr>
        <p:txBody>
          <a:bodyPr wrap="none" lIns="0" tIns="0" rIns="0" bIns="0">
            <a:spAutoFit/>
          </a:bodyPr>
          <a:lstStyle/>
          <a:p>
            <a:pPr>
              <a:spcBef>
                <a:spcPts val="600"/>
              </a:spcBef>
              <a:spcAft>
                <a:spcPts val="600"/>
              </a:spcAft>
            </a:pPr>
            <a:r>
              <a:rPr lang="de-de" sz="1200" b="1">
                <a:latin typeface="+mj-lt"/>
                <a:ea typeface="Open Sans" pitchFamily="34" charset="0"/>
                <a:cs typeface="Open Sans" pitchFamily="34" charset="0"/>
              </a:rPr>
              <a:t>셀프 가이드 여정</a:t>
            </a:r>
          </a:p>
        </p:txBody>
      </p:sp>
      <p:sp>
        <p:nvSpPr>
          <p:cNvPr id="87" name="object 39">
            <a:extLst>
              <a:ext uri="{FF2B5EF4-FFF2-40B4-BE49-F238E27FC236}">
                <a16:creationId xmlns:a16="http://schemas.microsoft.com/office/drawing/2014/main" id="{57C0C871-6516-F145-97DA-27A143E6185C}"/>
              </a:ext>
            </a:extLst>
          </p:cNvPr>
          <p:cNvSpPr txBox="1"/>
          <p:nvPr/>
        </p:nvSpPr>
        <p:spPr>
          <a:xfrm>
            <a:off x="5265661" y="7060285"/>
            <a:ext cx="2194560" cy="1113125"/>
          </a:xfrm>
          <a:prstGeom prst="rect">
            <a:avLst/>
          </a:prstGeom>
        </p:spPr>
        <p:txBody>
          <a:bodyPr vert="horz" wrap="square" lIns="0" tIns="35560" rIns="0" bIns="0" rtlCol="0">
            <a:spAutoFit/>
          </a:bodyPr>
          <a:lstStyle/>
          <a:p>
            <a:r>
              <a:rPr lang="de-de" sz="1000">
                <a:solidFill>
                  <a:srgbClr val="4B4B4B"/>
                </a:solidFill>
                <a:latin typeface="Adobe Clean Light" panose="020B0303020404020204" pitchFamily="34" charset="0"/>
              </a:rPr>
              <a:t>Experience 업체는 Experience League로 만들어집니다. 고객은 개인 맞춤형 학습을 통해 고객 경험 관리 능력에 시동을 걸어 기술을 개발하고 글로벌 동료 커뮤니티와 교류하며 경력 발전에 도움이 되는 인정을 얻을 수 있습니다.</a:t>
            </a:r>
          </a:p>
        </p:txBody>
      </p:sp>
      <p:sp>
        <p:nvSpPr>
          <p:cNvPr id="88" name="TextBox 87">
            <a:extLst>
              <a:ext uri="{FF2B5EF4-FFF2-40B4-BE49-F238E27FC236}">
                <a16:creationId xmlns:a16="http://schemas.microsoft.com/office/drawing/2014/main" id="{21F54E1A-3EAC-FA4B-8203-8F22A6642031}"/>
              </a:ext>
            </a:extLst>
          </p:cNvPr>
          <p:cNvSpPr txBox="1">
            <a:spLocks/>
          </p:cNvSpPr>
          <p:nvPr/>
        </p:nvSpPr>
        <p:spPr>
          <a:xfrm>
            <a:off x="3201544" y="8458792"/>
            <a:ext cx="1543003"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a:solidFill>
                  <a:srgbClr val="000000"/>
                </a:solidFill>
              </a:rPr>
              <a:t>라이브 채팅 지원*</a:t>
            </a:r>
          </a:p>
        </p:txBody>
      </p:sp>
      <p:sp>
        <p:nvSpPr>
          <p:cNvPr id="89" name="Rectangle 88">
            <a:extLst>
              <a:ext uri="{FF2B5EF4-FFF2-40B4-BE49-F238E27FC236}">
                <a16:creationId xmlns:a16="http://schemas.microsoft.com/office/drawing/2014/main" id="{7A63A762-C68F-4742-A032-0B8A3E3EF7E1}"/>
              </a:ext>
            </a:extLst>
          </p:cNvPr>
          <p:cNvSpPr>
            <a:spLocks/>
          </p:cNvSpPr>
          <p:nvPr/>
        </p:nvSpPr>
        <p:spPr>
          <a:xfrm>
            <a:off x="3201544" y="8640011"/>
            <a:ext cx="840166" cy="184666"/>
          </a:xfrm>
          <a:prstGeom prst="rect">
            <a:avLst/>
          </a:prstGeom>
        </p:spPr>
        <p:txBody>
          <a:bodyPr wrap="none" lIns="0" tIns="0" rIns="0" bIns="0">
            <a:spAutoFit/>
          </a:bodyPr>
          <a:lstStyle/>
          <a:p>
            <a:pPr>
              <a:spcBef>
                <a:spcPts val="600"/>
              </a:spcBef>
              <a:spcAft>
                <a:spcPts val="600"/>
              </a:spcAft>
            </a:pPr>
            <a:r>
              <a:rPr lang="de-de" sz="1200" b="1">
                <a:latin typeface="+mj-lt"/>
                <a:ea typeface="Open Sans" pitchFamily="34" charset="0"/>
                <a:cs typeface="Open Sans" pitchFamily="34" charset="0"/>
              </a:rPr>
              <a:t>채팅 지원</a:t>
            </a:r>
          </a:p>
        </p:txBody>
      </p:sp>
      <p:sp>
        <p:nvSpPr>
          <p:cNvPr id="90" name="TextBox 89">
            <a:extLst>
              <a:ext uri="{FF2B5EF4-FFF2-40B4-BE49-F238E27FC236}">
                <a16:creationId xmlns:a16="http://schemas.microsoft.com/office/drawing/2014/main" id="{688AEA01-9019-C44F-A3C6-6B853E1790AF}"/>
              </a:ext>
            </a:extLst>
          </p:cNvPr>
          <p:cNvSpPr txBox="1">
            <a:spLocks/>
          </p:cNvSpPr>
          <p:nvPr/>
        </p:nvSpPr>
        <p:spPr>
          <a:xfrm>
            <a:off x="3201544" y="6664838"/>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a:solidFill>
                  <a:srgbClr val="000000"/>
                </a:solidFill>
              </a:rPr>
              <a:t>24X7 P1 </a:t>
            </a:r>
          </a:p>
        </p:txBody>
      </p:sp>
      <p:sp>
        <p:nvSpPr>
          <p:cNvPr id="91" name="Rectangle 90">
            <a:extLst>
              <a:ext uri="{FF2B5EF4-FFF2-40B4-BE49-F238E27FC236}">
                <a16:creationId xmlns:a16="http://schemas.microsoft.com/office/drawing/2014/main" id="{EBBEB6A8-153F-DF43-BDF0-E9999D61AC1F}"/>
              </a:ext>
            </a:extLst>
          </p:cNvPr>
          <p:cNvSpPr>
            <a:spLocks/>
          </p:cNvSpPr>
          <p:nvPr/>
        </p:nvSpPr>
        <p:spPr>
          <a:xfrm>
            <a:off x="3201544" y="6868024"/>
            <a:ext cx="992259" cy="184666"/>
          </a:xfrm>
          <a:prstGeom prst="rect">
            <a:avLst/>
          </a:prstGeom>
        </p:spPr>
        <p:txBody>
          <a:bodyPr wrap="none" lIns="0" tIns="0" rIns="0" bIns="0">
            <a:spAutoFit/>
          </a:bodyPr>
          <a:lstStyle/>
          <a:p>
            <a:pPr>
              <a:spcBef>
                <a:spcPts val="600"/>
              </a:spcBef>
              <a:spcAft>
                <a:spcPts val="600"/>
              </a:spcAft>
            </a:pPr>
            <a:r>
              <a:rPr lang="de-de" sz="1200" b="1">
                <a:latin typeface="+mj-lt"/>
                <a:ea typeface="Open Sans" pitchFamily="34" charset="0"/>
                <a:cs typeface="Open Sans" pitchFamily="34" charset="0"/>
              </a:rPr>
              <a:t>전화 지원</a:t>
            </a:r>
          </a:p>
        </p:txBody>
      </p:sp>
      <p:sp>
        <p:nvSpPr>
          <p:cNvPr id="92" name="object 39">
            <a:extLst>
              <a:ext uri="{FF2B5EF4-FFF2-40B4-BE49-F238E27FC236}">
                <a16:creationId xmlns:a16="http://schemas.microsoft.com/office/drawing/2014/main" id="{2EE8690E-B0C8-F249-AF73-5FA69B6A65AF}"/>
              </a:ext>
            </a:extLst>
          </p:cNvPr>
          <p:cNvSpPr txBox="1"/>
          <p:nvPr/>
        </p:nvSpPr>
        <p:spPr>
          <a:xfrm>
            <a:off x="2835999" y="7097788"/>
            <a:ext cx="2194560" cy="805349"/>
          </a:xfrm>
          <a:prstGeom prst="rect">
            <a:avLst/>
          </a:prstGeom>
        </p:spPr>
        <p:txBody>
          <a:bodyPr vert="horz" wrap="square" lIns="0" tIns="35560" rIns="0" bIns="0" rtlCol="0">
            <a:spAutoFit/>
          </a:bodyPr>
          <a:lstStyle/>
          <a:p>
            <a:r>
              <a:rPr lang="de-de" sz="1000">
                <a:solidFill>
                  <a:srgbClr val="020302"/>
                </a:solidFill>
                <a:latin typeface="AdobeClean-Light"/>
              </a:rPr>
              <a:t>승인된 사용자 또는 </a:t>
            </a:r>
            <a:r>
              <a:rPr lang="de-de" sz="1000" b="1">
                <a:solidFill>
                  <a:srgbClr val="020302"/>
                </a:solidFill>
                <a:latin typeface="AdobeClean-Light"/>
              </a:rPr>
              <a:t>지정 지원 담당자</a:t>
            </a:r>
            <a:r>
              <a:rPr lang="de-de" sz="1000">
                <a:latin typeface="Adobe Clean Light" panose="020B0303020404020204" pitchFamily="34" charset="0"/>
              </a:rPr>
              <a:t>는 사용 가능한 모든 채널(P1용 전화 포함)을 통해 문제를 제출하고 귀사를 대신하여 기술 지원 팀과 상호 작용할 수 있습니다. </a:t>
            </a:r>
            <a:endParaRPr lang="en-US" sz="1000">
              <a:solidFill>
                <a:srgbClr val="000000"/>
              </a:solidFill>
              <a:latin typeface="Adobe Clean Light" panose="020B0303020404020204" pitchFamily="34" charset="0"/>
            </a:endParaRPr>
          </a:p>
        </p:txBody>
      </p:sp>
      <p:sp>
        <p:nvSpPr>
          <p:cNvPr id="93" name="object 26">
            <a:extLst>
              <a:ext uri="{FF2B5EF4-FFF2-40B4-BE49-F238E27FC236}">
                <a16:creationId xmlns:a16="http://schemas.microsoft.com/office/drawing/2014/main" id="{6307748F-6B2D-4E41-94EB-D9DC8442AE48}"/>
              </a:ext>
            </a:extLst>
          </p:cNvPr>
          <p:cNvSpPr/>
          <p:nvPr/>
        </p:nvSpPr>
        <p:spPr>
          <a:xfrm>
            <a:off x="214971" y="6447157"/>
            <a:ext cx="1848207"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94" name="Rectangle 93">
            <a:extLst>
              <a:ext uri="{FF2B5EF4-FFF2-40B4-BE49-F238E27FC236}">
                <a16:creationId xmlns:a16="http://schemas.microsoft.com/office/drawing/2014/main" id="{361FB899-EBCA-A144-BC72-6D65DDDA1D5D}"/>
              </a:ext>
            </a:extLst>
          </p:cNvPr>
          <p:cNvSpPr/>
          <p:nvPr/>
        </p:nvSpPr>
        <p:spPr>
          <a:xfrm>
            <a:off x="214971" y="6124178"/>
            <a:ext cx="1901483" cy="307777"/>
          </a:xfrm>
          <a:prstGeom prst="rect">
            <a:avLst/>
          </a:prstGeom>
        </p:spPr>
        <p:txBody>
          <a:bodyPr wrap="none" lIns="0">
            <a:spAutoFit/>
          </a:bodyPr>
          <a:lstStyle/>
          <a:p>
            <a:pPr>
              <a:lnSpc>
                <a:spcPct val="100000"/>
              </a:lnSpc>
              <a:spcBef>
                <a:spcPts val="280"/>
              </a:spcBef>
            </a:pPr>
            <a:r>
              <a:rPr lang="de-de" sz="1400" b="1" spc="-10">
                <a:solidFill>
                  <a:srgbClr val="020302"/>
                </a:solidFill>
                <a:latin typeface="Adobe Clean"/>
                <a:cs typeface="Adobe Clean"/>
              </a:rPr>
              <a:t>온라인 지원 기능</a:t>
            </a:r>
            <a:endParaRPr lang="en-US" sz="1400">
              <a:latin typeface="Adobe Clean"/>
              <a:cs typeface="Adobe Clean"/>
            </a:endParaRPr>
          </a:p>
        </p:txBody>
      </p:sp>
      <p:sp>
        <p:nvSpPr>
          <p:cNvPr id="99" name="TextBox 98">
            <a:extLst>
              <a:ext uri="{FF2B5EF4-FFF2-40B4-BE49-F238E27FC236}">
                <a16:creationId xmlns:a16="http://schemas.microsoft.com/office/drawing/2014/main" id="{21C0F9EC-CE60-7549-BDEE-7F75FE7D2EFB}"/>
              </a:ext>
            </a:extLst>
          </p:cNvPr>
          <p:cNvSpPr txBox="1">
            <a:spLocks/>
          </p:cNvSpPr>
          <p:nvPr/>
        </p:nvSpPr>
        <p:spPr>
          <a:xfrm>
            <a:off x="689237" y="8458792"/>
            <a:ext cx="991521"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dirty="0" err="1">
                <a:solidFill>
                  <a:srgbClr val="000000"/>
                </a:solidFill>
              </a:rPr>
              <a:t>오피스</a:t>
            </a:r>
            <a:r>
              <a:rPr lang="de-de" sz="1200" dirty="0">
                <a:solidFill>
                  <a:srgbClr val="000000"/>
                </a:solidFill>
              </a:rPr>
              <a:t> </a:t>
            </a:r>
            <a:r>
              <a:rPr lang="de-de" sz="1200" dirty="0" err="1">
                <a:solidFill>
                  <a:srgbClr val="000000"/>
                </a:solidFill>
              </a:rPr>
              <a:t>아워</a:t>
            </a:r>
            <a:endParaRPr lang="de-de" sz="1200" dirty="0">
              <a:solidFill>
                <a:srgbClr val="000000"/>
              </a:solidFill>
            </a:endParaRPr>
          </a:p>
        </p:txBody>
      </p:sp>
      <p:sp>
        <p:nvSpPr>
          <p:cNvPr id="100" name="Rectangle 99">
            <a:extLst>
              <a:ext uri="{FF2B5EF4-FFF2-40B4-BE49-F238E27FC236}">
                <a16:creationId xmlns:a16="http://schemas.microsoft.com/office/drawing/2014/main" id="{CDE173CC-5BDE-CE46-B09B-8B9C8EAB6E1A}"/>
              </a:ext>
            </a:extLst>
          </p:cNvPr>
          <p:cNvSpPr>
            <a:spLocks/>
          </p:cNvSpPr>
          <p:nvPr/>
        </p:nvSpPr>
        <p:spPr>
          <a:xfrm>
            <a:off x="689237" y="8640011"/>
            <a:ext cx="604974" cy="184666"/>
          </a:xfrm>
          <a:prstGeom prst="rect">
            <a:avLst/>
          </a:prstGeom>
        </p:spPr>
        <p:txBody>
          <a:bodyPr wrap="none" lIns="0" tIns="0" rIns="0" bIns="0">
            <a:spAutoFit/>
          </a:bodyPr>
          <a:lstStyle/>
          <a:p>
            <a:pPr>
              <a:spcBef>
                <a:spcPts val="600"/>
              </a:spcBef>
              <a:spcAft>
                <a:spcPts val="600"/>
              </a:spcAft>
            </a:pPr>
            <a:r>
              <a:rPr lang="de-de" sz="1200" b="1">
                <a:latin typeface="+mj-lt"/>
                <a:ea typeface="Open Sans" pitchFamily="34" charset="0"/>
                <a:cs typeface="Open Sans" pitchFamily="34" charset="0"/>
              </a:rPr>
              <a:t>웨비나</a:t>
            </a:r>
          </a:p>
        </p:txBody>
      </p:sp>
      <p:sp>
        <p:nvSpPr>
          <p:cNvPr id="101" name="object 39">
            <a:extLst>
              <a:ext uri="{FF2B5EF4-FFF2-40B4-BE49-F238E27FC236}">
                <a16:creationId xmlns:a16="http://schemas.microsoft.com/office/drawing/2014/main" id="{C78C63F6-B527-0345-9CEF-0BF891742A51}"/>
              </a:ext>
            </a:extLst>
          </p:cNvPr>
          <p:cNvSpPr txBox="1"/>
          <p:nvPr/>
        </p:nvSpPr>
        <p:spPr>
          <a:xfrm>
            <a:off x="355868" y="8924621"/>
            <a:ext cx="2194560" cy="805349"/>
          </a:xfrm>
          <a:prstGeom prst="rect">
            <a:avLst/>
          </a:prstGeom>
        </p:spPr>
        <p:txBody>
          <a:bodyPr vert="horz" wrap="square" lIns="0" tIns="35560" rIns="0" bIns="0" rtlCol="0">
            <a:spAutoFit/>
          </a:bodyPr>
          <a:lstStyle/>
          <a:p>
            <a:r>
              <a:rPr lang="de-de" sz="1000">
                <a:solidFill>
                  <a:srgbClr val="4B4B4B"/>
                </a:solidFill>
                <a:latin typeface="Adobe Clean Light" panose="020B0303020404020204" pitchFamily="34" charset="0"/>
              </a:rPr>
              <a:t>Adobe 고객 지원 팀에서 진행하는 오피스 아워(Office Hours)에는 참가자가 문제를 해결하도록 관련 정보를 제공하여 도움을 주고 Adobe 솔루션을 성공적으로 사용할 수 있는 팁과 요령을 제공하기 위해 설계된 세션들이 포함됩니다. </a:t>
            </a:r>
          </a:p>
        </p:txBody>
      </p:sp>
      <p:sp>
        <p:nvSpPr>
          <p:cNvPr id="103" name="TextBox 102">
            <a:extLst>
              <a:ext uri="{FF2B5EF4-FFF2-40B4-BE49-F238E27FC236}">
                <a16:creationId xmlns:a16="http://schemas.microsoft.com/office/drawing/2014/main" id="{79C62A95-F1EE-4246-BE9D-564816B03BD4}"/>
              </a:ext>
            </a:extLst>
          </p:cNvPr>
          <p:cNvSpPr txBox="1">
            <a:spLocks/>
          </p:cNvSpPr>
          <p:nvPr/>
        </p:nvSpPr>
        <p:spPr>
          <a:xfrm>
            <a:off x="5723508" y="8458792"/>
            <a:ext cx="13037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defTabSz="913563">
              <a:defRPr/>
            </a:pPr>
            <a:r>
              <a:rPr lang="de-de" sz="1200">
                <a:solidFill>
                  <a:srgbClr val="000000"/>
                </a:solidFill>
              </a:rPr>
              <a:t>자가 진단 포털</a:t>
            </a:r>
          </a:p>
        </p:txBody>
      </p:sp>
      <p:sp>
        <p:nvSpPr>
          <p:cNvPr id="104" name="Rectangle 103">
            <a:extLst>
              <a:ext uri="{FF2B5EF4-FFF2-40B4-BE49-F238E27FC236}">
                <a16:creationId xmlns:a16="http://schemas.microsoft.com/office/drawing/2014/main" id="{A72AE8F8-314B-CD42-B69C-DC473A5407DE}"/>
              </a:ext>
            </a:extLst>
          </p:cNvPr>
          <p:cNvSpPr>
            <a:spLocks/>
          </p:cNvSpPr>
          <p:nvPr/>
        </p:nvSpPr>
        <p:spPr>
          <a:xfrm>
            <a:off x="5723508" y="8640011"/>
            <a:ext cx="1267206" cy="184666"/>
          </a:xfrm>
          <a:prstGeom prst="rect">
            <a:avLst/>
          </a:prstGeom>
        </p:spPr>
        <p:txBody>
          <a:bodyPr wrap="none" lIns="0" tIns="0" rIns="0" bIns="0">
            <a:spAutoFit/>
          </a:bodyPr>
          <a:lstStyle/>
          <a:p>
            <a:pPr>
              <a:spcBef>
                <a:spcPts val="600"/>
              </a:spcBef>
              <a:spcAft>
                <a:spcPts val="600"/>
              </a:spcAft>
            </a:pPr>
            <a:r>
              <a:rPr lang="de-de" sz="1200" b="1">
                <a:latin typeface="+mj-lt"/>
                <a:ea typeface="Open Sans" pitchFamily="34" charset="0"/>
                <a:cs typeface="Open Sans" pitchFamily="34" charset="0"/>
              </a:rPr>
              <a:t>24/7 지원 포털</a:t>
            </a:r>
          </a:p>
        </p:txBody>
      </p:sp>
      <p:sp>
        <p:nvSpPr>
          <p:cNvPr id="105" name="object 39">
            <a:extLst>
              <a:ext uri="{FF2B5EF4-FFF2-40B4-BE49-F238E27FC236}">
                <a16:creationId xmlns:a16="http://schemas.microsoft.com/office/drawing/2014/main" id="{1EF93770-A312-1448-A318-59C7AB2FB6AD}"/>
              </a:ext>
            </a:extLst>
          </p:cNvPr>
          <p:cNvSpPr txBox="1"/>
          <p:nvPr/>
        </p:nvSpPr>
        <p:spPr>
          <a:xfrm>
            <a:off x="5265661" y="8885643"/>
            <a:ext cx="2194560" cy="805349"/>
          </a:xfrm>
          <a:prstGeom prst="rect">
            <a:avLst/>
          </a:prstGeom>
        </p:spPr>
        <p:txBody>
          <a:bodyPr vert="horz" wrap="square" lIns="0" tIns="35560" rIns="0" bIns="0" rtlCol="0">
            <a:spAutoFit/>
          </a:bodyPr>
          <a:lstStyle/>
          <a:p>
            <a:r>
              <a:rPr lang="de-de" sz="1000">
                <a:solidFill>
                  <a:srgbClr val="4B4B4B"/>
                </a:solidFill>
                <a:latin typeface="Adobe Clean Light" panose="020B0303020404020204" pitchFamily="34" charset="0"/>
              </a:rPr>
              <a:t>지원 요청을 제출하고 사례 상태를 검토하고 기술 자료, 뉴스 및 알림, 추천 팁 등과 같은 기타 리소스를 검색할 수 있는 온라인 </a:t>
            </a:r>
            <a:br/>
            <a:r>
              <a:rPr lang="de-de" sz="1000">
                <a:solidFill>
                  <a:srgbClr val="4B4B4B"/>
                </a:solidFill>
                <a:latin typeface="Adobe Clean Light" panose="020B0303020404020204" pitchFamily="34" charset="0"/>
              </a:rPr>
              <a:t>자가 진단 지원 포털에 대한 온디맨드 액세스입니다.</a:t>
            </a:r>
          </a:p>
        </p:txBody>
      </p:sp>
      <p:sp>
        <p:nvSpPr>
          <p:cNvPr id="113" name="object 11">
            <a:extLst>
              <a:ext uri="{FF2B5EF4-FFF2-40B4-BE49-F238E27FC236}">
                <a16:creationId xmlns:a16="http://schemas.microsoft.com/office/drawing/2014/main" id="{2860E159-CE71-E147-9ED2-5C004530291D}"/>
              </a:ext>
            </a:extLst>
          </p:cNvPr>
          <p:cNvSpPr txBox="1">
            <a:spLocks/>
          </p:cNvSpPr>
          <p:nvPr/>
        </p:nvSpPr>
        <p:spPr>
          <a:xfrm>
            <a:off x="97788" y="9888625"/>
            <a:ext cx="6254026" cy="133370"/>
          </a:xfrm>
          <a:prstGeom prst="rect">
            <a:avLst/>
          </a:prstGeom>
        </p:spPr>
        <p:txBody>
          <a:bodyPr vert="horz" wrap="square" lIns="0" tIns="10160" rIns="0" bIns="0" rtlCol="0">
            <a:spAutoFit/>
          </a:bodyPr>
          <a:lstStyle>
            <a:defPPr>
              <a:defRPr lang="en-US"/>
            </a:defPPr>
            <a:lvl1pPr marL="0" algn="l" defTabSz="914400" rtl="0" eaLnBrk="1" latinLnBrk="0" hangingPunct="1">
              <a:defRPr sz="800" b="0" i="0" kern="1200">
                <a:solidFill>
                  <a:srgbClr val="6D6D6D"/>
                </a:solidFill>
                <a:latin typeface="Adobe Clean"/>
                <a:ea typeface="+mn-ea"/>
                <a:cs typeface="Adobe Cle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0"/>
              </a:spcBef>
            </a:pPr>
            <a:r>
              <a:rPr lang="de-de" spc="-10"/>
              <a:t>©2021</a:t>
            </a:r>
            <a:r>
              <a:rPr lang="de-de" spc="-5"/>
              <a:t> Adobe. All</a:t>
            </a:r>
            <a:r>
              <a:rPr lang="de-de" spc="-10"/>
              <a:t> Rights</a:t>
            </a:r>
            <a:r>
              <a:rPr lang="de-de" spc="-5"/>
              <a:t> </a:t>
            </a:r>
            <a:r>
              <a:rPr lang="de-de" spc="-10"/>
              <a:t>Reserved.</a:t>
            </a:r>
            <a:r>
              <a:rPr lang="de-de" spc="-5"/>
              <a:t> Adobe</a:t>
            </a:r>
            <a:r>
              <a:rPr lang="de-de" spc="60"/>
              <a:t> </a:t>
            </a:r>
            <a:r>
              <a:rPr lang="de-de" spc="-10"/>
              <a:t>기밀.</a:t>
            </a:r>
          </a:p>
        </p:txBody>
      </p:sp>
      <p:sp>
        <p:nvSpPr>
          <p:cNvPr id="114" name="object 26">
            <a:extLst>
              <a:ext uri="{FF2B5EF4-FFF2-40B4-BE49-F238E27FC236}">
                <a16:creationId xmlns:a16="http://schemas.microsoft.com/office/drawing/2014/main" id="{408C2D8F-392B-584D-B818-DDD728EB2211}"/>
              </a:ext>
            </a:extLst>
          </p:cNvPr>
          <p:cNvSpPr/>
          <p:nvPr/>
        </p:nvSpPr>
        <p:spPr>
          <a:xfrm>
            <a:off x="214971" y="868681"/>
            <a:ext cx="2103120"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115" name="Rectangle 114">
            <a:extLst>
              <a:ext uri="{FF2B5EF4-FFF2-40B4-BE49-F238E27FC236}">
                <a16:creationId xmlns:a16="http://schemas.microsoft.com/office/drawing/2014/main" id="{2BDA6231-3DD1-8A43-B0D1-0426CE38EFB1}"/>
              </a:ext>
            </a:extLst>
          </p:cNvPr>
          <p:cNvSpPr/>
          <p:nvPr/>
        </p:nvSpPr>
        <p:spPr>
          <a:xfrm>
            <a:off x="214971" y="530261"/>
            <a:ext cx="2159245" cy="307777"/>
          </a:xfrm>
          <a:prstGeom prst="rect">
            <a:avLst/>
          </a:prstGeom>
        </p:spPr>
        <p:txBody>
          <a:bodyPr wrap="none" lIns="0">
            <a:spAutoFit/>
          </a:bodyPr>
          <a:lstStyle/>
          <a:p>
            <a:pPr>
              <a:lnSpc>
                <a:spcPct val="100000"/>
              </a:lnSpc>
              <a:spcBef>
                <a:spcPts val="280"/>
              </a:spcBef>
            </a:pPr>
            <a:r>
              <a:rPr lang="de-de" sz="1400" b="1" spc="-10">
                <a:solidFill>
                  <a:srgbClr val="020302"/>
                </a:solidFill>
                <a:latin typeface="Adobe Clean"/>
                <a:cs typeface="Adobe Clean"/>
              </a:rPr>
              <a:t>엔터프라이즈 지원 기능</a:t>
            </a:r>
            <a:endParaRPr lang="en-US" sz="1400">
              <a:latin typeface="Adobe Clean"/>
              <a:cs typeface="Adobe Clean"/>
            </a:endParaRPr>
          </a:p>
        </p:txBody>
      </p:sp>
      <p:sp>
        <p:nvSpPr>
          <p:cNvPr id="118" name="object 60">
            <a:extLst>
              <a:ext uri="{FF2B5EF4-FFF2-40B4-BE49-F238E27FC236}">
                <a16:creationId xmlns:a16="http://schemas.microsoft.com/office/drawing/2014/main" id="{BB9C52B5-EDD8-5649-9B09-CD916E468DCA}"/>
              </a:ext>
            </a:extLst>
          </p:cNvPr>
          <p:cNvSpPr txBox="1"/>
          <p:nvPr/>
        </p:nvSpPr>
        <p:spPr>
          <a:xfrm>
            <a:off x="689237" y="2603192"/>
            <a:ext cx="1555491" cy="197490"/>
          </a:xfrm>
          <a:prstGeom prst="rect">
            <a:avLst/>
          </a:prstGeom>
        </p:spPr>
        <p:txBody>
          <a:bodyPr vert="horz" wrap="square" lIns="0" tIns="12700" rIns="0" bIns="0" rtlCol="0">
            <a:spAutoFit/>
          </a:bodyPr>
          <a:lstStyle/>
          <a:p>
            <a:pPr marL="12700">
              <a:lnSpc>
                <a:spcPct val="100000"/>
              </a:lnSpc>
              <a:spcBef>
                <a:spcPts val="100"/>
              </a:spcBef>
            </a:pPr>
            <a:r>
              <a:rPr lang="de-de" sz="1200" b="1" spc="-25">
                <a:solidFill>
                  <a:srgbClr val="020302"/>
                </a:solidFill>
                <a:latin typeface="Adobe Clean"/>
                <a:cs typeface="Adobe Clean"/>
              </a:rPr>
              <a:t>에스컬레이션</a:t>
            </a:r>
            <a:r>
              <a:rPr lang="de-de" sz="1200" b="1" spc="-55">
                <a:solidFill>
                  <a:srgbClr val="020302"/>
                </a:solidFill>
                <a:latin typeface="Adobe Clean"/>
                <a:cs typeface="Adobe Clean"/>
              </a:rPr>
              <a:t> </a:t>
            </a:r>
            <a:r>
              <a:rPr lang="de-de" sz="1200" b="1" spc="-35">
                <a:solidFill>
                  <a:srgbClr val="020302"/>
                </a:solidFill>
                <a:latin typeface="Adobe Clean"/>
                <a:cs typeface="Adobe Clean"/>
              </a:rPr>
              <a:t>관리</a:t>
            </a:r>
            <a:endParaRPr sz="1200">
              <a:latin typeface="Adobe Clean"/>
              <a:cs typeface="Adobe Clean"/>
            </a:endParaRPr>
          </a:p>
        </p:txBody>
      </p:sp>
      <p:sp>
        <p:nvSpPr>
          <p:cNvPr id="119" name="object 61">
            <a:extLst>
              <a:ext uri="{FF2B5EF4-FFF2-40B4-BE49-F238E27FC236}">
                <a16:creationId xmlns:a16="http://schemas.microsoft.com/office/drawing/2014/main" id="{C05E643C-5521-E34E-8CCB-83DA47CEABF4}"/>
              </a:ext>
            </a:extLst>
          </p:cNvPr>
          <p:cNvSpPr txBox="1"/>
          <p:nvPr/>
        </p:nvSpPr>
        <p:spPr>
          <a:xfrm>
            <a:off x="355868" y="2923693"/>
            <a:ext cx="2194560" cy="782265"/>
          </a:xfrm>
          <a:prstGeom prst="rect">
            <a:avLst/>
          </a:prstGeom>
        </p:spPr>
        <p:txBody>
          <a:bodyPr vert="horz" wrap="square" lIns="0" tIns="12700" rIns="0" bIns="0" rtlCol="0">
            <a:spAutoFit/>
          </a:bodyPr>
          <a:lstStyle/>
          <a:p>
            <a:pPr marL="12700">
              <a:lnSpc>
                <a:spcPct val="100000"/>
              </a:lnSpc>
              <a:spcBef>
                <a:spcPts val="100"/>
              </a:spcBef>
            </a:pPr>
            <a:r>
              <a:rPr lang="de-de" sz="1000">
                <a:solidFill>
                  <a:srgbClr val="4B4B4B"/>
                </a:solidFill>
                <a:latin typeface="Adobe Clean Light" panose="020B0303020404020204" pitchFamily="34" charset="0"/>
              </a:rPr>
              <a:t>에스컬레이션 지원 및 정기 업데이트를 제공하고 진행 중인 지원 요청에서 가장 중요한 것에 우선 순위를 부여할 수 있는 Adobe 내의 지정된 담당자입니다.</a:t>
            </a:r>
            <a:endParaRPr sz="1000">
              <a:latin typeface="Adobe Clean Light" panose="020B0303020404020204" pitchFamily="34" charset="0"/>
              <a:cs typeface="AdobeClean-Light"/>
            </a:endParaRPr>
          </a:p>
        </p:txBody>
      </p:sp>
      <p:sp>
        <p:nvSpPr>
          <p:cNvPr id="120" name="object 62">
            <a:extLst>
              <a:ext uri="{FF2B5EF4-FFF2-40B4-BE49-F238E27FC236}">
                <a16:creationId xmlns:a16="http://schemas.microsoft.com/office/drawing/2014/main" id="{1DE9F4C6-6FBC-7048-980D-2E4B9151D17A}"/>
              </a:ext>
            </a:extLst>
          </p:cNvPr>
          <p:cNvSpPr txBox="1"/>
          <p:nvPr/>
        </p:nvSpPr>
        <p:spPr>
          <a:xfrm>
            <a:off x="3201544" y="2592995"/>
            <a:ext cx="1036205" cy="197490"/>
          </a:xfrm>
          <a:prstGeom prst="rect">
            <a:avLst/>
          </a:prstGeom>
        </p:spPr>
        <p:txBody>
          <a:bodyPr vert="horz" wrap="square" lIns="0" tIns="12700" rIns="0" bIns="0" rtlCol="0">
            <a:spAutoFit/>
          </a:bodyPr>
          <a:lstStyle/>
          <a:p>
            <a:pPr marL="12700">
              <a:lnSpc>
                <a:spcPct val="100000"/>
              </a:lnSpc>
              <a:spcBef>
                <a:spcPts val="100"/>
              </a:spcBef>
            </a:pPr>
            <a:r>
              <a:rPr lang="de-de" sz="1200" b="1" spc="-20">
                <a:solidFill>
                  <a:srgbClr val="020302"/>
                </a:solidFill>
                <a:latin typeface="Adobe Clean"/>
                <a:cs typeface="Adobe Clean"/>
              </a:rPr>
              <a:t>서비스</a:t>
            </a:r>
            <a:r>
              <a:rPr lang="de-de" sz="1200" b="1" spc="-80">
                <a:solidFill>
                  <a:srgbClr val="020302"/>
                </a:solidFill>
                <a:latin typeface="Adobe Clean"/>
                <a:cs typeface="Adobe Clean"/>
              </a:rPr>
              <a:t> </a:t>
            </a:r>
            <a:r>
              <a:rPr lang="de-de" sz="1200" b="1" spc="-20">
                <a:solidFill>
                  <a:srgbClr val="020302"/>
                </a:solidFill>
                <a:latin typeface="Adobe Clean"/>
                <a:cs typeface="Adobe Clean"/>
              </a:rPr>
              <a:t>리뷰</a:t>
            </a:r>
            <a:endParaRPr sz="1200">
              <a:latin typeface="Adobe Clean"/>
              <a:cs typeface="Adobe Clean"/>
            </a:endParaRPr>
          </a:p>
        </p:txBody>
      </p:sp>
      <p:sp>
        <p:nvSpPr>
          <p:cNvPr id="121" name="object 63">
            <a:extLst>
              <a:ext uri="{FF2B5EF4-FFF2-40B4-BE49-F238E27FC236}">
                <a16:creationId xmlns:a16="http://schemas.microsoft.com/office/drawing/2014/main" id="{3419AAD6-8F78-6A4E-92B4-499B303969C2}"/>
              </a:ext>
            </a:extLst>
          </p:cNvPr>
          <p:cNvSpPr txBox="1"/>
          <p:nvPr/>
        </p:nvSpPr>
        <p:spPr>
          <a:xfrm>
            <a:off x="2835999" y="2921585"/>
            <a:ext cx="2194560" cy="474489"/>
          </a:xfrm>
          <a:prstGeom prst="rect">
            <a:avLst/>
          </a:prstGeom>
        </p:spPr>
        <p:txBody>
          <a:bodyPr vert="horz" wrap="square" lIns="0" tIns="12700" rIns="0" bIns="0" rtlCol="0">
            <a:spAutoFit/>
          </a:bodyPr>
          <a:lstStyle/>
          <a:p>
            <a:pPr marL="12700">
              <a:lnSpc>
                <a:spcPct val="100000"/>
              </a:lnSpc>
              <a:spcBef>
                <a:spcPts val="100"/>
              </a:spcBef>
            </a:pPr>
            <a:r>
              <a:rPr lang="de-de" sz="1000">
                <a:solidFill>
                  <a:srgbClr val="4B4B4B"/>
                </a:solidFill>
                <a:latin typeface="Adobe Clean Light" panose="020B0303020404020204" pitchFamily="34" charset="0"/>
              </a:rPr>
              <a:t>엔터프라이즈 프로그램 서비스, 혜택 및 지원 지표에 대한 연간 2회의 종합적인 리뷰입니다.</a:t>
            </a:r>
            <a:endParaRPr sz="1000">
              <a:latin typeface="Adobe Clean Light" panose="020B0303020404020204" pitchFamily="34" charset="0"/>
              <a:cs typeface="AdobeClean-Light"/>
            </a:endParaRPr>
          </a:p>
        </p:txBody>
      </p:sp>
      <p:sp>
        <p:nvSpPr>
          <p:cNvPr id="123" name="object 65">
            <a:extLst>
              <a:ext uri="{FF2B5EF4-FFF2-40B4-BE49-F238E27FC236}">
                <a16:creationId xmlns:a16="http://schemas.microsoft.com/office/drawing/2014/main" id="{A68C77C5-EF3C-7143-9359-14C6A26D1276}"/>
              </a:ext>
            </a:extLst>
          </p:cNvPr>
          <p:cNvSpPr txBox="1"/>
          <p:nvPr/>
        </p:nvSpPr>
        <p:spPr>
          <a:xfrm>
            <a:off x="5265661" y="1426694"/>
            <a:ext cx="2194560" cy="628377"/>
          </a:xfrm>
          <a:prstGeom prst="rect">
            <a:avLst/>
          </a:prstGeom>
        </p:spPr>
        <p:txBody>
          <a:bodyPr vert="horz" wrap="square" lIns="0" tIns="12700" rIns="0" bIns="0" rtlCol="0">
            <a:spAutoFit/>
          </a:bodyPr>
          <a:lstStyle/>
          <a:p>
            <a:pPr marL="12700">
              <a:lnSpc>
                <a:spcPct val="100000"/>
              </a:lnSpc>
              <a:spcBef>
                <a:spcPts val="100"/>
              </a:spcBef>
            </a:pPr>
            <a:r>
              <a:rPr lang="de-de" sz="1000">
                <a:solidFill>
                  <a:srgbClr val="4B4B4B"/>
                </a:solidFill>
                <a:latin typeface="Adobe Clean Light" panose="020B0303020404020204" pitchFamily="34" charset="0"/>
              </a:rPr>
              <a:t>특정 제품 기능과 일반적인 비즈니스 문제를 해결하는 데 사용할 수 있는 방법에 중점을 둔 60분 세션입니다.</a:t>
            </a:r>
            <a:endParaRPr sz="1000">
              <a:latin typeface="Adobe Clean Light" panose="020B0303020404020204" pitchFamily="34" charset="0"/>
              <a:cs typeface="AdobeClean-Light"/>
            </a:endParaRPr>
          </a:p>
        </p:txBody>
      </p:sp>
      <p:sp>
        <p:nvSpPr>
          <p:cNvPr id="124" name="object 66">
            <a:extLst>
              <a:ext uri="{FF2B5EF4-FFF2-40B4-BE49-F238E27FC236}">
                <a16:creationId xmlns:a16="http://schemas.microsoft.com/office/drawing/2014/main" id="{14AAF776-9013-4C40-92F9-FFFE22C4038F}"/>
              </a:ext>
            </a:extLst>
          </p:cNvPr>
          <p:cNvSpPr txBox="1"/>
          <p:nvPr/>
        </p:nvSpPr>
        <p:spPr>
          <a:xfrm>
            <a:off x="5265661" y="5001737"/>
            <a:ext cx="2194560" cy="536622"/>
          </a:xfrm>
          <a:prstGeom prst="rect">
            <a:avLst/>
          </a:prstGeom>
        </p:spPr>
        <p:txBody>
          <a:bodyPr vert="horz" wrap="square" lIns="0" tIns="12700" rIns="0" bIns="0" rtlCol="0">
            <a:spAutoFit/>
          </a:bodyPr>
          <a:lstStyle/>
          <a:p>
            <a:pPr marL="12700" marR="5080">
              <a:lnSpc>
                <a:spcPct val="115999"/>
              </a:lnSpc>
              <a:spcBef>
                <a:spcPts val="600"/>
              </a:spcBef>
            </a:pPr>
            <a:r>
              <a:rPr lang="de-de" sz="1000">
                <a:solidFill>
                  <a:srgbClr val="4B4B4B"/>
                </a:solidFill>
                <a:latin typeface="Adobe Clean Light" panose="020B0303020404020204" pitchFamily="34" charset="0"/>
              </a:rPr>
              <a:t>AEM as a Cloud Service의 사용자 지정 모범 사례 및 핵심 구성 요소의 채택을 촉진합니다.</a:t>
            </a:r>
            <a:endParaRPr sz="1000">
              <a:solidFill>
                <a:srgbClr val="4B4B4B"/>
              </a:solidFill>
              <a:latin typeface="Adobe Clean Light" panose="020B0303020404020204" pitchFamily="34" charset="0"/>
            </a:endParaRPr>
          </a:p>
        </p:txBody>
      </p:sp>
      <p:sp>
        <p:nvSpPr>
          <p:cNvPr id="125" name="object 67">
            <a:extLst>
              <a:ext uri="{FF2B5EF4-FFF2-40B4-BE49-F238E27FC236}">
                <a16:creationId xmlns:a16="http://schemas.microsoft.com/office/drawing/2014/main" id="{AF4EBBF5-5438-A043-B9AA-3822381D52EE}"/>
              </a:ext>
            </a:extLst>
          </p:cNvPr>
          <p:cNvSpPr txBox="1"/>
          <p:nvPr/>
        </p:nvSpPr>
        <p:spPr>
          <a:xfrm>
            <a:off x="2835999" y="4994097"/>
            <a:ext cx="2194560" cy="720903"/>
          </a:xfrm>
          <a:prstGeom prst="rect">
            <a:avLst/>
          </a:prstGeom>
        </p:spPr>
        <p:txBody>
          <a:bodyPr vert="horz" wrap="square" lIns="0" tIns="12700" rIns="0" bIns="0" rtlCol="0">
            <a:spAutoFit/>
          </a:bodyPr>
          <a:lstStyle/>
          <a:p>
            <a:pPr marL="14604" marR="5080" indent="-1905">
              <a:lnSpc>
                <a:spcPct val="117000"/>
              </a:lnSpc>
              <a:spcBef>
                <a:spcPts val="900"/>
              </a:spcBef>
            </a:pPr>
            <a:r>
              <a:rPr lang="de-de" sz="1000">
                <a:solidFill>
                  <a:srgbClr val="4B4B4B"/>
                </a:solidFill>
                <a:latin typeface="Adobe Clean Light" panose="020B0303020404020204" pitchFamily="34" charset="0"/>
              </a:rPr>
              <a:t>최적화할 수 있는 기회가 있는 맞춤형 솔루션 채택 영역을 식별하고 검토하고 권장합니다.</a:t>
            </a:r>
            <a:endParaRPr sz="1000">
              <a:solidFill>
                <a:srgbClr val="4B4B4B"/>
              </a:solidFill>
              <a:latin typeface="Adobe Clean Light" panose="020B0303020404020204" pitchFamily="34" charset="0"/>
            </a:endParaRPr>
          </a:p>
        </p:txBody>
      </p:sp>
      <p:sp>
        <p:nvSpPr>
          <p:cNvPr id="126" name="object 68">
            <a:extLst>
              <a:ext uri="{FF2B5EF4-FFF2-40B4-BE49-F238E27FC236}">
                <a16:creationId xmlns:a16="http://schemas.microsoft.com/office/drawing/2014/main" id="{7F65676D-32E4-7B4B-BB85-4D504B5882BD}"/>
              </a:ext>
            </a:extLst>
          </p:cNvPr>
          <p:cNvSpPr txBox="1"/>
          <p:nvPr/>
        </p:nvSpPr>
        <p:spPr>
          <a:xfrm>
            <a:off x="355868" y="4947989"/>
            <a:ext cx="2194560" cy="717376"/>
          </a:xfrm>
          <a:prstGeom prst="rect">
            <a:avLst/>
          </a:prstGeom>
        </p:spPr>
        <p:txBody>
          <a:bodyPr vert="horz" wrap="square" lIns="0" tIns="12700" rIns="0" bIns="0" rtlCol="0">
            <a:spAutoFit/>
          </a:bodyPr>
          <a:lstStyle/>
          <a:p>
            <a:pPr marL="12700" marR="5080">
              <a:lnSpc>
                <a:spcPct val="117000"/>
              </a:lnSpc>
              <a:spcBef>
                <a:spcPts val="685"/>
              </a:spcBef>
            </a:pPr>
            <a:r>
              <a:rPr lang="de-de" sz="1000">
                <a:solidFill>
                  <a:srgbClr val="4B4B4B"/>
                </a:solidFill>
                <a:latin typeface="Adobe Clean Light" panose="020B0303020404020204" pitchFamily="34" charset="0"/>
              </a:rPr>
              <a:t>AEM as a Cloud Service 고객이 AEM as a Cloud Service에 대한 업계 표준 및 모범 사례를 준수하도록 지원하는 기술 및 운영 거버넌스입니다.</a:t>
            </a:r>
            <a:endParaRPr sz="1000">
              <a:solidFill>
                <a:srgbClr val="4B4B4B"/>
              </a:solidFill>
              <a:latin typeface="Adobe Clean Light" panose="020B0303020404020204" pitchFamily="34" charset="0"/>
            </a:endParaRPr>
          </a:p>
        </p:txBody>
      </p:sp>
      <p:sp>
        <p:nvSpPr>
          <p:cNvPr id="127" name="object 39">
            <a:extLst>
              <a:ext uri="{FF2B5EF4-FFF2-40B4-BE49-F238E27FC236}">
                <a16:creationId xmlns:a16="http://schemas.microsoft.com/office/drawing/2014/main" id="{BB896A03-8E7E-344F-BDE1-37C49461FF04}"/>
              </a:ext>
            </a:extLst>
          </p:cNvPr>
          <p:cNvSpPr txBox="1"/>
          <p:nvPr/>
        </p:nvSpPr>
        <p:spPr>
          <a:xfrm>
            <a:off x="2835999" y="1401973"/>
            <a:ext cx="2194560" cy="959237"/>
          </a:xfrm>
          <a:prstGeom prst="rect">
            <a:avLst/>
          </a:prstGeom>
        </p:spPr>
        <p:txBody>
          <a:bodyPr vert="horz" wrap="square" lIns="0" tIns="35560" rIns="0" bIns="0" rtlCol="0">
            <a:spAutoFit/>
          </a:bodyPr>
          <a:lstStyle/>
          <a:p>
            <a:pPr>
              <a:spcBef>
                <a:spcPts val="190"/>
              </a:spcBef>
            </a:pPr>
            <a:r>
              <a:rPr lang="de-de" sz="1000">
                <a:solidFill>
                  <a:srgbClr val="4B4B4B"/>
                </a:solidFill>
                <a:latin typeface="Adobe Clean Light" panose="020B0303020404020204" pitchFamily="34" charset="0"/>
              </a:rPr>
              <a:t>고객의 솔루션 환경과 비즈니스 목표에 정통하게 될 지정 지원 엔지니어입니다. 엔터프라이즈 지원 경험을 조정할 수 있게 숙련된 지원 엔지니어입니다.</a:t>
            </a:r>
            <a:endParaRPr lang="en-US" sz="1000">
              <a:solidFill>
                <a:srgbClr val="000000"/>
              </a:solidFill>
              <a:latin typeface="Adobe Clean Light" panose="020B0303020404020204" pitchFamily="34" charset="0"/>
            </a:endParaRPr>
          </a:p>
        </p:txBody>
      </p:sp>
      <p:sp>
        <p:nvSpPr>
          <p:cNvPr id="128" name="Rectangle 127">
            <a:extLst>
              <a:ext uri="{FF2B5EF4-FFF2-40B4-BE49-F238E27FC236}">
                <a16:creationId xmlns:a16="http://schemas.microsoft.com/office/drawing/2014/main" id="{4C112B89-FE2D-9246-A0BB-87EE74786AB0}"/>
              </a:ext>
            </a:extLst>
          </p:cNvPr>
          <p:cNvSpPr>
            <a:spLocks/>
          </p:cNvSpPr>
          <p:nvPr/>
        </p:nvSpPr>
        <p:spPr>
          <a:xfrm>
            <a:off x="3201544" y="1127425"/>
            <a:ext cx="1726164" cy="184666"/>
          </a:xfrm>
          <a:prstGeom prst="rect">
            <a:avLst/>
          </a:prstGeom>
        </p:spPr>
        <p:txBody>
          <a:bodyPr wrap="square" lIns="0" tIns="0" rIns="0" bIns="0">
            <a:spAutoFit/>
          </a:bodyPr>
          <a:lstStyle/>
          <a:p>
            <a:pPr>
              <a:spcBef>
                <a:spcPts val="600"/>
              </a:spcBef>
              <a:spcAft>
                <a:spcPts val="600"/>
              </a:spcAft>
            </a:pPr>
            <a:r>
              <a:rPr lang="de-de" sz="1200" b="1" spc="-10">
                <a:solidFill>
                  <a:srgbClr val="020302"/>
                </a:solidFill>
                <a:latin typeface="+mj-lt"/>
              </a:rPr>
              <a:t>지정 지원 엔지니어</a:t>
            </a:r>
          </a:p>
        </p:txBody>
      </p:sp>
      <p:pic>
        <p:nvPicPr>
          <p:cNvPr id="142" name="Graphic 141" descr="사용자 개요">
            <a:extLst>
              <a:ext uri="{FF2B5EF4-FFF2-40B4-BE49-F238E27FC236}">
                <a16:creationId xmlns:a16="http://schemas.microsoft.com/office/drawing/2014/main" id="{D810B7C8-EC8A-8D4D-9EEC-977E8C8AB016}"/>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76853" y="1015953"/>
            <a:ext cx="365760" cy="299325"/>
          </a:xfrm>
          <a:prstGeom prst="rect">
            <a:avLst/>
          </a:prstGeom>
        </p:spPr>
      </p:pic>
      <p:sp>
        <p:nvSpPr>
          <p:cNvPr id="144" name="object 62">
            <a:extLst>
              <a:ext uri="{FF2B5EF4-FFF2-40B4-BE49-F238E27FC236}">
                <a16:creationId xmlns:a16="http://schemas.microsoft.com/office/drawing/2014/main" id="{0D314FCF-4BE4-7542-ACF8-D1CC1D85A5C3}"/>
              </a:ext>
            </a:extLst>
          </p:cNvPr>
          <p:cNvSpPr txBox="1"/>
          <p:nvPr/>
        </p:nvSpPr>
        <p:spPr>
          <a:xfrm>
            <a:off x="5723508" y="1099976"/>
            <a:ext cx="1036205" cy="197490"/>
          </a:xfrm>
          <a:prstGeom prst="rect">
            <a:avLst/>
          </a:prstGeom>
        </p:spPr>
        <p:txBody>
          <a:bodyPr vert="horz" wrap="square" lIns="0" tIns="12700" rIns="0" bIns="0" rtlCol="0">
            <a:spAutoFit/>
          </a:bodyPr>
          <a:lstStyle/>
          <a:p>
            <a:pPr marL="12700">
              <a:lnSpc>
                <a:spcPct val="100000"/>
              </a:lnSpc>
              <a:spcBef>
                <a:spcPts val="100"/>
              </a:spcBef>
            </a:pPr>
            <a:r>
              <a:rPr lang="de-de" sz="1200" b="1" spc="-20">
                <a:solidFill>
                  <a:srgbClr val="020302"/>
                </a:solidFill>
                <a:latin typeface="Adobe Clean"/>
                <a:cs typeface="Adobe Clean"/>
              </a:rPr>
              <a:t>전문가 세션</a:t>
            </a:r>
            <a:endParaRPr sz="1200">
              <a:latin typeface="Adobe Clean"/>
              <a:cs typeface="Adobe Clean"/>
            </a:endParaRPr>
          </a:p>
        </p:txBody>
      </p:sp>
      <p:sp>
        <p:nvSpPr>
          <p:cNvPr id="147" name="Rectangle 146">
            <a:extLst>
              <a:ext uri="{FF2B5EF4-FFF2-40B4-BE49-F238E27FC236}">
                <a16:creationId xmlns:a16="http://schemas.microsoft.com/office/drawing/2014/main" id="{98139763-3864-EE42-90B0-5D0834D69657}"/>
              </a:ext>
            </a:extLst>
          </p:cNvPr>
          <p:cNvSpPr/>
          <p:nvPr/>
        </p:nvSpPr>
        <p:spPr>
          <a:xfrm>
            <a:off x="5181600" y="4466703"/>
            <a:ext cx="2144486" cy="461665"/>
          </a:xfrm>
          <a:prstGeom prst="rect">
            <a:avLst/>
          </a:prstGeom>
        </p:spPr>
        <p:txBody>
          <a:bodyPr wrap="square">
            <a:spAutoFit/>
          </a:bodyPr>
          <a:lstStyle/>
          <a:p>
            <a:pPr marL="12700">
              <a:lnSpc>
                <a:spcPct val="100000"/>
              </a:lnSpc>
              <a:spcBef>
                <a:spcPts val="100"/>
              </a:spcBef>
            </a:pPr>
            <a:r>
              <a:rPr lang="de-de" sz="1200" b="1" spc="-15" dirty="0">
                <a:solidFill>
                  <a:srgbClr val="020302"/>
                </a:solidFill>
                <a:latin typeface="Adobe Clean"/>
                <a:cs typeface="Adobe Clean"/>
              </a:rPr>
              <a:t>AEM</a:t>
            </a:r>
            <a:r>
              <a:rPr lang="de-de" sz="1200" b="1" spc="-50" dirty="0">
                <a:solidFill>
                  <a:srgbClr val="020302"/>
                </a:solidFill>
                <a:latin typeface="Adobe Clean"/>
                <a:cs typeface="Adobe Clean"/>
              </a:rPr>
              <a:t> </a:t>
            </a:r>
            <a:r>
              <a:rPr lang="de-de" sz="1200" b="1" spc="-20" dirty="0" err="1">
                <a:solidFill>
                  <a:srgbClr val="020302"/>
                </a:solidFill>
                <a:latin typeface="Adobe Clean"/>
                <a:cs typeface="Adobe Clean"/>
              </a:rPr>
              <a:t>as</a:t>
            </a:r>
            <a:r>
              <a:rPr lang="de-de" sz="1200" b="1" spc="-20" dirty="0">
                <a:solidFill>
                  <a:srgbClr val="020302"/>
                </a:solidFill>
                <a:latin typeface="Adobe Clean"/>
                <a:cs typeface="Adobe Clean"/>
              </a:rPr>
              <a:t> a Cloud </a:t>
            </a:r>
            <a:r>
              <a:rPr lang="de-de" sz="1200" b="1" spc="-20" dirty="0" err="1">
                <a:solidFill>
                  <a:srgbClr val="020302"/>
                </a:solidFill>
                <a:latin typeface="Adobe Clean"/>
                <a:cs typeface="Adobe Clean"/>
              </a:rPr>
              <a:t>Service를</a:t>
            </a:r>
            <a:r>
              <a:rPr lang="de-de" sz="1200" b="1" spc="-20" dirty="0">
                <a:solidFill>
                  <a:srgbClr val="020302"/>
                </a:solidFill>
                <a:latin typeface="Adobe Clean"/>
                <a:cs typeface="Adobe Clean"/>
              </a:rPr>
              <a:t> </a:t>
            </a:r>
            <a:r>
              <a:rPr lang="de-de" sz="1200" b="1" spc="-20" dirty="0" err="1">
                <a:solidFill>
                  <a:srgbClr val="020302"/>
                </a:solidFill>
                <a:latin typeface="Adobe Clean"/>
                <a:cs typeface="Adobe Clean"/>
              </a:rPr>
              <a:t>위한</a:t>
            </a:r>
            <a:r>
              <a:rPr lang="de-de" sz="1200" b="1" spc="-50" dirty="0">
                <a:solidFill>
                  <a:srgbClr val="020302"/>
                </a:solidFill>
                <a:latin typeface="Adobe Clean"/>
                <a:cs typeface="Adobe Clean"/>
              </a:rPr>
              <a:t> </a:t>
            </a:r>
            <a:r>
              <a:rPr lang="de-de" sz="1200" b="1" spc="-45" dirty="0">
                <a:solidFill>
                  <a:srgbClr val="020302"/>
                </a:solidFill>
                <a:latin typeface="Adobe Clean"/>
                <a:cs typeface="Adobe Clean"/>
              </a:rPr>
              <a:t> </a:t>
            </a:r>
            <a:r>
              <a:rPr lang="de-de" sz="1200" b="1" spc="-25" dirty="0" err="1">
                <a:solidFill>
                  <a:srgbClr val="020302"/>
                </a:solidFill>
                <a:latin typeface="Adobe Clean"/>
                <a:cs typeface="Adobe Clean"/>
              </a:rPr>
              <a:t>사용자</a:t>
            </a:r>
            <a:r>
              <a:rPr lang="de-de" sz="1200" b="1" spc="-25" dirty="0">
                <a:solidFill>
                  <a:srgbClr val="020302"/>
                </a:solidFill>
                <a:latin typeface="Adobe Clean"/>
                <a:cs typeface="Adobe Clean"/>
              </a:rPr>
              <a:t> </a:t>
            </a:r>
            <a:r>
              <a:rPr lang="de-de" sz="1200" b="1" spc="-25" dirty="0" err="1">
                <a:solidFill>
                  <a:srgbClr val="020302"/>
                </a:solidFill>
                <a:latin typeface="Adobe Clean"/>
                <a:cs typeface="Adobe Clean"/>
              </a:rPr>
              <a:t>지정</a:t>
            </a:r>
            <a:r>
              <a:rPr lang="de-de" sz="1200" b="1" spc="-45" dirty="0">
                <a:solidFill>
                  <a:srgbClr val="020302"/>
                </a:solidFill>
                <a:latin typeface="Adobe Clean"/>
                <a:cs typeface="Adobe Clean"/>
              </a:rPr>
              <a:t> </a:t>
            </a:r>
            <a:r>
              <a:rPr lang="de-de" sz="1200" b="1" spc="-55" dirty="0">
                <a:solidFill>
                  <a:srgbClr val="020302"/>
                </a:solidFill>
                <a:latin typeface="Adobe Clean"/>
                <a:cs typeface="Adobe Clean"/>
              </a:rPr>
              <a:t> </a:t>
            </a:r>
            <a:r>
              <a:rPr lang="de-de" sz="1200" b="1" spc="-20" dirty="0" err="1">
                <a:solidFill>
                  <a:srgbClr val="020302"/>
                </a:solidFill>
                <a:latin typeface="Adobe Clean"/>
                <a:cs typeface="Adobe Clean"/>
              </a:rPr>
              <a:t>모범</a:t>
            </a:r>
            <a:r>
              <a:rPr lang="de-de" sz="1200" b="1" spc="-20" dirty="0">
                <a:solidFill>
                  <a:srgbClr val="020302"/>
                </a:solidFill>
                <a:latin typeface="Adobe Clean"/>
                <a:cs typeface="Adobe Clean"/>
              </a:rPr>
              <a:t> </a:t>
            </a:r>
            <a:r>
              <a:rPr lang="de-de" sz="1200" b="1" spc="-20" dirty="0" err="1">
                <a:solidFill>
                  <a:srgbClr val="020302"/>
                </a:solidFill>
                <a:latin typeface="Adobe Clean"/>
                <a:cs typeface="Adobe Clean"/>
              </a:rPr>
              <a:t>사례</a:t>
            </a:r>
            <a:r>
              <a:rPr lang="de-de" sz="1200" b="1" spc="-45" dirty="0">
                <a:solidFill>
                  <a:srgbClr val="020302"/>
                </a:solidFill>
                <a:latin typeface="Adobe Clean"/>
                <a:cs typeface="Adobe Clean"/>
              </a:rPr>
              <a:t>  </a:t>
            </a:r>
            <a:r>
              <a:rPr lang="de-de" sz="1200" b="1" spc="-50" dirty="0">
                <a:solidFill>
                  <a:srgbClr val="020302"/>
                </a:solidFill>
                <a:latin typeface="Adobe Clean"/>
                <a:cs typeface="Adobe Clean"/>
              </a:rPr>
              <a:t> </a:t>
            </a:r>
            <a:endParaRPr lang="en-US" sz="1200" dirty="0">
              <a:latin typeface="Adobe Clean"/>
              <a:cs typeface="Adobe Clean"/>
            </a:endParaRPr>
          </a:p>
        </p:txBody>
      </p:sp>
      <p:sp>
        <p:nvSpPr>
          <p:cNvPr id="148" name="Rectangle 147">
            <a:extLst>
              <a:ext uri="{FF2B5EF4-FFF2-40B4-BE49-F238E27FC236}">
                <a16:creationId xmlns:a16="http://schemas.microsoft.com/office/drawing/2014/main" id="{E46486FF-98E8-104F-B880-5545084769D6}"/>
              </a:ext>
            </a:extLst>
          </p:cNvPr>
          <p:cNvSpPr/>
          <p:nvPr/>
        </p:nvSpPr>
        <p:spPr>
          <a:xfrm>
            <a:off x="2752587" y="4438393"/>
            <a:ext cx="2167755" cy="461665"/>
          </a:xfrm>
          <a:prstGeom prst="rect">
            <a:avLst/>
          </a:prstGeom>
        </p:spPr>
        <p:txBody>
          <a:bodyPr wrap="square">
            <a:spAutoFit/>
          </a:bodyPr>
          <a:lstStyle/>
          <a:p>
            <a:pPr marL="12700">
              <a:lnSpc>
                <a:spcPct val="100000"/>
              </a:lnSpc>
              <a:spcBef>
                <a:spcPts val="100"/>
              </a:spcBef>
            </a:pPr>
            <a:r>
              <a:rPr lang="de-de" sz="1200" b="1" spc="-25" dirty="0">
                <a:solidFill>
                  <a:srgbClr val="020302"/>
                </a:solidFill>
                <a:latin typeface="Adobe Clean"/>
                <a:cs typeface="Adobe Clean"/>
              </a:rPr>
              <a:t>AEM </a:t>
            </a:r>
            <a:r>
              <a:rPr lang="de-de" sz="1200" b="1" spc="-25" dirty="0" err="1">
                <a:solidFill>
                  <a:srgbClr val="020302"/>
                </a:solidFill>
                <a:latin typeface="Adobe Clean"/>
                <a:cs typeface="Adobe Clean"/>
              </a:rPr>
              <a:t>as</a:t>
            </a:r>
            <a:r>
              <a:rPr lang="de-de" sz="1200" b="1" spc="-25" dirty="0">
                <a:solidFill>
                  <a:srgbClr val="020302"/>
                </a:solidFill>
                <a:latin typeface="Adobe Clean"/>
                <a:cs typeface="Adobe Clean"/>
              </a:rPr>
              <a:t> a Cloud </a:t>
            </a:r>
            <a:r>
              <a:rPr lang="de-de" sz="1200" b="1" spc="-25" dirty="0" err="1">
                <a:solidFill>
                  <a:srgbClr val="020302"/>
                </a:solidFill>
                <a:latin typeface="Adobe Clean"/>
                <a:cs typeface="Adobe Clean"/>
              </a:rPr>
              <a:t>Service를</a:t>
            </a:r>
            <a:r>
              <a:rPr lang="de-de" sz="1200" b="1" spc="-25" dirty="0">
                <a:solidFill>
                  <a:srgbClr val="020302"/>
                </a:solidFill>
                <a:latin typeface="Adobe Clean"/>
                <a:cs typeface="Adobe Clean"/>
              </a:rPr>
              <a:t> </a:t>
            </a:r>
            <a:r>
              <a:rPr lang="de-de" sz="1200" b="1" spc="-25" dirty="0" err="1">
                <a:solidFill>
                  <a:srgbClr val="020302"/>
                </a:solidFill>
                <a:latin typeface="Adobe Clean"/>
                <a:cs typeface="Adobe Clean"/>
              </a:rPr>
              <a:t>위한</a:t>
            </a:r>
            <a:r>
              <a:rPr lang="de-de" sz="1200" b="1" spc="-25" dirty="0">
                <a:solidFill>
                  <a:srgbClr val="020302"/>
                </a:solidFill>
                <a:latin typeface="Adobe Clean"/>
                <a:cs typeface="Adobe Clean"/>
              </a:rPr>
              <a:t> </a:t>
            </a:r>
            <a:r>
              <a:rPr lang="de-de" sz="1200" b="1" spc="-25" dirty="0" err="1">
                <a:solidFill>
                  <a:srgbClr val="020302"/>
                </a:solidFill>
                <a:latin typeface="Adobe Clean"/>
                <a:cs typeface="Adobe Clean"/>
              </a:rPr>
              <a:t>부가</a:t>
            </a:r>
            <a:r>
              <a:rPr lang="de-de" sz="1200" b="1" spc="-25" dirty="0">
                <a:solidFill>
                  <a:srgbClr val="020302"/>
                </a:solidFill>
                <a:latin typeface="Adobe Clean"/>
                <a:cs typeface="Adobe Clean"/>
              </a:rPr>
              <a:t> </a:t>
            </a:r>
            <a:r>
              <a:rPr lang="de-de" sz="1200" b="1" spc="-25" dirty="0" err="1">
                <a:solidFill>
                  <a:srgbClr val="020302"/>
                </a:solidFill>
                <a:latin typeface="Adobe Clean"/>
                <a:cs typeface="Adobe Clean"/>
              </a:rPr>
              <a:t>가치</a:t>
            </a:r>
            <a:r>
              <a:rPr lang="de-de" sz="1200" b="1" spc="-25" dirty="0">
                <a:solidFill>
                  <a:srgbClr val="020302"/>
                </a:solidFill>
                <a:latin typeface="Adobe Clean"/>
                <a:cs typeface="Adobe Clean"/>
              </a:rPr>
              <a:t> </a:t>
            </a:r>
            <a:r>
              <a:rPr lang="de-de" sz="1200" b="1" spc="-25" dirty="0" err="1">
                <a:solidFill>
                  <a:srgbClr val="020302"/>
                </a:solidFill>
                <a:latin typeface="Adobe Clean"/>
                <a:cs typeface="Adobe Clean"/>
              </a:rPr>
              <a:t>서비스</a:t>
            </a:r>
            <a:endParaRPr lang="en-US" sz="1200" dirty="0">
              <a:latin typeface="Adobe Clean"/>
              <a:cs typeface="Adobe Clean"/>
            </a:endParaRPr>
          </a:p>
        </p:txBody>
      </p:sp>
      <p:sp>
        <p:nvSpPr>
          <p:cNvPr id="149" name="Rectangle 148">
            <a:extLst>
              <a:ext uri="{FF2B5EF4-FFF2-40B4-BE49-F238E27FC236}">
                <a16:creationId xmlns:a16="http://schemas.microsoft.com/office/drawing/2014/main" id="{18F92F5A-D3CA-DB48-AF85-3ED95C0CE207}"/>
              </a:ext>
            </a:extLst>
          </p:cNvPr>
          <p:cNvSpPr/>
          <p:nvPr/>
        </p:nvSpPr>
        <p:spPr>
          <a:xfrm>
            <a:off x="381000" y="4438394"/>
            <a:ext cx="1998943" cy="461665"/>
          </a:xfrm>
          <a:prstGeom prst="rect">
            <a:avLst/>
          </a:prstGeom>
        </p:spPr>
        <p:txBody>
          <a:bodyPr wrap="square" lIns="0">
            <a:spAutoFit/>
          </a:bodyPr>
          <a:lstStyle/>
          <a:p>
            <a:pPr marL="12700">
              <a:lnSpc>
                <a:spcPct val="100000"/>
              </a:lnSpc>
              <a:spcBef>
                <a:spcPts val="100"/>
              </a:spcBef>
            </a:pPr>
            <a:r>
              <a:rPr lang="de-de" sz="1200" b="1" spc="-20">
                <a:solidFill>
                  <a:srgbClr val="020302"/>
                </a:solidFill>
                <a:latin typeface="Adobe Clean"/>
                <a:cs typeface="Adobe Clean"/>
              </a:rPr>
              <a:t>AEM</a:t>
            </a:r>
            <a:r>
              <a:rPr lang="de-de" sz="1200" b="1" spc="-50">
                <a:solidFill>
                  <a:srgbClr val="020302"/>
                </a:solidFill>
                <a:latin typeface="Adobe Clean"/>
                <a:cs typeface="Adobe Clean"/>
              </a:rPr>
              <a:t>  </a:t>
            </a:r>
            <a:r>
              <a:rPr lang="de-de" sz="1200" b="1" spc="-20">
                <a:solidFill>
                  <a:srgbClr val="020302"/>
                </a:solidFill>
                <a:latin typeface="Adobe Clean"/>
                <a:cs typeface="Adobe Clean"/>
              </a:rPr>
              <a:t>as a Cloud Service를 위한</a:t>
            </a:r>
            <a:r>
              <a:rPr lang="de-de" sz="1200" b="1" spc="-45">
                <a:solidFill>
                  <a:srgbClr val="020302"/>
                </a:solidFill>
                <a:latin typeface="Adobe Clean"/>
                <a:cs typeface="Adobe Clean"/>
              </a:rPr>
              <a:t> </a:t>
            </a:r>
            <a:r>
              <a:rPr lang="de-de" sz="1200" b="1" spc="-15">
                <a:solidFill>
                  <a:srgbClr val="020302"/>
                </a:solidFill>
                <a:latin typeface="Adobe Clean"/>
                <a:cs typeface="Adobe Clean"/>
              </a:rPr>
              <a:t>거버넌스</a:t>
            </a:r>
            <a:r>
              <a:rPr lang="de-de" sz="1200" b="1" spc="-50">
                <a:solidFill>
                  <a:srgbClr val="020302"/>
                </a:solidFill>
                <a:latin typeface="Adobe Clean"/>
                <a:cs typeface="Adobe Clean"/>
              </a:rPr>
              <a:t> </a:t>
            </a:r>
            <a:endParaRPr lang="en-US" sz="1200">
              <a:latin typeface="Adobe Clean"/>
              <a:cs typeface="Adobe Clean"/>
            </a:endParaRPr>
          </a:p>
        </p:txBody>
      </p:sp>
      <p:pic>
        <p:nvPicPr>
          <p:cNvPr id="151" name="Graphic 150" descr="감독 의자 개요">
            <a:extLst>
              <a:ext uri="{FF2B5EF4-FFF2-40B4-BE49-F238E27FC236}">
                <a16:creationId xmlns:a16="http://schemas.microsoft.com/office/drawing/2014/main" id="{921858E2-75CF-3B40-8734-4CE41782FC9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257799" y="1015952"/>
            <a:ext cx="411480" cy="411480"/>
          </a:xfrm>
          <a:prstGeom prst="rect">
            <a:avLst/>
          </a:prstGeom>
        </p:spPr>
      </p:pic>
      <p:pic>
        <p:nvPicPr>
          <p:cNvPr id="153" name="Graphic 152" descr="꽉 채워진 별점 3점">
            <a:extLst>
              <a:ext uri="{FF2B5EF4-FFF2-40B4-BE49-F238E27FC236}">
                <a16:creationId xmlns:a16="http://schemas.microsoft.com/office/drawing/2014/main" id="{D5B000DA-4203-6A40-88BA-0E899DF2822C}"/>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776853" y="2514600"/>
            <a:ext cx="385800" cy="385800"/>
          </a:xfrm>
          <a:prstGeom prst="rect">
            <a:avLst/>
          </a:prstGeom>
        </p:spPr>
      </p:pic>
      <p:sp>
        <p:nvSpPr>
          <p:cNvPr id="61" name="object 62">
            <a:extLst>
              <a:ext uri="{FF2B5EF4-FFF2-40B4-BE49-F238E27FC236}">
                <a16:creationId xmlns:a16="http://schemas.microsoft.com/office/drawing/2014/main" id="{617B1137-C66B-C040-8DDC-65022470FBF2}"/>
              </a:ext>
            </a:extLst>
          </p:cNvPr>
          <p:cNvSpPr txBox="1"/>
          <p:nvPr/>
        </p:nvSpPr>
        <p:spPr>
          <a:xfrm>
            <a:off x="689237" y="1102554"/>
            <a:ext cx="1036205" cy="197490"/>
          </a:xfrm>
          <a:prstGeom prst="rect">
            <a:avLst/>
          </a:prstGeom>
        </p:spPr>
        <p:txBody>
          <a:bodyPr vert="horz" wrap="square" lIns="0" tIns="12700" rIns="0" bIns="0" rtlCol="0">
            <a:spAutoFit/>
          </a:bodyPr>
          <a:lstStyle/>
          <a:p>
            <a:pPr marL="12700">
              <a:lnSpc>
                <a:spcPct val="100000"/>
              </a:lnSpc>
              <a:spcBef>
                <a:spcPts val="100"/>
              </a:spcBef>
            </a:pPr>
            <a:r>
              <a:rPr lang="de-de" sz="1200" b="1" spc="-20">
                <a:solidFill>
                  <a:srgbClr val="020302"/>
                </a:solidFill>
                <a:latin typeface="Adobe Clean"/>
                <a:cs typeface="Adobe Clean"/>
              </a:rPr>
              <a:t>사례</a:t>
            </a:r>
            <a:r>
              <a:rPr lang="de-de" sz="1200" b="1" spc="-80">
                <a:solidFill>
                  <a:srgbClr val="020302"/>
                </a:solidFill>
                <a:latin typeface="Adobe Clean"/>
                <a:cs typeface="Adobe Clean"/>
              </a:rPr>
              <a:t> </a:t>
            </a:r>
            <a:r>
              <a:rPr lang="de-de" sz="1200" b="1" spc="-20">
                <a:solidFill>
                  <a:srgbClr val="020302"/>
                </a:solidFill>
                <a:latin typeface="Adobe Clean"/>
                <a:cs typeface="Adobe Clean"/>
              </a:rPr>
              <a:t>검토</a:t>
            </a:r>
            <a:endParaRPr sz="1200">
              <a:latin typeface="Adobe Clean"/>
              <a:cs typeface="Adobe Clean"/>
            </a:endParaRPr>
          </a:p>
        </p:txBody>
      </p:sp>
      <p:pic>
        <p:nvPicPr>
          <p:cNvPr id="5" name="Graphic 4" descr="고객 리뷰 개요">
            <a:extLst>
              <a:ext uri="{FF2B5EF4-FFF2-40B4-BE49-F238E27FC236}">
                <a16:creationId xmlns:a16="http://schemas.microsoft.com/office/drawing/2014/main" id="{8CCEB8E9-4EDC-FD45-900B-6151B8F604B7}"/>
              </a:ext>
            </a:extLst>
          </p:cNvPr>
          <p:cNvPicPr>
            <a:picLocks/>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28600" y="1015953"/>
            <a:ext cx="411480" cy="320040"/>
          </a:xfrm>
          <a:prstGeom prst="rect">
            <a:avLst/>
          </a:prstGeom>
        </p:spPr>
      </p:pic>
      <p:sp>
        <p:nvSpPr>
          <p:cNvPr id="66" name="object 63">
            <a:extLst>
              <a:ext uri="{FF2B5EF4-FFF2-40B4-BE49-F238E27FC236}">
                <a16:creationId xmlns:a16="http://schemas.microsoft.com/office/drawing/2014/main" id="{FFC37365-14D1-2C4B-97CC-3896ADF5B05F}"/>
              </a:ext>
            </a:extLst>
          </p:cNvPr>
          <p:cNvSpPr txBox="1"/>
          <p:nvPr/>
        </p:nvSpPr>
        <p:spPr>
          <a:xfrm>
            <a:off x="355868" y="1426046"/>
            <a:ext cx="2194560" cy="936154"/>
          </a:xfrm>
          <a:prstGeom prst="rect">
            <a:avLst/>
          </a:prstGeom>
        </p:spPr>
        <p:txBody>
          <a:bodyPr vert="horz" wrap="square" lIns="0" tIns="12700" rIns="0" bIns="0" rtlCol="0">
            <a:spAutoFit/>
          </a:bodyPr>
          <a:lstStyle/>
          <a:p>
            <a:pPr marL="12700">
              <a:lnSpc>
                <a:spcPct val="100000"/>
              </a:lnSpc>
              <a:spcBef>
                <a:spcPts val="100"/>
              </a:spcBef>
            </a:pPr>
            <a:r>
              <a:rPr lang="de-de" sz="1000">
                <a:solidFill>
                  <a:srgbClr val="4B4B4B"/>
                </a:solidFill>
                <a:latin typeface="Adobe Clean Light" panose="020B0303020404020204" pitchFamily="34" charset="0"/>
              </a:rPr>
              <a:t>진행 중인 지원 요청을 정기적으로 검토하여 사례 설명, 비즈니스 영향, 상태, 우선 순위, 필요한 다음 단계에 대한 고객의 동의에 맞춰 조정함으로써 신속한 해결을 보장합니다.</a:t>
            </a:r>
            <a:endParaRPr sz="1000">
              <a:latin typeface="Adobe Clean Light" panose="020B0303020404020204" pitchFamily="34" charset="0"/>
              <a:cs typeface="AdobeClean-Light"/>
            </a:endParaRPr>
          </a:p>
        </p:txBody>
      </p:sp>
      <p:sp>
        <p:nvSpPr>
          <p:cNvPr id="68" name="Rectangle 67">
            <a:extLst>
              <a:ext uri="{FF2B5EF4-FFF2-40B4-BE49-F238E27FC236}">
                <a16:creationId xmlns:a16="http://schemas.microsoft.com/office/drawing/2014/main" id="{C8A5F3FC-2C04-C744-BD0E-F9ACC42DEA13}"/>
              </a:ext>
            </a:extLst>
          </p:cNvPr>
          <p:cNvSpPr/>
          <p:nvPr/>
        </p:nvSpPr>
        <p:spPr>
          <a:xfrm>
            <a:off x="214971" y="3981193"/>
            <a:ext cx="2354171" cy="307777"/>
          </a:xfrm>
          <a:prstGeom prst="rect">
            <a:avLst/>
          </a:prstGeom>
        </p:spPr>
        <p:txBody>
          <a:bodyPr wrap="none" lIns="0">
            <a:spAutoFit/>
          </a:bodyPr>
          <a:lstStyle/>
          <a:p>
            <a:pPr>
              <a:lnSpc>
                <a:spcPct val="100000"/>
              </a:lnSpc>
              <a:spcBef>
                <a:spcPts val="280"/>
              </a:spcBef>
            </a:pPr>
            <a:r>
              <a:rPr lang="de-de" sz="1400" b="1" spc="-10">
                <a:solidFill>
                  <a:srgbClr val="020302"/>
                </a:solidFill>
                <a:latin typeface="Adobe Clean"/>
                <a:cs typeface="Adobe Clean"/>
              </a:rPr>
              <a:t>클라우드 지원 활동 - AEM</a:t>
            </a:r>
            <a:endParaRPr lang="en-US" sz="1400">
              <a:latin typeface="Adobe Clean"/>
              <a:cs typeface="Adobe Clean"/>
            </a:endParaRPr>
          </a:p>
        </p:txBody>
      </p:sp>
      <p:sp>
        <p:nvSpPr>
          <p:cNvPr id="69" name="object 26">
            <a:extLst>
              <a:ext uri="{FF2B5EF4-FFF2-40B4-BE49-F238E27FC236}">
                <a16:creationId xmlns:a16="http://schemas.microsoft.com/office/drawing/2014/main" id="{6A102D56-C83F-964F-8477-EC69A0596922}"/>
              </a:ext>
            </a:extLst>
          </p:cNvPr>
          <p:cNvSpPr/>
          <p:nvPr/>
        </p:nvSpPr>
        <p:spPr>
          <a:xfrm>
            <a:off x="214971" y="4310484"/>
            <a:ext cx="2286000"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pic>
        <p:nvPicPr>
          <p:cNvPr id="9" name="Graphic 8" descr="클라우드 동기화">
            <a:extLst>
              <a:ext uri="{FF2B5EF4-FFF2-40B4-BE49-F238E27FC236}">
                <a16:creationId xmlns:a16="http://schemas.microsoft.com/office/drawing/2014/main" id="{ABD4F6D3-5974-B843-8E65-3F7D52C02A1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569142" y="3892352"/>
            <a:ext cx="461665" cy="461665"/>
          </a:xfrm>
          <a:prstGeom prst="rect">
            <a:avLst/>
          </a:prstGeom>
        </p:spPr>
      </p:pic>
      <p:pic>
        <p:nvPicPr>
          <p:cNvPr id="67" name="Graphic 66" descr="스피커폰 개요">
            <a:extLst>
              <a:ext uri="{FF2B5EF4-FFF2-40B4-BE49-F238E27FC236}">
                <a16:creationId xmlns:a16="http://schemas.microsoft.com/office/drawing/2014/main" id="{9CF25698-88B0-EB4D-88EB-74AEDE37DB9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776853" y="6679878"/>
            <a:ext cx="411480" cy="411480"/>
          </a:xfrm>
          <a:prstGeom prst="rect">
            <a:avLst/>
          </a:prstGeom>
        </p:spPr>
      </p:pic>
      <p:pic>
        <p:nvPicPr>
          <p:cNvPr id="70" name="Graphic 69" descr="원격 학습 언어 개요">
            <a:extLst>
              <a:ext uri="{FF2B5EF4-FFF2-40B4-BE49-F238E27FC236}">
                <a16:creationId xmlns:a16="http://schemas.microsoft.com/office/drawing/2014/main" id="{AAC2DE22-688A-D04D-BBF0-41B97160247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28600" y="8458792"/>
            <a:ext cx="411480" cy="411480"/>
          </a:xfrm>
          <a:prstGeom prst="rect">
            <a:avLst/>
          </a:prstGeom>
        </p:spPr>
      </p:pic>
      <p:pic>
        <p:nvPicPr>
          <p:cNvPr id="72" name="Graphic 71" descr="고객 리뷰 개요">
            <a:extLst>
              <a:ext uri="{FF2B5EF4-FFF2-40B4-BE49-F238E27FC236}">
                <a16:creationId xmlns:a16="http://schemas.microsoft.com/office/drawing/2014/main" id="{21B3E732-0813-BE43-B793-4BD9034C6B1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28600" y="6641210"/>
            <a:ext cx="411480" cy="411480"/>
          </a:xfrm>
          <a:prstGeom prst="rect">
            <a:avLst/>
          </a:prstGeom>
        </p:spPr>
      </p:pic>
      <p:pic>
        <p:nvPicPr>
          <p:cNvPr id="73" name="Graphic 72" descr="길잡이 개요">
            <a:extLst>
              <a:ext uri="{FF2B5EF4-FFF2-40B4-BE49-F238E27FC236}">
                <a16:creationId xmlns:a16="http://schemas.microsoft.com/office/drawing/2014/main" id="{1F982738-B503-9740-BDCB-05ED93867DE3}"/>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257800" y="6629400"/>
            <a:ext cx="411480" cy="411480"/>
          </a:xfrm>
          <a:prstGeom prst="rect">
            <a:avLst/>
          </a:prstGeom>
        </p:spPr>
      </p:pic>
      <p:pic>
        <p:nvPicPr>
          <p:cNvPr id="76" name="Graphic 75" descr="인터넷 개요">
            <a:extLst>
              <a:ext uri="{FF2B5EF4-FFF2-40B4-BE49-F238E27FC236}">
                <a16:creationId xmlns:a16="http://schemas.microsoft.com/office/drawing/2014/main" id="{F6C8836B-077B-BC4F-9C12-02BE56023684}"/>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5257800" y="8458792"/>
            <a:ext cx="411480" cy="411480"/>
          </a:xfrm>
          <a:prstGeom prst="rect">
            <a:avLst/>
          </a:prstGeom>
        </p:spPr>
      </p:pic>
      <p:pic>
        <p:nvPicPr>
          <p:cNvPr id="77" name="Graphic 76" descr="말풍선 개요">
            <a:extLst>
              <a:ext uri="{FF2B5EF4-FFF2-40B4-BE49-F238E27FC236}">
                <a16:creationId xmlns:a16="http://schemas.microsoft.com/office/drawing/2014/main" id="{B6F9981D-CBCE-514B-8F7F-0F0CAFEDBE44}"/>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776853" y="8458792"/>
            <a:ext cx="411480" cy="411480"/>
          </a:xfrm>
          <a:prstGeom prst="rect">
            <a:avLst/>
          </a:prstGeom>
        </p:spPr>
      </p:pic>
      <p:pic>
        <p:nvPicPr>
          <p:cNvPr id="78" name="Graphic 77" descr="플레이북 개요">
            <a:extLst>
              <a:ext uri="{FF2B5EF4-FFF2-40B4-BE49-F238E27FC236}">
                <a16:creationId xmlns:a16="http://schemas.microsoft.com/office/drawing/2014/main" id="{C027C0A6-1CBA-8A4F-819C-F6A9FD0038FD}"/>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28600" y="2517951"/>
            <a:ext cx="469271" cy="415313"/>
          </a:xfrm>
          <a:prstGeom prst="rect">
            <a:avLst/>
          </a:prstGeom>
        </p:spPr>
      </p:pic>
      <p:sp>
        <p:nvSpPr>
          <p:cNvPr id="59" name="object 38">
            <a:extLst>
              <a:ext uri="{FF2B5EF4-FFF2-40B4-BE49-F238E27FC236}">
                <a16:creationId xmlns:a16="http://schemas.microsoft.com/office/drawing/2014/main" id="{6A5585B6-BC58-CF49-8E30-0902A61164D3}"/>
              </a:ext>
            </a:extLst>
          </p:cNvPr>
          <p:cNvSpPr/>
          <p:nvPr/>
        </p:nvSpPr>
        <p:spPr>
          <a:xfrm rot="5400000" flipH="1">
            <a:off x="3863341" y="986533"/>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sp>
        <p:nvSpPr>
          <p:cNvPr id="60" name="object 38">
            <a:extLst>
              <a:ext uri="{FF2B5EF4-FFF2-40B4-BE49-F238E27FC236}">
                <a16:creationId xmlns:a16="http://schemas.microsoft.com/office/drawing/2014/main" id="{C74BA5F1-BF40-EA40-A62E-3F21CE2DB3F1}"/>
              </a:ext>
            </a:extLst>
          </p:cNvPr>
          <p:cNvSpPr/>
          <p:nvPr/>
        </p:nvSpPr>
        <p:spPr>
          <a:xfrm rot="5400000" flipH="1">
            <a:off x="3863341" y="5483592"/>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grpSp>
        <p:nvGrpSpPr>
          <p:cNvPr id="62" name="object 3">
            <a:extLst>
              <a:ext uri="{FF2B5EF4-FFF2-40B4-BE49-F238E27FC236}">
                <a16:creationId xmlns:a16="http://schemas.microsoft.com/office/drawing/2014/main" id="{C539739D-1D3E-204D-9819-C44D9AE36DE8}"/>
              </a:ext>
            </a:extLst>
          </p:cNvPr>
          <p:cNvGrpSpPr/>
          <p:nvPr/>
        </p:nvGrpSpPr>
        <p:grpSpPr>
          <a:xfrm rot="5400000">
            <a:off x="1154159" y="-868525"/>
            <a:ext cx="5661921" cy="7931849"/>
            <a:chOff x="-247019" y="421767"/>
            <a:chExt cx="3875281" cy="7641336"/>
          </a:xfrm>
        </p:grpSpPr>
        <p:sp>
          <p:nvSpPr>
            <p:cNvPr id="63" name="object 4">
              <a:extLst>
                <a:ext uri="{FF2B5EF4-FFF2-40B4-BE49-F238E27FC236}">
                  <a16:creationId xmlns:a16="http://schemas.microsoft.com/office/drawing/2014/main" id="{F41DD51E-EC9C-7B44-BE42-FA9C42B94675}"/>
                </a:ext>
              </a:extLst>
            </p:cNvPr>
            <p:cNvSpPr/>
            <p:nvPr/>
          </p:nvSpPr>
          <p:spPr>
            <a:xfrm>
              <a:off x="3628262" y="576453"/>
              <a:ext cx="0" cy="7486650"/>
            </a:xfrm>
            <a:custGeom>
              <a:avLst/>
              <a:gdLst/>
              <a:ahLst/>
              <a:cxnLst/>
              <a:rect l="l" t="t" r="r" b="b"/>
              <a:pathLst>
                <a:path h="7486650">
                  <a:moveTo>
                    <a:pt x="0" y="0"/>
                  </a:moveTo>
                  <a:lnTo>
                    <a:pt x="0" y="7486408"/>
                  </a:lnTo>
                </a:path>
              </a:pathLst>
            </a:custGeom>
            <a:ln w="61722">
              <a:solidFill>
                <a:srgbClr val="EAEAEB"/>
              </a:solidFill>
            </a:ln>
          </p:spPr>
          <p:txBody>
            <a:bodyPr wrap="square" lIns="0" tIns="0" rIns="0" bIns="0" rtlCol="0"/>
            <a:lstStyle/>
            <a:p>
              <a:endParaRPr/>
            </a:p>
          </p:txBody>
        </p:sp>
        <p:sp>
          <p:nvSpPr>
            <p:cNvPr id="64" name="object 5">
              <a:extLst>
                <a:ext uri="{FF2B5EF4-FFF2-40B4-BE49-F238E27FC236}">
                  <a16:creationId xmlns:a16="http://schemas.microsoft.com/office/drawing/2014/main" id="{6E97A2E1-56BC-2B46-9873-F675D66FF621}"/>
                </a:ext>
              </a:extLst>
            </p:cNvPr>
            <p:cNvSpPr/>
            <p:nvPr/>
          </p:nvSpPr>
          <p:spPr>
            <a:xfrm>
              <a:off x="-247019" y="421767"/>
              <a:ext cx="3844040" cy="7600950"/>
            </a:xfrm>
            <a:custGeom>
              <a:avLst/>
              <a:gdLst/>
              <a:ahLst/>
              <a:cxnLst/>
              <a:rect l="l" t="t" r="r" b="b"/>
              <a:pathLst>
                <a:path w="3409950" h="7600950">
                  <a:moveTo>
                    <a:pt x="0" y="7600569"/>
                  </a:moveTo>
                  <a:lnTo>
                    <a:pt x="3409492" y="7600569"/>
                  </a:lnTo>
                  <a:lnTo>
                    <a:pt x="3409492" y="0"/>
                  </a:lnTo>
                  <a:lnTo>
                    <a:pt x="0" y="0"/>
                  </a:lnTo>
                  <a:lnTo>
                    <a:pt x="0" y="7600569"/>
                  </a:lnTo>
                  <a:close/>
                </a:path>
              </a:pathLst>
            </a:custGeom>
            <a:ln w="12954">
              <a:solidFill>
                <a:srgbClr val="EBEBEB"/>
              </a:solidFill>
            </a:ln>
          </p:spPr>
          <p:txBody>
            <a:bodyPr wrap="square" lIns="0" tIns="0" rIns="0" bIns="0" rtlCol="0"/>
            <a:lstStyle/>
            <a:p>
              <a:endParaRPr/>
            </a:p>
          </p:txBody>
        </p:sp>
      </p:grpSp>
    </p:spTree>
    <p:extLst>
      <p:ext uri="{BB962C8B-B14F-4D97-AF65-F5344CB8AC3E}">
        <p14:creationId xmlns:p14="http://schemas.microsoft.com/office/powerpoint/2010/main" val="5960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bject 38">
            <a:extLst>
              <a:ext uri="{FF2B5EF4-FFF2-40B4-BE49-F238E27FC236}">
                <a16:creationId xmlns:a16="http://schemas.microsoft.com/office/drawing/2014/main" id="{E94A976A-74F6-2B44-A50A-E80284518390}"/>
              </a:ext>
            </a:extLst>
          </p:cNvPr>
          <p:cNvSpPr/>
          <p:nvPr/>
        </p:nvSpPr>
        <p:spPr>
          <a:xfrm rot="10800000" flipH="1">
            <a:off x="2673171" y="2678191"/>
            <a:ext cx="45720" cy="5181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28" name="object 38">
            <a:extLst>
              <a:ext uri="{FF2B5EF4-FFF2-40B4-BE49-F238E27FC236}">
                <a16:creationId xmlns:a16="http://schemas.microsoft.com/office/drawing/2014/main" id="{DDD1FF31-1F82-184B-91EF-DE7A6E303CA0}"/>
              </a:ext>
            </a:extLst>
          </p:cNvPr>
          <p:cNvSpPr/>
          <p:nvPr/>
        </p:nvSpPr>
        <p:spPr>
          <a:xfrm rot="10800000" flipH="1">
            <a:off x="1959771" y="2678191"/>
            <a:ext cx="45719" cy="357768"/>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29" name="object 38">
            <a:extLst>
              <a:ext uri="{FF2B5EF4-FFF2-40B4-BE49-F238E27FC236}">
                <a16:creationId xmlns:a16="http://schemas.microsoft.com/office/drawing/2014/main" id="{026EDD91-B9E8-0640-B78B-DC392FC36D81}"/>
              </a:ext>
            </a:extLst>
          </p:cNvPr>
          <p:cNvSpPr/>
          <p:nvPr/>
        </p:nvSpPr>
        <p:spPr>
          <a:xfrm rot="10800000" flipH="1">
            <a:off x="611792" y="2682563"/>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30" name="object 38">
            <a:extLst>
              <a:ext uri="{FF2B5EF4-FFF2-40B4-BE49-F238E27FC236}">
                <a16:creationId xmlns:a16="http://schemas.microsoft.com/office/drawing/2014/main" id="{32D4F643-675A-724B-B062-DF5052AAF61F}"/>
              </a:ext>
            </a:extLst>
          </p:cNvPr>
          <p:cNvSpPr/>
          <p:nvPr/>
        </p:nvSpPr>
        <p:spPr>
          <a:xfrm rot="10800000" flipH="1">
            <a:off x="1301653" y="2678191"/>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6" name="object 6"/>
          <p:cNvSpPr txBox="1"/>
          <p:nvPr/>
        </p:nvSpPr>
        <p:spPr>
          <a:xfrm>
            <a:off x="110488" y="9670288"/>
            <a:ext cx="7355840" cy="315595"/>
          </a:xfrm>
          <a:prstGeom prst="rect">
            <a:avLst/>
          </a:prstGeom>
        </p:spPr>
        <p:txBody>
          <a:bodyPr vert="horz" wrap="square" lIns="0" tIns="0" rIns="0" bIns="0" rtlCol="0">
            <a:spAutoFit/>
          </a:bodyPr>
          <a:lstStyle/>
          <a:p>
            <a:pPr algn="r">
              <a:lnSpc>
                <a:spcPts val="590"/>
              </a:lnSpc>
            </a:pPr>
            <a:endParaRPr sz="500">
              <a:latin typeface="Adobe Clean"/>
              <a:cs typeface="Adobe Clean"/>
            </a:endParaRPr>
          </a:p>
          <a:p>
            <a:pPr>
              <a:lnSpc>
                <a:spcPct val="100000"/>
              </a:lnSpc>
              <a:spcBef>
                <a:spcPts val="20"/>
              </a:spcBef>
            </a:pPr>
            <a:endParaRPr sz="700">
              <a:latin typeface="Adobe Clean"/>
              <a:cs typeface="Adobe Clean"/>
            </a:endParaRPr>
          </a:p>
          <a:p>
            <a:pPr>
              <a:lnSpc>
                <a:spcPct val="100000"/>
              </a:lnSpc>
            </a:pPr>
            <a:r>
              <a:rPr lang="de-de" sz="800" spc="-10">
                <a:solidFill>
                  <a:srgbClr val="6D6D6D"/>
                </a:solidFill>
                <a:latin typeface="Adobe Clean"/>
                <a:cs typeface="Adobe Clean"/>
              </a:rPr>
              <a:t>©2021</a:t>
            </a:r>
            <a:r>
              <a:rPr lang="de-de" sz="800" spc="-5">
                <a:solidFill>
                  <a:srgbClr val="6D6D6D"/>
                </a:solidFill>
                <a:latin typeface="Adobe Clean"/>
                <a:cs typeface="Adobe Clean"/>
              </a:rPr>
              <a:t> Adobe. All</a:t>
            </a:r>
            <a:r>
              <a:rPr lang="de-de" sz="800" spc="-15">
                <a:solidFill>
                  <a:srgbClr val="6D6D6D"/>
                </a:solidFill>
                <a:latin typeface="Adobe Clean"/>
                <a:cs typeface="Adobe Clean"/>
              </a:rPr>
              <a:t> </a:t>
            </a:r>
            <a:r>
              <a:rPr lang="de-de" sz="800" spc="-10">
                <a:solidFill>
                  <a:srgbClr val="6D6D6D"/>
                </a:solidFill>
                <a:latin typeface="Adobe Clean"/>
                <a:cs typeface="Adobe Clean"/>
              </a:rPr>
              <a:t>Rights</a:t>
            </a:r>
            <a:r>
              <a:rPr lang="de-de" sz="800" spc="-5">
                <a:solidFill>
                  <a:srgbClr val="6D6D6D"/>
                </a:solidFill>
                <a:latin typeface="Adobe Clean"/>
                <a:cs typeface="Adobe Clean"/>
              </a:rPr>
              <a:t> </a:t>
            </a:r>
            <a:r>
              <a:rPr lang="de-de" sz="800" spc="-10">
                <a:solidFill>
                  <a:srgbClr val="6D6D6D"/>
                </a:solidFill>
                <a:latin typeface="Adobe Clean"/>
                <a:cs typeface="Adobe Clean"/>
              </a:rPr>
              <a:t>Reserved.</a:t>
            </a:r>
            <a:r>
              <a:rPr lang="de-de" sz="800" spc="-5">
                <a:solidFill>
                  <a:srgbClr val="6D6D6D"/>
                </a:solidFill>
                <a:latin typeface="Adobe Clean"/>
                <a:cs typeface="Adobe Clean"/>
              </a:rPr>
              <a:t> Adobe</a:t>
            </a:r>
            <a:r>
              <a:rPr lang="de-de" sz="800" spc="75">
                <a:solidFill>
                  <a:srgbClr val="6D6D6D"/>
                </a:solidFill>
                <a:latin typeface="Adobe Clean"/>
                <a:cs typeface="Adobe Clean"/>
              </a:rPr>
              <a:t> </a:t>
            </a:r>
            <a:r>
              <a:rPr lang="de-de" sz="800" spc="-10">
                <a:solidFill>
                  <a:srgbClr val="6D6D6D"/>
                </a:solidFill>
                <a:latin typeface="Adobe Clean"/>
                <a:cs typeface="Adobe Clean"/>
              </a:rPr>
              <a:t>기밀.</a:t>
            </a:r>
            <a:endParaRPr sz="800">
              <a:latin typeface="Adobe Clean"/>
              <a:cs typeface="Adobe Clean"/>
            </a:endParaRPr>
          </a:p>
        </p:txBody>
      </p:sp>
      <p:sp>
        <p:nvSpPr>
          <p:cNvPr id="8" name="object 8"/>
          <p:cNvSpPr/>
          <p:nvPr/>
        </p:nvSpPr>
        <p:spPr>
          <a:xfrm>
            <a:off x="4724780" y="914778"/>
            <a:ext cx="1954230" cy="57597"/>
          </a:xfrm>
          <a:custGeom>
            <a:avLst/>
            <a:gdLst/>
            <a:ahLst/>
            <a:cxnLst/>
            <a:rect l="l" t="t" r="r" b="b"/>
            <a:pathLst>
              <a:path w="2651125">
                <a:moveTo>
                  <a:pt x="0" y="0"/>
                </a:moveTo>
                <a:lnTo>
                  <a:pt x="2651036" y="0"/>
                </a:lnTo>
              </a:path>
            </a:pathLst>
          </a:custGeom>
          <a:ln w="25146">
            <a:solidFill>
              <a:srgbClr val="1F1F1F"/>
            </a:solidFill>
          </a:ln>
        </p:spPr>
        <p:txBody>
          <a:bodyPr wrap="square" lIns="0" tIns="0" rIns="0" bIns="0" rtlCol="0"/>
          <a:lstStyle/>
          <a:p>
            <a:endParaRPr/>
          </a:p>
        </p:txBody>
      </p:sp>
      <p:sp>
        <p:nvSpPr>
          <p:cNvPr id="9" name="object 9"/>
          <p:cNvSpPr txBox="1"/>
          <p:nvPr/>
        </p:nvSpPr>
        <p:spPr>
          <a:xfrm>
            <a:off x="4843270" y="589788"/>
            <a:ext cx="1821001" cy="231622"/>
          </a:xfrm>
          <a:prstGeom prst="rect">
            <a:avLst/>
          </a:prstGeom>
        </p:spPr>
        <p:txBody>
          <a:bodyPr vert="horz" wrap="square" lIns="0" tIns="12700" rIns="0" bIns="0" rtlCol="0">
            <a:spAutoFit/>
          </a:bodyPr>
          <a:lstStyle/>
          <a:p>
            <a:pPr marL="12700" algn="ctr">
              <a:lnSpc>
                <a:spcPct val="100000"/>
              </a:lnSpc>
              <a:spcBef>
                <a:spcPts val="100"/>
              </a:spcBef>
            </a:pPr>
            <a:r>
              <a:rPr lang="de-de" sz="1400" b="1" spc="-25">
                <a:solidFill>
                  <a:srgbClr val="020302"/>
                </a:solidFill>
                <a:latin typeface="Adobe Clean"/>
                <a:cs typeface="Adobe Clean"/>
              </a:rPr>
              <a:t>현장</a:t>
            </a:r>
            <a:r>
              <a:rPr lang="de-de" sz="1400" b="1" spc="-45">
                <a:solidFill>
                  <a:srgbClr val="020302"/>
                </a:solidFill>
                <a:latin typeface="Adobe Clean"/>
                <a:cs typeface="Adobe Clean"/>
              </a:rPr>
              <a:t> </a:t>
            </a:r>
            <a:r>
              <a:rPr lang="de-de" sz="1400" b="1" spc="20">
                <a:solidFill>
                  <a:srgbClr val="020302"/>
                </a:solidFill>
                <a:latin typeface="Adobe Clean"/>
                <a:cs typeface="Adobe Clean"/>
              </a:rPr>
              <a:t>서비스</a:t>
            </a:r>
            <a:r>
              <a:rPr lang="de-de" sz="1400" b="1" spc="-190">
                <a:solidFill>
                  <a:srgbClr val="020302"/>
                </a:solidFill>
                <a:latin typeface="Adobe Clean"/>
                <a:cs typeface="Adobe Clean"/>
              </a:rPr>
              <a:t> </a:t>
            </a:r>
            <a:r>
              <a:rPr lang="de-de" sz="1400" b="1" spc="5">
                <a:solidFill>
                  <a:srgbClr val="020302"/>
                </a:solidFill>
                <a:latin typeface="Adobe Clean"/>
                <a:cs typeface="Adobe Clean"/>
              </a:rPr>
              <a:t>활동</a:t>
            </a:r>
            <a:endParaRPr sz="1400">
              <a:latin typeface="Adobe Clean"/>
              <a:cs typeface="Adobe Clean"/>
            </a:endParaRPr>
          </a:p>
        </p:txBody>
      </p:sp>
      <p:sp>
        <p:nvSpPr>
          <p:cNvPr id="22" name="object 22"/>
          <p:cNvSpPr txBox="1"/>
          <p:nvPr/>
        </p:nvSpPr>
        <p:spPr>
          <a:xfrm>
            <a:off x="595422" y="589788"/>
            <a:ext cx="1937004" cy="228268"/>
          </a:xfrm>
          <a:prstGeom prst="rect">
            <a:avLst/>
          </a:prstGeom>
        </p:spPr>
        <p:txBody>
          <a:bodyPr vert="horz" wrap="square" lIns="0" tIns="12700" rIns="0" bIns="0" rtlCol="0">
            <a:spAutoFit/>
          </a:bodyPr>
          <a:lstStyle/>
          <a:p>
            <a:pPr marL="12700" algn="ctr">
              <a:lnSpc>
                <a:spcPct val="100000"/>
              </a:lnSpc>
              <a:spcBef>
                <a:spcPts val="100"/>
              </a:spcBef>
            </a:pPr>
            <a:r>
              <a:rPr lang="de-de" sz="1400" b="1" spc="-20" dirty="0" err="1">
                <a:solidFill>
                  <a:srgbClr val="020302"/>
                </a:solidFill>
                <a:latin typeface="Adobe Clean"/>
                <a:cs typeface="Adobe Clean"/>
              </a:rPr>
              <a:t>출시</a:t>
            </a:r>
            <a:r>
              <a:rPr lang="de-de" sz="1400" b="1" spc="-10" dirty="0">
                <a:solidFill>
                  <a:srgbClr val="020302"/>
                </a:solidFill>
                <a:latin typeface="Adobe Clean"/>
                <a:cs typeface="Adobe Clean"/>
              </a:rPr>
              <a:t> </a:t>
            </a:r>
            <a:r>
              <a:rPr lang="de-de" sz="1400" b="1" dirty="0" err="1">
                <a:solidFill>
                  <a:srgbClr val="020302"/>
                </a:solidFill>
                <a:latin typeface="Adobe Clean"/>
                <a:cs typeface="Adobe Clean"/>
              </a:rPr>
              <a:t>자문</a:t>
            </a:r>
            <a:endParaRPr sz="1400" dirty="0">
              <a:latin typeface="Adobe Clean"/>
              <a:cs typeface="Adobe Clean"/>
            </a:endParaRPr>
          </a:p>
        </p:txBody>
      </p:sp>
      <p:sp>
        <p:nvSpPr>
          <p:cNvPr id="23" name="object 23"/>
          <p:cNvSpPr txBox="1"/>
          <p:nvPr/>
        </p:nvSpPr>
        <p:spPr>
          <a:xfrm>
            <a:off x="242188" y="1225804"/>
            <a:ext cx="3131692" cy="628377"/>
          </a:xfrm>
          <a:prstGeom prst="rect">
            <a:avLst/>
          </a:prstGeom>
        </p:spPr>
        <p:txBody>
          <a:bodyPr vert="horz" wrap="square" lIns="0" tIns="12700" rIns="0" bIns="0" rtlCol="0">
            <a:spAutoFit/>
          </a:bodyPr>
          <a:lstStyle/>
          <a:p>
            <a:pPr marL="12700" marR="5080">
              <a:spcBef>
                <a:spcPts val="100"/>
              </a:spcBef>
            </a:pPr>
            <a:r>
              <a:rPr lang="de-de" sz="1000" b="1">
                <a:solidFill>
                  <a:srgbClr val="1F1F1F"/>
                </a:solidFill>
                <a:latin typeface="Adobe Clean"/>
                <a:cs typeface="Adobe Clean"/>
              </a:rPr>
              <a:t>새로운 Adobe Experience Cloud 솔루션을 구현하는 고객을 위한 </a:t>
            </a:r>
            <a:r>
              <a:rPr lang="de-de" sz="1000">
                <a:solidFill>
                  <a:srgbClr val="000000"/>
                </a:solidFill>
                <a:latin typeface="Adobe Clean SemiLight" panose="020B0403020404020204" pitchFamily="34" charset="0"/>
              </a:rPr>
              <a:t>is a </a:t>
            </a:r>
            <a:r>
              <a:rPr lang="de-de" sz="1000" b="1">
                <a:solidFill>
                  <a:srgbClr val="000000"/>
                </a:solidFill>
                <a:latin typeface="Adobe Clean SemiLight" panose="020B0403020404020204" pitchFamily="34" charset="0"/>
              </a:rPr>
              <a:t>핵심 자문 서비스이자 </a:t>
            </a:r>
            <a:r>
              <a:rPr lang="de-de" sz="1000">
                <a:latin typeface="Adobe Clean Light" charset="0"/>
                <a:ea typeface="Adobe Clean Light" charset="0"/>
                <a:cs typeface="Adobe Clean Light" charset="0"/>
              </a:rPr>
              <a:t>권장 사항인 출시 자문은 </a:t>
            </a:r>
            <a:r>
              <a:rPr lang="de-de" sz="1000" b="1">
                <a:latin typeface="Adobe Clean Light" charset="0"/>
              </a:rPr>
              <a:t>공적인 배포를 지원하고 가치 실현 시간을 단축하는 것으로</a:t>
            </a:r>
            <a:r>
              <a:rPr lang="de-de" sz="1000">
                <a:latin typeface="Adobe Clean Light" charset="0"/>
              </a:rPr>
              <a:t> 입증되었습니다.</a:t>
            </a:r>
          </a:p>
        </p:txBody>
      </p:sp>
      <p:pic>
        <p:nvPicPr>
          <p:cNvPr id="57" name="object 57"/>
          <p:cNvPicPr/>
          <p:nvPr/>
        </p:nvPicPr>
        <p:blipFill>
          <a:blip r:embed="rId3" cstate="print"/>
          <a:stretch>
            <a:fillRect/>
          </a:stretch>
        </p:blipFill>
        <p:spPr>
          <a:xfrm>
            <a:off x="0" y="0"/>
            <a:ext cx="7772400" cy="294130"/>
          </a:xfrm>
          <a:prstGeom prst="rect">
            <a:avLst/>
          </a:prstGeom>
          <a:ln>
            <a:solidFill>
              <a:srgbClr val="FA0E00"/>
            </a:solidFill>
          </a:ln>
        </p:spPr>
      </p:pic>
      <p:sp>
        <p:nvSpPr>
          <p:cNvPr id="61" name="object 61"/>
          <p:cNvSpPr txBox="1"/>
          <p:nvPr/>
        </p:nvSpPr>
        <p:spPr>
          <a:xfrm>
            <a:off x="3965471" y="1228675"/>
            <a:ext cx="3603474" cy="859210"/>
          </a:xfrm>
          <a:prstGeom prst="rect">
            <a:avLst/>
          </a:prstGeom>
        </p:spPr>
        <p:txBody>
          <a:bodyPr vert="horz" wrap="square" lIns="0" tIns="12700" rIns="0" bIns="0" rtlCol="0">
            <a:spAutoFit/>
          </a:bodyPr>
          <a:lstStyle/>
          <a:p>
            <a:pPr marL="24130" marR="5080">
              <a:spcBef>
                <a:spcPts val="600"/>
              </a:spcBef>
            </a:pPr>
            <a:r>
              <a:rPr lang="de-de" sz="1000">
                <a:solidFill>
                  <a:srgbClr val="4B4B4B"/>
                </a:solidFill>
                <a:latin typeface="Adobe Clean Light" panose="020B0303020404020204" pitchFamily="34" charset="0"/>
              </a:rPr>
              <a:t>현장 서비스는 </a:t>
            </a:r>
            <a:r>
              <a:rPr lang="de-de" sz="1000" b="1">
                <a:solidFill>
                  <a:srgbClr val="4B4B4B"/>
                </a:solidFill>
                <a:latin typeface="Adobe Clean" panose="020B0503020404020204" pitchFamily="34" charset="0"/>
              </a:rPr>
              <a:t>신속한 해결</a:t>
            </a:r>
            <a:r>
              <a:rPr lang="de-de" sz="1000">
                <a:solidFill>
                  <a:srgbClr val="4B4B4B"/>
                </a:solidFill>
                <a:latin typeface="Adobe Clean Light" panose="020B0303020404020204" pitchFamily="34" charset="0"/>
              </a:rPr>
              <a:t>, 집중적인 고객 성공, </a:t>
            </a:r>
            <a:r>
              <a:rPr lang="de-de" sz="1000" b="1">
                <a:solidFill>
                  <a:srgbClr val="4B4B4B"/>
                </a:solidFill>
                <a:latin typeface="Adobe Clean" panose="020B0503020404020204" pitchFamily="34" charset="0"/>
              </a:rPr>
              <a:t>가치 실현 시간</a:t>
            </a:r>
            <a:r>
              <a:rPr lang="de-de" sz="1000">
                <a:solidFill>
                  <a:srgbClr val="4B4B4B"/>
                </a:solidFill>
                <a:latin typeface="Adobe Clean Light" panose="020B0303020404020204" pitchFamily="34" charset="0"/>
              </a:rPr>
              <a:t> 단축을 위해 사용됩니다. 출시 자문이 활성화된 경우 Adobe 지원 계약이 적용되는 솔루션 제품에 대해 </a:t>
            </a:r>
            <a:r>
              <a:rPr lang="de-de" sz="1000" b="1">
                <a:solidFill>
                  <a:srgbClr val="4B4B4B"/>
                </a:solidFill>
                <a:latin typeface="Adobe Clean" panose="020B0503020404020204" pitchFamily="34" charset="0"/>
              </a:rPr>
              <a:t>1년차에는 현장 서비스가 제공되지 않습니다</a:t>
            </a:r>
            <a:r>
              <a:rPr lang="de-de" sz="1000">
                <a:solidFill>
                  <a:srgbClr val="4B4B4B"/>
                </a:solidFill>
                <a:latin typeface="Adobe Clean Light" panose="020B0303020404020204" pitchFamily="34" charset="0"/>
              </a:rPr>
              <a:t>. </a:t>
            </a:r>
            <a:endParaRPr lang="en-US" sz="1000">
              <a:solidFill>
                <a:srgbClr val="1F1F1F"/>
              </a:solidFill>
              <a:latin typeface="Adobe Clean Light" panose="020B0303020404020204" pitchFamily="34" charset="0"/>
              <a:cs typeface="Adobe Clean"/>
            </a:endParaRPr>
          </a:p>
          <a:p>
            <a:pPr marL="24130" marR="5080">
              <a:spcBef>
                <a:spcPts val="600"/>
              </a:spcBef>
            </a:pPr>
            <a:endParaRPr lang="en-US" sz="1000" b="1">
              <a:solidFill>
                <a:srgbClr val="1F1F1F"/>
              </a:solidFill>
              <a:latin typeface="Adobe Clean"/>
              <a:cs typeface="Adobe Clean"/>
            </a:endParaRPr>
          </a:p>
        </p:txBody>
      </p:sp>
      <p:sp>
        <p:nvSpPr>
          <p:cNvPr id="65" name="object 8">
            <a:extLst>
              <a:ext uri="{FF2B5EF4-FFF2-40B4-BE49-F238E27FC236}">
                <a16:creationId xmlns:a16="http://schemas.microsoft.com/office/drawing/2014/main" id="{6B55E2C9-CF96-2F4E-85BA-89AEA97B17D5}"/>
              </a:ext>
            </a:extLst>
          </p:cNvPr>
          <p:cNvSpPr/>
          <p:nvPr/>
        </p:nvSpPr>
        <p:spPr>
          <a:xfrm flipV="1">
            <a:off x="924304" y="869060"/>
            <a:ext cx="1285496" cy="45719"/>
          </a:xfrm>
          <a:custGeom>
            <a:avLst/>
            <a:gdLst/>
            <a:ahLst/>
            <a:cxnLst/>
            <a:rect l="l" t="t" r="r" b="b"/>
            <a:pathLst>
              <a:path w="2651125">
                <a:moveTo>
                  <a:pt x="0" y="0"/>
                </a:moveTo>
                <a:lnTo>
                  <a:pt x="2651036" y="0"/>
                </a:lnTo>
              </a:path>
            </a:pathLst>
          </a:custGeom>
          <a:ln w="25146">
            <a:solidFill>
              <a:srgbClr val="1F1F1F"/>
            </a:solidFill>
          </a:ln>
        </p:spPr>
        <p:txBody>
          <a:bodyPr wrap="square" lIns="0" tIns="0" rIns="0" bIns="0" rtlCol="0"/>
          <a:lstStyle/>
          <a:p>
            <a:endParaRPr/>
          </a:p>
        </p:txBody>
      </p:sp>
      <p:sp>
        <p:nvSpPr>
          <p:cNvPr id="66" name="object 38">
            <a:extLst>
              <a:ext uri="{FF2B5EF4-FFF2-40B4-BE49-F238E27FC236}">
                <a16:creationId xmlns:a16="http://schemas.microsoft.com/office/drawing/2014/main" id="{EBA3192C-C3E3-C641-AAF6-A4953AD2838C}"/>
              </a:ext>
            </a:extLst>
          </p:cNvPr>
          <p:cNvSpPr/>
          <p:nvPr/>
        </p:nvSpPr>
        <p:spPr>
          <a:xfrm rot="10800000" flipH="1">
            <a:off x="3692282" y="762000"/>
            <a:ext cx="45719" cy="1188720"/>
          </a:xfrm>
          <a:custGeom>
            <a:avLst/>
            <a:gdLst/>
            <a:ahLst/>
            <a:cxnLst/>
            <a:rect l="l" t="t" r="r" b="b"/>
            <a:pathLst>
              <a:path h="1690370">
                <a:moveTo>
                  <a:pt x="0" y="0"/>
                </a:moveTo>
                <a:lnTo>
                  <a:pt x="0" y="1690103"/>
                </a:lnTo>
              </a:path>
            </a:pathLst>
          </a:custGeom>
          <a:ln w="9906">
            <a:solidFill>
              <a:srgbClr val="EDEDED"/>
            </a:solidFill>
          </a:ln>
        </p:spPr>
        <p:txBody>
          <a:bodyPr wrap="square" lIns="0" tIns="0" rIns="0" bIns="0" rtlCol="0"/>
          <a:lstStyle/>
          <a:p>
            <a:endParaRPr/>
          </a:p>
        </p:txBody>
      </p:sp>
      <p:sp>
        <p:nvSpPr>
          <p:cNvPr id="67" name="object 21">
            <a:extLst>
              <a:ext uri="{FF2B5EF4-FFF2-40B4-BE49-F238E27FC236}">
                <a16:creationId xmlns:a16="http://schemas.microsoft.com/office/drawing/2014/main" id="{F9FB5025-2514-684C-812E-4F3EA1789BFC}"/>
              </a:ext>
            </a:extLst>
          </p:cNvPr>
          <p:cNvSpPr/>
          <p:nvPr/>
        </p:nvSpPr>
        <p:spPr>
          <a:xfrm>
            <a:off x="4457700" y="762000"/>
            <a:ext cx="114300" cy="0"/>
          </a:xfrm>
          <a:custGeom>
            <a:avLst/>
            <a:gdLst/>
            <a:ahLst/>
            <a:cxnLst/>
            <a:rect l="l" t="t" r="r" b="b"/>
            <a:pathLst>
              <a:path w="114300">
                <a:moveTo>
                  <a:pt x="0" y="0"/>
                </a:moveTo>
                <a:lnTo>
                  <a:pt x="113703" y="0"/>
                </a:lnTo>
              </a:path>
            </a:pathLst>
          </a:custGeom>
          <a:ln w="9906">
            <a:solidFill>
              <a:srgbClr val="FFFFFF"/>
            </a:solidFill>
          </a:ln>
        </p:spPr>
        <p:txBody>
          <a:bodyPr wrap="square" lIns="0" tIns="0" rIns="0" bIns="0" rtlCol="0"/>
          <a:lstStyle/>
          <a:p>
            <a:endParaRPr/>
          </a:p>
        </p:txBody>
      </p:sp>
      <p:sp>
        <p:nvSpPr>
          <p:cNvPr id="4" name="Rectangle 3">
            <a:extLst>
              <a:ext uri="{FF2B5EF4-FFF2-40B4-BE49-F238E27FC236}">
                <a16:creationId xmlns:a16="http://schemas.microsoft.com/office/drawing/2014/main" id="{CAABF6C5-6955-9645-9E88-A7A5E1977309}"/>
              </a:ext>
            </a:extLst>
          </p:cNvPr>
          <p:cNvSpPr/>
          <p:nvPr/>
        </p:nvSpPr>
        <p:spPr>
          <a:xfrm>
            <a:off x="172087" y="3867961"/>
            <a:ext cx="3525469" cy="2336537"/>
          </a:xfrm>
          <a:prstGeom prst="rect">
            <a:avLst/>
          </a:prstGeom>
        </p:spPr>
        <p:txBody>
          <a:bodyPr wrap="square">
            <a:spAutoFit/>
          </a:bodyPr>
          <a:lstStyle/>
          <a:p>
            <a:pPr marL="12700" marR="5080">
              <a:spcBef>
                <a:spcPts val="100"/>
              </a:spcBef>
            </a:pPr>
            <a:r>
              <a:rPr lang="de-de" sz="1000">
                <a:latin typeface="Adobe Clean Light" charset="0"/>
              </a:rPr>
              <a:t>Adobe 솔루션 전문가는 고객과 구현 파트너에 대한 </a:t>
            </a:r>
            <a:r>
              <a:rPr lang="de-de" sz="1000" b="1">
                <a:solidFill>
                  <a:srgbClr val="000000"/>
                </a:solidFill>
                <a:latin typeface="Adobe Clean SemiLight" panose="020B0403020404020204" pitchFamily="34" charset="0"/>
              </a:rPr>
              <a:t>모범 사례 기반 지침을 통해 </a:t>
            </a:r>
            <a:r>
              <a:rPr lang="de-de" sz="1000">
                <a:solidFill>
                  <a:srgbClr val="000000"/>
                </a:solidFill>
                <a:latin typeface="Adobe Clean SemiLight" panose="020B0403020404020204" pitchFamily="34" charset="0"/>
              </a:rPr>
              <a:t>요구 사항, 아키텍처, 개발 프로세스 및 출시 준비 상태 검토를 검증하는 데 도움을 줍니다.</a:t>
            </a:r>
          </a:p>
          <a:p>
            <a:pPr marL="12700" marR="5080">
              <a:spcBef>
                <a:spcPts val="100"/>
              </a:spcBef>
            </a:pPr>
            <a:endParaRPr lang="en-US" sz="1000">
              <a:solidFill>
                <a:srgbClr val="1F1F1F"/>
              </a:solidFill>
              <a:latin typeface="Adobe Clean"/>
              <a:cs typeface="Adobe Clean"/>
            </a:endParaRPr>
          </a:p>
          <a:p>
            <a:pPr marL="12700" marR="5080">
              <a:spcBef>
                <a:spcPts val="100"/>
              </a:spcBef>
            </a:pPr>
            <a:r>
              <a:rPr lang="de-de" sz="1000">
                <a:latin typeface="Adobe Clean Light" charset="0"/>
              </a:rPr>
              <a:t>출시 자문은 일반적인 중요 시점(</a:t>
            </a:r>
            <a:r>
              <a:rPr lang="de-de" sz="1000" b="1">
                <a:latin typeface="Adobe Clean Light" charset="0"/>
              </a:rPr>
              <a:t>개시, 정의, 설계, 실행 및 출시 후</a:t>
            </a:r>
            <a:r>
              <a:rPr lang="de-de" sz="1000">
                <a:latin typeface="Adobe Clean Light" charset="0"/>
              </a:rPr>
              <a:t>) 전반에서 프로젝트 일정에 맞춰 안내하고 검증하고 평가하며 권장 사항을 제시합니다.</a:t>
            </a:r>
          </a:p>
          <a:p>
            <a:pPr marL="12700" marR="5080">
              <a:spcBef>
                <a:spcPts val="100"/>
              </a:spcBef>
            </a:pPr>
            <a:endParaRPr lang="en-US" sz="1000">
              <a:latin typeface="Adobe Clean Light" charset="0"/>
            </a:endParaRPr>
          </a:p>
          <a:p>
            <a:pPr marL="12700" marR="5080">
              <a:spcBef>
                <a:spcPts val="100"/>
              </a:spcBef>
            </a:pPr>
            <a:r>
              <a:rPr lang="de-de" sz="1000">
                <a:latin typeface="Adobe Clean Light" charset="0"/>
              </a:rPr>
              <a:t>주요 결과물에는 다음이 포함됩니다.</a:t>
            </a:r>
          </a:p>
          <a:p>
            <a:pPr marL="184150" marR="5080" indent="-171450">
              <a:spcBef>
                <a:spcPts val="700"/>
              </a:spcBef>
              <a:buFont typeface="Arial" panose="020B0604020202020204" pitchFamily="34" charset="0"/>
              <a:buChar char="•"/>
            </a:pPr>
            <a:r>
              <a:rPr lang="de-de" sz="1000"/>
              <a:t>개시(프로젝트 공동 작업 계획 포함) 데크</a:t>
            </a:r>
          </a:p>
          <a:p>
            <a:pPr marL="184150" marR="5080" indent="-171450">
              <a:spcBef>
                <a:spcPts val="400"/>
              </a:spcBef>
              <a:buFont typeface="Arial" panose="020B0604020202020204" pitchFamily="34" charset="0"/>
              <a:buChar char="•"/>
            </a:pPr>
            <a:r>
              <a:rPr lang="de-de" sz="1000"/>
              <a:t>평가 및 권장 사항 문서</a:t>
            </a:r>
          </a:p>
          <a:p>
            <a:pPr marL="184150" marR="5080" indent="-171450">
              <a:spcBef>
                <a:spcPts val="400"/>
              </a:spcBef>
              <a:buFont typeface="Arial" panose="020B0604020202020204" pitchFamily="34" charset="0"/>
              <a:buChar char="•"/>
            </a:pPr>
            <a:r>
              <a:rPr lang="de-de" sz="1000"/>
              <a:t>참여 요약</a:t>
            </a:r>
          </a:p>
        </p:txBody>
      </p:sp>
      <p:sp>
        <p:nvSpPr>
          <p:cNvPr id="68" name="object 38">
            <a:extLst>
              <a:ext uri="{FF2B5EF4-FFF2-40B4-BE49-F238E27FC236}">
                <a16:creationId xmlns:a16="http://schemas.microsoft.com/office/drawing/2014/main" id="{5EFFA37E-5E9D-754A-94DA-1299B0F27104}"/>
              </a:ext>
            </a:extLst>
          </p:cNvPr>
          <p:cNvSpPr/>
          <p:nvPr/>
        </p:nvSpPr>
        <p:spPr>
          <a:xfrm rot="10800000" flipH="1">
            <a:off x="3692282" y="3840480"/>
            <a:ext cx="45719" cy="5669280"/>
          </a:xfrm>
          <a:custGeom>
            <a:avLst/>
            <a:gdLst/>
            <a:ahLst/>
            <a:cxnLst/>
            <a:rect l="l" t="t" r="r" b="b"/>
            <a:pathLst>
              <a:path h="1690370">
                <a:moveTo>
                  <a:pt x="0" y="0"/>
                </a:moveTo>
                <a:lnTo>
                  <a:pt x="0" y="1690103"/>
                </a:lnTo>
              </a:path>
            </a:pathLst>
          </a:custGeom>
          <a:ln w="9906">
            <a:solidFill>
              <a:srgbClr val="EDEDED"/>
            </a:solidFill>
          </a:ln>
        </p:spPr>
        <p:txBody>
          <a:bodyPr wrap="square" lIns="0" tIns="0" rIns="0" bIns="0" rtlCol="0"/>
          <a:lstStyle/>
          <a:p>
            <a:endParaRPr/>
          </a:p>
        </p:txBody>
      </p:sp>
      <p:sp>
        <p:nvSpPr>
          <p:cNvPr id="69" name="Pentagon 68">
            <a:extLst>
              <a:ext uri="{FF2B5EF4-FFF2-40B4-BE49-F238E27FC236}">
                <a16:creationId xmlns:a16="http://schemas.microsoft.com/office/drawing/2014/main" id="{B3CD9FB2-B6D3-164A-8CA9-E474FC909A25}"/>
              </a:ext>
            </a:extLst>
          </p:cNvPr>
          <p:cNvSpPr/>
          <p:nvPr/>
        </p:nvSpPr>
        <p:spPr>
          <a:xfrm>
            <a:off x="3599686" y="2920968"/>
            <a:ext cx="3931920" cy="294130"/>
          </a:xfrm>
          <a:prstGeom prst="homePlate">
            <a:avLst/>
          </a:prstGeom>
          <a:solidFill>
            <a:srgbClr val="0068E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a:t>실행 및 운영</a:t>
            </a:r>
          </a:p>
        </p:txBody>
      </p:sp>
      <p:sp>
        <p:nvSpPr>
          <p:cNvPr id="70" name="object 38">
            <a:extLst>
              <a:ext uri="{FF2B5EF4-FFF2-40B4-BE49-F238E27FC236}">
                <a16:creationId xmlns:a16="http://schemas.microsoft.com/office/drawing/2014/main" id="{71095CA5-757D-5E40-AAFD-CC32BD673713}"/>
              </a:ext>
            </a:extLst>
          </p:cNvPr>
          <p:cNvSpPr/>
          <p:nvPr/>
        </p:nvSpPr>
        <p:spPr>
          <a:xfrm rot="10800000" flipH="1">
            <a:off x="3331288" y="2678190"/>
            <a:ext cx="45721" cy="346577"/>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5" name="Pentagon 4">
            <a:extLst>
              <a:ext uri="{FF2B5EF4-FFF2-40B4-BE49-F238E27FC236}">
                <a16:creationId xmlns:a16="http://schemas.microsoft.com/office/drawing/2014/main" id="{FB0EC1F4-1AFD-B344-81D9-2CCD3D8EF8DB}"/>
              </a:ext>
            </a:extLst>
          </p:cNvPr>
          <p:cNvSpPr/>
          <p:nvPr/>
        </p:nvSpPr>
        <p:spPr>
          <a:xfrm>
            <a:off x="310386" y="2920968"/>
            <a:ext cx="3474720" cy="294130"/>
          </a:xfrm>
          <a:prstGeom prst="homePlate">
            <a:avLst/>
          </a:prstGeom>
          <a:solidFill>
            <a:srgbClr val="2E8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a:t>구현</a:t>
            </a:r>
          </a:p>
        </p:txBody>
      </p:sp>
      <p:sp>
        <p:nvSpPr>
          <p:cNvPr id="77" name="TextBox 76">
            <a:extLst>
              <a:ext uri="{FF2B5EF4-FFF2-40B4-BE49-F238E27FC236}">
                <a16:creationId xmlns:a16="http://schemas.microsoft.com/office/drawing/2014/main" id="{3ECB7D75-60DA-E74F-9027-4C8869FE5BD2}"/>
              </a:ext>
            </a:extLst>
          </p:cNvPr>
          <p:cNvSpPr txBox="1"/>
          <p:nvPr/>
        </p:nvSpPr>
        <p:spPr>
          <a:xfrm>
            <a:off x="2918286" y="2317134"/>
            <a:ext cx="933111" cy="261610"/>
          </a:xfrm>
          <a:prstGeom prst="rect">
            <a:avLst/>
          </a:prstGeom>
          <a:noFill/>
        </p:spPr>
        <p:txBody>
          <a:bodyPr wrap="square" rtlCol="0">
            <a:spAutoFit/>
          </a:bodyPr>
          <a:lstStyle/>
          <a:p>
            <a:pPr algn="ctr"/>
            <a:r>
              <a:rPr lang="de-de" sz="1100"/>
              <a:t>출시 후</a:t>
            </a:r>
          </a:p>
        </p:txBody>
      </p:sp>
      <p:pic>
        <p:nvPicPr>
          <p:cNvPr id="13" name="Picture 12">
            <a:extLst>
              <a:ext uri="{FF2B5EF4-FFF2-40B4-BE49-F238E27FC236}">
                <a16:creationId xmlns:a16="http://schemas.microsoft.com/office/drawing/2014/main" id="{13934150-F664-DD41-A622-B5C702788227}"/>
              </a:ext>
            </a:extLst>
          </p:cNvPr>
          <p:cNvPicPr>
            <a:picLocks noChangeAspect="1"/>
          </p:cNvPicPr>
          <p:nvPr/>
        </p:nvPicPr>
        <p:blipFill>
          <a:blip r:embed="rId4"/>
          <a:stretch>
            <a:fillRect/>
          </a:stretch>
        </p:blipFill>
        <p:spPr>
          <a:xfrm>
            <a:off x="333965" y="6379881"/>
            <a:ext cx="3097872" cy="2855621"/>
          </a:xfrm>
          <a:prstGeom prst="rect">
            <a:avLst/>
          </a:prstGeom>
        </p:spPr>
      </p:pic>
      <p:sp>
        <p:nvSpPr>
          <p:cNvPr id="26" name="Oval 25">
            <a:extLst>
              <a:ext uri="{FF2B5EF4-FFF2-40B4-BE49-F238E27FC236}">
                <a16:creationId xmlns:a16="http://schemas.microsoft.com/office/drawing/2014/main" id="{C999750A-7416-1B41-9A8D-8AD5A5E5F6B4}"/>
              </a:ext>
            </a:extLst>
          </p:cNvPr>
          <p:cNvSpPr/>
          <p:nvPr/>
        </p:nvSpPr>
        <p:spPr>
          <a:xfrm>
            <a:off x="42491" y="417893"/>
            <a:ext cx="803911" cy="68821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F6061E8D-9723-464D-AA49-7A3A3A02BE92}"/>
              </a:ext>
            </a:extLst>
          </p:cNvPr>
          <p:cNvSpPr/>
          <p:nvPr/>
        </p:nvSpPr>
        <p:spPr>
          <a:xfrm>
            <a:off x="3855907" y="4694431"/>
            <a:ext cx="3525469" cy="2310889"/>
          </a:xfrm>
          <a:prstGeom prst="rect">
            <a:avLst/>
          </a:prstGeom>
        </p:spPr>
        <p:txBody>
          <a:bodyPr wrap="square">
            <a:spAutoFit/>
          </a:bodyPr>
          <a:lstStyle/>
          <a:p>
            <a:pPr marL="12700" marR="5080">
              <a:spcBef>
                <a:spcPts val="100"/>
              </a:spcBef>
            </a:pPr>
            <a:r>
              <a:rPr lang="de-de" sz="1000" b="1">
                <a:solidFill>
                  <a:srgbClr val="000000"/>
                </a:solidFill>
                <a:latin typeface="+mj-lt"/>
              </a:rPr>
              <a:t>기술 트랙 활동</a:t>
            </a:r>
            <a:r>
              <a:rPr lang="de-de" sz="1000">
                <a:solidFill>
                  <a:srgbClr val="000000"/>
                </a:solidFill>
                <a:latin typeface="Adobe Clean Light" panose="020B0303020404020204" pitchFamily="34" charset="0"/>
              </a:rPr>
              <a:t>은 고객이 기술적으로 건전하도록 보장하고 도구 채택을 극대화할 수 있도록 합니다. 특히 이러한 유형의 활동에는 플랫폼 구성, 통합 및 문제 해결과 관련된 지원 및 권장 사항이 포함됩니다.</a:t>
            </a:r>
          </a:p>
          <a:p>
            <a:pPr marL="12700" marR="5080">
              <a:spcBef>
                <a:spcPts val="100"/>
              </a:spcBef>
            </a:pPr>
            <a:endParaRPr lang="en-US" sz="1000">
              <a:latin typeface="Adobe Clean Light" charset="0"/>
            </a:endParaRPr>
          </a:p>
          <a:p>
            <a:pPr marL="12700" marR="5080">
              <a:spcBef>
                <a:spcPts val="100"/>
              </a:spcBef>
            </a:pPr>
            <a:r>
              <a:rPr lang="de-de" sz="1000">
                <a:latin typeface="Adobe Clean Light" charset="0"/>
              </a:rPr>
              <a:t>사용 가능한 기술 활동 유형:</a:t>
            </a:r>
          </a:p>
          <a:p>
            <a:pPr marL="184150" marR="5080" indent="-171450">
              <a:spcBef>
                <a:spcPts val="700"/>
              </a:spcBef>
              <a:buClr>
                <a:srgbClr val="FA0E00"/>
              </a:buClr>
              <a:buFont typeface="Wingdings" pitchFamily="2" charset="2"/>
              <a:buChar char="ü"/>
            </a:pPr>
            <a:r>
              <a:rPr lang="de-de" sz="1000"/>
              <a:t>상태 감사</a:t>
            </a:r>
          </a:p>
          <a:p>
            <a:pPr marL="184150" marR="5080" indent="-171450">
              <a:spcBef>
                <a:spcPts val="400"/>
              </a:spcBef>
              <a:buClr>
                <a:srgbClr val="FA0E00"/>
              </a:buClr>
              <a:buFont typeface="Wingdings" pitchFamily="2" charset="2"/>
              <a:buChar char="ü"/>
            </a:pPr>
            <a:r>
              <a:rPr lang="de-de" sz="1000"/>
              <a:t>플랫폼 감사</a:t>
            </a:r>
          </a:p>
          <a:p>
            <a:pPr marL="184150" marR="5080" indent="-171450">
              <a:spcBef>
                <a:spcPts val="400"/>
              </a:spcBef>
              <a:buClr>
                <a:srgbClr val="FA0E00"/>
              </a:buClr>
              <a:buFont typeface="Wingdings" pitchFamily="2" charset="2"/>
              <a:buChar char="ü"/>
            </a:pPr>
            <a:r>
              <a:rPr lang="de-de" sz="1000"/>
              <a:t>기능 세트 활성화</a:t>
            </a:r>
          </a:p>
          <a:p>
            <a:pPr marL="184150" marR="5080" indent="-171450">
              <a:spcBef>
                <a:spcPts val="400"/>
              </a:spcBef>
              <a:buClr>
                <a:srgbClr val="FA0E00"/>
              </a:buClr>
              <a:buFont typeface="Wingdings" pitchFamily="2" charset="2"/>
              <a:buChar char="ü"/>
            </a:pPr>
            <a:r>
              <a:rPr lang="de-de" sz="1000"/>
              <a:t>기본적 통합 및 구성</a:t>
            </a:r>
          </a:p>
          <a:p>
            <a:pPr marL="184150" marR="5080" indent="-171450">
              <a:spcBef>
                <a:spcPts val="400"/>
              </a:spcBef>
              <a:buClr>
                <a:srgbClr val="FA0E00"/>
              </a:buClr>
              <a:buFont typeface="Wingdings" pitchFamily="2" charset="2"/>
              <a:buChar char="ü"/>
            </a:pPr>
            <a:r>
              <a:rPr lang="de-de" sz="1000"/>
              <a:t>고객 솔루션 문제 해결</a:t>
            </a:r>
          </a:p>
          <a:p>
            <a:pPr marL="184150" marR="5080" indent="-171450">
              <a:spcBef>
                <a:spcPts val="400"/>
              </a:spcBef>
              <a:buClr>
                <a:srgbClr val="FA0E00"/>
              </a:buClr>
              <a:buFont typeface="Wingdings" pitchFamily="2" charset="2"/>
              <a:buChar char="ü"/>
            </a:pPr>
            <a:r>
              <a:rPr lang="de-de" sz="1000"/>
              <a:t>클라우드 서비스 지원</a:t>
            </a:r>
          </a:p>
        </p:txBody>
      </p:sp>
      <p:sp>
        <p:nvSpPr>
          <p:cNvPr id="83" name="Rectangle 82">
            <a:extLst>
              <a:ext uri="{FF2B5EF4-FFF2-40B4-BE49-F238E27FC236}">
                <a16:creationId xmlns:a16="http://schemas.microsoft.com/office/drawing/2014/main" id="{BB34E685-A734-974B-A33A-BE51D1A8BC0D}"/>
              </a:ext>
            </a:extLst>
          </p:cNvPr>
          <p:cNvSpPr/>
          <p:nvPr/>
        </p:nvSpPr>
        <p:spPr>
          <a:xfrm>
            <a:off x="3851397" y="7048896"/>
            <a:ext cx="3525469" cy="2054409"/>
          </a:xfrm>
          <a:prstGeom prst="rect">
            <a:avLst/>
          </a:prstGeom>
        </p:spPr>
        <p:txBody>
          <a:bodyPr wrap="square">
            <a:spAutoFit/>
          </a:bodyPr>
          <a:lstStyle/>
          <a:p>
            <a:pPr marL="12700" marR="5080">
              <a:spcBef>
                <a:spcPts val="100"/>
              </a:spcBef>
            </a:pPr>
            <a:r>
              <a:rPr lang="de-de" sz="1000" b="1">
                <a:solidFill>
                  <a:srgbClr val="000000"/>
                </a:solidFill>
                <a:latin typeface="+mj-lt"/>
              </a:rPr>
              <a:t>전략 트랙 활동</a:t>
            </a:r>
            <a:r>
              <a:rPr lang="de-de" sz="1000">
                <a:solidFill>
                  <a:srgbClr val="000000"/>
                </a:solidFill>
                <a:latin typeface="Adobe Clean Light" panose="020B0303020404020204" pitchFamily="34" charset="0"/>
              </a:rPr>
              <a:t>은 고객의 Adobe 솔루션에서 가치를 실현할 수 있는 기회를 찾습니다. 여기에는 하나 이상의 Adobe 솔루션에서 가치 실현을 위한 전략, 측정 및 완성도와 관련된 지원 권장 사항이 포함됩니다.</a:t>
            </a:r>
          </a:p>
          <a:p>
            <a:pPr marL="12700" marR="5080">
              <a:spcBef>
                <a:spcPts val="100"/>
              </a:spcBef>
            </a:pPr>
            <a:endParaRPr lang="en-US" sz="1000">
              <a:latin typeface="Adobe Clean Light" charset="0"/>
            </a:endParaRPr>
          </a:p>
          <a:p>
            <a:pPr marL="12700" marR="5080">
              <a:spcBef>
                <a:spcPts val="100"/>
              </a:spcBef>
            </a:pPr>
            <a:r>
              <a:rPr lang="de-de" sz="1000">
                <a:latin typeface="Adobe Clean Light" charset="0"/>
              </a:rPr>
              <a:t>사용 가능한 전략 활동 유형:</a:t>
            </a:r>
          </a:p>
          <a:p>
            <a:pPr marL="241300" marR="5080" indent="-228600">
              <a:spcBef>
                <a:spcPts val="700"/>
              </a:spcBef>
              <a:buClr>
                <a:srgbClr val="FA0E00"/>
              </a:buClr>
              <a:buFont typeface="Wingdings" pitchFamily="2" charset="2"/>
              <a:buChar char="ü"/>
            </a:pPr>
            <a:r>
              <a:rPr lang="de-de" sz="1000"/>
              <a:t>완성 로드맵</a:t>
            </a:r>
          </a:p>
          <a:p>
            <a:pPr marL="241300" marR="5080" indent="-228600">
              <a:spcBef>
                <a:spcPts val="400"/>
              </a:spcBef>
              <a:buClr>
                <a:srgbClr val="FA0E00"/>
              </a:buClr>
              <a:buFont typeface="Wingdings" pitchFamily="2" charset="2"/>
              <a:buChar char="ü"/>
            </a:pPr>
            <a:r>
              <a:rPr lang="de-de" sz="1000"/>
              <a:t>사용 사례 개발/측정</a:t>
            </a:r>
          </a:p>
          <a:p>
            <a:pPr marL="241300" marR="5080" indent="-228600">
              <a:spcBef>
                <a:spcPts val="400"/>
              </a:spcBef>
              <a:buClr>
                <a:srgbClr val="FA0E00"/>
              </a:buClr>
              <a:buFont typeface="Wingdings" pitchFamily="2" charset="2"/>
              <a:buChar char="ü"/>
            </a:pPr>
            <a:r>
              <a:rPr lang="de-de" sz="1000"/>
              <a:t>보고 및 분석</a:t>
            </a:r>
          </a:p>
          <a:p>
            <a:pPr marL="241300" marR="5080" indent="-228600">
              <a:spcBef>
                <a:spcPts val="400"/>
              </a:spcBef>
              <a:buClr>
                <a:srgbClr val="FA0E00"/>
              </a:buClr>
              <a:buFont typeface="Wingdings" pitchFamily="2" charset="2"/>
              <a:buChar char="ü"/>
            </a:pPr>
            <a:r>
              <a:rPr lang="de-de" sz="1000"/>
              <a:t>모범 사례 지원</a:t>
            </a:r>
          </a:p>
        </p:txBody>
      </p:sp>
      <p:sp>
        <p:nvSpPr>
          <p:cNvPr id="2" name="TextBox 1">
            <a:extLst>
              <a:ext uri="{FF2B5EF4-FFF2-40B4-BE49-F238E27FC236}">
                <a16:creationId xmlns:a16="http://schemas.microsoft.com/office/drawing/2014/main" id="{75CFC85E-B176-5441-A8D8-AEF6C3DFCC2A}"/>
              </a:ext>
            </a:extLst>
          </p:cNvPr>
          <p:cNvSpPr txBox="1"/>
          <p:nvPr/>
        </p:nvSpPr>
        <p:spPr>
          <a:xfrm>
            <a:off x="3851397" y="3891661"/>
            <a:ext cx="3525468" cy="430887"/>
          </a:xfrm>
          <a:prstGeom prst="rect">
            <a:avLst/>
          </a:prstGeom>
          <a:noFill/>
        </p:spPr>
        <p:txBody>
          <a:bodyPr wrap="square" rtlCol="0">
            <a:spAutoFit/>
          </a:bodyPr>
          <a:lstStyle/>
          <a:p>
            <a:pPr marL="12700" marR="5080" lvl="0">
              <a:spcBef>
                <a:spcPts val="100"/>
              </a:spcBef>
            </a:pPr>
            <a:r>
              <a:rPr lang="de-de" sz="1000" dirty="0" err="1">
                <a:solidFill>
                  <a:srgbClr val="1F1F1F"/>
                </a:solidFill>
                <a:latin typeface="Adobe Clean" panose="020B0503020404020204" pitchFamily="34" charset="0"/>
                <a:cs typeface="AdobeClean-Light"/>
              </a:rPr>
              <a:t>엔터프라이즈</a:t>
            </a:r>
            <a:r>
              <a:rPr lang="de-de" sz="1000" dirty="0">
                <a:solidFill>
                  <a:srgbClr val="1F1F1F"/>
                </a:solidFill>
                <a:latin typeface="Adobe Clean" panose="020B0503020404020204" pitchFamily="34" charset="0"/>
                <a:cs typeface="AdobeClean-Light"/>
              </a:rPr>
              <a:t> </a:t>
            </a:r>
            <a:r>
              <a:rPr lang="de-de" sz="1000" dirty="0" err="1">
                <a:solidFill>
                  <a:srgbClr val="1F1F1F"/>
                </a:solidFill>
                <a:latin typeface="Adobe Clean" panose="020B0503020404020204" pitchFamily="34" charset="0"/>
                <a:cs typeface="AdobeClean-Light"/>
              </a:rPr>
              <a:t>고객은</a:t>
            </a:r>
            <a:r>
              <a:rPr lang="de-de" sz="1200" b="1" u="sng" dirty="0">
                <a:solidFill>
                  <a:srgbClr val="1F1F1F"/>
                </a:solidFill>
                <a:cs typeface="AdobeClean-Light"/>
              </a:rPr>
              <a:t> </a:t>
            </a:r>
            <a:r>
              <a:rPr lang="de-de" sz="1200" b="1" u="sng" dirty="0" err="1">
                <a:solidFill>
                  <a:srgbClr val="1F1F1F"/>
                </a:solidFill>
                <a:cs typeface="AdobeClean-Light"/>
              </a:rPr>
              <a:t>연간</a:t>
            </a:r>
            <a:r>
              <a:rPr lang="de-de" sz="1200" b="1" u="sng" dirty="0">
                <a:solidFill>
                  <a:srgbClr val="1F1F1F"/>
                </a:solidFill>
                <a:cs typeface="AdobeClean-Light"/>
              </a:rPr>
              <a:t> </a:t>
            </a:r>
            <a:r>
              <a:rPr lang="de-de" sz="1000" b="1" u="sng" dirty="0">
                <a:solidFill>
                  <a:srgbClr val="1F1F1F"/>
                </a:solidFill>
                <a:cs typeface="AdobeClean-Light"/>
              </a:rPr>
              <a:t>2회 </a:t>
            </a:r>
            <a:r>
              <a:rPr lang="de-de" sz="1000" b="1" dirty="0">
                <a:solidFill>
                  <a:srgbClr val="1F1F1F"/>
                </a:solidFill>
                <a:cs typeface="AdobeClean-Light"/>
              </a:rPr>
              <a:t> </a:t>
            </a:r>
            <a:r>
              <a:rPr lang="de-de" sz="1000" b="1" dirty="0" err="1">
                <a:solidFill>
                  <a:srgbClr val="1F1F1F"/>
                </a:solidFill>
                <a:cs typeface="AdobeClean-Light"/>
              </a:rPr>
              <a:t>기술</a:t>
            </a:r>
            <a:r>
              <a:rPr lang="de-de" sz="1000" b="1" dirty="0">
                <a:solidFill>
                  <a:srgbClr val="1F1F1F"/>
                </a:solidFill>
                <a:cs typeface="AdobeClean-Light"/>
              </a:rPr>
              <a:t> </a:t>
            </a:r>
            <a:r>
              <a:rPr lang="de-de" sz="1000" dirty="0" err="1">
                <a:solidFill>
                  <a:srgbClr val="1F1F1F"/>
                </a:solidFill>
                <a:latin typeface="Adobe Clean" panose="020B0503020404020204" pitchFamily="34" charset="0"/>
                <a:cs typeface="AdobeClean-Light"/>
              </a:rPr>
              <a:t>및</a:t>
            </a:r>
            <a:r>
              <a:rPr lang="de-de" sz="1000" dirty="0">
                <a:solidFill>
                  <a:srgbClr val="1F1F1F"/>
                </a:solidFill>
                <a:latin typeface="Adobe Clean" panose="020B0503020404020204" pitchFamily="34" charset="0"/>
                <a:cs typeface="AdobeClean-Light"/>
              </a:rPr>
              <a:t>/</a:t>
            </a:r>
            <a:r>
              <a:rPr lang="de-de" sz="1000" dirty="0" err="1">
                <a:solidFill>
                  <a:srgbClr val="1F1F1F"/>
                </a:solidFill>
                <a:latin typeface="Adobe Clean" panose="020B0503020404020204" pitchFamily="34" charset="0"/>
                <a:cs typeface="AdobeClean-Light"/>
              </a:rPr>
              <a:t>또는</a:t>
            </a:r>
            <a:r>
              <a:rPr lang="de-de" sz="1000" dirty="0">
                <a:solidFill>
                  <a:srgbClr val="1F1F1F"/>
                </a:solidFill>
                <a:latin typeface="Adobe Clean" panose="020B0503020404020204" pitchFamily="34" charset="0"/>
                <a:cs typeface="AdobeClean-Light"/>
              </a:rPr>
              <a:t> </a:t>
            </a:r>
            <a:r>
              <a:rPr lang="de-de" sz="1000" b="1" dirty="0" err="1">
                <a:solidFill>
                  <a:srgbClr val="1F1F1F"/>
                </a:solidFill>
                <a:cs typeface="AdobeClean-Light"/>
              </a:rPr>
              <a:t>전략</a:t>
            </a:r>
            <a:r>
              <a:rPr lang="de-de" sz="1000" dirty="0" err="1">
                <a:solidFill>
                  <a:srgbClr val="1F1F1F"/>
                </a:solidFill>
                <a:latin typeface="Adobe Clean Light" panose="020B0303020404020204" pitchFamily="34" charset="0"/>
                <a:cs typeface="AdobeClean-Light"/>
              </a:rPr>
              <a:t>의</a:t>
            </a:r>
            <a:r>
              <a:rPr lang="de-de" sz="1000" dirty="0">
                <a:solidFill>
                  <a:srgbClr val="1F1F1F"/>
                </a:solidFill>
                <a:latin typeface="Adobe Clean Light" panose="020B0303020404020204" pitchFamily="34" charset="0"/>
                <a:cs typeface="AdobeClean-Light"/>
              </a:rPr>
              <a:t> </a:t>
            </a:r>
            <a:r>
              <a:rPr lang="de-de" sz="1000" dirty="0" err="1">
                <a:solidFill>
                  <a:srgbClr val="1F1F1F"/>
                </a:solidFill>
                <a:latin typeface="Adobe Clean Light" panose="020B0303020404020204" pitchFamily="34" charset="0"/>
                <a:cs typeface="AdobeClean-Light"/>
              </a:rPr>
              <a:t>두</a:t>
            </a:r>
            <a:r>
              <a:rPr lang="de-de" sz="1000" dirty="0">
                <a:solidFill>
                  <a:srgbClr val="1F1F1F"/>
                </a:solidFill>
                <a:latin typeface="Adobe Clean Light" panose="020B0303020404020204" pitchFamily="34" charset="0"/>
                <a:cs typeface="AdobeClean-Light"/>
              </a:rPr>
              <a:t> </a:t>
            </a:r>
            <a:r>
              <a:rPr lang="de-de" sz="1000" dirty="0" err="1">
                <a:solidFill>
                  <a:srgbClr val="1F1F1F"/>
                </a:solidFill>
                <a:latin typeface="Adobe Clean Light" panose="020B0303020404020204" pitchFamily="34" charset="0"/>
                <a:cs typeface="AdobeClean-Light"/>
              </a:rPr>
              <a:t>트랙에서</a:t>
            </a:r>
            <a:r>
              <a:rPr lang="de-de" sz="1000" dirty="0">
                <a:solidFill>
                  <a:srgbClr val="1F1F1F"/>
                </a:solidFill>
                <a:latin typeface="Adobe Clean Light" panose="020B0303020404020204" pitchFamily="34" charset="0"/>
                <a:cs typeface="AdobeClean-Light"/>
              </a:rPr>
              <a:t> </a:t>
            </a:r>
            <a:r>
              <a:rPr lang="de-de" sz="1000" dirty="0" err="1">
                <a:solidFill>
                  <a:srgbClr val="1F1F1F"/>
                </a:solidFill>
                <a:latin typeface="Adobe Clean Light" panose="020B0303020404020204" pitchFamily="34" charset="0"/>
                <a:cs typeface="AdobeClean-Light"/>
              </a:rPr>
              <a:t>활동을</a:t>
            </a:r>
            <a:r>
              <a:rPr lang="de-de" sz="1000" dirty="0">
                <a:solidFill>
                  <a:srgbClr val="1F1F1F"/>
                </a:solidFill>
                <a:latin typeface="Adobe Clean Light" panose="020B0303020404020204" pitchFamily="34" charset="0"/>
                <a:cs typeface="AdobeClean-Light"/>
              </a:rPr>
              <a:t> </a:t>
            </a:r>
            <a:r>
              <a:rPr lang="de-de" sz="1000" dirty="0" err="1">
                <a:solidFill>
                  <a:srgbClr val="1F1F1F"/>
                </a:solidFill>
                <a:latin typeface="Adobe Clean Light" panose="020B0303020404020204" pitchFamily="34" charset="0"/>
                <a:cs typeface="AdobeClean-Light"/>
              </a:rPr>
              <a:t>제공받을</a:t>
            </a:r>
            <a:r>
              <a:rPr lang="de-de" sz="1000" dirty="0">
                <a:solidFill>
                  <a:srgbClr val="1F1F1F"/>
                </a:solidFill>
                <a:latin typeface="Adobe Clean Light" panose="020B0303020404020204" pitchFamily="34" charset="0"/>
                <a:cs typeface="AdobeClean-Light"/>
              </a:rPr>
              <a:t> </a:t>
            </a:r>
            <a:r>
              <a:rPr lang="de-de" sz="1000" dirty="0" err="1">
                <a:solidFill>
                  <a:srgbClr val="1F1F1F"/>
                </a:solidFill>
                <a:latin typeface="Adobe Clean Light" panose="020B0303020404020204" pitchFamily="34" charset="0"/>
                <a:cs typeface="AdobeClean-Light"/>
              </a:rPr>
              <a:t>수</a:t>
            </a:r>
            <a:r>
              <a:rPr lang="de-de" sz="1000" dirty="0">
                <a:solidFill>
                  <a:srgbClr val="1F1F1F"/>
                </a:solidFill>
                <a:latin typeface="Adobe Clean Light" panose="020B0303020404020204" pitchFamily="34" charset="0"/>
                <a:cs typeface="AdobeClean-Light"/>
              </a:rPr>
              <a:t> </a:t>
            </a:r>
            <a:r>
              <a:rPr lang="de-de" sz="1000" dirty="0" err="1">
                <a:solidFill>
                  <a:srgbClr val="1F1F1F"/>
                </a:solidFill>
                <a:latin typeface="Adobe Clean Light" panose="020B0303020404020204" pitchFamily="34" charset="0"/>
                <a:cs typeface="AdobeClean-Light"/>
              </a:rPr>
              <a:t>있습니다</a:t>
            </a:r>
            <a:r>
              <a:rPr lang="de-de" sz="1000" dirty="0">
                <a:solidFill>
                  <a:srgbClr val="1F1F1F"/>
                </a:solidFill>
                <a:latin typeface="Adobe Clean Light" panose="020B0303020404020204" pitchFamily="34" charset="0"/>
                <a:cs typeface="AdobeClean-Light"/>
              </a:rPr>
              <a:t>.</a:t>
            </a:r>
            <a:endParaRPr lang="en-US" sz="1000" b="1" dirty="0">
              <a:solidFill>
                <a:prstClr val="black"/>
              </a:solidFill>
              <a:cs typeface="AdobeClean-Light"/>
            </a:endParaRPr>
          </a:p>
        </p:txBody>
      </p:sp>
      <p:sp>
        <p:nvSpPr>
          <p:cNvPr id="31" name="TextBox 30">
            <a:extLst>
              <a:ext uri="{FF2B5EF4-FFF2-40B4-BE49-F238E27FC236}">
                <a16:creationId xmlns:a16="http://schemas.microsoft.com/office/drawing/2014/main" id="{6D8501EA-3511-BA44-BB3B-9F53FFBEAB0B}"/>
              </a:ext>
            </a:extLst>
          </p:cNvPr>
          <p:cNvSpPr txBox="1"/>
          <p:nvPr/>
        </p:nvSpPr>
        <p:spPr>
          <a:xfrm>
            <a:off x="2236134" y="2317134"/>
            <a:ext cx="826006" cy="261610"/>
          </a:xfrm>
          <a:prstGeom prst="rect">
            <a:avLst/>
          </a:prstGeom>
          <a:noFill/>
        </p:spPr>
        <p:txBody>
          <a:bodyPr wrap="square" rtlCol="0">
            <a:spAutoFit/>
          </a:bodyPr>
          <a:lstStyle/>
          <a:p>
            <a:pPr algn="ctr"/>
            <a:r>
              <a:rPr lang="de-de" sz="1100"/>
              <a:t>실행</a:t>
            </a:r>
          </a:p>
        </p:txBody>
      </p:sp>
      <p:sp>
        <p:nvSpPr>
          <p:cNvPr id="32" name="TextBox 31">
            <a:extLst>
              <a:ext uri="{FF2B5EF4-FFF2-40B4-BE49-F238E27FC236}">
                <a16:creationId xmlns:a16="http://schemas.microsoft.com/office/drawing/2014/main" id="{822B1C33-2658-9C47-9546-65EE39995E93}"/>
              </a:ext>
            </a:extLst>
          </p:cNvPr>
          <p:cNvSpPr txBox="1"/>
          <p:nvPr/>
        </p:nvSpPr>
        <p:spPr>
          <a:xfrm>
            <a:off x="878679" y="2320287"/>
            <a:ext cx="826006" cy="261610"/>
          </a:xfrm>
          <a:prstGeom prst="rect">
            <a:avLst/>
          </a:prstGeom>
          <a:noFill/>
        </p:spPr>
        <p:txBody>
          <a:bodyPr wrap="square" rtlCol="0">
            <a:spAutoFit/>
          </a:bodyPr>
          <a:lstStyle/>
          <a:p>
            <a:pPr algn="ctr"/>
            <a:r>
              <a:rPr lang="de-de" sz="1100"/>
              <a:t>정의</a:t>
            </a:r>
          </a:p>
        </p:txBody>
      </p:sp>
      <p:sp>
        <p:nvSpPr>
          <p:cNvPr id="33" name="TextBox 32">
            <a:extLst>
              <a:ext uri="{FF2B5EF4-FFF2-40B4-BE49-F238E27FC236}">
                <a16:creationId xmlns:a16="http://schemas.microsoft.com/office/drawing/2014/main" id="{535CB7DF-91C2-1E4A-AAC5-7863828EA701}"/>
              </a:ext>
            </a:extLst>
          </p:cNvPr>
          <p:cNvSpPr txBox="1"/>
          <p:nvPr/>
        </p:nvSpPr>
        <p:spPr>
          <a:xfrm>
            <a:off x="205422" y="2330087"/>
            <a:ext cx="826006" cy="261610"/>
          </a:xfrm>
          <a:prstGeom prst="rect">
            <a:avLst/>
          </a:prstGeom>
          <a:noFill/>
        </p:spPr>
        <p:txBody>
          <a:bodyPr wrap="square" rtlCol="0">
            <a:spAutoFit/>
          </a:bodyPr>
          <a:lstStyle/>
          <a:p>
            <a:pPr algn="ctr"/>
            <a:r>
              <a:rPr lang="de-de" sz="1100"/>
              <a:t>개시</a:t>
            </a:r>
          </a:p>
        </p:txBody>
      </p:sp>
      <p:sp>
        <p:nvSpPr>
          <p:cNvPr id="34" name="TextBox 33">
            <a:extLst>
              <a:ext uri="{FF2B5EF4-FFF2-40B4-BE49-F238E27FC236}">
                <a16:creationId xmlns:a16="http://schemas.microsoft.com/office/drawing/2014/main" id="{DE507ED1-06E3-D34E-B109-779393F8BBA9}"/>
              </a:ext>
            </a:extLst>
          </p:cNvPr>
          <p:cNvSpPr txBox="1"/>
          <p:nvPr/>
        </p:nvSpPr>
        <p:spPr>
          <a:xfrm>
            <a:off x="1558548" y="2320287"/>
            <a:ext cx="826006" cy="261610"/>
          </a:xfrm>
          <a:prstGeom prst="rect">
            <a:avLst/>
          </a:prstGeom>
          <a:noFill/>
        </p:spPr>
        <p:txBody>
          <a:bodyPr wrap="square" rtlCol="0">
            <a:spAutoFit/>
          </a:bodyPr>
          <a:lstStyle/>
          <a:p>
            <a:pPr algn="ctr"/>
            <a:r>
              <a:rPr lang="de-de" sz="1100"/>
              <a:t>디자인</a:t>
            </a:r>
          </a:p>
        </p:txBody>
      </p:sp>
      <p:sp>
        <p:nvSpPr>
          <p:cNvPr id="7" name="Rectangle 6">
            <a:extLst>
              <a:ext uri="{FF2B5EF4-FFF2-40B4-BE49-F238E27FC236}">
                <a16:creationId xmlns:a16="http://schemas.microsoft.com/office/drawing/2014/main" id="{C3D0F674-4C3B-AB48-86F4-0547F3186A06}"/>
              </a:ext>
            </a:extLst>
          </p:cNvPr>
          <p:cNvSpPr/>
          <p:nvPr/>
        </p:nvSpPr>
        <p:spPr>
          <a:xfrm>
            <a:off x="3692281" y="2549086"/>
            <a:ext cx="3684584" cy="368078"/>
          </a:xfrm>
          <a:prstGeom prst="rect">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solidFill>
                  <a:schemeClr val="accent1">
                    <a:lumMod val="50000"/>
                  </a:schemeClr>
                </a:solidFill>
              </a:rPr>
              <a:t>연간 2개 활동</a:t>
            </a:r>
          </a:p>
        </p:txBody>
      </p:sp>
      <p:graphicFrame>
        <p:nvGraphicFramePr>
          <p:cNvPr id="35" name="Table 34">
            <a:extLst>
              <a:ext uri="{FF2B5EF4-FFF2-40B4-BE49-F238E27FC236}">
                <a16:creationId xmlns:a16="http://schemas.microsoft.com/office/drawing/2014/main" id="{66FDD42F-1AE3-4848-911E-B472C7DA74F1}"/>
              </a:ext>
            </a:extLst>
          </p:cNvPr>
          <p:cNvGraphicFramePr>
            <a:graphicFrameLocks noGrp="1"/>
          </p:cNvGraphicFramePr>
          <p:nvPr>
            <p:extLst>
              <p:ext uri="{D42A27DB-BD31-4B8C-83A1-F6EECF244321}">
                <p14:modId xmlns:p14="http://schemas.microsoft.com/office/powerpoint/2010/main" val="3640073973"/>
              </p:ext>
            </p:extLst>
          </p:nvPr>
        </p:nvGraphicFramePr>
        <p:xfrm>
          <a:off x="1524000" y="7626457"/>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1100" u="none" strike="noStrike" dirty="0">
                          <a:effectLst/>
                        </a:rPr>
                        <a:t>권장 사항 실행</a:t>
                      </a:r>
                      <a:endParaRPr lang="ko-KR" altLang="en-US" sz="1100" b="0" i="0" u="none" strike="noStrike" dirty="0">
                        <a:solidFill>
                          <a:srgbClr val="000000"/>
                        </a:solidFill>
                        <a:effectLst/>
                        <a:latin typeface="Calibri" panose="020F050202020403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36" name="Table 35">
            <a:extLst>
              <a:ext uri="{FF2B5EF4-FFF2-40B4-BE49-F238E27FC236}">
                <a16:creationId xmlns:a16="http://schemas.microsoft.com/office/drawing/2014/main" id="{06330A7B-8241-BB4D-A346-671161C3C45E}"/>
              </a:ext>
            </a:extLst>
          </p:cNvPr>
          <p:cNvGraphicFramePr>
            <a:graphicFrameLocks noGrp="1"/>
          </p:cNvGraphicFramePr>
          <p:nvPr>
            <p:extLst>
              <p:ext uri="{D42A27DB-BD31-4B8C-83A1-F6EECF244321}">
                <p14:modId xmlns:p14="http://schemas.microsoft.com/office/powerpoint/2010/main" val="3003822955"/>
              </p:ext>
            </p:extLst>
          </p:nvPr>
        </p:nvGraphicFramePr>
        <p:xfrm>
          <a:off x="1524000" y="6407257"/>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a:effectLst/>
                          <a:latin typeface="Adobe Clean" panose="020B0503020404020204" pitchFamily="34" charset="0"/>
                        </a:rPr>
                        <a:t>선임 </a:t>
                      </a:r>
                      <a:r>
                        <a:rPr lang="en-US" altLang="ko-KR" sz="800" u="none" strike="noStrike" dirty="0">
                          <a:effectLst/>
                          <a:latin typeface="Adobe Clean" panose="020B0503020404020204" pitchFamily="34" charset="0"/>
                        </a:rPr>
                        <a:t>Adobe </a:t>
                      </a:r>
                      <a:r>
                        <a:rPr lang="ko-KR" altLang="en-US" sz="800" u="none" strike="noStrike" dirty="0">
                          <a:effectLst/>
                          <a:latin typeface="Adobe Clean" panose="020B0503020404020204" pitchFamily="34" charset="0"/>
                        </a:rPr>
                        <a:t>전문가</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37" name="Table 36">
            <a:extLst>
              <a:ext uri="{FF2B5EF4-FFF2-40B4-BE49-F238E27FC236}">
                <a16:creationId xmlns:a16="http://schemas.microsoft.com/office/drawing/2014/main" id="{51902A7C-BB6B-DA4A-8997-287BC5E4AA15}"/>
              </a:ext>
            </a:extLst>
          </p:cNvPr>
          <p:cNvGraphicFramePr>
            <a:graphicFrameLocks noGrp="1"/>
          </p:cNvGraphicFramePr>
          <p:nvPr>
            <p:extLst>
              <p:ext uri="{D42A27DB-BD31-4B8C-83A1-F6EECF244321}">
                <p14:modId xmlns:p14="http://schemas.microsoft.com/office/powerpoint/2010/main" val="1125002939"/>
              </p:ext>
            </p:extLst>
          </p:nvPr>
        </p:nvGraphicFramePr>
        <p:xfrm>
          <a:off x="2514600" y="6712057"/>
          <a:ext cx="609600" cy="497205"/>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en-US" altLang="ko-KR" sz="800" u="none" strike="noStrike" dirty="0">
                          <a:effectLst/>
                          <a:latin typeface="Adobe Clean" panose="020B0503020404020204" pitchFamily="34" charset="0"/>
                        </a:rPr>
                        <a:t>Adobe </a:t>
                      </a:r>
                      <a:r>
                        <a:rPr lang="ko-KR" altLang="en-US" sz="800" u="none" strike="noStrike" dirty="0">
                          <a:effectLst/>
                          <a:latin typeface="Adobe Clean" panose="020B0503020404020204" pitchFamily="34" charset="0"/>
                        </a:rPr>
                        <a:t>엔지니어링으로의 직접 링크</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38" name="Table 37">
            <a:extLst>
              <a:ext uri="{FF2B5EF4-FFF2-40B4-BE49-F238E27FC236}">
                <a16:creationId xmlns:a16="http://schemas.microsoft.com/office/drawing/2014/main" id="{E37DDC01-6DBD-DE41-8952-FCF0DD787A30}"/>
              </a:ext>
            </a:extLst>
          </p:cNvPr>
          <p:cNvGraphicFramePr>
            <a:graphicFrameLocks noGrp="1"/>
          </p:cNvGraphicFramePr>
          <p:nvPr>
            <p:extLst>
              <p:ext uri="{D42A27DB-BD31-4B8C-83A1-F6EECF244321}">
                <p14:modId xmlns:p14="http://schemas.microsoft.com/office/powerpoint/2010/main" val="3432475887"/>
              </p:ext>
            </p:extLst>
          </p:nvPr>
        </p:nvGraphicFramePr>
        <p:xfrm>
          <a:off x="2819400" y="7855057"/>
          <a:ext cx="609600" cy="497205"/>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a:effectLst/>
                          <a:latin typeface="Adobe Clean" panose="020B0503020404020204" pitchFamily="34" charset="0"/>
                        </a:rPr>
                        <a:t>실행 후 요약과 권장되는 다음 단계</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39" name="Table 38">
            <a:extLst>
              <a:ext uri="{FF2B5EF4-FFF2-40B4-BE49-F238E27FC236}">
                <a16:creationId xmlns:a16="http://schemas.microsoft.com/office/drawing/2014/main" id="{90CB7C64-E28A-AD49-99F1-15150547EB8A}"/>
              </a:ext>
            </a:extLst>
          </p:cNvPr>
          <p:cNvGraphicFramePr>
            <a:graphicFrameLocks noGrp="1"/>
          </p:cNvGraphicFramePr>
          <p:nvPr>
            <p:extLst>
              <p:ext uri="{D42A27DB-BD31-4B8C-83A1-F6EECF244321}">
                <p14:modId xmlns:p14="http://schemas.microsoft.com/office/powerpoint/2010/main" val="804403527"/>
              </p:ext>
            </p:extLst>
          </p:nvPr>
        </p:nvGraphicFramePr>
        <p:xfrm>
          <a:off x="2057400" y="8769457"/>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a:effectLst/>
                          <a:latin typeface="Adobe Clean" panose="020B0503020404020204" pitchFamily="34" charset="0"/>
                        </a:rPr>
                        <a:t>실제 운영 준비 </a:t>
                      </a:r>
                      <a:r>
                        <a:rPr lang="en-US" altLang="ko-KR" sz="800" u="none" strike="noStrike" dirty="0">
                          <a:effectLst/>
                          <a:latin typeface="Adobe Clean" panose="020B0503020404020204" pitchFamily="34" charset="0"/>
                        </a:rPr>
                        <a:t>+ </a:t>
                      </a:r>
                      <a:r>
                        <a:rPr lang="ko-KR" altLang="en-US" sz="800" u="none" strike="noStrike" dirty="0">
                          <a:effectLst/>
                          <a:latin typeface="Adobe Clean" panose="020B0503020404020204" pitchFamily="34" charset="0"/>
                        </a:rPr>
                        <a:t>성능 최적화</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40" name="Table 39">
            <a:extLst>
              <a:ext uri="{FF2B5EF4-FFF2-40B4-BE49-F238E27FC236}">
                <a16:creationId xmlns:a16="http://schemas.microsoft.com/office/drawing/2014/main" id="{2A39191F-F385-3340-B57C-3F45C1A63E97}"/>
              </a:ext>
            </a:extLst>
          </p:cNvPr>
          <p:cNvGraphicFramePr>
            <a:graphicFrameLocks noGrp="1"/>
          </p:cNvGraphicFramePr>
          <p:nvPr>
            <p:extLst>
              <p:ext uri="{D42A27DB-BD31-4B8C-83A1-F6EECF244321}">
                <p14:modId xmlns:p14="http://schemas.microsoft.com/office/powerpoint/2010/main" val="4076505725"/>
              </p:ext>
            </p:extLst>
          </p:nvPr>
        </p:nvGraphicFramePr>
        <p:xfrm>
          <a:off x="990600" y="8769457"/>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a:effectLst/>
                          <a:latin typeface="Adobe Clean" panose="020B0503020404020204" pitchFamily="34" charset="0"/>
                        </a:rPr>
                        <a:t>아키텍처 검토 </a:t>
                      </a:r>
                      <a:r>
                        <a:rPr lang="en-US" altLang="ko-KR" sz="800" u="none" strike="noStrike" dirty="0">
                          <a:effectLst/>
                          <a:latin typeface="Adobe Clean" panose="020B0503020404020204" pitchFamily="34" charset="0"/>
                        </a:rPr>
                        <a:t>+ </a:t>
                      </a:r>
                      <a:r>
                        <a:rPr lang="ko-KR" altLang="en-US" sz="800" u="none" strike="noStrike" dirty="0">
                          <a:effectLst/>
                          <a:latin typeface="Adobe Clean" panose="020B0503020404020204" pitchFamily="34" charset="0"/>
                        </a:rPr>
                        <a:t>가이드</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41" name="Table 40">
            <a:extLst>
              <a:ext uri="{FF2B5EF4-FFF2-40B4-BE49-F238E27FC236}">
                <a16:creationId xmlns:a16="http://schemas.microsoft.com/office/drawing/2014/main" id="{0018B48A-41C9-6648-9A42-0F1A8BC4493E}"/>
              </a:ext>
            </a:extLst>
          </p:cNvPr>
          <p:cNvGraphicFramePr>
            <a:graphicFrameLocks noGrp="1"/>
          </p:cNvGraphicFramePr>
          <p:nvPr>
            <p:extLst>
              <p:ext uri="{D42A27DB-BD31-4B8C-83A1-F6EECF244321}">
                <p14:modId xmlns:p14="http://schemas.microsoft.com/office/powerpoint/2010/main" val="930525441"/>
              </p:ext>
            </p:extLst>
          </p:nvPr>
        </p:nvGraphicFramePr>
        <p:xfrm>
          <a:off x="304800" y="7855057"/>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a:effectLst/>
                          <a:latin typeface="Adobe Clean" panose="020B0503020404020204" pitchFamily="34" charset="0"/>
                        </a:rPr>
                        <a:t>프로젝트 </a:t>
                      </a:r>
                      <a:r>
                        <a:rPr lang="ko-KR" altLang="en-US" sz="800" u="none" strike="noStrike" dirty="0" err="1">
                          <a:effectLst/>
                          <a:latin typeface="Adobe Clean" panose="020B0503020404020204" pitchFamily="34" charset="0"/>
                        </a:rPr>
                        <a:t>로드맵</a:t>
                      </a:r>
                      <a:r>
                        <a:rPr lang="ko-KR" altLang="en-US" sz="800" u="none" strike="noStrike" dirty="0">
                          <a:effectLst/>
                          <a:latin typeface="Adobe Clean" panose="020B0503020404020204" pitchFamily="34" charset="0"/>
                        </a:rPr>
                        <a:t> </a:t>
                      </a:r>
                      <a:r>
                        <a:rPr lang="en-US" altLang="ko-KR" sz="800" u="none" strike="noStrike" dirty="0">
                          <a:effectLst/>
                          <a:latin typeface="Adobe Clean" panose="020B0503020404020204" pitchFamily="34" charset="0"/>
                        </a:rPr>
                        <a:t>+ </a:t>
                      </a:r>
                      <a:r>
                        <a:rPr lang="ko-KR" altLang="en-US" sz="800" u="none" strike="noStrike" dirty="0">
                          <a:effectLst/>
                          <a:latin typeface="Adobe Clean" panose="020B0503020404020204" pitchFamily="34" charset="0"/>
                        </a:rPr>
                        <a:t>계획 수립</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42" name="Table 41">
            <a:extLst>
              <a:ext uri="{FF2B5EF4-FFF2-40B4-BE49-F238E27FC236}">
                <a16:creationId xmlns:a16="http://schemas.microsoft.com/office/drawing/2014/main" id="{8D18AF47-732E-9647-AA19-8AA3C6FB1636}"/>
              </a:ext>
            </a:extLst>
          </p:cNvPr>
          <p:cNvGraphicFramePr>
            <a:graphicFrameLocks noGrp="1"/>
          </p:cNvGraphicFramePr>
          <p:nvPr>
            <p:extLst>
              <p:ext uri="{D42A27DB-BD31-4B8C-83A1-F6EECF244321}">
                <p14:modId xmlns:p14="http://schemas.microsoft.com/office/powerpoint/2010/main" val="357359870"/>
              </p:ext>
            </p:extLst>
          </p:nvPr>
        </p:nvGraphicFramePr>
        <p:xfrm>
          <a:off x="609600" y="6712057"/>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a:effectLst/>
                          <a:latin typeface="Adobe Clean" panose="020B0503020404020204" pitchFamily="34" charset="0"/>
                        </a:rPr>
                        <a:t>수천 번의 배포를 통한 경험 </a:t>
                      </a:r>
                      <a:r>
                        <a:rPr lang="en-US" altLang="ko-KR" sz="800" u="none" strike="noStrike" dirty="0">
                          <a:effectLst/>
                          <a:latin typeface="Adobe Clean" panose="020B0503020404020204" pitchFamily="34" charset="0"/>
                        </a:rPr>
                        <a:t>+ </a:t>
                      </a:r>
                      <a:r>
                        <a:rPr lang="ko-KR" altLang="en-US" sz="800" u="none" strike="noStrike" dirty="0">
                          <a:effectLst/>
                          <a:latin typeface="Adobe Clean" panose="020B0503020404020204" pitchFamily="34" charset="0"/>
                        </a:rPr>
                        <a:t>통합</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spTree>
    <p:extLst>
      <p:ext uri="{BB962C8B-B14F-4D97-AF65-F5344CB8AC3E}">
        <p14:creationId xmlns:p14="http://schemas.microsoft.com/office/powerpoint/2010/main" val="717026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lang="de-de" sz="500" spc="-5">
                <a:solidFill>
                  <a:srgbClr val="6C6C6C"/>
                </a:solidFill>
                <a:latin typeface="Adobe Clean"/>
                <a:cs typeface="Adobe Clean"/>
              </a:rPr>
              <a:t>© 2020 Adobe.  All Rights Reserved. </a:t>
            </a:r>
            <a:r>
              <a:rPr lang="de-de" sz="500">
                <a:solidFill>
                  <a:srgbClr val="6C6C6C"/>
                </a:solidFill>
                <a:latin typeface="Adobe Clean"/>
                <a:cs typeface="Adobe Clean"/>
              </a:rPr>
              <a:t>Adobe</a:t>
            </a:r>
            <a:r>
              <a:rPr lang="de-de" sz="500" spc="5">
                <a:solidFill>
                  <a:srgbClr val="6C6C6C"/>
                </a:solidFill>
                <a:latin typeface="Adobe Clean"/>
                <a:cs typeface="Adobe Clean"/>
              </a:rPr>
              <a:t> </a:t>
            </a:r>
            <a:r>
              <a:rPr lang="de-de" sz="500" spc="-5">
                <a:solidFill>
                  <a:srgbClr val="6C6C6C"/>
                </a:solidFill>
                <a:latin typeface="Adobe Clean"/>
                <a:cs typeface="Adobe Clean"/>
              </a:rPr>
              <a:t>기밀.</a:t>
            </a:r>
            <a:endParaRPr sz="500">
              <a:latin typeface="Adobe Clean"/>
              <a:cs typeface="Adobe Clean"/>
            </a:endParaRPr>
          </a:p>
          <a:p>
            <a:pPr>
              <a:lnSpc>
                <a:spcPct val="100000"/>
              </a:lnSpc>
              <a:spcBef>
                <a:spcPts val="25"/>
              </a:spcBef>
            </a:pPr>
            <a:endParaRPr sz="800">
              <a:latin typeface="Adobe Clean"/>
              <a:cs typeface="Adobe Clean"/>
            </a:endParaRPr>
          </a:p>
          <a:p>
            <a:pPr>
              <a:lnSpc>
                <a:spcPct val="100000"/>
              </a:lnSpc>
              <a:spcBef>
                <a:spcPts val="5"/>
              </a:spcBef>
            </a:pPr>
            <a:r>
              <a:rPr lang="de-de" sz="800" spc="-5">
                <a:solidFill>
                  <a:srgbClr val="6D6D6D"/>
                </a:solidFill>
                <a:latin typeface="Adobe Clean"/>
                <a:cs typeface="Adobe Clean"/>
              </a:rPr>
              <a:t>© 2020 Adobe.  All Rights Reserved. Adobe</a:t>
            </a:r>
            <a:r>
              <a:rPr lang="de-de" sz="800" spc="75">
                <a:solidFill>
                  <a:srgbClr val="6D6D6D"/>
                </a:solidFill>
                <a:latin typeface="Adobe Clean"/>
                <a:cs typeface="Adobe Clean"/>
              </a:rPr>
              <a:t> </a:t>
            </a:r>
            <a:r>
              <a:rPr lang="de-de" sz="800" spc="-5">
                <a:solidFill>
                  <a:srgbClr val="6D6D6D"/>
                </a:solidFill>
                <a:latin typeface="Adobe Clean"/>
                <a:cs typeface="Adobe Clean"/>
              </a:rPr>
              <a:t>기밀.</a:t>
            </a:r>
            <a:endParaRPr sz="800">
              <a:latin typeface="Adobe Clean"/>
              <a:cs typeface="Adobe Clean"/>
            </a:endParaRP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070991" y="562540"/>
            <a:ext cx="3476626" cy="332783"/>
          </a:xfrm>
          <a:prstGeom prst="rect">
            <a:avLst/>
          </a:prstGeom>
        </p:spPr>
        <p:txBody>
          <a:bodyPr vert="horz" wrap="square" lIns="0" tIns="116205" rIns="0" bIns="0" rtlCol="0">
            <a:spAutoFit/>
          </a:bodyPr>
          <a:lstStyle/>
          <a:p>
            <a:pPr>
              <a:lnSpc>
                <a:spcPct val="100000"/>
              </a:lnSpc>
              <a:spcBef>
                <a:spcPts val="915"/>
              </a:spcBef>
            </a:pPr>
            <a:r>
              <a:rPr lang="de-de" sz="1400" b="1" spc="-15">
                <a:solidFill>
                  <a:srgbClr val="020302"/>
                </a:solidFill>
                <a:latin typeface="Adobe Clean"/>
                <a:cs typeface="Adobe Clean"/>
              </a:rPr>
              <a:t>리소스</a:t>
            </a:r>
            <a:endParaRPr sz="1400">
              <a:latin typeface="Adobe Clean"/>
              <a:cs typeface="Adobe Clean"/>
            </a:endParaRPr>
          </a:p>
        </p:txBody>
      </p:sp>
      <p:sp>
        <p:nvSpPr>
          <p:cNvPr id="24" name="object 24"/>
          <p:cNvSpPr txBox="1"/>
          <p:nvPr/>
        </p:nvSpPr>
        <p:spPr>
          <a:xfrm>
            <a:off x="6754821" y="9283729"/>
            <a:ext cx="930275" cy="662305"/>
          </a:xfrm>
          <a:prstGeom prst="rect">
            <a:avLst/>
          </a:prstGeom>
        </p:spPr>
        <p:txBody>
          <a:bodyPr vert="horz" wrap="square" lIns="0" tIns="12065" rIns="0" bIns="0" rtlCol="0">
            <a:spAutoFit/>
          </a:bodyPr>
          <a:lstStyle/>
          <a:p>
            <a:pPr marL="12700">
              <a:lnSpc>
                <a:spcPts val="930"/>
              </a:lnSpc>
              <a:spcBef>
                <a:spcPts val="95"/>
              </a:spcBef>
            </a:pPr>
            <a:r>
              <a:rPr lang="de-de" sz="800" spc="-15">
                <a:solidFill>
                  <a:srgbClr val="777879"/>
                </a:solidFill>
                <a:latin typeface="Adobe Clean"/>
                <a:cs typeface="Adobe Clean"/>
              </a:rPr>
              <a:t>Adobe</a:t>
            </a:r>
            <a:endParaRPr sz="800">
              <a:latin typeface="Adobe Clean"/>
              <a:cs typeface="Adobe Clean"/>
            </a:endParaRPr>
          </a:p>
          <a:p>
            <a:pPr marL="12700">
              <a:lnSpc>
                <a:spcPts val="915"/>
              </a:lnSpc>
            </a:pPr>
            <a:r>
              <a:rPr lang="de-de" sz="800" spc="-15">
                <a:solidFill>
                  <a:srgbClr val="777879"/>
                </a:solidFill>
                <a:latin typeface="Adobe Clean"/>
                <a:cs typeface="Adobe Clean"/>
              </a:rPr>
              <a:t>345 Park</a:t>
            </a:r>
            <a:r>
              <a:rPr lang="de-de" sz="800" spc="-100">
                <a:solidFill>
                  <a:srgbClr val="777879"/>
                </a:solidFill>
                <a:latin typeface="Adobe Clean"/>
                <a:cs typeface="Adobe Clean"/>
              </a:rPr>
              <a:t> </a:t>
            </a:r>
            <a:r>
              <a:rPr lang="de-de" sz="800" spc="-15">
                <a:solidFill>
                  <a:srgbClr val="777879"/>
                </a:solidFill>
                <a:latin typeface="Adobe Clean"/>
                <a:cs typeface="Adobe Clean"/>
              </a:rPr>
              <a:t>Avenue</a:t>
            </a:r>
            <a:endParaRPr sz="800">
              <a:latin typeface="Adobe Clean"/>
              <a:cs typeface="Adobe Clean"/>
            </a:endParaRPr>
          </a:p>
          <a:p>
            <a:pPr marL="12700">
              <a:lnSpc>
                <a:spcPts val="944"/>
              </a:lnSpc>
            </a:pPr>
            <a:r>
              <a:rPr lang="de-de" sz="800" spc="-10">
                <a:solidFill>
                  <a:srgbClr val="777879"/>
                </a:solidFill>
                <a:latin typeface="Adobe Clean"/>
                <a:cs typeface="Adobe Clean"/>
              </a:rPr>
              <a:t>San </a:t>
            </a:r>
            <a:r>
              <a:rPr lang="de-de" sz="800" spc="-15">
                <a:solidFill>
                  <a:srgbClr val="777879"/>
                </a:solidFill>
                <a:latin typeface="Adobe Clean"/>
                <a:cs typeface="Adobe Clean"/>
              </a:rPr>
              <a:t>Jose,</a:t>
            </a:r>
            <a:r>
              <a:rPr lang="de-de" sz="800" spc="-140">
                <a:solidFill>
                  <a:srgbClr val="777879"/>
                </a:solidFill>
                <a:latin typeface="Adobe Clean"/>
                <a:cs typeface="Adobe Clean"/>
              </a:rPr>
              <a:t> </a:t>
            </a:r>
            <a:r>
              <a:rPr lang="de-de" sz="800" spc="-20">
                <a:solidFill>
                  <a:srgbClr val="777879"/>
                </a:solidFill>
                <a:latin typeface="Adobe Clean"/>
                <a:cs typeface="Adobe Clean"/>
              </a:rPr>
              <a:t>CA95110-2704</a:t>
            </a:r>
            <a:endParaRPr sz="800">
              <a:latin typeface="Adobe Clean"/>
              <a:cs typeface="Adobe Clean"/>
            </a:endParaRPr>
          </a:p>
          <a:p>
            <a:pPr marL="12700">
              <a:lnSpc>
                <a:spcPct val="100000"/>
              </a:lnSpc>
              <a:spcBef>
                <a:spcPts val="45"/>
              </a:spcBef>
            </a:pPr>
            <a:r>
              <a:rPr lang="de-de" sz="800" spc="-10">
                <a:solidFill>
                  <a:srgbClr val="777879"/>
                </a:solidFill>
                <a:latin typeface="Adobe Clean"/>
                <a:cs typeface="Adobe Clean"/>
              </a:rPr>
              <a:t>USA</a:t>
            </a:r>
            <a:endParaRPr sz="800">
              <a:latin typeface="Adobe Clean"/>
              <a:cs typeface="Adobe Clean"/>
            </a:endParaRPr>
          </a:p>
          <a:p>
            <a:pPr marL="12700">
              <a:lnSpc>
                <a:spcPct val="100000"/>
              </a:lnSpc>
              <a:spcBef>
                <a:spcPts val="265"/>
              </a:spcBef>
            </a:pPr>
            <a:r>
              <a:rPr lang="de-de" sz="800" u="sng" spc="-25">
                <a:solidFill>
                  <a:srgbClr val="5F5F5F"/>
                </a:solidFill>
                <a:uFill>
                  <a:solidFill>
                    <a:srgbClr val="0000FF"/>
                  </a:solidFill>
                </a:uFill>
                <a:latin typeface="Adobe Clean"/>
                <a:cs typeface="Adobe Clean"/>
                <a:hlinkClick r:id="rId3"/>
              </a:rPr>
              <a:t>www.adobe.com/kr/</a:t>
            </a:r>
            <a:endParaRPr sz="800">
              <a:latin typeface="Adobe Clean"/>
              <a:cs typeface="Adobe Clean"/>
            </a:endParaRPr>
          </a:p>
        </p:txBody>
      </p:sp>
      <p:sp>
        <p:nvSpPr>
          <p:cNvPr id="53" name="object 53"/>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5" cstate="print"/>
            <a:stretch>
              <a:fillRect/>
            </a:stretch>
          </a:blipFill>
        </p:spPr>
        <p:txBody>
          <a:bodyPr wrap="square" lIns="0" tIns="0" rIns="0" bIns="0" rtlCol="0"/>
          <a:lstStyle/>
          <a:p>
            <a:endParaRPr/>
          </a:p>
        </p:txBody>
      </p:sp>
      <p:sp>
        <p:nvSpPr>
          <p:cNvPr id="56" name="object 56"/>
          <p:cNvSpPr txBox="1"/>
          <p:nvPr/>
        </p:nvSpPr>
        <p:spPr>
          <a:xfrm>
            <a:off x="75947" y="9437110"/>
            <a:ext cx="5466715" cy="570865"/>
          </a:xfrm>
          <a:prstGeom prst="rect">
            <a:avLst/>
          </a:prstGeom>
        </p:spPr>
        <p:txBody>
          <a:bodyPr vert="horz" wrap="square" lIns="0" tIns="29845" rIns="0" bIns="0" rtlCol="0">
            <a:spAutoFit/>
          </a:bodyPr>
          <a:lstStyle/>
          <a:p>
            <a:pPr marL="12700" marR="5080" indent="-635">
              <a:lnSpc>
                <a:spcPts val="1200"/>
              </a:lnSpc>
              <a:spcBef>
                <a:spcPts val="235"/>
              </a:spcBef>
            </a:pPr>
            <a:r>
              <a:rPr lang="de-de" sz="1100" i="1" spc="-10">
                <a:solidFill>
                  <a:srgbClr val="777879"/>
                </a:solidFill>
                <a:latin typeface="AdobeClean-LightIt"/>
                <a:cs typeface="AdobeClean-LightIt"/>
              </a:rPr>
              <a:t>Adobe</a:t>
            </a:r>
            <a:r>
              <a:rPr lang="de-de" sz="1100" i="1" spc="-50">
                <a:solidFill>
                  <a:srgbClr val="777879"/>
                </a:solidFill>
                <a:latin typeface="AdobeClean-LightIt"/>
                <a:cs typeface="AdobeClean-LightIt"/>
              </a:rPr>
              <a:t> </a:t>
            </a:r>
            <a:r>
              <a:rPr lang="de-de" sz="1100" i="1" spc="-15">
                <a:solidFill>
                  <a:srgbClr val="777879"/>
                </a:solidFill>
                <a:latin typeface="AdobeClean-LightIt"/>
                <a:cs typeface="AdobeClean-LightIt"/>
              </a:rPr>
              <a:t>지원</a:t>
            </a:r>
            <a:r>
              <a:rPr lang="de-de" sz="1100" i="1" spc="-40">
                <a:solidFill>
                  <a:srgbClr val="777879"/>
                </a:solidFill>
                <a:latin typeface="AdobeClean-LightIt"/>
                <a:cs typeface="AdobeClean-LightIt"/>
              </a:rPr>
              <a:t> </a:t>
            </a:r>
            <a:r>
              <a:rPr lang="de-de" sz="1100" i="1" spc="-15">
                <a:solidFill>
                  <a:srgbClr val="777879"/>
                </a:solidFill>
                <a:latin typeface="AdobeClean-LightIt"/>
                <a:cs typeface="AdobeClean-LightIt"/>
              </a:rPr>
              <a:t>서비스</a:t>
            </a:r>
            <a:r>
              <a:rPr lang="de-de" sz="1100" i="1" spc="-45">
                <a:solidFill>
                  <a:srgbClr val="777879"/>
                </a:solidFill>
                <a:latin typeface="AdobeClean-LightIt"/>
                <a:cs typeface="AdobeClean-LightIt"/>
              </a:rPr>
              <a:t> </a:t>
            </a:r>
            <a:r>
              <a:rPr lang="de-de" sz="1100" i="1" spc="-15">
                <a:solidFill>
                  <a:srgbClr val="777879"/>
                </a:solidFill>
                <a:latin typeface="AdobeClean-LightIt"/>
                <a:cs typeface="AdobeClean-LightIt"/>
              </a:rPr>
              <a:t>제공</a:t>
            </a:r>
            <a:r>
              <a:rPr lang="de-de" sz="1100" i="1" spc="-45">
                <a:solidFill>
                  <a:srgbClr val="777879"/>
                </a:solidFill>
                <a:latin typeface="AdobeClean-LightIt"/>
                <a:cs typeface="AdobeClean-LightIt"/>
              </a:rPr>
              <a:t> </a:t>
            </a:r>
            <a:r>
              <a:rPr lang="de-de" sz="1100" i="1" spc="-15">
                <a:solidFill>
                  <a:srgbClr val="777879"/>
                </a:solidFill>
                <a:latin typeface="AdobeClean-LightIt"/>
                <a:cs typeface="AdobeClean-LightIt"/>
              </a:rPr>
              <a:t>사항</a:t>
            </a:r>
            <a:r>
              <a:rPr lang="de-de" sz="1100" i="1" spc="-50">
                <a:solidFill>
                  <a:srgbClr val="777879"/>
                </a:solidFill>
                <a:latin typeface="AdobeClean-LightIt"/>
                <a:cs typeface="AdobeClean-LightIt"/>
              </a:rPr>
              <a:t> </a:t>
            </a:r>
            <a:r>
              <a:rPr lang="de-de" sz="1100" i="1" spc="-15">
                <a:solidFill>
                  <a:srgbClr val="777879"/>
                </a:solidFill>
                <a:latin typeface="AdobeClean-LightIt"/>
                <a:cs typeface="AdobeClean-LightIt"/>
              </a:rPr>
              <a:t>및 </a:t>
            </a:r>
            <a:r>
              <a:rPr lang="de-de" sz="1100" i="1" spc="-75">
                <a:solidFill>
                  <a:srgbClr val="777879"/>
                </a:solidFill>
                <a:latin typeface="AdobeClean-LightIt"/>
                <a:cs typeface="AdobeClean-LightIt"/>
              </a:rPr>
              <a:t>적합한</a:t>
            </a:r>
            <a:r>
              <a:rPr lang="de-de" sz="1100" i="1" spc="-15">
                <a:solidFill>
                  <a:srgbClr val="777879"/>
                </a:solidFill>
                <a:latin typeface="AdobeClean-LightIt"/>
                <a:cs typeface="AdobeClean-LightIt"/>
              </a:rPr>
              <a:t> </a:t>
            </a:r>
            <a:r>
              <a:rPr lang="de-de" sz="1100" i="1" spc="-50">
                <a:solidFill>
                  <a:srgbClr val="777879"/>
                </a:solidFill>
                <a:latin typeface="AdobeClean-LightIt"/>
                <a:cs typeface="AdobeClean-LightIt"/>
              </a:rPr>
              <a:t>지원</a:t>
            </a:r>
            <a:r>
              <a:rPr lang="de-de" sz="1100" i="1" spc="-15">
                <a:solidFill>
                  <a:srgbClr val="777879"/>
                </a:solidFill>
                <a:latin typeface="AdobeClean-LightIt"/>
                <a:cs typeface="AdobeClean-LightIt"/>
              </a:rPr>
              <a:t> </a:t>
            </a:r>
            <a:r>
              <a:rPr lang="de-de" sz="1100" i="1" spc="-55">
                <a:solidFill>
                  <a:srgbClr val="777879"/>
                </a:solidFill>
                <a:latin typeface="AdobeClean-LightIt"/>
                <a:cs typeface="AdobeClean-LightIt"/>
              </a:rPr>
              <a:t>수준에</a:t>
            </a:r>
            <a:r>
              <a:rPr lang="de-de" sz="1100" i="1" spc="-15">
                <a:solidFill>
                  <a:srgbClr val="777879"/>
                </a:solidFill>
                <a:latin typeface="AdobeClean-LightIt"/>
                <a:cs typeface="AdobeClean-LightIt"/>
              </a:rPr>
              <a:t> </a:t>
            </a:r>
            <a:r>
              <a:rPr lang="de-de" sz="1100" i="1" spc="-95">
                <a:solidFill>
                  <a:srgbClr val="777879"/>
                </a:solidFill>
                <a:latin typeface="AdobeClean-LightIt"/>
                <a:cs typeface="AdobeClean-LightIt"/>
              </a:rPr>
              <a:t>대해</a:t>
            </a:r>
            <a:r>
              <a:rPr lang="de-de" sz="1100" i="1" spc="-15">
                <a:solidFill>
                  <a:srgbClr val="777879"/>
                </a:solidFill>
                <a:latin typeface="AdobeClean-LightIt"/>
                <a:cs typeface="AdobeClean-LightIt"/>
              </a:rPr>
              <a:t> </a:t>
            </a:r>
            <a:r>
              <a:rPr lang="de-de" sz="1100" i="1" spc="-55">
                <a:solidFill>
                  <a:srgbClr val="777879"/>
                </a:solidFill>
                <a:latin typeface="AdobeClean-LightIt"/>
                <a:cs typeface="AdobeClean-LightIt"/>
              </a:rPr>
              <a:t>자세히</a:t>
            </a:r>
            <a:r>
              <a:rPr lang="de-de" sz="1100" i="1" spc="-15">
                <a:solidFill>
                  <a:srgbClr val="777879"/>
                </a:solidFill>
                <a:latin typeface="AdobeClean-LightIt"/>
                <a:cs typeface="AdobeClean-LightIt"/>
              </a:rPr>
              <a:t> </a:t>
            </a:r>
            <a:r>
              <a:rPr lang="de-de" sz="1100" i="1" spc="-85">
                <a:solidFill>
                  <a:srgbClr val="777879"/>
                </a:solidFill>
                <a:latin typeface="AdobeClean-LightIt"/>
                <a:cs typeface="AdobeClean-LightIt"/>
              </a:rPr>
              <a:t>알아보려면</a:t>
            </a:r>
            <a:r>
              <a:rPr lang="de-de" sz="1100" i="1" spc="-15">
                <a:solidFill>
                  <a:srgbClr val="777879"/>
                </a:solidFill>
                <a:latin typeface="AdobeClean-LightIt"/>
                <a:cs typeface="AdobeClean-LightIt"/>
              </a:rPr>
              <a:t> </a:t>
            </a:r>
            <a:r>
              <a:rPr lang="de-de" sz="1100" i="1" spc="-65">
                <a:solidFill>
                  <a:srgbClr val="777879"/>
                </a:solidFill>
                <a:latin typeface="AdobeClean-LightIt"/>
                <a:cs typeface="AdobeClean-LightIt"/>
              </a:rPr>
              <a:t>지정</a:t>
            </a:r>
            <a:r>
              <a:rPr lang="de-de" sz="1100" i="1" spc="-15">
                <a:solidFill>
                  <a:srgbClr val="777879"/>
                </a:solidFill>
                <a:latin typeface="AdobeClean-LightIt"/>
                <a:cs typeface="AdobeClean-LightIt"/>
              </a:rPr>
              <a:t> </a:t>
            </a:r>
            <a:r>
              <a:rPr lang="de-de" sz="1100" i="1" spc="-85">
                <a:solidFill>
                  <a:srgbClr val="777879"/>
                </a:solidFill>
                <a:latin typeface="AdobeClean-LightIt"/>
                <a:cs typeface="AdobeClean-LightIt"/>
              </a:rPr>
              <a:t>계정</a:t>
            </a:r>
            <a:r>
              <a:rPr lang="de-de" sz="1100" i="1" spc="-15">
                <a:solidFill>
                  <a:srgbClr val="777879"/>
                </a:solidFill>
                <a:latin typeface="AdobeClean-LightIt"/>
                <a:cs typeface="AdobeClean-LightIt"/>
              </a:rPr>
              <a:t> </a:t>
            </a:r>
            <a:r>
              <a:rPr lang="de-de" sz="1100" i="1" spc="-70">
                <a:solidFill>
                  <a:srgbClr val="777879"/>
                </a:solidFill>
                <a:latin typeface="AdobeClean-LightIt"/>
                <a:cs typeface="AdobeClean-LightIt"/>
              </a:rPr>
              <a:t>관리자(NAM)</a:t>
            </a:r>
            <a:r>
              <a:rPr lang="de-de" sz="1100" i="1" spc="-15">
                <a:solidFill>
                  <a:srgbClr val="777879"/>
                </a:solidFill>
                <a:latin typeface="AdobeClean-LightIt"/>
                <a:cs typeface="AdobeClean-LightIt"/>
              </a:rPr>
              <a:t> </a:t>
            </a:r>
            <a:r>
              <a:rPr lang="de-de" sz="1100" i="1" spc="-55">
                <a:solidFill>
                  <a:srgbClr val="777879"/>
                </a:solidFill>
                <a:latin typeface="AdobeClean-LightIt"/>
                <a:cs typeface="AdobeClean-LightIt"/>
              </a:rPr>
              <a:t>또는</a:t>
            </a:r>
            <a:r>
              <a:rPr lang="de-de" sz="1100" i="1" spc="-25">
                <a:solidFill>
                  <a:srgbClr val="777879"/>
                </a:solidFill>
                <a:latin typeface="AdobeClean-LightIt"/>
                <a:cs typeface="AdobeClean-LightIt"/>
              </a:rPr>
              <a:t> </a:t>
            </a:r>
            <a:r>
              <a:rPr lang="de-de" sz="1100" i="1" spc="-120">
                <a:solidFill>
                  <a:srgbClr val="777879"/>
                </a:solidFill>
                <a:latin typeface="AdobeClean-LightIt"/>
                <a:cs typeface="AdobeClean-LightIt"/>
              </a:rPr>
              <a:t>고객</a:t>
            </a:r>
            <a:r>
              <a:rPr lang="de-de" sz="1100" i="1" spc="-20">
                <a:solidFill>
                  <a:srgbClr val="777879"/>
                </a:solidFill>
                <a:latin typeface="AdobeClean-LightIt"/>
                <a:cs typeface="AdobeClean-LightIt"/>
              </a:rPr>
              <a:t> </a:t>
            </a:r>
            <a:r>
              <a:rPr lang="de-de" sz="1100" i="1" spc="-15">
                <a:solidFill>
                  <a:srgbClr val="777879"/>
                </a:solidFill>
                <a:latin typeface="AdobeClean-LightIt"/>
                <a:cs typeface="AdobeClean-LightIt"/>
              </a:rPr>
              <a:t>성공</a:t>
            </a:r>
            <a:r>
              <a:rPr lang="de-de" sz="1100" i="1" spc="-10">
                <a:solidFill>
                  <a:srgbClr val="777879"/>
                </a:solidFill>
                <a:latin typeface="AdobeClean-LightIt"/>
                <a:cs typeface="AdobeClean-LightIt"/>
              </a:rPr>
              <a:t> </a:t>
            </a:r>
            <a:r>
              <a:rPr lang="de-de" sz="1100" i="1" spc="-15">
                <a:solidFill>
                  <a:srgbClr val="777879"/>
                </a:solidFill>
                <a:latin typeface="AdobeClean-LightIt"/>
                <a:cs typeface="AdobeClean-LightIt"/>
              </a:rPr>
              <a:t>관리자(CSM)에게</a:t>
            </a:r>
            <a:r>
              <a:rPr lang="de-de" sz="1100" i="1" spc="-20">
                <a:solidFill>
                  <a:srgbClr val="777879"/>
                </a:solidFill>
                <a:latin typeface="AdobeClean-LightIt"/>
                <a:cs typeface="AdobeClean-LightIt"/>
              </a:rPr>
              <a:t> </a:t>
            </a:r>
            <a:r>
              <a:rPr lang="de-de" sz="1100" i="1" spc="-180">
                <a:solidFill>
                  <a:srgbClr val="777879"/>
                </a:solidFill>
                <a:latin typeface="AdobeClean-LightIt"/>
                <a:cs typeface="AdobeClean-LightIt"/>
              </a:rPr>
              <a:t>문의하십시오.</a:t>
            </a:r>
            <a:endParaRPr sz="1100">
              <a:latin typeface="AdobeClean-LightIt"/>
              <a:cs typeface="AdobeClean-LightIt"/>
            </a:endParaRPr>
          </a:p>
          <a:p>
            <a:pPr marL="34290">
              <a:lnSpc>
                <a:spcPct val="100000"/>
              </a:lnSpc>
              <a:spcBef>
                <a:spcPts val="795"/>
              </a:spcBef>
            </a:pPr>
            <a:r>
              <a:rPr lang="de-de" sz="800" spc="-5">
                <a:solidFill>
                  <a:srgbClr val="6D6D6D"/>
                </a:solidFill>
                <a:latin typeface="Adobe Clean"/>
                <a:cs typeface="Adobe Clean"/>
              </a:rPr>
              <a:t>©2021 Adobe. All Rights Reserved. Adobe</a:t>
            </a:r>
            <a:r>
              <a:rPr lang="de-de" sz="800" spc="75">
                <a:solidFill>
                  <a:srgbClr val="6D6D6D"/>
                </a:solidFill>
                <a:latin typeface="Adobe Clean"/>
                <a:cs typeface="Adobe Clean"/>
              </a:rPr>
              <a:t> </a:t>
            </a:r>
            <a:r>
              <a:rPr lang="de-de" sz="800" spc="-5">
                <a:solidFill>
                  <a:srgbClr val="6D6D6D"/>
                </a:solidFill>
                <a:latin typeface="Adobe Clean"/>
                <a:cs typeface="Adobe Clean"/>
              </a:rPr>
              <a:t>기밀.</a:t>
            </a:r>
            <a:endParaRPr sz="800">
              <a:latin typeface="Adobe Clean"/>
              <a:cs typeface="Adobe Clean"/>
            </a:endParaRPr>
          </a:p>
        </p:txBody>
      </p:sp>
      <p:sp>
        <p:nvSpPr>
          <p:cNvPr id="64" name="object 23">
            <a:extLst>
              <a:ext uri="{FF2B5EF4-FFF2-40B4-BE49-F238E27FC236}">
                <a16:creationId xmlns:a16="http://schemas.microsoft.com/office/drawing/2014/main" id="{41467BDC-3D83-D844-B922-CD07E94E5AAB}"/>
              </a:ext>
            </a:extLst>
          </p:cNvPr>
          <p:cNvSpPr txBox="1"/>
          <p:nvPr/>
        </p:nvSpPr>
        <p:spPr>
          <a:xfrm>
            <a:off x="171129" y="5057379"/>
            <a:ext cx="6476646" cy="755976"/>
          </a:xfrm>
          <a:prstGeom prst="rect">
            <a:avLst/>
          </a:prstGeom>
        </p:spPr>
        <p:txBody>
          <a:bodyPr vert="horz" wrap="square" lIns="0" tIns="116205" rIns="0" bIns="0" rtlCol="0">
            <a:spAutoFit/>
          </a:bodyPr>
          <a:lstStyle/>
          <a:p>
            <a:pPr lvl="0">
              <a:spcBef>
                <a:spcPts val="915"/>
              </a:spcBef>
            </a:pPr>
            <a:r>
              <a:rPr lang="en-US" altLang="ko-KR" sz="1400" b="1" spc="-15" dirty="0">
                <a:solidFill>
                  <a:srgbClr val="020302"/>
                </a:solidFill>
                <a:latin typeface="Adobe Clean"/>
                <a:cs typeface="Adobe Clean"/>
              </a:rPr>
              <a:t>Adobe </a:t>
            </a:r>
            <a:r>
              <a:rPr lang="ko-KR" altLang="en-US" sz="1400" b="1" spc="-15" dirty="0">
                <a:solidFill>
                  <a:srgbClr val="020302"/>
                </a:solidFill>
                <a:latin typeface="Adobe Clean"/>
                <a:cs typeface="Adobe Clean"/>
              </a:rPr>
              <a:t>지원의 지역적 범위</a:t>
            </a:r>
            <a:r>
              <a:rPr lang="en-US" altLang="ko-KR" sz="1400" b="1" spc="-15" dirty="0">
                <a:solidFill>
                  <a:srgbClr val="020302"/>
                </a:solidFill>
                <a:latin typeface="Adobe Clean"/>
                <a:cs typeface="Adobe Clean"/>
              </a:rPr>
              <a:t>, </a:t>
            </a:r>
            <a:r>
              <a:rPr lang="ko-KR" altLang="en-US" sz="1400" b="1" spc="-15" dirty="0">
                <a:solidFill>
                  <a:srgbClr val="020302"/>
                </a:solidFill>
                <a:latin typeface="Adobe Clean"/>
                <a:cs typeface="Adobe Clean"/>
              </a:rPr>
              <a:t>로컬 운영 시간 및 언어 지원</a:t>
            </a:r>
            <a:endParaRPr lang="pl-PL" altLang="ko-KR" sz="1400" b="1" spc="-15" dirty="0">
              <a:solidFill>
                <a:srgbClr val="020302"/>
              </a:solidFill>
              <a:latin typeface="Adobe Clean"/>
              <a:cs typeface="Adobe Clean"/>
            </a:endParaRPr>
          </a:p>
          <a:p>
            <a:pPr lvl="0">
              <a:spcBef>
                <a:spcPts val="915"/>
              </a:spcBef>
            </a:pPr>
            <a:r>
              <a:rPr lang="en-US" altLang="ko-KR" sz="1000" spc="-15" dirty="0">
                <a:solidFill>
                  <a:srgbClr val="1F1F1F"/>
                </a:solidFill>
                <a:latin typeface="AdobeClean-Light"/>
              </a:rPr>
              <a:t>Adobe </a:t>
            </a:r>
            <a:r>
              <a:rPr lang="ko-KR" altLang="en-US" sz="1000" spc="-15" dirty="0">
                <a:solidFill>
                  <a:srgbClr val="1F1F1F"/>
                </a:solidFill>
                <a:latin typeface="AdobeClean-Light"/>
              </a:rPr>
              <a:t>지원의 지역적 범위는 </a:t>
            </a:r>
            <a:r>
              <a:rPr lang="en-US" altLang="ko-KR" sz="1000" spc="-15" dirty="0">
                <a:solidFill>
                  <a:srgbClr val="1F1F1F"/>
                </a:solidFill>
                <a:latin typeface="AdobeClean-Light"/>
              </a:rPr>
              <a:t>(</a:t>
            </a:r>
            <a:r>
              <a:rPr lang="ko-KR" altLang="en-US" sz="1000" spc="-15" dirty="0">
                <a:solidFill>
                  <a:srgbClr val="1F1F1F"/>
                </a:solidFill>
                <a:latin typeface="AdobeClean-Light"/>
              </a:rPr>
              <a:t>판매 주문서 또는 기타 </a:t>
            </a:r>
            <a:r>
              <a:rPr lang="en-US" altLang="ko-KR" sz="1000" spc="-15" dirty="0">
                <a:solidFill>
                  <a:srgbClr val="1F1F1F"/>
                </a:solidFill>
                <a:latin typeface="AdobeClean-Light"/>
              </a:rPr>
              <a:t>Adobe </a:t>
            </a:r>
            <a:r>
              <a:rPr lang="ko-KR" altLang="en-US" sz="1000" spc="-15" dirty="0">
                <a:solidFill>
                  <a:srgbClr val="1F1F1F"/>
                </a:solidFill>
                <a:latin typeface="AdobeClean-Light"/>
              </a:rPr>
              <a:t>지원 구매 문서를 통해</a:t>
            </a:r>
            <a:r>
              <a:rPr lang="en-US" altLang="ko-KR" sz="1000" spc="-15" dirty="0">
                <a:solidFill>
                  <a:srgbClr val="1F1F1F"/>
                </a:solidFill>
                <a:latin typeface="AdobeClean-Light"/>
              </a:rPr>
              <a:t>) </a:t>
            </a:r>
            <a:r>
              <a:rPr lang="ko-KR" altLang="en-US" sz="1000" spc="-15" dirty="0">
                <a:solidFill>
                  <a:srgbClr val="1F1F1F"/>
                </a:solidFill>
                <a:latin typeface="AdobeClean-Light"/>
              </a:rPr>
              <a:t>고객의 청구 주소를 다음 지역 중 하나에 맞춤으로써 설정됩니다</a:t>
            </a:r>
            <a:r>
              <a:rPr lang="en-US" altLang="ko-KR" sz="1000" spc="-15" dirty="0">
                <a:solidFill>
                  <a:srgbClr val="1F1F1F"/>
                </a:solidFill>
                <a:latin typeface="AdobeClean-Light"/>
              </a:rPr>
              <a:t>.</a:t>
            </a:r>
            <a:endParaRPr lang="de-de" sz="1000" spc="-15" dirty="0">
              <a:solidFill>
                <a:srgbClr val="1F1F1F"/>
              </a:solidFill>
              <a:latin typeface="AdobeClean-Light"/>
            </a:endParaRPr>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3374423807"/>
              </p:ext>
            </p:extLst>
          </p:nvPr>
        </p:nvGraphicFramePr>
        <p:xfrm>
          <a:off x="171128" y="5907213"/>
          <a:ext cx="7391400" cy="150368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de-de" sz="1100">
                          <a:solidFill>
                            <a:schemeClr val="tx1"/>
                          </a:solidFill>
                          <a:latin typeface="Adobe Clean" panose="020B0503020404020204" pitchFamily="34" charset="0"/>
                        </a:rPr>
                        <a:t>미주</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a:solidFill>
                            <a:schemeClr val="tx1"/>
                          </a:solidFill>
                          <a:latin typeface="Adobe Clean" panose="020B0503020404020204" pitchFamily="34" charset="0"/>
                        </a:rPr>
                        <a:t>유럽, 중동 및 아프리카</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a:solidFill>
                            <a:schemeClr val="tx1"/>
                          </a:solidFill>
                          <a:latin typeface="Adobe Clean" panose="020B0503020404020204" pitchFamily="34" charset="0"/>
                        </a:rPr>
                        <a:t>아시아 태평양</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a:solidFill>
                            <a:schemeClr val="tx1"/>
                          </a:solidFill>
                          <a:latin typeface="Adobe Clean"/>
                        </a:rPr>
                        <a:t>일본 </a:t>
                      </a:r>
                      <a:r>
                        <a:rPr lang="de-de" sz="1100" baseline="30000">
                          <a:solidFill>
                            <a:schemeClr val="tx1"/>
                          </a:solidFill>
                          <a:latin typeface="Adobe Clean"/>
                        </a:rPr>
                        <a:t>1 </a:t>
                      </a:r>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de-de" sz="1100">
                          <a:solidFill>
                            <a:schemeClr val="tx1"/>
                          </a:solidFill>
                          <a:latin typeface="Adobe Clean" panose="020B0503020404020204" pitchFamily="34" charset="0"/>
                        </a:rPr>
                        <a:t>오전 6시~오후 5시 30분</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a:solidFill>
                            <a:schemeClr val="tx1"/>
                          </a:solidFill>
                          <a:latin typeface="Adobe Clean" panose="020B0503020404020204" pitchFamily="34" charset="0"/>
                        </a:rPr>
                        <a:t>오전 9시~오후 5시</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a:solidFill>
                            <a:schemeClr val="tx1"/>
                          </a:solidFill>
                          <a:latin typeface="Adobe Clean" panose="020B0503020404020204" pitchFamily="34" charset="0"/>
                        </a:rPr>
                        <a:t>오전 9시~오후 5시</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a:solidFill>
                            <a:schemeClr val="tx1"/>
                          </a:solidFill>
                          <a:latin typeface="Adobe Clean" panose="020B0503020404020204" pitchFamily="34" charset="0"/>
                        </a:rPr>
                        <a:t>오전 9시~오후 5시 30분</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370840">
                <a:tc gridSpan="4">
                  <a:txBody>
                    <a:bodyPr/>
                    <a:lstStyle/>
                    <a:p>
                      <a:pPr lvl="0" algn="ctr">
                        <a:lnSpc>
                          <a:spcPct val="100000"/>
                        </a:lnSpc>
                        <a:spcBef>
                          <a:spcPts val="0"/>
                        </a:spcBef>
                        <a:spcAft>
                          <a:spcPts val="0"/>
                        </a:spcAft>
                        <a:buNone/>
                      </a:pPr>
                      <a:r>
                        <a:rPr lang="de-de" sz="1100" b="0" i="0" u="none" strike="noStrike" noProof="0" dirty="0"/>
                        <a:t>언어 지원은 영어와 일본어로만 제공됩니다.  </a:t>
                      </a:r>
                      <a:endParaRPr lang="en-US" dirty="0"/>
                    </a:p>
                    <a:p>
                      <a:pPr lvl="0" algn="ctr">
                        <a:lnSpc>
                          <a:spcPct val="100000"/>
                        </a:lnSpc>
                        <a:spcBef>
                          <a:spcPts val="0"/>
                        </a:spcBef>
                        <a:spcAft>
                          <a:spcPts val="0"/>
                        </a:spcAft>
                        <a:buNone/>
                      </a:pPr>
                      <a:endParaRPr lang="en-US" sz="1100" b="0" i="0" u="none" strike="noStrike" noProof="0" dirty="0"/>
                    </a:p>
                    <a:p>
                      <a:pPr lvl="0" algn="ctr">
                        <a:lnSpc>
                          <a:spcPct val="100000"/>
                        </a:lnSpc>
                        <a:spcBef>
                          <a:spcPts val="0"/>
                        </a:spcBef>
                        <a:spcAft>
                          <a:spcPts val="0"/>
                        </a:spcAft>
                        <a:buNone/>
                      </a:pPr>
                      <a:r>
                        <a:rPr lang="de-de" sz="1100" b="0" i="0" u="none" strike="noStrike" noProof="0" dirty="0"/>
                        <a:t> </a:t>
                      </a:r>
                      <a:r>
                        <a:rPr lang="de-de" sz="1100" b="0" i="0" u="none" strike="noStrike" baseline="30000" noProof="0" dirty="0"/>
                        <a:t>1 </a:t>
                      </a:r>
                      <a:r>
                        <a:rPr lang="ko-KR" altLang="en-US" sz="1100" b="0" i="0" u="none" strike="noStrike" noProof="0" dirty="0"/>
                        <a:t>일본에서 </a:t>
                      </a:r>
                      <a:r>
                        <a:rPr lang="en-US" altLang="ko-KR" sz="1100" b="0" i="0" u="none" strike="noStrike" noProof="0" dirty="0"/>
                        <a:t>P2, P3, P4 </a:t>
                      </a:r>
                      <a:r>
                        <a:rPr lang="ko-KR" altLang="en-US" sz="1100" b="0" i="0" u="none" strike="noStrike" noProof="0" dirty="0"/>
                        <a:t>사례는 업무 시간으로만 제한됩니다</a:t>
                      </a:r>
                      <a:r>
                        <a:rPr lang="en-US" altLang="ko-KR" sz="1100" b="0" i="0" u="none" strike="noStrike" noProof="0" dirty="0"/>
                        <a:t>.</a:t>
                      </a:r>
                      <a:endParaRPr lang="en-US" dirty="0"/>
                    </a:p>
                    <a:p>
                      <a:r>
                        <a:rPr lang="de-de" sz="1100" b="0" i="0" u="none" strike="noStrike" noProof="0" dirty="0"/>
                        <a:t>.</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6"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840871" y="8528519"/>
            <a:ext cx="810895" cy="385445"/>
          </a:xfrm>
          <a:prstGeom prst="rect">
            <a:avLst/>
          </a:prstGeom>
        </p:spPr>
        <p:txBody>
          <a:bodyPr vert="horz" wrap="square" lIns="0" tIns="23495" rIns="0" bIns="0" rtlCol="0">
            <a:spAutoFit/>
          </a:bodyPr>
          <a:lstStyle/>
          <a:p>
            <a:pPr marL="139065" marR="5080" indent="-139065">
              <a:lnSpc>
                <a:spcPts val="1390"/>
              </a:lnSpc>
              <a:spcBef>
                <a:spcPts val="185"/>
              </a:spcBef>
            </a:pPr>
            <a:r>
              <a:rPr lang="de-de" sz="1200" b="1" spc="-15">
                <a:solidFill>
                  <a:srgbClr val="FFFFFF"/>
                </a:solidFill>
                <a:latin typeface="Adobe Clean"/>
                <a:cs typeface="Adobe Clean"/>
              </a:rPr>
              <a:t>탁월한</a:t>
            </a:r>
            <a:r>
              <a:rPr lang="de-de" sz="1200" b="1">
                <a:solidFill>
                  <a:srgbClr val="FFFFFF"/>
                </a:solidFill>
                <a:latin typeface="Adobe Clean"/>
                <a:cs typeface="Adobe Clean"/>
              </a:rPr>
              <a:t> </a:t>
            </a:r>
            <a:r>
              <a:rPr lang="de-de" sz="1200" b="1" spc="-25">
                <a:solidFill>
                  <a:srgbClr val="FFFFFF"/>
                </a:solidFill>
                <a:latin typeface="Adobe Clean"/>
                <a:cs typeface="Adobe Clean"/>
              </a:rPr>
              <a:t>전문성</a:t>
            </a:r>
            <a:endParaRPr sz="1200">
              <a:latin typeface="Adobe Clean"/>
              <a:cs typeface="Adobe Clean"/>
            </a:endParaRPr>
          </a:p>
        </p:txBody>
      </p:sp>
      <p:sp>
        <p:nvSpPr>
          <p:cNvPr id="85" name="object 64">
            <a:extLst>
              <a:ext uri="{FF2B5EF4-FFF2-40B4-BE49-F238E27FC236}">
                <a16:creationId xmlns:a16="http://schemas.microsoft.com/office/drawing/2014/main" id="{3921F04C-B61B-A948-947F-C33BBFF39A32}"/>
              </a:ext>
            </a:extLst>
          </p:cNvPr>
          <p:cNvSpPr txBox="1"/>
          <p:nvPr/>
        </p:nvSpPr>
        <p:spPr>
          <a:xfrm>
            <a:off x="4732495" y="8541244"/>
            <a:ext cx="810895" cy="382797"/>
          </a:xfrm>
          <a:prstGeom prst="rect">
            <a:avLst/>
          </a:prstGeom>
        </p:spPr>
        <p:txBody>
          <a:bodyPr vert="horz" wrap="square" lIns="0" tIns="23495" rIns="0" bIns="0" rtlCol="0">
            <a:spAutoFit/>
          </a:bodyPr>
          <a:lstStyle/>
          <a:p>
            <a:pPr marL="139065" marR="5080" indent="-139065">
              <a:lnSpc>
                <a:spcPts val="1390"/>
              </a:lnSpc>
              <a:spcBef>
                <a:spcPts val="185"/>
              </a:spcBef>
            </a:pPr>
            <a:r>
              <a:rPr lang="de-de" sz="1200" b="1" spc="-15">
                <a:solidFill>
                  <a:srgbClr val="FFFFFF"/>
                </a:solidFill>
                <a:latin typeface="Adobe Clean"/>
                <a:cs typeface="Adobe Clean"/>
              </a:rPr>
              <a:t>신속한 지원</a:t>
            </a:r>
            <a:endParaRPr sz="1200">
              <a:latin typeface="Adobe Clean"/>
              <a:cs typeface="Adobe Clean"/>
            </a:endParaRPr>
          </a:p>
        </p:txBody>
      </p:sp>
      <p:sp>
        <p:nvSpPr>
          <p:cNvPr id="86" name="object 32">
            <a:extLst>
              <a:ext uri="{FF2B5EF4-FFF2-40B4-BE49-F238E27FC236}">
                <a16:creationId xmlns:a16="http://schemas.microsoft.com/office/drawing/2014/main" id="{73055FA1-8180-F44A-A86E-2B1D4C7C6B5E}"/>
              </a:ext>
            </a:extLst>
          </p:cNvPr>
          <p:cNvSpPr txBox="1"/>
          <p:nvPr/>
        </p:nvSpPr>
        <p:spPr>
          <a:xfrm>
            <a:off x="6624119" y="8543943"/>
            <a:ext cx="510540" cy="385445"/>
          </a:xfrm>
          <a:prstGeom prst="rect">
            <a:avLst/>
          </a:prstGeom>
        </p:spPr>
        <p:txBody>
          <a:bodyPr vert="horz" wrap="square" lIns="0" tIns="23495" rIns="0" bIns="0" rtlCol="0">
            <a:spAutoFit/>
          </a:bodyPr>
          <a:lstStyle/>
          <a:p>
            <a:pPr marL="50800" marR="5080" indent="-51435">
              <a:lnSpc>
                <a:spcPts val="1390"/>
              </a:lnSpc>
              <a:spcBef>
                <a:spcPts val="185"/>
              </a:spcBef>
            </a:pPr>
            <a:r>
              <a:rPr lang="de-de" sz="1200" b="1" spc="-50">
                <a:solidFill>
                  <a:srgbClr val="FFFFFF"/>
                </a:solidFill>
                <a:latin typeface="Adobe Clean"/>
                <a:cs typeface="Adobe Clean"/>
              </a:rPr>
              <a:t>전략적</a:t>
            </a:r>
            <a:r>
              <a:rPr lang="de-de" sz="1200" b="1">
                <a:solidFill>
                  <a:srgbClr val="FFFFFF"/>
                </a:solidFill>
                <a:latin typeface="Adobe Clean"/>
                <a:cs typeface="Adobe Clean"/>
              </a:rPr>
              <a:t> </a:t>
            </a:r>
            <a:r>
              <a:rPr lang="de-de" sz="1200" b="1" spc="-45">
                <a:solidFill>
                  <a:srgbClr val="FFFFFF"/>
                </a:solidFill>
                <a:latin typeface="Adobe Clean"/>
                <a:cs typeface="Adobe Clean"/>
              </a:rPr>
              <a:t>조언</a:t>
            </a:r>
            <a:endParaRPr sz="1200">
              <a:latin typeface="Adobe Clean"/>
              <a:cs typeface="Adobe Clean"/>
            </a:endParaRPr>
          </a:p>
        </p:txBody>
      </p:sp>
      <p:graphicFrame>
        <p:nvGraphicFramePr>
          <p:cNvPr id="111" name="Table 6">
            <a:extLst>
              <a:ext uri="{FF2B5EF4-FFF2-40B4-BE49-F238E27FC236}">
                <a16:creationId xmlns:a16="http://schemas.microsoft.com/office/drawing/2014/main" id="{D8653CEC-4213-DE40-9BAF-D1E3318FF89C}"/>
              </a:ext>
            </a:extLst>
          </p:cNvPr>
          <p:cNvGraphicFramePr>
            <a:graphicFrameLocks noGrp="1"/>
          </p:cNvGraphicFramePr>
          <p:nvPr>
            <p:extLst>
              <p:ext uri="{D42A27DB-BD31-4B8C-83A1-F6EECF244321}">
                <p14:modId xmlns:p14="http://schemas.microsoft.com/office/powerpoint/2010/main" val="1502969284"/>
              </p:ext>
            </p:extLst>
          </p:nvPr>
        </p:nvGraphicFramePr>
        <p:xfrm>
          <a:off x="194237" y="1272353"/>
          <a:ext cx="7368291" cy="2931160"/>
        </p:xfrm>
        <a:graphic>
          <a:graphicData uri="http://schemas.openxmlformats.org/drawingml/2006/table">
            <a:tbl>
              <a:tblPr firstRow="1" bandRow="1">
                <a:tableStyleId>{5C22544A-7EE6-4342-B048-85BDC9FD1C3A}</a:tableStyleId>
              </a:tblPr>
              <a:tblGrid>
                <a:gridCol w="3691964">
                  <a:extLst>
                    <a:ext uri="{9D8B030D-6E8A-4147-A177-3AD203B41FA5}">
                      <a16:colId xmlns:a16="http://schemas.microsoft.com/office/drawing/2014/main" val="2364693614"/>
                    </a:ext>
                  </a:extLst>
                </a:gridCol>
                <a:gridCol w="3676327">
                  <a:extLst>
                    <a:ext uri="{9D8B030D-6E8A-4147-A177-3AD203B41FA5}">
                      <a16:colId xmlns:a16="http://schemas.microsoft.com/office/drawing/2014/main" val="1545335406"/>
                    </a:ext>
                  </a:extLst>
                </a:gridCol>
              </a:tblGrid>
              <a:tr h="370840">
                <a:tc>
                  <a:txBody>
                    <a:bodyPr/>
                    <a:lstStyle/>
                    <a:p>
                      <a:r>
                        <a:rPr lang="de-de" sz="1100" b="0">
                          <a:solidFill>
                            <a:schemeClr val="tx1"/>
                          </a:solidFill>
                          <a:latin typeface="Adobe Clean" panose="020B0503020404020204" pitchFamily="34" charset="0"/>
                          <a:ea typeface="+mn-ea"/>
                          <a:cs typeface="+mn-cs"/>
                          <a:hlinkClick r:id="rId7"/>
                        </a:rPr>
                        <a:t>Experience League</a:t>
                      </a:r>
                      <a:endParaRPr lang="en-US" sz="1100" b="0">
                        <a:solidFill>
                          <a:schemeClr val="tx1"/>
                        </a:solidFill>
                        <a:latin typeface="Adobe Clean" panose="020B0503020404020204" pitchFamily="34" charset="0"/>
                        <a:ea typeface="+mn-ea"/>
                        <a:cs typeface="+mn-cs"/>
                      </a:endParaRP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000" b="0" kern="1200">
                          <a:solidFill>
                            <a:srgbClr val="000000"/>
                          </a:solidFill>
                          <a:latin typeface="Adobe Clean Light" panose="020B0303020404020204" pitchFamily="34" charset="0"/>
                          <a:ea typeface="+mn-ea"/>
                          <a:cs typeface="+mn-cs"/>
                        </a:rPr>
                        <a:t>Experience League를 통해 Adobe는 기업이 Adobe 투자에서 기대하는 가치를 달성하도록 지원합니다. 고객이 자기 주도 튜토리얼, 제품 설명서, 강의식 교육, 커뮤니티 및 기술 지원을 포함하는 개인 맞춤형 성공 경로를 따라가며 배우고, 교류하고, 성장할 수 있는 통합된 공간입니다.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100">
                          <a:solidFill>
                            <a:schemeClr val="dk1"/>
                          </a:solidFill>
                          <a:effectLst/>
                          <a:latin typeface="Adobe Clean" panose="020B0503020404020204" pitchFamily="34" charset="0"/>
                          <a:ea typeface="+mn-ea"/>
                          <a:cs typeface="+mn-cs"/>
                          <a:hlinkClick r:id="rId8"/>
                        </a:rPr>
                        <a:t>교육</a:t>
                      </a:r>
                      <a:r>
                        <a:rPr lang="de-de" sz="1100">
                          <a:solidFill>
                            <a:schemeClr val="dk1"/>
                          </a:solidFill>
                          <a:effectLst/>
                          <a:latin typeface="Adobe Clean" panose="020B0503020404020204" pitchFamily="34" charset="0"/>
                          <a:ea typeface="+mn-ea"/>
                          <a:cs typeface="+mn-cs"/>
                        </a:rPr>
                        <a:t> </a:t>
                      </a:r>
                      <a:endParaRPr lang="en-US" sz="110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000" kern="1200">
                          <a:solidFill>
                            <a:srgbClr val="000000"/>
                          </a:solidFill>
                          <a:latin typeface="Adobe Clean Light" panose="020B0303020404020204" pitchFamily="34" charset="0"/>
                          <a:ea typeface="+mn-ea"/>
                          <a:cs typeface="+mn-cs"/>
                        </a:rPr>
                        <a:t>Adobe 디지털 학습 서비스 과정은 Experience League에서 액세스할 수 있습니다. 학습 과정은 주문형 수업과 강의식 수업을 모두 통합합니다. 여기에서 시장 가치를 인정받은 기술을 습득하고 조직에 포지셔닝하여 성공으로 이끌 수 있습니다.</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100">
                          <a:solidFill>
                            <a:schemeClr val="tx1"/>
                          </a:solidFill>
                          <a:effectLst/>
                          <a:latin typeface="Adobe Clean" panose="020B0503020404020204" pitchFamily="34" charset="0"/>
                          <a:ea typeface="+mn-ea"/>
                          <a:cs typeface="+mn-cs"/>
                          <a:hlinkClick r:id="rId9"/>
                        </a:rPr>
                        <a:t>생산 문제 및 시스템 중단</a:t>
                      </a:r>
                      <a:endParaRPr lang="en-US" sz="110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000" kern="1200">
                          <a:solidFill>
                            <a:srgbClr val="000000"/>
                          </a:solidFill>
                          <a:latin typeface="Adobe Clean Light" panose="020B0303020404020204" pitchFamily="34" charset="0"/>
                          <a:ea typeface="+mn-ea"/>
                          <a:cs typeface="+mn-cs"/>
                        </a:rPr>
                        <a:t>Status.adobe.com은 다중 테넌트 환경에 배포된 모든 Adobe 제품 및 서비스의 상태 정보를 전달합니다. 고객은 구독 기본 설정을 선택하여 Adobe가 제품 이벤트를 생성 업데이트 또는 해결할 때마다 이메일 알림을 받을 수 있습니다. 여기에는 예정된 유지 관리 또는 다양한 심각도 수준의 서비스 문제가 포함될 수 있습니다.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100">
                          <a:solidFill>
                            <a:schemeClr val="tx1"/>
                          </a:solidFill>
                          <a:effectLst/>
                          <a:latin typeface="Adobe Clean" panose="020B0503020404020204" pitchFamily="34" charset="0"/>
                          <a:ea typeface="+mn-ea"/>
                          <a:cs typeface="+mn-cs"/>
                          <a:hlinkClick r:id="rId10"/>
                        </a:rPr>
                        <a:t>약관</a:t>
                      </a:r>
                      <a:endParaRPr lang="en-US" sz="110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de-de" sz="1000" kern="1200">
                          <a:solidFill>
                            <a:srgbClr val="000000"/>
                          </a:solidFill>
                          <a:latin typeface="Adobe Clean Light" panose="020B0303020404020204" pitchFamily="34" charset="0"/>
                          <a:ea typeface="+mn-ea"/>
                          <a:cs typeface="+mn-cs"/>
                        </a:rPr>
                        <a:t>지원 서비스 제공 사항을 자세히 설명하는 약관입니다.</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pic>
        <p:nvPicPr>
          <p:cNvPr id="8" name="Graphic 7" descr="타겟 개요">
            <a:extLst>
              <a:ext uri="{FF2B5EF4-FFF2-40B4-BE49-F238E27FC236}">
                <a16:creationId xmlns:a16="http://schemas.microsoft.com/office/drawing/2014/main" id="{1EAA263E-04A7-0D46-952E-EA3033B4511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605069" y="7754465"/>
            <a:ext cx="548640" cy="548640"/>
          </a:xfrm>
          <a:prstGeom prst="rect">
            <a:avLst/>
          </a:prstGeom>
        </p:spPr>
      </p:pic>
      <p:pic>
        <p:nvPicPr>
          <p:cNvPr id="10" name="Graphic 9" descr="로켓 개요">
            <a:extLst>
              <a:ext uri="{FF2B5EF4-FFF2-40B4-BE49-F238E27FC236}">
                <a16:creationId xmlns:a16="http://schemas.microsoft.com/office/drawing/2014/main" id="{A068EBC3-B418-4E4A-A520-101CA4B39F2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812464" y="7751776"/>
            <a:ext cx="548640" cy="548640"/>
          </a:xfrm>
          <a:prstGeom prst="rect">
            <a:avLst/>
          </a:prstGeom>
        </p:spPr>
      </p:pic>
      <p:pic>
        <p:nvPicPr>
          <p:cNvPr id="12" name="Graphic 11" descr="메달 개요">
            <a:extLst>
              <a:ext uri="{FF2B5EF4-FFF2-40B4-BE49-F238E27FC236}">
                <a16:creationId xmlns:a16="http://schemas.microsoft.com/office/drawing/2014/main" id="{C7BEFC2D-0CA6-0448-B9FA-6E1581CA6D3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971998" y="7751776"/>
            <a:ext cx="548640" cy="548640"/>
          </a:xfrm>
          <a:prstGeom prst="rect">
            <a:avLst/>
          </a:prstGeom>
        </p:spPr>
      </p:pic>
    </p:spTree>
    <p:extLst>
      <p:ext uri="{BB962C8B-B14F-4D97-AF65-F5344CB8AC3E}">
        <p14:creationId xmlns:p14="http://schemas.microsoft.com/office/powerpoint/2010/main" val="1050037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83BF6876BCC646A459363AF21A7736" ma:contentTypeVersion="10" ma:contentTypeDescription="Create a new document." ma:contentTypeScope="" ma:versionID="c4ffda7f4f415767600769e454c2ea87">
  <xsd:schema xmlns:xsd="http://www.w3.org/2001/XMLSchema" xmlns:xs="http://www.w3.org/2001/XMLSchema" xmlns:p="http://schemas.microsoft.com/office/2006/metadata/properties" xmlns:ns2="8a053bff-88be-49e4-9a87-e748e18b8b62" xmlns:ns3="6c8368ec-3776-49b5-a5bb-90648cf9530f" targetNamespace="http://schemas.microsoft.com/office/2006/metadata/properties" ma:root="true" ma:fieldsID="df3ec33bccc23e23bce7bc897fad43d1" ns2:_="" ns3:_="">
    <xsd:import namespace="8a053bff-88be-49e4-9a87-e748e18b8b62"/>
    <xsd:import namespace="6c8368ec-3776-49b5-a5bb-90648cf9530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053bff-88be-49e4-9a87-e748e18b8b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8368ec-3776-49b5-a5bb-90648cf9530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B2EBF8D-136B-48EC-8FC0-F70C0583664B}">
  <ds:schemaRefs>
    <ds:schemaRef ds:uri="6c8368ec-3776-49b5-a5bb-90648cf9530f"/>
    <ds:schemaRef ds:uri="8a053bff-88be-49e4-9a87-e748e18b8b6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D4099BE-EDEC-4FF1-8378-446617236015}">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941989CE-20BB-4A6A-A33F-71A1AE469C3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TotalTime>
  <Words>1449</Words>
  <Application>Microsoft Macintosh PowerPoint</Application>
  <PresentationFormat>Custom</PresentationFormat>
  <Paragraphs>189</Paragraphs>
  <Slides>4</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vt:i4>
      </vt:variant>
    </vt:vector>
  </HeadingPairs>
  <TitlesOfParts>
    <vt:vector size="14" baseType="lpstr">
      <vt:lpstr>Adobe Clean</vt:lpstr>
      <vt:lpstr>Adobe Clean Light</vt:lpstr>
      <vt:lpstr>Adobe Clean SemiLight</vt:lpstr>
      <vt:lpstr>AdobeClean-Light</vt:lpstr>
      <vt:lpstr>AdobeClean-LightIt</vt:lpstr>
      <vt:lpstr>Arial</vt:lpstr>
      <vt:lpstr>Calibri</vt:lpstr>
      <vt:lpstr>Times New Roman</vt:lpstr>
      <vt:lpstr>Wingdings</vt:lpstr>
      <vt:lpstr>Office Theme</vt:lpstr>
      <vt:lpstr>Adobe   지원 플랜</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ADOBE DX CUSTOMER SUPPORT</dc:title>
  <cp:lastModifiedBy>Zabielski, Dawid (Contractor)</cp:lastModifiedBy>
  <cp:revision>12</cp:revision>
  <dcterms:created xsi:type="dcterms:W3CDTF">2021-05-05T02:01:37Z</dcterms:created>
  <dcterms:modified xsi:type="dcterms:W3CDTF">2021-11-18T14:06:39Z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2020-11-10T00:00:00Z</vt:filetime>
  </property>
  <property fmtid="{D5CDD505-2E9C-101B-9397-08002B2CF9AE}" pid="3" name="LastSaved">
    <vt:filetime>2021-05-05T00:00:00Z</vt:filetime>
  </property>
  <property fmtid="{D5CDD505-2E9C-101B-9397-08002B2CF9AE}" pid="4" name="ContentTypeId">
    <vt:lpwstr>0x010100E783BF6876BCC646A459363AF21A7736</vt:lpwstr>
  </property>
</Properties>
</file>