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13378-B080-7F0F-51A5-F9203CEE57ED}" v="370" dt="2021-08-25T22:26:24.850"/>
    <p1510:client id="{9E385600-BF81-FC49-9ED0-E33BC37F7908}" v="55" dt="2021-08-04T08:16:13.478"/>
    <p1510:client id="{CA5D33DF-AE75-BCA1-B9BC-A7CD44D2F3C7}" v="2" dt="2021-08-25T22:38:18.6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03"/>
    <p:restoredTop sz="95918"/>
  </p:normalViewPr>
  <p:slideViewPr>
    <p:cSldViewPr>
      <p:cViewPr varScale="1">
        <p:scale>
          <a:sx n="75" d="100"/>
          <a:sy n="75" d="100"/>
        </p:scale>
        <p:origin x="27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 </a:t>
            </a:r>
            <a:r>
              <a:rPr spc="-5" dirty="0"/>
              <a:t>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kr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kr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kr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4" y="7162363"/>
            <a:ext cx="3870035" cy="229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서비스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수준 </a:t>
            </a:r>
            <a:r>
              <a:rPr lang="de-de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목표: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초기</a:t>
            </a:r>
            <a:r>
              <a:rPr lang="de-de" sz="1400" b="1" u="heavy" spc="-14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de-de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대응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spc="-229" dirty="0">
                <a:latin typeface="Adobe Clean" panose="020B0503020404020204" pitchFamily="34" charset="0"/>
              </a:rPr>
              <a:t>Adobe   </a:t>
            </a:r>
            <a:r>
              <a:rPr lang="ko-KR" altLang="en-US" sz="2300" spc="-229" dirty="0">
                <a:latin typeface="Adobe Clean" panose="020B0503020404020204" pitchFamily="34" charset="0"/>
              </a:rPr>
              <a:t>지원 플랜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47" y="635935"/>
            <a:ext cx="5865216" cy="12690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ko-KR" altLang="en-US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표준</a:t>
            </a:r>
            <a:r>
              <a:rPr lang="de-de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 </a:t>
            </a:r>
            <a:r>
              <a:rPr lang="de-de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비즈니스</a:t>
            </a:r>
            <a:r>
              <a:rPr lang="de-de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엔터프라이즈 | 엘리트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Adobe는 비즈니스를 지원하는 데 도움이 되는 포괄적인 기술 리소스를 제공합니다. Experience Cloud 라이선스 구독의 일부로 포함되며 비즈니스 지원 패키지에서 더욱 향상되었습니다. 비즈니스 지원에는 Adobe Experience League를 통한 개인 맞춤형 학습 경로 및 모니터링되는 커뮤니티 포럼 액세스가 포함됩니다. 또한 상세한 심층적 기술 제품 설명서 및 최신 릴리스 정보를 활용할 수도 있습니다. 비즈니스 고객은 또한 전화나 지원 웹 포털을 통해 제품 쿼리에 대한 기술 지원 팀의 서비스를 이용하여 가장 중요한 시기에 비즈니스를 보호할 수 있습니다. BUSINESS 고객은 가장 중요한 지원 요청에 대한 지원 사례 에스컬레이션 관리 외에도 계정 지원 리드로부터 정기적인 커뮤니케이션 및 업데이트를 받게 됩니다. 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33730"/>
              </p:ext>
            </p:extLst>
          </p:nvPr>
        </p:nvGraphicFramePr>
        <p:xfrm>
          <a:off x="121146" y="7475985"/>
          <a:ext cx="7466799" cy="2088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60"/>
                        </a:spcBef>
                        <a:tabLst/>
                      </a:pPr>
                      <a:r>
                        <a:rPr lang="ko-KR" altLang="en-US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표준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6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생산 비즈니스 기능이 다운되었거나 심각한 데이터 손실 또는 서비스 저하가 발생했으며 기능 및 사용성을 복원하기 위해 즉각적인 주의가 필요합니다.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비즈니스 기능에 심각한 서비스 저하 또는 잠재적인 데이터 손실이 있거나 주요 기능이 영향을 받습니다. 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4시간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2시간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3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고객의 비즈니스 기능에 약간의 서비스 저하가 있지만 비즈니스 기능을 계속할 수 있게 하는 솔루션/해결 방법이 있습니다. 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6시간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4시간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현재 제품 기능에 관한 일반적인 질문 또는 개선 요청입니다.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3일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/</a:t>
                      </a:r>
                      <a:r>
                        <a:rPr lang="pl-PL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1일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04525"/>
              </p:ext>
            </p:extLst>
          </p:nvPr>
        </p:nvGraphicFramePr>
        <p:xfrm>
          <a:off x="121147" y="2120949"/>
          <a:ext cx="7498851" cy="4714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표준 지원</a:t>
                      </a:r>
                      <a:endParaRPr lang="en-US"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 dirty="0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i="1" dirty="0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유료 지원($)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할당된 전문가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계정 지원 리드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지정 지원 엔지니어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기술 계정 관리자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지원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온라인 지원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 spc="-25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업무</a:t>
                      </a:r>
                      <a:r>
                        <a:rPr lang="de-de" sz="900" spc="-15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-3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시간</a:t>
                      </a:r>
                      <a:endParaRPr sz="90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 spc="-25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업무</a:t>
                      </a:r>
                      <a:r>
                        <a:rPr lang="de-de" sz="900" spc="-15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 </a:t>
                      </a:r>
                      <a:r>
                        <a:rPr lang="de-de" sz="900" spc="-3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시간</a:t>
                      </a:r>
                      <a:endParaRPr sz="90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24x7x365 P1 문제 지원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지정된 지원 담당자(제품당)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4</a:t>
                      </a:r>
                      <a:endParaRPr sz="90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6</a:t>
                      </a:r>
                      <a:endParaRPr sz="90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실시간 전화 지원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에스컬레이션 관리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연간 서비스 리뷰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 Clean Light" panose="020B0303020404020204" pitchFamily="34" charset="0"/>
                          <a:cs typeface="AdobeClean-Light"/>
                        </a:rPr>
                        <a:t>연간 전문가 세션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 Clean Light" panose="020B0303020404020204" pitchFamily="34" charset="0"/>
                          <a:cs typeface="AdobeClean-Light"/>
                        </a:rPr>
                        <a:t>사례 검토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이벤트 관리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환경 검토, 유지 관리 및 모니터링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릴리스, 마이그레이션, 업그레이드 및 제품 로드맵 검토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 spc="0" dirty="0">
                          <a:latin typeface="Adobe Clean Light" panose="020B0303020404020204" pitchFamily="34" charset="0"/>
                          <a:cs typeface="AdobeClean-Light"/>
                        </a:rPr>
                        <a:t>클라우드 지원 활동 –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현장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출시 자문 서비스 – 새로운 솔루션의 첫 해</a:t>
                      </a:r>
                      <a:endParaRPr sz="90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spc="0" dirty="0">
                          <a:latin typeface="Adobe Clean Light" panose="020B0303020404020204" pitchFamily="34" charset="0"/>
                          <a:cs typeface="AdobeClean-Light"/>
                        </a:rPr>
                        <a:t>현장 서비스 활동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1000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사례를 사전에 모니터링하고, 팀 간의 공동 작업을 주도하고, 온보딩 웨비나를 제공하고, 서비스 보고를 실행하고, 비기술적 지원을 제공하고, Adobe 지원 내에서 에스컬레이션 지점 및 내부 지지 역할을 하는 지정된 계정 지원 리드입니다.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 Clean Light" panose="020B0303020404020204" pitchFamily="34" charset="0"/>
                <a:cs typeface="AdobeClean-Light"/>
              </a:rPr>
              <a:t>답변을 얻고 사례 제출 관련 도움을 받을 수 있는</a:t>
            </a:r>
            <a:endParaRPr lang="en-US" sz="1000" dirty="0">
              <a:solidFill>
                <a:srgbClr val="020302"/>
              </a:solidFill>
              <a:latin typeface="Adobe Clean Light" panose="020B0303020404020204" pitchFamily="34" charset="0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 Clean Light" panose="020B0303020404020204" pitchFamily="34" charset="0"/>
                <a:cs typeface="AdobeClean-Light"/>
              </a:rPr>
              <a:t> 채팅 세션을 시작합니다.</a:t>
            </a: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*모든 제품에 라이브 채팅이 지원되는 것은 아닙니다</a:t>
            </a:r>
            <a:r>
              <a:rPr lang="de-de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  <a:endParaRPr sz="9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604639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커뮤니티 포럼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6277305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온라인 포럼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기술 솔루션, 제품 문서, FAQ 등 증가하는 데이터베이스에 대한 지속적인 온라인 액세스. 수천 명의 고객이 소통하여 모범 사례와 진행 중 얻은 개선 사항을 공유할 수 있습니다.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6277305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셀프 가이드 여정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529249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업체는 Experience League로 만들어집니다. 고객은 개인 맞춤형 학습을 통해 고객 경험 관리 능력에 시동을 걸어 기술을 개발하고 글로벌 동료 커뮤니티와 교류하며 경력 발전에 도움이 되는 인정을 얻을 수 있습니다.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라이브 채팅 지원*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채팅 지원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6277305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전화 지원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7" y="6529249"/>
            <a:ext cx="2286000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 Clean Light" panose="020B0303020404020204" pitchFamily="34" charset="0"/>
              </a:rPr>
              <a:t>승인된 사용자 또는 지정 지원 담당자</a:t>
            </a:r>
            <a:r>
              <a:rPr lang="de-de" sz="1000" dirty="0">
                <a:latin typeface="Adobe Clean Light" panose="020B0303020404020204" pitchFamily="34" charset="0"/>
              </a:rPr>
              <a:t>는 사용 가능한 모든 채널(P1용 전화 포함)을 통해 문제를 제출하고 귀사를 대신하여 기술 지원 팀과 상호 작용할 수 있습니다. 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5189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spc="-10" dirty="0">
                <a:solidFill>
                  <a:srgbClr val="020302"/>
                </a:solidFill>
                <a:latin typeface="+mj-lt"/>
              </a:rPr>
              <a:t>계정 지원 리드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785009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1344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ko-KR" altLang="en-US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표준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1" y="774495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1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비즈니스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7" y="1370913"/>
            <a:ext cx="2286000" cy="145668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고객은 지역별 지원 시간 동안 모든 P2, P3, P4 문제에 대해 전화를 통해 지원 사례를 제출할 수 있습니다. 지원을 요청할 수 있는 횟수에는 상한선이 없습니다. 고객은 또한 지원 팀에 콜백을 요청하거나 공유 원격 데스크탑 세션을 사용하여 문제를 시연하거나 해결하기 위한 회의를 요청할 수 있습니다.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spc="-10" dirty="0">
                <a:solidFill>
                  <a:srgbClr val="020302"/>
                </a:solidFill>
                <a:latin typeface="+mj-lt"/>
              </a:rPr>
              <a:t>실시간 전화 지원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286000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에스컬레이션 지원 및 정기 업데이트를 제공하고 진행 중인 지원 요청에서 가장 중요한 것에 우선 순위를 부여할 수 있는 Adobe 내의 지정된 담당자입니다.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3" y="1085652"/>
            <a:ext cx="16084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spc="-10" dirty="0">
                <a:solidFill>
                  <a:srgbClr val="020302"/>
                </a:solidFill>
                <a:latin typeface="+mj-lt"/>
              </a:rPr>
              <a:t>에스컬레이션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오피스 아워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웨비나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오피스 아워(Office Hours)는 Adobe 고객 지원 팀에서 진행하는 이니셔티브입니다. 이러한 세션은 참가자가 문제를 해결하도록 관련 정보를 제공하여 도움을 주고 Adobe Experience Cloud를 성공적으로 사용할 수 있는 팁과 요령을 제공하기 위해 설계되었습니다.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37354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24/7 지원 포털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지원 요청을 제출하고 사례 상태를 검토하고 기술 자료, 뉴스 및 알림, 추천 팁 등과 같은 기타 리소스를 검색할 수 있는 온라인 </a:t>
            </a:r>
            <a:br/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자가 진단 지원 포털에 대한 온디맨드 액세스입니다.</a:t>
            </a:r>
          </a:p>
        </p:txBody>
      </p:sp>
      <p:pic>
        <p:nvPicPr>
          <p:cNvPr id="13" name="Graphic 12" descr="플레이북 개요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사용자 개요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5" y="3499700"/>
            <a:ext cx="1336142" cy="28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+mj-lt"/>
              </a:rPr>
              <a:t>비즈니스 서비스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1" y="3875832"/>
            <a:ext cx="2286000" cy="38189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계정 지원 리드가 비즈니스 지원 서비스의 개요를 다루는 웨비나를 진행합니다.  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30296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 descr="콜 센터 개요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말풍선 개요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나침반 개요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스피커폰 개요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6062796"/>
            <a:ext cx="411480" cy="411480"/>
          </a:xfrm>
          <a:prstGeom prst="rect">
            <a:avLst/>
          </a:prstGeom>
        </p:spPr>
      </p:pic>
      <p:pic>
        <p:nvPicPr>
          <p:cNvPr id="20" name="Graphic 19" descr="고객 리뷰 개요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6062796"/>
            <a:ext cx="411480" cy="411480"/>
          </a:xfrm>
          <a:prstGeom prst="rect">
            <a:avLst/>
          </a:prstGeom>
        </p:spPr>
      </p:pic>
      <p:pic>
        <p:nvPicPr>
          <p:cNvPr id="24" name="Graphic 23" descr="길잡이 개요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6062796"/>
            <a:ext cx="411480" cy="411480"/>
          </a:xfrm>
          <a:prstGeom prst="rect">
            <a:avLst/>
          </a:prstGeom>
        </p:spPr>
      </p:pic>
      <p:pic>
        <p:nvPicPr>
          <p:cNvPr id="26" name="Graphic 25" descr="인터넷 개요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원격 학습 언어 개요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496711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자가 진단 포털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 All Rights Reserved. </a:t>
            </a:r>
            <a:r>
              <a:rPr lang="de-de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de-de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기밀.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리소스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de-de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de-de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www.adobe.com/kr/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서비스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제공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사항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및 </a:t>
            </a:r>
            <a:r>
              <a:rPr lang="de-de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적합한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수준에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대해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자세히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알아보려면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65" dirty="0">
                <a:solidFill>
                  <a:srgbClr val="777879"/>
                </a:solidFill>
                <a:latin typeface="AdobeClean-LightIt"/>
                <a:cs typeface="AdobeClean-LightIt"/>
              </a:rPr>
              <a:t>지정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계정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관리자(NAM)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또는</a:t>
            </a:r>
            <a:r>
              <a:rPr lang="de-de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고객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성공</a:t>
            </a: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관리자(CSM)에게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문의하십시오.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지원의 지역적 범위</a:t>
            </a: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,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로컬 운영 시간 및 언어 지원</a:t>
            </a:r>
            <a:endParaRPr lang="pl-PL" altLang="ko-KR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en-US" altLang="ko-KR" sz="1000" spc="-15" dirty="0">
                <a:solidFill>
                  <a:srgbClr val="1F1F1F"/>
                </a:solidFill>
                <a:latin typeface="Adobe Clean Light" panose="020B0303020404020204" pitchFamily="34" charset="0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 Clean Light" panose="020B0303020404020204" pitchFamily="34" charset="0"/>
              </a:rPr>
              <a:t>지원의 지역적 범위는 </a:t>
            </a:r>
            <a:r>
              <a:rPr lang="en-US" altLang="ko-KR" sz="1000" spc="-15" dirty="0">
                <a:solidFill>
                  <a:srgbClr val="1F1F1F"/>
                </a:solidFill>
                <a:latin typeface="Adobe Clean Light" panose="020B0303020404020204" pitchFamily="34" charset="0"/>
              </a:rPr>
              <a:t>(</a:t>
            </a:r>
            <a:r>
              <a:rPr lang="ko-KR" altLang="en-US" sz="1000" spc="-15" dirty="0">
                <a:solidFill>
                  <a:srgbClr val="1F1F1F"/>
                </a:solidFill>
                <a:latin typeface="Adobe Clean Light" panose="020B0303020404020204" pitchFamily="34" charset="0"/>
              </a:rPr>
              <a:t>판매 주문서 또는 기타 </a:t>
            </a:r>
            <a:r>
              <a:rPr lang="en-US" altLang="ko-KR" sz="1000" spc="-15" dirty="0">
                <a:solidFill>
                  <a:srgbClr val="1F1F1F"/>
                </a:solidFill>
                <a:latin typeface="Adobe Clean Light" panose="020B0303020404020204" pitchFamily="34" charset="0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 Clean Light" panose="020B0303020404020204" pitchFamily="34" charset="0"/>
              </a:rPr>
              <a:t>지원 구매 문서를 통해</a:t>
            </a:r>
            <a:r>
              <a:rPr lang="en-US" altLang="ko-KR" sz="1000" spc="-15" dirty="0">
                <a:solidFill>
                  <a:srgbClr val="1F1F1F"/>
                </a:solidFill>
                <a:latin typeface="Adobe Clean Light" panose="020B0303020404020204" pitchFamily="34" charset="0"/>
              </a:rPr>
              <a:t>) </a:t>
            </a:r>
            <a:r>
              <a:rPr lang="ko-KR" altLang="en-US" sz="1000" spc="-15" dirty="0">
                <a:solidFill>
                  <a:srgbClr val="1F1F1F"/>
                </a:solidFill>
                <a:latin typeface="Adobe Clean Light" panose="020B0303020404020204" pitchFamily="34" charset="0"/>
              </a:rPr>
              <a:t>고객의 청구 주소를 다음 지역 중 하나에 맞춤으로써 설정됩니다</a:t>
            </a:r>
            <a:r>
              <a:rPr lang="en-US" altLang="ko-KR" sz="1000" spc="-15" dirty="0">
                <a:solidFill>
                  <a:srgbClr val="1F1F1F"/>
                </a:solidFill>
                <a:latin typeface="Adobe Clean Light" panose="020B0303020404020204" pitchFamily="34" charset="0"/>
              </a:rPr>
              <a:t>.</a:t>
            </a:r>
            <a:endParaRPr lang="de-de" sz="1000" spc="-15" dirty="0">
              <a:solidFill>
                <a:srgbClr val="1F1F1F"/>
              </a:solidFill>
              <a:latin typeface="Adobe Clean Light" panose="020B0303020404020204" pitchFamily="34" charset="0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12647"/>
              </p:ext>
            </p:extLst>
          </p:nvPr>
        </p:nvGraphicFramePr>
        <p:xfrm>
          <a:off x="171128" y="5907213"/>
          <a:ext cx="7391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유럽, 중동 및 아프리카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아시아 태평양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 </a:t>
                      </a:r>
                      <a:r>
                        <a:rPr lang="de-de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6시~오후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b="1" i="0" u="none" strike="noStrike" kern="0" cap="none" spc="0" normalizeH="0" baseline="300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/>
                        </a:rPr>
                        <a:t>언어 지원은 영어와 일본어로만 제공됩니다.</a:t>
                      </a:r>
                      <a:endParaRPr lang="en-US" dirty="0">
                        <a:latin typeface="Adobe Cle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*Adobe Commerce에서는 일본어 지원이 제외됩니다.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de-de" sz="1100" i="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일본에서 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P2, P3, P4 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사례는 업무 시간으로만 제한됩니다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.</a:t>
                      </a:r>
                      <a:endParaRPr lang="de-de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r>
                        <a:rPr lang="de-de" sz="1100" b="1" i="0" u="none" strike="noStrike" kern="0" cap="none" spc="0" normalizeH="0" baseline="300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743200" y="8528519"/>
            <a:ext cx="1045329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88" marR="5080" indent="-14288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탁월한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전문성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88" marR="5080" indent="-14288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신속한 지원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517939" y="8543943"/>
            <a:ext cx="721061" cy="38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88" marR="5080" indent="-14288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전략적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조언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/>
        </p:nvGraphicFramePr>
        <p:xfrm>
          <a:off x="194236" y="1059345"/>
          <a:ext cx="7368291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League를 통해 Adobe는 기업이 Adobe 투자에서 기대하는 가치를 달성하도록 지원합니다. 고객이 자기 주도 튜토리얼, 제품 설명서, 강의식 교육, 커뮤니티 및 기술 지원을 포함하는 개인 맞춤형 성공 경로를 따라가며 배우고, 교류하고, 성장할 수 있는 통합된 공간입니다.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교육</a:t>
                      </a: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디지털 학습 서비스 과정은 Experience League에서 액세스할 수 있습니다. 학습 과정은 주문형 수업과 강의식 수업을 모두 통합합니다. 여기에서 시장 가치를 인정받은 기술을 습득하고 조직에 포지셔닝하여 성공으로 이끌 수 있습니다.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생산 문제 및 시스템 중단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Status.adobe.com은 다중 테넌트 환경에 배포된 모든 Adobe 제품 및 서비스의 상태 정보를 전달합니다. 고객은 구독 기본 설정을 선택하여 Adobe가 제품 이벤트를 생성 업데이트 또는 해결할 때마다 이메일 알림을 받을 수 있습니다. 여기에는 예정된 유지 관리 또는 다양한 심각도 수준의 서비스 문제가 포함될 수 있습니다.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 tooltip="https://helpx.adobe.com/kr/support/programs/enterprise-support-programs/premier-support-business.html"/>
                        </a:rPr>
                        <a:t>비즈니스 지원 웹 사이트</a:t>
                      </a:r>
                      <a:endParaRPr lang="en-US" sz="1100" b="0" i="0" dirty="0">
                        <a:solidFill>
                          <a:schemeClr val="dk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비즈니스 지원 웹 사이트입니다.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1"/>
                        </a:rPr>
                        <a:t>약관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지원 서비스 제공 사항을 자세히 설명하는 약관입니다.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타겟 개요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로켓 개요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메달 개요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FC3CAF-E6F1-40E3-87D4-6B781C97D6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DB8BDF-6DA8-4ABC-A3CA-043AFD674C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21436</TotalTime>
  <Words>1061</Words>
  <Application>Microsoft Office PowerPoint</Application>
  <PresentationFormat>Custom</PresentationFormat>
  <Paragraphs>129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Adobe Clean</vt:lpstr>
      <vt:lpstr>Adobe Clean Light</vt:lpstr>
      <vt:lpstr>Adobe Clean SemiLight</vt:lpstr>
      <vt:lpstr>AdobeClean-LightIt</vt:lpstr>
      <vt:lpstr>Arial</vt:lpstr>
      <vt:lpstr>Calibri</vt:lpstr>
      <vt:lpstr>Times New Roman</vt:lpstr>
      <vt:lpstr>Wingdings</vt:lpstr>
      <vt:lpstr>Office Theme</vt:lpstr>
      <vt:lpstr>Adobe   지원 플랜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Nowicka, Karolina</cp:lastModifiedBy>
  <cp:revision>147</cp:revision>
  <dcterms:created xsi:type="dcterms:W3CDTF">2020-11-03T06:32:09Z</dcterms:created>
  <dcterms:modified xsi:type="dcterms:W3CDTF">2022-02-03T13:55:15Z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